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389" r:id="rId3"/>
    <p:sldId id="390" r:id="rId4"/>
    <p:sldId id="394" r:id="rId5"/>
    <p:sldId id="391" r:id="rId6"/>
    <p:sldId id="365" r:id="rId7"/>
    <p:sldId id="366" r:id="rId8"/>
    <p:sldId id="367" r:id="rId9"/>
    <p:sldId id="368" r:id="rId10"/>
    <p:sldId id="369" r:id="rId11"/>
    <p:sldId id="370" r:id="rId12"/>
    <p:sldId id="371" r:id="rId13"/>
    <p:sldId id="372" r:id="rId14"/>
    <p:sldId id="395" r:id="rId15"/>
    <p:sldId id="396" r:id="rId16"/>
    <p:sldId id="373" r:id="rId17"/>
    <p:sldId id="374" r:id="rId18"/>
    <p:sldId id="375" r:id="rId19"/>
    <p:sldId id="376" r:id="rId20"/>
    <p:sldId id="377" r:id="rId21"/>
    <p:sldId id="392" r:id="rId22"/>
    <p:sldId id="378" r:id="rId23"/>
    <p:sldId id="393" r:id="rId24"/>
    <p:sldId id="379" r:id="rId25"/>
    <p:sldId id="380" r:id="rId26"/>
    <p:sldId id="381" r:id="rId27"/>
    <p:sldId id="382" r:id="rId28"/>
    <p:sldId id="383" r:id="rId29"/>
    <p:sldId id="384" r:id="rId30"/>
    <p:sldId id="397" r:id="rId31"/>
    <p:sldId id="385" r:id="rId32"/>
    <p:sldId id="386" r:id="rId33"/>
    <p:sldId id="387" r:id="rId34"/>
  </p:sldIdLst>
  <p:sldSz cx="12192000" cy="6858000"/>
  <p:notesSz cx="7045325" cy="9345613"/>
  <p:custDataLst>
    <p:tags r:id="rId3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65" autoAdjust="0"/>
    <p:restoredTop sz="94309" autoAdjust="0"/>
  </p:normalViewPr>
  <p:slideViewPr>
    <p:cSldViewPr>
      <p:cViewPr varScale="1">
        <p:scale>
          <a:sx n="92" d="100"/>
          <a:sy n="92" d="100"/>
        </p:scale>
        <p:origin x="192" y="8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701675"/>
            <a:ext cx="622617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701675"/>
            <a:ext cx="6226175" cy="35036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1771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26C0-9A2F-491E-A5B5-43C5917D8D9F}" type="datetimeFigureOut">
              <a:rPr lang="en-US" smtClean="0"/>
              <a:pPr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AC3E3DB5-95A1-4AD1-A346-C346B51BB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62107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199456" y="287070"/>
            <a:ext cx="102731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39349" y="6327412"/>
            <a:ext cx="11521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alphaModFix amt="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1524000" y="2132856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TEORI PEMBUKTIAN DAN JENIS PUTUSAN PENGADILAN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9336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FCFDF764-E10B-3848-A688-2E6F9AE6F7D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487488" y="4503891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Keterangan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saksi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9376" y="1447800"/>
            <a:ext cx="11103024" cy="478951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dilihat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185 KUHAP.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Kewajiban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seseorang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diatur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penjelasan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159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(2) KUHAP yang </a:t>
            </a:r>
            <a:r>
              <a:rPr lang="en-US" dirty="0" err="1">
                <a:latin typeface="Cambria" panose="02040503050406030204" pitchFamily="18" charset="0"/>
              </a:rPr>
              <a:t>menyebutkan</a:t>
            </a:r>
            <a:r>
              <a:rPr lang="en-US" dirty="0">
                <a:latin typeface="Cambria" panose="02040503050406030204" pitchFamily="18" charset="0"/>
              </a:rPr>
              <a:t>: “</a:t>
            </a:r>
            <a:r>
              <a:rPr lang="en-US" dirty="0" err="1">
                <a:latin typeface="Cambria" panose="02040503050406030204" pitchFamily="18" charset="0"/>
              </a:rPr>
              <a:t>Orang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setelah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dipanggil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sidang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pengadilan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memberikan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tetapi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menolak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kewajiban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dikenakan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pidana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berdasarkan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ketentuan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undang-undang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berlaku</a:t>
            </a:r>
            <a:r>
              <a:rPr lang="en-US" dirty="0">
                <a:latin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</a:rPr>
              <a:t>Demikian</a:t>
            </a:r>
            <a:r>
              <a:rPr lang="en-US" dirty="0">
                <a:latin typeface="Cambria" panose="02040503050406030204" pitchFamily="18" charset="0"/>
              </a:rPr>
              <a:t> pula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ahli</a:t>
            </a:r>
            <a:r>
              <a:rPr lang="en-US" dirty="0">
                <a:latin typeface="Cambria" panose="02040503050406030204" pitchFamily="18" charset="0"/>
              </a:rPr>
              <a:t>.”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Syarat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r>
              <a:rPr lang="en-US" dirty="0">
                <a:latin typeface="Cambria" panose="02040503050406030204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Syarat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Formil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160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2 KUHAP)</a:t>
            </a:r>
          </a:p>
          <a:p>
            <a:pPr marL="514350" indent="-514350" algn="just">
              <a:buNone/>
            </a:pPr>
            <a:r>
              <a:rPr lang="en-US" dirty="0">
                <a:latin typeface="Cambria" panose="02040503050406030204" pitchFamily="18" charset="0"/>
              </a:rPr>
              <a:t>	</a:t>
            </a:r>
            <a:r>
              <a:rPr lang="en-US" dirty="0" err="1">
                <a:latin typeface="Cambria" panose="02040503050406030204" pitchFamily="18" charset="0"/>
              </a:rPr>
              <a:t>Jelas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identitasnya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apakah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kenal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apakah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mempunyai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darah</a:t>
            </a:r>
            <a:r>
              <a:rPr lang="en-US" dirty="0">
                <a:latin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</a:rPr>
              <a:t>semenda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sampai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derajat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keberapa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apakah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suami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isteri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meskipun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sudah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bercerai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terikat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kerja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dengannya</a:t>
            </a:r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 err="1">
                <a:latin typeface="Cambria" panose="02040503050406030204" pitchFamily="18" charset="0"/>
              </a:rPr>
              <a:t>Syarat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Materiil</a:t>
            </a:r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None/>
            </a:pPr>
            <a:r>
              <a:rPr lang="en-US" dirty="0">
                <a:latin typeface="Cambria" panose="02040503050406030204" pitchFamily="18" charset="0"/>
              </a:rPr>
              <a:t>	Yang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melihat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mengalami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menyebut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mengapa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melihat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mendengar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mengalami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dinyatakan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disidang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pengadilan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>
              <a:latin typeface="Cambria" panose="02040503050406030204" pitchFamily="18" charset="0"/>
            </a:endParaRP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712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Orang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mengundurkan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memberikan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tanpa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disumpah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168 KUHAP) </a:t>
            </a:r>
            <a:r>
              <a:rPr lang="en-US" dirty="0" err="1">
                <a:latin typeface="Cambria" panose="02040503050406030204" pitchFamily="18" charset="0"/>
              </a:rPr>
              <a:t>yaitu</a:t>
            </a:r>
            <a:r>
              <a:rPr lang="en-US" dirty="0">
                <a:latin typeface="Cambria" panose="02040503050406030204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keluarga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sedarah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semanda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garis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lurus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bawah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sampai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derajat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ketiga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bersama-sama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;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saudara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bersama-sama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saudara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ibu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saudara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bapak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juga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mereka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mempunyai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karena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parkawinan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anak-anak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saudara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sampai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derajat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ketiga</a:t>
            </a:r>
            <a:r>
              <a:rPr lang="en-US" dirty="0">
                <a:latin typeface="Cambria" panose="02040503050406030204" pitchFamily="18" charset="0"/>
              </a:rPr>
              <a:t>;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suami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isteri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maupun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sudah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bercerai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bersama-sama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. </a:t>
            </a: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000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171 KUHAP </a:t>
            </a:r>
            <a:r>
              <a:rPr lang="en-US" sz="3200" dirty="0" err="1">
                <a:latin typeface="Cambria" panose="02040503050406030204" pitchFamily="18" charset="0"/>
              </a:rPr>
              <a:t>juga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menambahkan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pengecualian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untuk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memberikan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kesaksian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dibawah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sumpah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yakni</a:t>
            </a:r>
            <a:r>
              <a:rPr lang="en-US" sz="3200" dirty="0">
                <a:latin typeface="Cambria" panose="02040503050406030204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3200" dirty="0" err="1">
                <a:latin typeface="Cambria" panose="02040503050406030204" pitchFamily="18" charset="0"/>
              </a:rPr>
              <a:t>anak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umurnya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belum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cukup</a:t>
            </a:r>
            <a:r>
              <a:rPr lang="en-US" sz="3200" dirty="0">
                <a:latin typeface="Cambria" panose="02040503050406030204" pitchFamily="18" charset="0"/>
              </a:rPr>
              <a:t> lima </a:t>
            </a:r>
            <a:r>
              <a:rPr lang="en-US" sz="3200" dirty="0" err="1">
                <a:latin typeface="Cambria" panose="02040503050406030204" pitchFamily="18" charset="0"/>
              </a:rPr>
              <a:t>belas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tahun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belum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pernah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kawin</a:t>
            </a:r>
            <a:r>
              <a:rPr lang="en-US" sz="3200" dirty="0">
                <a:latin typeface="Cambria" panose="02040503050406030204" pitchFamily="18" charset="0"/>
              </a:rPr>
              <a:t>; </a:t>
            </a:r>
          </a:p>
          <a:p>
            <a:pPr marL="514350" indent="-514350" algn="just">
              <a:buAutoNum type="arabicPeriod"/>
            </a:pPr>
            <a:r>
              <a:rPr lang="en-US" sz="3200" dirty="0" err="1">
                <a:latin typeface="Cambria" panose="02040503050406030204" pitchFamily="18" charset="0"/>
              </a:rPr>
              <a:t>orang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sakit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ingatan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sakit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jiwa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meskipun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kadang-kadang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ingatannya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baik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kembali</a:t>
            </a:r>
            <a:r>
              <a:rPr lang="en-US" sz="3200" dirty="0">
                <a:latin typeface="Cambria" panose="02040503050406030204" pitchFamily="18" charset="0"/>
              </a:rPr>
              <a:t>. </a:t>
            </a:r>
          </a:p>
          <a:p>
            <a:pPr algn="just">
              <a:buNone/>
            </a:pPr>
            <a:endParaRPr 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387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185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(2) KUHAP yang </a:t>
            </a:r>
            <a:r>
              <a:rPr lang="en-US" sz="3200" dirty="0" err="1">
                <a:latin typeface="Cambria" panose="02040503050406030204" pitchFamily="18" charset="0"/>
              </a:rPr>
              <a:t>berbunyi</a:t>
            </a:r>
            <a:r>
              <a:rPr lang="en-US" sz="3200" dirty="0">
                <a:latin typeface="Cambria" panose="02040503050406030204" pitchFamily="18" charset="0"/>
              </a:rPr>
              <a:t>: “</a:t>
            </a:r>
            <a:r>
              <a:rPr lang="en-US" sz="3200" dirty="0" err="1">
                <a:latin typeface="Cambria" panose="02040503050406030204" pitchFamily="18" charset="0"/>
              </a:rPr>
              <a:t>Keterangan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seorang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saja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tidak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cukup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untuk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membuktikan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bahwa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terdakwa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bersalah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terhadap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perbuatan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didakwakan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kepadanya</a:t>
            </a:r>
            <a:r>
              <a:rPr lang="en-US" sz="3200" dirty="0">
                <a:latin typeface="Cambria" panose="02040503050406030204" pitchFamily="18" charset="0"/>
              </a:rPr>
              <a:t>”. </a:t>
            </a:r>
            <a:r>
              <a:rPr lang="en-US" sz="3200" dirty="0" err="1">
                <a:latin typeface="Cambria" panose="02040503050406030204" pitchFamily="18" charset="0"/>
              </a:rPr>
              <a:t>Dikenal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istilah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unus</a:t>
            </a:r>
            <a:r>
              <a:rPr lang="en-US" sz="3200" b="1" dirty="0">
                <a:latin typeface="Cambria" panose="02040503050406030204" pitchFamily="18" charset="0"/>
              </a:rPr>
              <a:t> testis </a:t>
            </a:r>
            <a:r>
              <a:rPr lang="en-US" sz="3200" b="1" dirty="0" err="1">
                <a:latin typeface="Cambria" panose="02040503050406030204" pitchFamily="18" charset="0"/>
              </a:rPr>
              <a:t>nullus</a:t>
            </a:r>
            <a:r>
              <a:rPr lang="en-US" sz="3200" b="1" dirty="0">
                <a:latin typeface="Cambria" panose="02040503050406030204" pitchFamily="18" charset="0"/>
              </a:rPr>
              <a:t> testis (</a:t>
            </a:r>
            <a:r>
              <a:rPr lang="en-US" sz="3200" b="1" dirty="0" err="1">
                <a:latin typeface="Cambria" panose="02040503050406030204" pitchFamily="18" charset="0"/>
              </a:rPr>
              <a:t>Satu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saksi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bukan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saksi</a:t>
            </a:r>
            <a:r>
              <a:rPr lang="en-US" sz="3200" b="1" dirty="0">
                <a:latin typeface="Cambria" panose="02040503050406030204" pitchFamily="18" charset="0"/>
              </a:rPr>
              <a:t>)</a:t>
            </a:r>
          </a:p>
          <a:p>
            <a:pPr algn="just">
              <a:buNone/>
            </a:pPr>
            <a:endParaRPr lang="en-US" sz="3200" b="1" dirty="0">
              <a:latin typeface="Cambria" panose="02040503050406030204" pitchFamily="18" charset="0"/>
            </a:endParaRPr>
          </a:p>
          <a:p>
            <a:pPr algn="just">
              <a:buNone/>
            </a:pPr>
            <a:endParaRPr lang="en-US" sz="3200" dirty="0">
              <a:latin typeface="Cambria" panose="02040503050406030204" pitchFamily="18" charset="0"/>
            </a:endParaRPr>
          </a:p>
          <a:p>
            <a:pPr algn="just"/>
            <a:endParaRPr lang="en-US" sz="3200" b="1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105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PUTUSAN MK TERKAIT PERLUASAN SAKSI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>
                <a:latin typeface="Cambria" panose="02040503050406030204" pitchFamily="18" charset="0"/>
              </a:rPr>
              <a:t>PUTUSAN </a:t>
            </a:r>
            <a:r>
              <a:rPr lang="en-US" sz="3200" b="1" dirty="0" err="1">
                <a:latin typeface="Cambria" panose="02040503050406030204" pitchFamily="18" charset="0"/>
              </a:rPr>
              <a:t>Nomor</a:t>
            </a:r>
            <a:r>
              <a:rPr lang="en-US" sz="3200" b="1" dirty="0">
                <a:latin typeface="Cambria" panose="02040503050406030204" pitchFamily="18" charset="0"/>
              </a:rPr>
              <a:t> 65/PUU-VIII/2010</a:t>
            </a:r>
          </a:p>
          <a:p>
            <a:pPr marL="0" indent="0" algn="just">
              <a:buNone/>
            </a:pP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 </a:t>
            </a:r>
            <a:r>
              <a:rPr lang="en-US" sz="3200" dirty="0" err="1">
                <a:latin typeface="Cambria" panose="02040503050406030204" pitchFamily="18" charset="0"/>
              </a:rPr>
              <a:t>angka</a:t>
            </a:r>
            <a:r>
              <a:rPr lang="en-US" sz="3200" dirty="0">
                <a:latin typeface="Cambria" panose="02040503050406030204" pitchFamily="18" charset="0"/>
              </a:rPr>
              <a:t> 26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angka</a:t>
            </a:r>
            <a:r>
              <a:rPr lang="en-US" sz="3200" dirty="0">
                <a:latin typeface="Cambria" panose="02040503050406030204" pitchFamily="18" charset="0"/>
              </a:rPr>
              <a:t> 27;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65;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116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(3)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(4); </a:t>
            </a:r>
            <a:r>
              <a:rPr lang="en-US" sz="3200" dirty="0" err="1">
                <a:latin typeface="Cambria" panose="02040503050406030204" pitchFamily="18" charset="0"/>
              </a:rPr>
              <a:t>serta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184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(1) </a:t>
            </a:r>
            <a:r>
              <a:rPr lang="en-US" sz="3200" dirty="0" err="1">
                <a:latin typeface="Cambria" panose="02040503050406030204" pitchFamily="18" charset="0"/>
              </a:rPr>
              <a:t>huruf</a:t>
            </a:r>
            <a:r>
              <a:rPr lang="en-US" sz="3200" dirty="0">
                <a:latin typeface="Cambria" panose="02040503050406030204" pitchFamily="18" charset="0"/>
              </a:rPr>
              <a:t> a </a:t>
            </a:r>
            <a:r>
              <a:rPr lang="en-US" sz="3200" dirty="0" err="1">
                <a:latin typeface="Cambria" panose="02040503050406030204" pitchFamily="18" charset="0"/>
              </a:rPr>
              <a:t>Undang-Undang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Nomor</a:t>
            </a:r>
            <a:r>
              <a:rPr lang="en-US" sz="3200" dirty="0">
                <a:latin typeface="Cambria" panose="02040503050406030204" pitchFamily="18" charset="0"/>
              </a:rPr>
              <a:t> 8 </a:t>
            </a:r>
            <a:r>
              <a:rPr lang="en-US" sz="3200" dirty="0" err="1">
                <a:latin typeface="Cambria" panose="02040503050406030204" pitchFamily="18" charset="0"/>
              </a:rPr>
              <a:t>Tahun</a:t>
            </a:r>
            <a:r>
              <a:rPr lang="en-US" sz="3200" dirty="0">
                <a:latin typeface="Cambria" panose="02040503050406030204" pitchFamily="18" charset="0"/>
              </a:rPr>
              <a:t> 1981 </a:t>
            </a:r>
            <a:r>
              <a:rPr lang="en-US" sz="3200" dirty="0" err="1">
                <a:latin typeface="Cambria" panose="02040503050406030204" pitchFamily="18" charset="0"/>
              </a:rPr>
              <a:t>tentang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Hukum</a:t>
            </a:r>
            <a:r>
              <a:rPr lang="en-US" sz="3200" dirty="0">
                <a:latin typeface="Cambria" panose="02040503050406030204" pitchFamily="18" charset="0"/>
              </a:rPr>
              <a:t> Acara </a:t>
            </a:r>
            <a:r>
              <a:rPr lang="en-US" sz="3200" dirty="0" err="1">
                <a:latin typeface="Cambria" panose="02040503050406030204" pitchFamily="18" charset="0"/>
              </a:rPr>
              <a:t>Pidana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harus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dimaknai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termasuk</a:t>
            </a:r>
            <a:r>
              <a:rPr lang="en-US" sz="3200" dirty="0">
                <a:latin typeface="Cambria" panose="02040503050406030204" pitchFamily="18" charset="0"/>
              </a:rPr>
              <a:t> pula “orang yang </a:t>
            </a:r>
            <a:r>
              <a:rPr lang="en-US" sz="3200" dirty="0" err="1">
                <a:latin typeface="Cambria" panose="02040503050406030204" pitchFamily="18" charset="0"/>
              </a:rPr>
              <a:t>dapat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memberikan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keterangan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rangka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penyidikan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penuntutan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peradilan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tindak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pidana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tidak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selalu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ia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dengar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sendiri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ia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lihat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sendiri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ia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alami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sendiri</a:t>
            </a:r>
            <a:r>
              <a:rPr lang="en-US" sz="3200" dirty="0">
                <a:latin typeface="Cambria" panose="02040503050406030204" pitchFamily="18" charset="0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23891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336" y="620688"/>
            <a:ext cx="11338560" cy="576064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sz="3200" dirty="0" err="1">
                <a:latin typeface="Cambria" panose="02040503050406030204" pitchFamily="18" charset="0"/>
              </a:rPr>
              <a:t>Bentuk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kesaksian</a:t>
            </a:r>
            <a:r>
              <a:rPr lang="en-US" sz="3200" dirty="0">
                <a:latin typeface="Cambria" panose="02040503050406030204" pitchFamily="18" charset="0"/>
              </a:rPr>
              <a:t>: </a:t>
            </a:r>
            <a:r>
              <a:rPr lang="en-US" sz="3200" dirty="0" err="1">
                <a:latin typeface="Cambria" panose="02040503050406030204" pitchFamily="18" charset="0"/>
              </a:rPr>
              <a:t>dibawah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sumpah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diberikan</a:t>
            </a:r>
            <a:r>
              <a:rPr lang="en-US" sz="3200" dirty="0">
                <a:latin typeface="Cambria" panose="02040503050406030204" pitchFamily="18" charset="0"/>
              </a:rPr>
              <a:t> di </a:t>
            </a:r>
            <a:r>
              <a:rPr lang="en-US" sz="3200" dirty="0" err="1">
                <a:latin typeface="Cambria" panose="02040503050406030204" pitchFamily="18" charset="0"/>
              </a:rPr>
              <a:t>sidang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pengadilan</a:t>
            </a:r>
            <a:r>
              <a:rPr lang="en-US" sz="3200" dirty="0">
                <a:latin typeface="Cambria" panose="02040503050406030204" pitchFamily="18" charset="0"/>
              </a:rPr>
              <a:t> (</a:t>
            </a:r>
            <a:r>
              <a:rPr lang="en-US" sz="3200" dirty="0" err="1">
                <a:latin typeface="Cambria" panose="02040503050406030204" pitchFamily="18" charset="0"/>
              </a:rPr>
              <a:t>pasl</a:t>
            </a:r>
            <a:r>
              <a:rPr lang="en-US" sz="3200" dirty="0">
                <a:latin typeface="Cambria" panose="02040503050406030204" pitchFamily="18" charset="0"/>
              </a:rPr>
              <a:t> 160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jo.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185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1 KUHAP)</a:t>
            </a:r>
          </a:p>
          <a:p>
            <a:pPr algn="just">
              <a:buFont typeface="Wingdings" pitchFamily="2" charset="2"/>
              <a:buChar char="q"/>
            </a:pPr>
            <a:r>
              <a:rPr lang="en-US" sz="3200" dirty="0">
                <a:latin typeface="Cambria" panose="02040503050406030204" pitchFamily="18" charset="0"/>
              </a:rPr>
              <a:t>Isi </a:t>
            </a:r>
            <a:r>
              <a:rPr lang="en-US" sz="3200" dirty="0" err="1">
                <a:latin typeface="Cambria" panose="02040503050406030204" pitchFamily="18" charset="0"/>
              </a:rPr>
              <a:t>kesaksian</a:t>
            </a:r>
            <a:r>
              <a:rPr lang="en-US" sz="3200" dirty="0">
                <a:latin typeface="Cambria" panose="02040503050406030204" pitchFamily="18" charset="0"/>
              </a:rPr>
              <a:t>: </a:t>
            </a:r>
            <a:r>
              <a:rPr lang="en-US" sz="3200" dirty="0" err="1">
                <a:latin typeface="Cambria" panose="02040503050406030204" pitchFamily="18" charset="0"/>
              </a:rPr>
              <a:t>dengar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lihat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alami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sendiri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menyebut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alasan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pengetahuan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itu</a:t>
            </a:r>
            <a:r>
              <a:rPr lang="en-US" sz="3200" dirty="0">
                <a:latin typeface="Cambria" panose="02040503050406030204" pitchFamily="18" charset="0"/>
              </a:rPr>
              <a:t> (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 </a:t>
            </a:r>
            <a:r>
              <a:rPr lang="en-US" sz="3200" dirty="0" err="1">
                <a:latin typeface="Cambria" panose="02040503050406030204" pitchFamily="18" charset="0"/>
              </a:rPr>
              <a:t>angka</a:t>
            </a:r>
            <a:r>
              <a:rPr lang="en-US" sz="3200" dirty="0">
                <a:latin typeface="Cambria" panose="02040503050406030204" pitchFamily="18" charset="0"/>
              </a:rPr>
              <a:t> 27 KUHAP) jo. </a:t>
            </a:r>
            <a:r>
              <a:rPr lang="en-US" sz="3200" dirty="0" err="1">
                <a:latin typeface="Cambria" panose="02040503050406030204" pitchFamily="18" charset="0"/>
              </a:rPr>
              <a:t>Putusan</a:t>
            </a:r>
            <a:r>
              <a:rPr lang="en-US" sz="3200" dirty="0">
                <a:latin typeface="Cambria" panose="02040503050406030204" pitchFamily="18" charset="0"/>
              </a:rPr>
              <a:t> MK </a:t>
            </a:r>
            <a:r>
              <a:rPr lang="en-US" sz="3200" dirty="0" err="1">
                <a:latin typeface="Cambria" panose="02040503050406030204" pitchFamily="18" charset="0"/>
              </a:rPr>
              <a:t>tentang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 (</a:t>
            </a:r>
            <a:r>
              <a:rPr lang="en-US" sz="3200" dirty="0" err="1">
                <a:latin typeface="Cambria" panose="02040503050406030204" pitchFamily="18" charset="0"/>
              </a:rPr>
              <a:t>Pendapat</a:t>
            </a:r>
            <a:r>
              <a:rPr lang="en-US" sz="3200" dirty="0">
                <a:latin typeface="Cambria" panose="02040503050406030204" pitchFamily="18" charset="0"/>
              </a:rPr>
              <a:t>/</a:t>
            </a:r>
            <a:r>
              <a:rPr lang="en-US" sz="3200" dirty="0" err="1">
                <a:latin typeface="Cambria" panose="02040503050406030204" pitchFamily="18" charset="0"/>
              </a:rPr>
              <a:t>rekaan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bukanlah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keterangan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)</a:t>
            </a:r>
          </a:p>
          <a:p>
            <a:pPr algn="just">
              <a:buFont typeface="Wingdings" pitchFamily="2" charset="2"/>
              <a:buChar char="q"/>
            </a:pPr>
            <a:r>
              <a:rPr lang="en-US" sz="3200" dirty="0" err="1">
                <a:latin typeface="Cambria" panose="02040503050406030204" pitchFamily="18" charset="0"/>
              </a:rPr>
              <a:t>Keterangan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 de </a:t>
            </a:r>
            <a:r>
              <a:rPr lang="en-US" sz="3200" dirty="0" err="1">
                <a:latin typeface="Cambria" panose="02040503050406030204" pitchFamily="18" charset="0"/>
              </a:rPr>
              <a:t>auditu</a:t>
            </a:r>
            <a:r>
              <a:rPr lang="en-US" sz="3200" dirty="0">
                <a:latin typeface="Cambria" panose="02040503050406030204" pitchFamily="18" charset="0"/>
              </a:rPr>
              <a:t>: </a:t>
            </a:r>
            <a:r>
              <a:rPr lang="en-US" sz="3200" dirty="0" err="1">
                <a:latin typeface="Cambria" panose="02040503050406030204" pitchFamily="18" charset="0"/>
              </a:rPr>
              <a:t>Penjelasan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185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1, </a:t>
            </a:r>
            <a:r>
              <a:rPr lang="en-US" sz="3200" dirty="0" err="1">
                <a:latin typeface="Cambria" panose="02040503050406030204" pitchFamily="18" charset="0"/>
              </a:rPr>
              <a:t>testimonium</a:t>
            </a:r>
            <a:r>
              <a:rPr lang="en-US" sz="3200" dirty="0">
                <a:latin typeface="Cambria" panose="02040503050406030204" pitchFamily="18" charset="0"/>
              </a:rPr>
              <a:t> de </a:t>
            </a:r>
            <a:r>
              <a:rPr lang="en-US" sz="3200" dirty="0" err="1">
                <a:latin typeface="Cambria" panose="02040503050406030204" pitchFamily="18" charset="0"/>
              </a:rPr>
              <a:t>auditu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tidak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dapat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dijadikan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sebagai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bukti</a:t>
            </a:r>
            <a:endParaRPr lang="en-US" sz="3200" dirty="0">
              <a:latin typeface="Cambria" panose="02040503050406030204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3200" dirty="0" err="1">
                <a:latin typeface="Cambria" panose="02040503050406030204" pitchFamily="18" charset="0"/>
              </a:rPr>
              <a:t>Unus</a:t>
            </a:r>
            <a:r>
              <a:rPr lang="en-US" sz="3200" dirty="0">
                <a:latin typeface="Cambria" panose="02040503050406030204" pitchFamily="18" charset="0"/>
              </a:rPr>
              <a:t> testis </a:t>
            </a:r>
            <a:r>
              <a:rPr lang="en-US" sz="3200" dirty="0" err="1">
                <a:latin typeface="Cambria" panose="02040503050406030204" pitchFamily="18" charset="0"/>
              </a:rPr>
              <a:t>nulus</a:t>
            </a:r>
            <a:r>
              <a:rPr lang="en-US" sz="3200" dirty="0">
                <a:latin typeface="Cambria" panose="02040503050406030204" pitchFamily="18" charset="0"/>
              </a:rPr>
              <a:t> testis: Satu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kecuali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disertai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bukti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sah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lainnya</a:t>
            </a:r>
            <a:r>
              <a:rPr lang="en-US" sz="3200" dirty="0">
                <a:latin typeface="Cambria" panose="02040503050406030204" pitchFamily="18" charset="0"/>
              </a:rPr>
              <a:t> (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185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2 KUHAP)</a:t>
            </a:r>
          </a:p>
          <a:p>
            <a:pPr algn="just">
              <a:buFont typeface="Wingdings" pitchFamily="2" charset="2"/>
              <a:buChar char="q"/>
            </a:pPr>
            <a:r>
              <a:rPr lang="en-US" sz="3200" dirty="0" err="1">
                <a:latin typeface="Cambria" panose="02040503050406030204" pitchFamily="18" charset="0"/>
              </a:rPr>
              <a:t>Bukti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berantai</a:t>
            </a:r>
            <a:r>
              <a:rPr lang="en-US" sz="3200" dirty="0">
                <a:latin typeface="Cambria" panose="02040503050406030204" pitchFamily="18" charset="0"/>
              </a:rPr>
              <a:t> (</a:t>
            </a:r>
            <a:r>
              <a:rPr lang="en-US" sz="3200" dirty="0" err="1">
                <a:latin typeface="Cambria" panose="02040503050406030204" pitchFamily="18" charset="0"/>
              </a:rPr>
              <a:t>ketting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bewijs</a:t>
            </a:r>
            <a:r>
              <a:rPr lang="en-US" sz="3200" dirty="0">
                <a:latin typeface="Cambria" panose="02040503050406030204" pitchFamily="18" charset="0"/>
              </a:rPr>
              <a:t>): </a:t>
            </a:r>
            <a:r>
              <a:rPr lang="en-US" sz="3200" dirty="0" err="1">
                <a:latin typeface="Cambria" panose="02040503050406030204" pitchFamily="18" charset="0"/>
              </a:rPr>
              <a:t>Keterangan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beberapa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berdiri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sendiri-sendiri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tentang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kejadian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keadaan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dapat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dipergunakan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sebagai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bukti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syarat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ada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hubungan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sedemikian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rupa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untuk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membenarkan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suatu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keadaan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tertentu</a:t>
            </a:r>
            <a:r>
              <a:rPr lang="en-US" sz="3200" dirty="0">
                <a:latin typeface="Cambria" panose="02040503050406030204" pitchFamily="18" charset="0"/>
              </a:rPr>
              <a:t> (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185 </a:t>
            </a:r>
            <a:r>
              <a:rPr lang="en-US" sz="3200" dirty="0" err="1">
                <a:latin typeface="Cambria" panose="02040503050406030204" pitchFamily="18" charset="0"/>
              </a:rPr>
              <a:t>ayat</a:t>
            </a:r>
            <a:r>
              <a:rPr lang="en-US" sz="3200" dirty="0">
                <a:latin typeface="Cambria" panose="02040503050406030204" pitchFamily="18" charset="0"/>
              </a:rPr>
              <a:t> 4 KUHAP)</a:t>
            </a:r>
          </a:p>
        </p:txBody>
      </p:sp>
    </p:spTree>
    <p:extLst>
      <p:ext uri="{BB962C8B-B14F-4D97-AF65-F5344CB8AC3E}">
        <p14:creationId xmlns:p14="http://schemas.microsoft.com/office/powerpoint/2010/main" val="2916148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Keterangan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Ahli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ahli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diberikan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seorang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memiliki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keahlian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khusus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tentang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hal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diperlukan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perkara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pidana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guna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kepentingan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pemeriksaan</a:t>
            </a:r>
            <a:r>
              <a:rPr lang="en-US" dirty="0">
                <a:latin typeface="Cambria" panose="02040503050406030204" pitchFamily="18" charset="0"/>
              </a:rPr>
              <a:t>. (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 </a:t>
            </a:r>
            <a:r>
              <a:rPr lang="en-US" dirty="0" err="1">
                <a:latin typeface="Cambria" panose="02040503050406030204" pitchFamily="18" charset="0"/>
              </a:rPr>
              <a:t>butir</a:t>
            </a:r>
            <a:r>
              <a:rPr lang="en-US" dirty="0">
                <a:latin typeface="Cambria" panose="02040503050406030204" pitchFamily="18" charset="0"/>
              </a:rPr>
              <a:t> 28 KUHAP)</a:t>
            </a:r>
          </a:p>
          <a:p>
            <a:pPr algn="just"/>
            <a:endParaRPr lang="en-US" dirty="0">
              <a:latin typeface="Cambria" panose="02040503050406030204" pitchFamily="18" charset="0"/>
            </a:endParaRP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ahli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sebagai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dilihat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 </a:t>
            </a:r>
            <a:r>
              <a:rPr lang="en-US" dirty="0" err="1">
                <a:latin typeface="Cambria" panose="02040503050406030204" pitchFamily="18" charset="0"/>
              </a:rPr>
              <a:t>butir</a:t>
            </a:r>
            <a:r>
              <a:rPr lang="en-US" dirty="0">
                <a:latin typeface="Cambria" panose="02040503050406030204" pitchFamily="18" charset="0"/>
              </a:rPr>
              <a:t> 28,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120,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133,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179 KUHAP.</a:t>
            </a: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97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>
                <a:latin typeface="Cambria" panose="02040503050406030204" pitchFamily="18" charset="0"/>
              </a:rPr>
              <a:t>Berdasarkan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tersebut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terdapat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dua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kelompok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ahli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yaitu</a:t>
            </a:r>
            <a:r>
              <a:rPr lang="en-US" sz="3200" dirty="0">
                <a:latin typeface="Cambria" panose="02040503050406030204" pitchFamily="18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US" sz="3200" dirty="0" err="1">
                <a:latin typeface="Cambria" panose="02040503050406030204" pitchFamily="18" charset="0"/>
              </a:rPr>
              <a:t>Ahli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kedokteran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kehakiman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memiliki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keahlian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khusus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kedokteran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kehakiman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sehubungan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pemeriksaan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korban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penganiayaan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keracunan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pembunuhan</a:t>
            </a:r>
            <a:r>
              <a:rPr lang="en-US" sz="3200" dirty="0">
                <a:latin typeface="Cambria" panose="02040503050406030204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sz="3200" dirty="0" err="1">
                <a:latin typeface="Cambria" panose="02040503050406030204" pitchFamily="18" charset="0"/>
              </a:rPr>
              <a:t>Ahli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pada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umumnya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yakni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orang-orang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memiliki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keahlian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khusus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bidang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tertentu</a:t>
            </a:r>
            <a:r>
              <a:rPr lang="en-US" sz="3200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97878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Surat</a:t>
            </a:r>
            <a:r>
              <a:rPr lang="en-US" dirty="0">
                <a:solidFill>
                  <a:schemeClr val="tx1"/>
                </a:solidFill>
              </a:rPr>
              <a:t>  (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187 KUHAP)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mbria" panose="02040503050406030204" pitchFamily="18" charset="0"/>
              </a:rPr>
              <a:t>Yang </a:t>
            </a:r>
            <a:r>
              <a:rPr lang="en-US" dirty="0" err="1">
                <a:latin typeface="Cambria" panose="02040503050406030204" pitchFamily="18" charset="0"/>
              </a:rPr>
              <a:t>dimaksud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diatur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:</a:t>
            </a:r>
          </a:p>
          <a:p>
            <a:pPr marL="514350" indent="-514350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187 </a:t>
            </a:r>
            <a:r>
              <a:rPr lang="en-US" dirty="0" err="1">
                <a:latin typeface="Cambria" panose="02040503050406030204" pitchFamily="18" charset="0"/>
              </a:rPr>
              <a:t>huruf</a:t>
            </a:r>
            <a:r>
              <a:rPr lang="en-US" dirty="0">
                <a:latin typeface="Cambria" panose="02040503050406030204" pitchFamily="18" charset="0"/>
              </a:rPr>
              <a:t> a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berita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acara</a:t>
            </a:r>
            <a:r>
              <a:rPr lang="en-US" dirty="0">
                <a:latin typeface="Cambria" panose="02040503050406030204" pitchFamily="18" charset="0"/>
              </a:rPr>
              <a:t>. </a:t>
            </a:r>
          </a:p>
          <a:p>
            <a:pPr marL="514350" indent="-514350" algn="just">
              <a:buNone/>
            </a:pPr>
            <a:r>
              <a:rPr lang="en-US" dirty="0">
                <a:latin typeface="Cambria" panose="02040503050406030204" pitchFamily="18" charset="0"/>
              </a:rPr>
              <a:t>	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pejabat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umum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berwenang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dihadapannya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memuat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tentang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kejadian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keadaan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didengar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dilihat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dialaminya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</a:rPr>
              <a:t>Misalnya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seorang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notaris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187 </a:t>
            </a:r>
            <a:r>
              <a:rPr lang="en-US" dirty="0" err="1">
                <a:latin typeface="Cambria" panose="02040503050406030204" pitchFamily="18" charset="0"/>
              </a:rPr>
              <a:t>huruf</a:t>
            </a:r>
            <a:r>
              <a:rPr lang="en-US" dirty="0">
                <a:latin typeface="Cambria" panose="02040503050406030204" pitchFamily="18" charset="0"/>
              </a:rPr>
              <a:t> b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dibuat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pejabat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dilingkungan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pemerintah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dikeluarkan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majelis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misalnya</a:t>
            </a:r>
            <a:r>
              <a:rPr lang="en-US" dirty="0">
                <a:latin typeface="Cambria" panose="02040503050406030204" pitchFamily="18" charset="0"/>
              </a:rPr>
              <a:t>: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hakim.</a:t>
            </a:r>
          </a:p>
        </p:txBody>
      </p:sp>
    </p:spTree>
    <p:extLst>
      <p:ext uri="{BB962C8B-B14F-4D97-AF65-F5344CB8AC3E}">
        <p14:creationId xmlns:p14="http://schemas.microsoft.com/office/powerpoint/2010/main" val="2908665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187 </a:t>
            </a:r>
            <a:r>
              <a:rPr lang="en-US" sz="3200" dirty="0" err="1">
                <a:latin typeface="Cambria" panose="02040503050406030204" pitchFamily="18" charset="0"/>
              </a:rPr>
              <a:t>huruf</a:t>
            </a:r>
            <a:r>
              <a:rPr lang="en-US" sz="3200" dirty="0">
                <a:latin typeface="Cambria" panose="02040503050406030204" pitchFamily="18" charset="0"/>
              </a:rPr>
              <a:t> c </a:t>
            </a:r>
            <a:r>
              <a:rPr lang="en-US" sz="3200" dirty="0" err="1">
                <a:latin typeface="Cambria" panose="02040503050406030204" pitchFamily="18" charset="0"/>
              </a:rPr>
              <a:t>yaitu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sama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penjelasan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186 KUHAP </a:t>
            </a:r>
            <a:r>
              <a:rPr lang="en-US" sz="3200" dirty="0" err="1">
                <a:latin typeface="Cambria" panose="02040503050406030204" pitchFamily="18" charset="0"/>
              </a:rPr>
              <a:t>misalnya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visum</a:t>
            </a:r>
            <a:r>
              <a:rPr lang="en-US" sz="3200" dirty="0">
                <a:latin typeface="Cambria" panose="02040503050406030204" pitchFamily="18" charset="0"/>
              </a:rPr>
              <a:t> et </a:t>
            </a:r>
            <a:r>
              <a:rPr lang="en-US" sz="3200" dirty="0" err="1">
                <a:latin typeface="Cambria" panose="02040503050406030204" pitchFamily="18" charset="0"/>
              </a:rPr>
              <a:t>repertum</a:t>
            </a:r>
            <a:r>
              <a:rPr lang="en-US" sz="3200" dirty="0">
                <a:latin typeface="Cambria" panose="02040503050406030204" pitchFamily="18" charset="0"/>
              </a:rPr>
              <a:t>.</a:t>
            </a:r>
          </a:p>
          <a:p>
            <a:pPr marL="514350" indent="-514350" algn="just">
              <a:buFont typeface="+mj-lt"/>
              <a:buAutoNum type="arabicPeriod" startAt="3"/>
            </a:pPr>
            <a:r>
              <a:rPr lang="en-US" sz="3200" dirty="0" err="1">
                <a:latin typeface="Cambria" panose="02040503050406030204" pitchFamily="18" charset="0"/>
              </a:rPr>
              <a:t>Pasal</a:t>
            </a:r>
            <a:r>
              <a:rPr lang="en-US" sz="3200" dirty="0">
                <a:latin typeface="Cambria" panose="02040503050406030204" pitchFamily="18" charset="0"/>
              </a:rPr>
              <a:t> 187 </a:t>
            </a:r>
            <a:r>
              <a:rPr lang="en-US" sz="3200" dirty="0" err="1">
                <a:latin typeface="Cambria" panose="02040503050406030204" pitchFamily="18" charset="0"/>
              </a:rPr>
              <a:t>huruf</a:t>
            </a:r>
            <a:r>
              <a:rPr lang="en-US" sz="3200" dirty="0">
                <a:latin typeface="Cambria" panose="02040503050406030204" pitchFamily="18" charset="0"/>
              </a:rPr>
              <a:t> d </a:t>
            </a:r>
            <a:r>
              <a:rPr lang="en-US" sz="3200" dirty="0" err="1">
                <a:latin typeface="Cambria" panose="02040503050406030204" pitchFamily="18" charset="0"/>
              </a:rPr>
              <a:t>adalah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surat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biasa</a:t>
            </a:r>
            <a:r>
              <a:rPr lang="en-US" sz="3200" dirty="0">
                <a:latin typeface="Cambria" panose="02040503050406030204" pitchFamily="18" charset="0"/>
              </a:rPr>
              <a:t> yang </a:t>
            </a:r>
            <a:r>
              <a:rPr lang="en-US" sz="3200" dirty="0" err="1">
                <a:latin typeface="Cambria" panose="02040503050406030204" pitchFamily="18" charset="0"/>
              </a:rPr>
              <a:t>baru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berlaku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jika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ada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hubungannya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bukti</a:t>
            </a:r>
            <a:r>
              <a:rPr lang="en-US" sz="3200" dirty="0">
                <a:latin typeface="Cambria" panose="02040503050406030204" pitchFamily="18" charset="0"/>
              </a:rPr>
              <a:t> yang lain, </a:t>
            </a:r>
            <a:r>
              <a:rPr lang="en-US" sz="3200" dirty="0" err="1">
                <a:latin typeface="Cambria" panose="02040503050406030204" pitchFamily="18" charset="0"/>
              </a:rPr>
              <a:t>misalnya</a:t>
            </a:r>
            <a:r>
              <a:rPr lang="en-US" sz="3200" dirty="0">
                <a:latin typeface="Cambria" panose="02040503050406030204" pitchFamily="18" charset="0"/>
              </a:rPr>
              <a:t>: </a:t>
            </a:r>
            <a:r>
              <a:rPr lang="en-US" sz="3200" dirty="0" err="1">
                <a:latin typeface="Cambria" panose="02040503050406030204" pitchFamily="18" charset="0"/>
              </a:rPr>
              <a:t>surat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ancaman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terdakwa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kepada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korban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perkara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pembunuhan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surat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cinta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antara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terdakwa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dengan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saksi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perkara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tentang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membawa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lari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seorang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gadis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dibawah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umur</a:t>
            </a:r>
            <a:r>
              <a:rPr lang="en-US" sz="3200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050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95400" y="980729"/>
            <a:ext cx="11017224" cy="5145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Pengertian:(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van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bemmelen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Usaha untuk memperoleh kepastian yang layak dengan penelitian dan penalaran hakim tentang apakah suatu peristiwa benar terjadi dan mengapa terjadi, karenanya pembuktian terdiri dari;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Menunjukkan peristiwa yang dapat diterima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indera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 keterangan tentang peristiwa yang telah diterima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tsb</a:t>
            </a:r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 pikiran logis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73285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Petunjuk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416" y="1752600"/>
            <a:ext cx="10742984" cy="4346448"/>
          </a:xfrm>
        </p:spPr>
        <p:txBody>
          <a:bodyPr/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KUHAP,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petunjuk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dilihat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188 KUHAP.</a:t>
            </a: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Berdasarkan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diatas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dikatakan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bahwa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petunjuk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langsung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karena</a:t>
            </a:r>
            <a:r>
              <a:rPr lang="en-US" dirty="0">
                <a:latin typeface="Cambria" panose="02040503050406030204" pitchFamily="18" charset="0"/>
              </a:rPr>
              <a:t> hakim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mengambil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kesimpulan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tentang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haruslah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menghubungan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lainnya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memilih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persesuaiannya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lainnya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303582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Cara </a:t>
            </a:r>
            <a:r>
              <a:rPr lang="en-US" dirty="0" err="1">
                <a:solidFill>
                  <a:schemeClr val="tx1"/>
                </a:solidFill>
              </a:rPr>
              <a:t>Memperoleh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Petunjuk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416" y="1752600"/>
            <a:ext cx="10742984" cy="4346448"/>
          </a:xfrm>
        </p:spPr>
        <p:txBody>
          <a:bodyPr>
            <a:normAutofit lnSpcReduction="10000"/>
          </a:bodyPr>
          <a:lstStyle/>
          <a:p>
            <a:pPr marL="514350" indent="-514350" algn="just">
              <a:buAutoNum type="arabicParenR"/>
            </a:pPr>
            <a:r>
              <a:rPr lang="en-US" b="1" dirty="0" err="1">
                <a:latin typeface="Cambria" panose="02040503050406030204" pitchFamily="18" charset="0"/>
              </a:rPr>
              <a:t>Pasal</a:t>
            </a:r>
            <a:r>
              <a:rPr lang="en-US" b="1" dirty="0">
                <a:latin typeface="Cambria" panose="02040503050406030204" pitchFamily="18" charset="0"/>
              </a:rPr>
              <a:t> 188 </a:t>
            </a:r>
            <a:r>
              <a:rPr lang="en-US" b="1" dirty="0" err="1">
                <a:latin typeface="Cambria" panose="02040503050406030204" pitchFamily="18" charset="0"/>
              </a:rPr>
              <a:t>ayat</a:t>
            </a:r>
            <a:r>
              <a:rPr lang="en-US" b="1" dirty="0">
                <a:latin typeface="Cambria" panose="02040503050406030204" pitchFamily="18" charset="0"/>
              </a:rPr>
              <a:t> (2) </a:t>
            </a:r>
            <a:r>
              <a:rPr lang="en-US" b="1" dirty="0" err="1">
                <a:latin typeface="Cambria" panose="02040503050406030204" pitchFamily="18" charset="0"/>
              </a:rPr>
              <a:t>kuhap</a:t>
            </a:r>
            <a:r>
              <a:rPr lang="en-US" b="1" dirty="0">
                <a:latin typeface="Cambria" panose="02040503050406030204" pitchFamily="18" charset="0"/>
              </a:rPr>
              <a:t>: limitative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saksi</a:t>
            </a:r>
            <a:endParaRPr lang="en-US" dirty="0">
              <a:latin typeface="Cambria" panose="02040503050406030204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>
                <a:latin typeface="Cambria" panose="02040503050406030204" pitchFamily="18" charset="0"/>
              </a:rPr>
              <a:t>Surat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endParaRPr lang="en-US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Cambria" panose="02040503050406030204" pitchFamily="18" charset="0"/>
              </a:rPr>
              <a:t>2) </a:t>
            </a:r>
            <a:r>
              <a:rPr lang="en-US" b="1" dirty="0" err="1">
                <a:latin typeface="Cambria" panose="02040503050406030204" pitchFamily="18" charset="0"/>
              </a:rPr>
              <a:t>Peringatan:pasal</a:t>
            </a:r>
            <a:r>
              <a:rPr lang="en-US" b="1" dirty="0">
                <a:latin typeface="Cambria" panose="02040503050406030204" pitchFamily="18" charset="0"/>
              </a:rPr>
              <a:t> 183 </a:t>
            </a:r>
            <a:r>
              <a:rPr lang="en-US" b="1" dirty="0" err="1">
                <a:latin typeface="Cambria" panose="02040503050406030204" pitchFamily="18" charset="0"/>
              </a:rPr>
              <a:t>ayat</a:t>
            </a:r>
            <a:r>
              <a:rPr lang="en-US" b="1" dirty="0">
                <a:latin typeface="Cambria" panose="02040503050406030204" pitchFamily="18" charset="0"/>
              </a:rPr>
              <a:t> (3)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>
                <a:latin typeface="Cambria" panose="02040503050406030204" pitchFamily="18" charset="0"/>
              </a:rPr>
              <a:t>Arif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bijaksana</a:t>
            </a:r>
            <a:endParaRPr lang="en-US" dirty="0">
              <a:latin typeface="Cambria" panose="02040503050406030204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dirty="0" err="1">
                <a:latin typeface="Cambria" panose="02040503050406030204" pitchFamily="18" charset="0"/>
              </a:rPr>
              <a:t>Mengadakan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pemeriksaan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dgn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penuh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kecermatan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keseksamaan</a:t>
            </a: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559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Keterangan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Terdakwa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1905000"/>
            <a:ext cx="11449272" cy="4419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diatur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189 KUHAP :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apa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nyatakan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sidang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tentang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perbuatan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lakukan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ketahui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alami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diberikan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luar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sidang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digunakan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membantu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menemukan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sidang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asalkan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didukung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sah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sepanjang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mengenai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hal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didakwakan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kepadanya</a:t>
            </a:r>
            <a:r>
              <a:rPr lang="en-US" dirty="0">
                <a:latin typeface="Cambria" panose="02040503050406030204" pitchFamily="18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digunakan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dirinya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sendiri</a:t>
            </a:r>
            <a:r>
              <a:rPr lang="en-US" dirty="0">
                <a:latin typeface="Cambria" panose="02040503050406030204" pitchFamily="18" charset="0"/>
              </a:rPr>
              <a:t>.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saja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cukup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membuktikan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bahwa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bersalah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melakukan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perbuatan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didakwakan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kepadanya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melainkan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disertai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lain. </a:t>
            </a: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5757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Keterangan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Terdakwa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Luar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Sidang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5360" y="1484784"/>
            <a:ext cx="11449272" cy="48398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 err="1">
                <a:latin typeface="Cambria" panose="02040503050406030204" pitchFamily="18" charset="0"/>
              </a:rPr>
              <a:t>Pasal</a:t>
            </a:r>
            <a:r>
              <a:rPr lang="en-US" sz="3200" b="1" dirty="0">
                <a:latin typeface="Cambria" panose="02040503050406030204" pitchFamily="18" charset="0"/>
              </a:rPr>
              <a:t> 189 </a:t>
            </a:r>
            <a:r>
              <a:rPr lang="en-US" sz="3200" b="1" dirty="0" err="1">
                <a:latin typeface="Cambria" panose="02040503050406030204" pitchFamily="18" charset="0"/>
              </a:rPr>
              <a:t>ayat</a:t>
            </a:r>
            <a:r>
              <a:rPr lang="en-US" sz="3200" b="1" dirty="0">
                <a:latin typeface="Cambria" panose="02040503050406030204" pitchFamily="18" charset="0"/>
              </a:rPr>
              <a:t> (2) KUHAP</a:t>
            </a:r>
          </a:p>
          <a:p>
            <a:pPr algn="just">
              <a:buFont typeface="Wingdings" pitchFamily="2" charset="2"/>
              <a:buChar char="q"/>
            </a:pPr>
            <a:r>
              <a:rPr lang="en-US" sz="3200" dirty="0" err="1">
                <a:latin typeface="Cambria" panose="02040503050406030204" pitchFamily="18" charset="0"/>
              </a:rPr>
              <a:t>Dapat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dipergunakan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utk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membantu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menemukan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bukti</a:t>
            </a:r>
            <a:r>
              <a:rPr lang="en-US" sz="3200" dirty="0">
                <a:latin typeface="Cambria" panose="02040503050406030204" pitchFamily="18" charset="0"/>
              </a:rPr>
              <a:t> di </a:t>
            </a:r>
            <a:r>
              <a:rPr lang="en-US" sz="3200" dirty="0" err="1">
                <a:latin typeface="Cambria" panose="02040503050406030204" pitchFamily="18" charset="0"/>
              </a:rPr>
              <a:t>persidangan</a:t>
            </a:r>
            <a:endParaRPr lang="en-US" sz="3200" dirty="0">
              <a:latin typeface="Cambria" panose="02040503050406030204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3200" b="1" dirty="0" err="1">
                <a:latin typeface="Cambria" panose="02040503050406030204" pitchFamily="18" charset="0"/>
              </a:rPr>
              <a:t>Dengan</a:t>
            </a:r>
            <a:r>
              <a:rPr lang="en-US" sz="3200" b="1" dirty="0">
                <a:latin typeface="Cambria" panose="02040503050406030204" pitchFamily="18" charset="0"/>
              </a:rPr>
              <a:t> </a:t>
            </a:r>
            <a:r>
              <a:rPr lang="en-US" sz="3200" b="1" dirty="0" err="1">
                <a:latin typeface="Cambria" panose="02040503050406030204" pitchFamily="18" charset="0"/>
              </a:rPr>
              <a:t>syarat</a:t>
            </a:r>
            <a:r>
              <a:rPr lang="en-US" sz="3200" b="1" dirty="0">
                <a:latin typeface="Cambria" panose="02040503050406030204" pitchFamily="18" charset="0"/>
              </a:rPr>
              <a:t>:</a:t>
            </a:r>
          </a:p>
          <a:p>
            <a:pPr algn="just"/>
            <a:r>
              <a:rPr lang="en-US" sz="3200" dirty="0" err="1">
                <a:latin typeface="Cambria" panose="02040503050406030204" pitchFamily="18" charset="0"/>
              </a:rPr>
              <a:t>Sepanjang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mengenai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hal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yg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didakwakan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kepadanya</a:t>
            </a:r>
            <a:endParaRPr lang="en-US" sz="3200" dirty="0">
              <a:latin typeface="Cambria" panose="02040503050406030204" pitchFamily="18" charset="0"/>
            </a:endParaRPr>
          </a:p>
          <a:p>
            <a:pPr algn="just"/>
            <a:r>
              <a:rPr lang="en-US" sz="3200" dirty="0" err="1">
                <a:latin typeface="Cambria" panose="02040503050406030204" pitchFamily="18" charset="0"/>
              </a:rPr>
              <a:t>Didukung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alat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bukti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yg</a:t>
            </a:r>
            <a:r>
              <a:rPr lang="en-US" sz="3200" dirty="0">
                <a:latin typeface="Cambria" panose="02040503050406030204" pitchFamily="18" charset="0"/>
              </a:rPr>
              <a:t> lain</a:t>
            </a:r>
          </a:p>
          <a:p>
            <a:pPr algn="just">
              <a:buFont typeface="Wingdings" pitchFamily="2" charset="2"/>
              <a:buChar char="q"/>
            </a:pPr>
            <a:r>
              <a:rPr lang="en-US" sz="3200" dirty="0" err="1">
                <a:latin typeface="Cambria" panose="02040503050406030204" pitchFamily="18" charset="0"/>
              </a:rPr>
              <a:t>Keterangan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yg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diberikan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penyidikan</a:t>
            </a:r>
            <a:r>
              <a:rPr lang="en-US" sz="3200" dirty="0">
                <a:latin typeface="Cambria" panose="02040503050406030204" pitchFamily="18" charset="0"/>
              </a:rPr>
              <a:t>, bap, </a:t>
            </a:r>
            <a:r>
              <a:rPr lang="en-US" sz="3200" dirty="0" err="1">
                <a:latin typeface="Cambria" panose="02040503050406030204" pitchFamily="18" charset="0"/>
              </a:rPr>
              <a:t>ditandatangani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penyidik</a:t>
            </a:r>
            <a:endParaRPr lang="en-US" sz="32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376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189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(4) KUHAP </a:t>
            </a:r>
            <a:r>
              <a:rPr lang="en-US" dirty="0" err="1">
                <a:latin typeface="Cambria" panose="02040503050406030204" pitchFamily="18" charset="0"/>
              </a:rPr>
              <a:t>mempunyai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makna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bahwa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pengakuan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menurut</a:t>
            </a:r>
            <a:r>
              <a:rPr lang="en-US" dirty="0">
                <a:latin typeface="Cambria" panose="02040503050406030204" pitchFamily="18" charset="0"/>
              </a:rPr>
              <a:t> KUHAP </a:t>
            </a:r>
            <a:r>
              <a:rPr lang="en-US" dirty="0" err="1">
                <a:latin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mempunyai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kekuatan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yang “</a:t>
            </a:r>
            <a:r>
              <a:rPr lang="en-US" dirty="0" err="1">
                <a:latin typeface="Cambria" panose="02040503050406030204" pitchFamily="18" charset="0"/>
              </a:rPr>
              <a:t>sempurna</a:t>
            </a:r>
            <a:r>
              <a:rPr lang="en-US" dirty="0">
                <a:latin typeface="Cambria" panose="02040503050406030204" pitchFamily="18" charset="0"/>
              </a:rPr>
              <a:t>”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volledig</a:t>
            </a:r>
            <a:r>
              <a:rPr lang="en-US" i="1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bewijs</a:t>
            </a:r>
            <a:r>
              <a:rPr lang="en-US" i="1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kracht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juga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memiliki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kekuatan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yang “</a:t>
            </a:r>
            <a:r>
              <a:rPr lang="en-US" dirty="0" err="1">
                <a:latin typeface="Cambria" panose="02040503050406030204" pitchFamily="18" charset="0"/>
              </a:rPr>
              <a:t>menentukan</a:t>
            </a:r>
            <a:r>
              <a:rPr lang="en-US" dirty="0">
                <a:latin typeface="Cambria" panose="02040503050406030204" pitchFamily="18" charset="0"/>
              </a:rPr>
              <a:t>”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beslissende</a:t>
            </a:r>
            <a:r>
              <a:rPr lang="en-US" i="1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bewijs</a:t>
            </a:r>
            <a:r>
              <a:rPr lang="en-US" i="1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kracht</a:t>
            </a:r>
            <a:r>
              <a:rPr lang="en-US" i="1" dirty="0">
                <a:latin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karena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pengakuan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memiliki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kekuatan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sempurna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menentukan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penuntut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umum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persidangan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tetap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mempunyai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kewajiban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berdaya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upaya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membuktikan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kesalahan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lain. KUHAP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mengenal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keterangan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“</a:t>
            </a:r>
            <a:r>
              <a:rPr lang="en-US" dirty="0" err="1">
                <a:latin typeface="Cambria" panose="02040503050406030204" pitchFamily="18" charset="0"/>
              </a:rPr>
              <a:t>pengakuan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bulat</a:t>
            </a:r>
            <a:r>
              <a:rPr lang="en-US" dirty="0">
                <a:latin typeface="Cambria" panose="02040503050406030204" pitchFamily="18" charset="0"/>
              </a:rPr>
              <a:t>”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“</a:t>
            </a:r>
            <a:r>
              <a:rPr lang="en-US" dirty="0" err="1">
                <a:latin typeface="Cambria" panose="02040503050406030204" pitchFamily="18" charset="0"/>
              </a:rPr>
              <a:t>murni</a:t>
            </a:r>
            <a:r>
              <a:rPr lang="en-US" dirty="0">
                <a:latin typeface="Cambria" panose="02040503050406030204" pitchFamily="18" charset="0"/>
              </a:rPr>
              <a:t>”. </a:t>
            </a:r>
            <a:r>
              <a:rPr lang="en-US" dirty="0" err="1">
                <a:latin typeface="Cambria" panose="02040503050406030204" pitchFamily="18" charset="0"/>
              </a:rPr>
              <a:t>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pengakuan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pemeriksaan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kesalahan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tetap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merupakan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kewajiban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persidangan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7073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381000"/>
            <a:ext cx="8534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Hak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Tersangka</a:t>
            </a:r>
            <a:r>
              <a:rPr lang="en-US" b="1" dirty="0">
                <a:solidFill>
                  <a:schemeClr val="tx1"/>
                </a:solidFill>
              </a:rPr>
              <a:t>/</a:t>
            </a:r>
            <a:r>
              <a:rPr lang="en-US" b="1" dirty="0" err="1">
                <a:solidFill>
                  <a:schemeClr val="tx1"/>
                </a:solidFill>
              </a:rPr>
              <a:t>Terdakwa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br>
              <a:rPr lang="en-US" b="1" dirty="0">
                <a:solidFill>
                  <a:schemeClr val="tx1"/>
                </a:solidFill>
              </a:rPr>
            </a:br>
            <a:r>
              <a:rPr lang="en-US" b="1" dirty="0">
                <a:solidFill>
                  <a:schemeClr val="tx1"/>
                </a:solidFill>
              </a:rPr>
              <a:t>(</a:t>
            </a:r>
            <a:r>
              <a:rPr lang="en-US" b="1" dirty="0" err="1">
                <a:solidFill>
                  <a:schemeClr val="tx1"/>
                </a:solidFill>
              </a:rPr>
              <a:t>Pasal</a:t>
            </a:r>
            <a:r>
              <a:rPr lang="en-US" b="1" dirty="0">
                <a:solidFill>
                  <a:schemeClr val="tx1"/>
                </a:solidFill>
              </a:rPr>
              <a:t> 50-68 KUHAP)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51384" y="1524000"/>
            <a:ext cx="11017224" cy="48006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segera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diperiksa</a:t>
            </a:r>
            <a:r>
              <a:rPr lang="en-US" sz="1800" dirty="0">
                <a:latin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</a:rPr>
              <a:t>diajukan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ke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pengadilan</a:t>
            </a:r>
            <a:r>
              <a:rPr lang="en-US" sz="1800" dirty="0">
                <a:latin typeface="Cambria" panose="02040503050406030204" pitchFamily="18" charset="0"/>
              </a:rPr>
              <a:t>,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diadili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50)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mengetahui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dengan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jelas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bahasa</a:t>
            </a:r>
            <a:r>
              <a:rPr lang="en-US" sz="1800" dirty="0">
                <a:latin typeface="Cambria" panose="02040503050406030204" pitchFamily="18" charset="0"/>
              </a:rPr>
              <a:t> yang </a:t>
            </a:r>
            <a:r>
              <a:rPr lang="en-US" sz="1800" dirty="0" err="1">
                <a:latin typeface="Cambria" panose="02040503050406030204" pitchFamily="18" charset="0"/>
              </a:rPr>
              <a:t>dimengerti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olehnya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tentang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apa</a:t>
            </a:r>
            <a:r>
              <a:rPr lang="en-US" sz="1800" dirty="0">
                <a:latin typeface="Cambria" panose="02040503050406030204" pitchFamily="18" charset="0"/>
              </a:rPr>
              <a:t> yang </a:t>
            </a:r>
            <a:r>
              <a:rPr lang="en-US" sz="1800" dirty="0" err="1">
                <a:latin typeface="Cambria" panose="02040503050406030204" pitchFamily="18" charset="0"/>
              </a:rPr>
              <a:t>disangkakan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apa</a:t>
            </a:r>
            <a:r>
              <a:rPr lang="en-US" sz="1800" dirty="0">
                <a:latin typeface="Cambria" panose="02040503050406030204" pitchFamily="18" charset="0"/>
              </a:rPr>
              <a:t> yang </a:t>
            </a:r>
            <a:r>
              <a:rPr lang="en-US" sz="1800" dirty="0" err="1">
                <a:latin typeface="Cambria" panose="02040503050406030204" pitchFamily="18" charset="0"/>
              </a:rPr>
              <a:t>didakwakan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51)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memberikan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keterangan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secara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bebas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kepada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penyidik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hakim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52)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mendapat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juru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bahasa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53 </a:t>
            </a:r>
            <a:r>
              <a:rPr lang="en-US" sz="1800" dirty="0" err="1">
                <a:latin typeface="Cambria" panose="02040503050406030204" pitchFamily="18" charset="0"/>
              </a:rPr>
              <a:t>ayat</a:t>
            </a:r>
            <a:r>
              <a:rPr lang="en-US" sz="1800" dirty="0">
                <a:latin typeface="Cambria" panose="02040503050406030204" pitchFamily="18" charset="0"/>
              </a:rPr>
              <a:t> 1)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mendapat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bantuan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hukum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pada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setiap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tingkat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pemeriksaan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54), </a:t>
            </a:r>
            <a:r>
              <a:rPr lang="en-US" sz="1800" dirty="0" err="1">
                <a:latin typeface="Cambria" panose="02040503050406030204" pitchFamily="18" charset="0"/>
              </a:rPr>
              <a:t>memilih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sendiri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penasehat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hukum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55), </a:t>
            </a:r>
            <a:r>
              <a:rPr lang="en-US" sz="1800" dirty="0" err="1">
                <a:latin typeface="Cambria" panose="02040503050406030204" pitchFamily="18" charset="0"/>
              </a:rPr>
              <a:t>mendapat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bantuan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hukum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cuma-cuma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56)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bagi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terdakwa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berkebangsaan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asing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menghubungi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berbicara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dengan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perwakilan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negaranya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57 </a:t>
            </a:r>
            <a:r>
              <a:rPr lang="en-US" sz="1800" dirty="0" err="1">
                <a:latin typeface="Cambria" panose="02040503050406030204" pitchFamily="18" charset="0"/>
              </a:rPr>
              <a:t>ayat</a:t>
            </a:r>
            <a:r>
              <a:rPr lang="en-US" sz="1800" dirty="0">
                <a:latin typeface="Cambria" panose="02040503050406030204" pitchFamily="18" charset="0"/>
              </a:rPr>
              <a:t> 2)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menghubungi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dokter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pribadi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58)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dikunjungi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sanak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keluarga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61)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berkirim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menerima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surat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menyurat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62)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menerima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kunjungan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rohaniawan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63)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mengajukan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saksi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i="1" dirty="0">
                <a:latin typeface="Cambria" panose="02040503050406030204" pitchFamily="18" charset="0"/>
              </a:rPr>
              <a:t>a de charge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dan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ahli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65)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1800" dirty="0" err="1">
                <a:latin typeface="Cambria" panose="02040503050406030204" pitchFamily="18" charset="0"/>
              </a:rPr>
              <a:t>Hak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untuk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menuntut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ganti</a:t>
            </a:r>
            <a:r>
              <a:rPr lang="en-US" sz="1800" dirty="0">
                <a:latin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</a:rPr>
              <a:t>kerugian</a:t>
            </a:r>
            <a:r>
              <a:rPr lang="en-US" sz="1800" dirty="0">
                <a:latin typeface="Cambria" panose="02040503050406030204" pitchFamily="18" charset="0"/>
              </a:rPr>
              <a:t> (</a:t>
            </a:r>
            <a:r>
              <a:rPr lang="en-US" sz="1800" dirty="0" err="1">
                <a:latin typeface="Cambria" panose="02040503050406030204" pitchFamily="18" charset="0"/>
              </a:rPr>
              <a:t>pasal</a:t>
            </a:r>
            <a:r>
              <a:rPr lang="en-US" sz="1800" dirty="0">
                <a:latin typeface="Cambria" panose="02040503050406030204" pitchFamily="18" charset="0"/>
              </a:rPr>
              <a:t> 68)</a:t>
            </a:r>
          </a:p>
          <a:p>
            <a:pPr>
              <a:spcBef>
                <a:spcPts val="0"/>
              </a:spcBef>
            </a:pPr>
            <a:endParaRPr lang="en-US" sz="18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135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847851" y="518443"/>
            <a:ext cx="8518525" cy="822325"/>
          </a:xfrm>
        </p:spPr>
        <p:txBody>
          <a:bodyPr/>
          <a:lstStyle/>
          <a:p>
            <a:pPr algn="ctr"/>
            <a:r>
              <a:rPr lang="en-US" dirty="0" err="1">
                <a:solidFill>
                  <a:schemeClr val="tx1"/>
                </a:solidFill>
                <a:effectLst/>
              </a:rPr>
              <a:t>Putusan</a:t>
            </a:r>
            <a:r>
              <a:rPr lang="en-US" dirty="0">
                <a:solidFill>
                  <a:schemeClr val="tx1"/>
                </a:solidFill>
                <a:effectLst/>
              </a:rPr>
              <a:t> </a:t>
            </a:r>
            <a:r>
              <a:rPr lang="en-US" dirty="0" err="1">
                <a:solidFill>
                  <a:schemeClr val="tx1"/>
                </a:solidFill>
                <a:effectLst/>
              </a:rPr>
              <a:t>Pengadilan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542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79376" y="1341438"/>
            <a:ext cx="11377264" cy="53276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400" dirty="0" err="1">
                <a:latin typeface="Cambria" panose="02040503050406030204" pitchFamily="18" charset="0"/>
              </a:rPr>
              <a:t>Apabila</a:t>
            </a:r>
            <a:r>
              <a:rPr lang="en-US" sz="2400" dirty="0">
                <a:latin typeface="Cambria" panose="02040503050406030204" pitchFamily="18" charset="0"/>
              </a:rPr>
              <a:t> hakim </a:t>
            </a:r>
            <a:r>
              <a:rPr lang="en-US" sz="2400" dirty="0" err="1">
                <a:latin typeface="Cambria" panose="02040503050406030204" pitchFamily="18" charset="0"/>
              </a:rPr>
              <a:t>memandang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pemeriksaan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sidang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sdh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selesai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maka</a:t>
            </a:r>
            <a:r>
              <a:rPr lang="en-US" sz="2400" dirty="0">
                <a:latin typeface="Cambria" panose="02040503050406030204" pitchFamily="18" charset="0"/>
              </a:rPr>
              <a:t> PU </a:t>
            </a:r>
            <a:r>
              <a:rPr lang="en-US" sz="2400" dirty="0" err="1">
                <a:latin typeface="Cambria" panose="02040503050406030204" pitchFamily="18" charset="0"/>
              </a:rPr>
              <a:t>dipersilahkan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membacakan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tuntutan</a:t>
            </a:r>
            <a:r>
              <a:rPr lang="en-US" sz="2400" dirty="0">
                <a:latin typeface="Cambria" panose="02040503050406030204" pitchFamily="18" charset="0"/>
              </a:rPr>
              <a:t> (</a:t>
            </a:r>
            <a:r>
              <a:rPr lang="en-US" sz="2400" dirty="0" err="1">
                <a:latin typeface="Cambria" panose="02040503050406030204" pitchFamily="18" charset="0"/>
              </a:rPr>
              <a:t>requisitoir</a:t>
            </a:r>
            <a:r>
              <a:rPr lang="en-US" sz="2400" dirty="0">
                <a:latin typeface="Cambria" panose="020405030504060302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sz="2400" dirty="0" err="1">
                <a:latin typeface="Cambria" panose="02040503050406030204" pitchFamily="18" charset="0"/>
              </a:rPr>
              <a:t>Kemudian</a:t>
            </a:r>
            <a:r>
              <a:rPr lang="en-US" sz="2400" dirty="0">
                <a:latin typeface="Cambria" panose="02040503050406030204" pitchFamily="18" charset="0"/>
              </a:rPr>
              <a:t> PH </a:t>
            </a:r>
            <a:r>
              <a:rPr lang="en-US" sz="2400" dirty="0" err="1">
                <a:latin typeface="Cambria" panose="02040503050406030204" pitchFamily="18" charset="0"/>
              </a:rPr>
              <a:t>membacakan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pembelaan</a:t>
            </a:r>
            <a:endParaRPr lang="en-US" sz="2400" dirty="0"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 err="1">
                <a:latin typeface="Cambria" panose="02040503050406030204" pitchFamily="18" charset="0"/>
              </a:rPr>
              <a:t>Pengambilan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keputusan</a:t>
            </a:r>
            <a:endParaRPr lang="en-US" sz="2400" dirty="0">
              <a:latin typeface="Cambria" panose="020405030504060302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400" dirty="0" err="1">
                <a:latin typeface="Cambria" panose="02040503050406030204" pitchFamily="18" charset="0"/>
              </a:rPr>
              <a:t>Putusan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adalah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pernyataan</a:t>
            </a:r>
            <a:r>
              <a:rPr lang="en-US" sz="2400" dirty="0">
                <a:latin typeface="Cambria" panose="02040503050406030204" pitchFamily="18" charset="0"/>
              </a:rPr>
              <a:t> hakim </a:t>
            </a:r>
            <a:r>
              <a:rPr lang="en-US" sz="2400" dirty="0" err="1">
                <a:latin typeface="Cambria" panose="02040503050406030204" pitchFamily="18" charset="0"/>
              </a:rPr>
              <a:t>yg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diucapkan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dlm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sidang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pengadilan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terbuka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yg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dpt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berupa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pemidanaan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bebas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lepas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segala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tuntutan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dlm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hal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serta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menurut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cara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yg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diatur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dlm</a:t>
            </a:r>
            <a:r>
              <a:rPr lang="en-US" sz="2400" dirty="0">
                <a:latin typeface="Cambria" panose="02040503050406030204" pitchFamily="18" charset="0"/>
              </a:rPr>
              <a:t> UU </a:t>
            </a:r>
            <a:r>
              <a:rPr lang="en-US" sz="2400" dirty="0" err="1">
                <a:latin typeface="Cambria" panose="02040503050406030204" pitchFamily="18" charset="0"/>
              </a:rPr>
              <a:t>ini</a:t>
            </a:r>
            <a:r>
              <a:rPr lang="en-US" sz="2400" dirty="0">
                <a:latin typeface="Cambria" panose="02040503050406030204" pitchFamily="18" charset="0"/>
              </a:rPr>
              <a:t> (</a:t>
            </a:r>
            <a:r>
              <a:rPr lang="en-US" sz="2400" dirty="0" err="1">
                <a:latin typeface="Cambria" panose="02040503050406030204" pitchFamily="18" charset="0"/>
              </a:rPr>
              <a:t>psl</a:t>
            </a:r>
            <a:r>
              <a:rPr lang="en-US" sz="2400" dirty="0">
                <a:latin typeface="Cambria" panose="02040503050406030204" pitchFamily="18" charset="0"/>
              </a:rPr>
              <a:t> 1 </a:t>
            </a:r>
            <a:r>
              <a:rPr lang="en-US" sz="2400" dirty="0" err="1">
                <a:latin typeface="Cambria" panose="02040503050406030204" pitchFamily="18" charset="0"/>
              </a:rPr>
              <a:t>angka</a:t>
            </a:r>
            <a:r>
              <a:rPr lang="en-US" sz="2400" dirty="0">
                <a:latin typeface="Cambria" panose="02040503050406030204" pitchFamily="18" charset="0"/>
              </a:rPr>
              <a:t> 11)</a:t>
            </a:r>
          </a:p>
          <a:p>
            <a:pPr>
              <a:lnSpc>
                <a:spcPct val="90000"/>
              </a:lnSpc>
            </a:pPr>
            <a:r>
              <a:rPr lang="en-US" sz="2400" dirty="0" err="1">
                <a:latin typeface="Cambria" panose="02040503050406030204" pitchFamily="18" charset="0"/>
              </a:rPr>
              <a:t>Isi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putusan</a:t>
            </a:r>
            <a:r>
              <a:rPr lang="en-US" sz="2400" dirty="0">
                <a:latin typeface="Cambria" panose="02040503050406030204" pitchFamily="18" charset="0"/>
              </a:rPr>
              <a:t> hakim: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mbria" panose="02040503050406030204" pitchFamily="18" charset="0"/>
              </a:rPr>
              <a:t>    1. </a:t>
            </a:r>
            <a:r>
              <a:rPr lang="en-US" sz="2400" dirty="0" err="1">
                <a:latin typeface="Cambria" panose="02040503050406030204" pitchFamily="18" charset="0"/>
              </a:rPr>
              <a:t>Putusan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bebas</a:t>
            </a:r>
            <a:endParaRPr lang="en-US" sz="2400" dirty="0">
              <a:latin typeface="Cambria" panose="020405030504060302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mbria" panose="02040503050406030204" pitchFamily="18" charset="0"/>
              </a:rPr>
              <a:t>	2. </a:t>
            </a:r>
            <a:r>
              <a:rPr lang="en-US" sz="2400" dirty="0" err="1">
                <a:latin typeface="Cambria" panose="02040503050406030204" pitchFamily="18" charset="0"/>
              </a:rPr>
              <a:t>Putusan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lepas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dari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segala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tuntutan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hukum</a:t>
            </a:r>
            <a:endParaRPr lang="en-US" sz="2400" dirty="0">
              <a:latin typeface="Cambria" panose="02040503050406030204" pitchFamily="18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>
                <a:latin typeface="Cambria" panose="02040503050406030204" pitchFamily="18" charset="0"/>
              </a:rPr>
              <a:t>    3. </a:t>
            </a:r>
            <a:r>
              <a:rPr lang="en-US" sz="2400" dirty="0" err="1">
                <a:latin typeface="Cambria" panose="02040503050406030204" pitchFamily="18" charset="0"/>
              </a:rPr>
              <a:t>Pemidanaan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penjatuhan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pidana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tata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tertib</a:t>
            </a:r>
            <a:r>
              <a:rPr lang="en-US" sz="2400" dirty="0">
                <a:latin typeface="Cambria" panose="02040503050406030204" pitchFamily="18" charset="0"/>
              </a:rPr>
              <a:t>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59725"/>
      </p:ext>
    </p:extLst>
  </p:cSld>
  <p:clrMapOvr>
    <a:masterClrMapping/>
  </p:clrMapOvr>
  <p:transition advTm="2000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9" y="662459"/>
            <a:ext cx="8662987" cy="8223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Putusan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Bebas</a:t>
            </a:r>
            <a:r>
              <a:rPr lang="en-US" sz="3200" dirty="0">
                <a:solidFill>
                  <a:schemeClr val="tx1"/>
                </a:solidFill>
              </a:rPr>
              <a:t> / </a:t>
            </a:r>
            <a:r>
              <a:rPr lang="en-US" sz="3200" dirty="0" err="1">
                <a:solidFill>
                  <a:schemeClr val="tx1"/>
                </a:solidFill>
              </a:rPr>
              <a:t>vrijspraak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br>
              <a:rPr lang="en-US" sz="3200" dirty="0">
                <a:solidFill>
                  <a:schemeClr val="tx1"/>
                </a:solidFill>
              </a:rPr>
            </a:br>
            <a:r>
              <a:rPr lang="en-US" sz="3200" dirty="0">
                <a:solidFill>
                  <a:schemeClr val="tx1"/>
                </a:solidFill>
              </a:rPr>
              <a:t>(</a:t>
            </a:r>
            <a:r>
              <a:rPr lang="en-US" sz="3200" dirty="0" err="1">
                <a:solidFill>
                  <a:schemeClr val="tx1"/>
                </a:solidFill>
              </a:rPr>
              <a:t>Pasal</a:t>
            </a:r>
            <a:r>
              <a:rPr lang="en-US" sz="3200" dirty="0">
                <a:solidFill>
                  <a:schemeClr val="tx1"/>
                </a:solidFill>
              </a:rPr>
              <a:t> 191 </a:t>
            </a:r>
            <a:r>
              <a:rPr lang="en-US" sz="3200" dirty="0" err="1">
                <a:solidFill>
                  <a:schemeClr val="tx1"/>
                </a:solidFill>
              </a:rPr>
              <a:t>ayat</a:t>
            </a:r>
            <a:r>
              <a:rPr lang="en-US" sz="3200" dirty="0">
                <a:solidFill>
                  <a:schemeClr val="tx1"/>
                </a:solidFill>
              </a:rPr>
              <a:t> 1)</a:t>
            </a:r>
          </a:p>
        </p:txBody>
      </p:sp>
      <p:sp>
        <p:nvSpPr>
          <p:cNvPr id="5939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95400" y="1905001"/>
            <a:ext cx="10729192" cy="440372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Jika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pengadilan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berpendapat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bahwa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dari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hasil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pemeriksaan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di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sidang</a:t>
            </a:r>
            <a:r>
              <a:rPr lang="en-US" dirty="0">
                <a:effectLst/>
                <a:latin typeface="Cambria" panose="02040503050406030204" pitchFamily="18" charset="0"/>
              </a:rPr>
              <a:t>, </a:t>
            </a:r>
            <a:r>
              <a:rPr lang="en-US" dirty="0" err="1">
                <a:effectLst/>
                <a:latin typeface="Cambria" panose="02040503050406030204" pitchFamily="18" charset="0"/>
              </a:rPr>
              <a:t>kesalahan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terdakwa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atas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perbuatan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yg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didakwakan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kpdnya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tdk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terbukti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secara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sah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dan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meyakinkan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maka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terdakwa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diputus</a:t>
            </a:r>
            <a:r>
              <a:rPr lang="en-US" dirty="0">
                <a:effectLst/>
                <a:latin typeface="Cambria" panose="02040503050406030204" pitchFamily="18" charset="0"/>
              </a:rPr>
              <a:t> </a:t>
            </a:r>
            <a:r>
              <a:rPr lang="en-US" dirty="0" err="1">
                <a:effectLst/>
                <a:latin typeface="Cambria" panose="02040503050406030204" pitchFamily="18" charset="0"/>
              </a:rPr>
              <a:t>bebas</a:t>
            </a:r>
            <a:r>
              <a:rPr lang="en-US" dirty="0">
                <a:effectLst/>
                <a:latin typeface="Cambria" panose="02040503050406030204" pitchFamily="18" charset="0"/>
              </a:rPr>
              <a:t>.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Jika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ditinjau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segi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yuridis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dinilai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majelis</a:t>
            </a:r>
            <a:r>
              <a:rPr lang="en-US" dirty="0">
                <a:latin typeface="Cambria" panose="02040503050406030204" pitchFamily="18" charset="0"/>
              </a:rPr>
              <a:t> hakim: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memenuhi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mnrt</a:t>
            </a:r>
            <a:r>
              <a:rPr lang="en-US" dirty="0">
                <a:latin typeface="Cambria" panose="02040503050406030204" pitchFamily="18" charset="0"/>
              </a:rPr>
              <a:t> UU </a:t>
            </a:r>
            <a:r>
              <a:rPr lang="en-US" dirty="0" err="1">
                <a:latin typeface="Cambria" panose="02040503050406030204" pitchFamily="18" charset="0"/>
              </a:rPr>
              <a:t>scr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negatif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yg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diperoleh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dipersidangan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tdk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cukup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membuktikan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kesalahan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dinyakini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oleh</a:t>
            </a:r>
            <a:r>
              <a:rPr lang="en-US" dirty="0">
                <a:latin typeface="Cambria" panose="02040503050406030204" pitchFamily="18" charset="0"/>
              </a:rPr>
              <a:t> hakim.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memenuhi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batas</a:t>
            </a:r>
            <a:r>
              <a:rPr lang="en-US" dirty="0">
                <a:latin typeface="Cambria" panose="02040503050406030204" pitchFamily="18" charset="0"/>
              </a:rPr>
              <a:t> minimum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artinya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kesalahan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didakwakan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kepada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didukung</a:t>
            </a:r>
            <a:r>
              <a:rPr lang="en-US" dirty="0">
                <a:latin typeface="Cambria" panose="02040503050406030204" pitchFamily="18" charset="0"/>
              </a:rPr>
              <a:t> 1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saja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sdgkan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mnrt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183 KUHAP </a:t>
            </a:r>
            <a:r>
              <a:rPr lang="en-US" dirty="0" err="1">
                <a:latin typeface="Cambria" panose="02040503050406030204" pitchFamily="18" charset="0"/>
              </a:rPr>
              <a:t>sekurang-kurangnya</a:t>
            </a:r>
            <a:r>
              <a:rPr lang="en-US" dirty="0">
                <a:latin typeface="Cambria" panose="02040503050406030204" pitchFamily="18" charset="0"/>
              </a:rPr>
              <a:t> hrs </a:t>
            </a:r>
            <a:r>
              <a:rPr lang="en-US" dirty="0" err="1">
                <a:latin typeface="Cambria" panose="02040503050406030204" pitchFamily="18" charset="0"/>
              </a:rPr>
              <a:t>ada</a:t>
            </a:r>
            <a:r>
              <a:rPr lang="en-US" dirty="0">
                <a:latin typeface="Cambria" panose="02040503050406030204" pitchFamily="18" charset="0"/>
              </a:rPr>
              <a:t> 2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sah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algn="just"/>
            <a:r>
              <a:rPr lang="en-US" dirty="0">
                <a:latin typeface="Cambria" panose="02040503050406030204" pitchFamily="18" charset="0"/>
              </a:rPr>
              <a:t>Hal-</a:t>
            </a:r>
            <a:r>
              <a:rPr lang="en-US" dirty="0" err="1">
                <a:latin typeface="Cambria" panose="02040503050406030204" pitchFamily="18" charset="0"/>
              </a:rPr>
              <a:t>hal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mengecualikan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hukuman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membebaskan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: </a:t>
            </a:r>
            <a:r>
              <a:rPr lang="en-US" dirty="0" err="1">
                <a:latin typeface="Cambria" panose="02040503050406030204" pitchFamily="18" charset="0"/>
              </a:rPr>
              <a:t>Psl</a:t>
            </a:r>
            <a:r>
              <a:rPr lang="en-US" dirty="0">
                <a:latin typeface="Cambria" panose="02040503050406030204" pitchFamily="18" charset="0"/>
              </a:rPr>
              <a:t> 44 s/d 51 KUHP</a:t>
            </a:r>
          </a:p>
          <a:p>
            <a:pPr algn="just"/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AutoNum type="alphaLcPeriod"/>
            </a:pPr>
            <a:endParaRPr lang="en-US" dirty="0"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543638"/>
      </p:ext>
    </p:extLst>
  </p:cSld>
  <p:clrMapOvr>
    <a:masterClrMapping/>
  </p:clrMapOvr>
  <p:transition advTm="2000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03389" y="650776"/>
            <a:ext cx="8662987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Lepas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segala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Tuntutan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Psl</a:t>
            </a:r>
            <a:r>
              <a:rPr lang="en-US" dirty="0">
                <a:solidFill>
                  <a:schemeClr val="tx1"/>
                </a:solidFill>
              </a:rPr>
              <a:t> 191 </a:t>
            </a:r>
            <a:r>
              <a:rPr lang="en-US" dirty="0" err="1">
                <a:solidFill>
                  <a:schemeClr val="tx1"/>
                </a:solidFill>
              </a:rPr>
              <a:t>ayat</a:t>
            </a:r>
            <a:r>
              <a:rPr lang="en-US" dirty="0">
                <a:solidFill>
                  <a:schemeClr val="tx1"/>
                </a:solidFill>
              </a:rPr>
              <a:t> 2)</a:t>
            </a:r>
          </a:p>
        </p:txBody>
      </p:sp>
      <p:sp>
        <p:nvSpPr>
          <p:cNvPr id="60419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623392" y="1905001"/>
            <a:ext cx="11017224" cy="4619625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>
                <a:latin typeface="Cambria" panose="02040503050406030204" pitchFamily="18" charset="0"/>
              </a:rPr>
              <a:t>Jika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pengadilan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berpendapat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bahwa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perbuatan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yg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didakwakan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itu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terbukti</a:t>
            </a:r>
            <a:r>
              <a:rPr lang="en-US" sz="3600" dirty="0">
                <a:latin typeface="Cambria" panose="02040503050406030204" pitchFamily="18" charset="0"/>
              </a:rPr>
              <a:t>, </a:t>
            </a:r>
            <a:r>
              <a:rPr lang="en-US" sz="3600" dirty="0" err="1">
                <a:latin typeface="Cambria" panose="02040503050406030204" pitchFamily="18" charset="0"/>
              </a:rPr>
              <a:t>tetapi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perbuatan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itu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tidak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merupakan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tindak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pidana</a:t>
            </a:r>
            <a:endParaRPr lang="en-US" sz="3600" dirty="0">
              <a:latin typeface="Cambria" panose="02040503050406030204" pitchFamily="18" charset="0"/>
            </a:endParaRPr>
          </a:p>
          <a:p>
            <a:pPr algn="just">
              <a:buFont typeface="Wingdings" pitchFamily="2" charset="2"/>
              <a:buNone/>
            </a:pPr>
            <a:r>
              <a:rPr lang="en-US" sz="3600" dirty="0">
                <a:latin typeface="Cambria" panose="02040503050406030204" pitchFamily="18" charset="0"/>
              </a:rPr>
              <a:t>   - </a:t>
            </a:r>
            <a:r>
              <a:rPr lang="en-US" sz="3600" dirty="0" err="1">
                <a:latin typeface="Cambria" panose="02040503050406030204" pitchFamily="18" charset="0"/>
              </a:rPr>
              <a:t>Menurut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Andi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Hamzah</a:t>
            </a:r>
            <a:r>
              <a:rPr lang="en-US" sz="3600" dirty="0">
                <a:latin typeface="Cambria" panose="02040503050406030204" pitchFamily="18" charset="0"/>
              </a:rPr>
              <a:t> : </a:t>
            </a:r>
            <a:r>
              <a:rPr lang="en-US" sz="3600" dirty="0" err="1">
                <a:latin typeface="Cambria" panose="02040503050406030204" pitchFamily="18" charset="0"/>
              </a:rPr>
              <a:t>mestinya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kalau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perbuatan</a:t>
            </a:r>
            <a:r>
              <a:rPr lang="en-US" sz="3600" dirty="0">
                <a:latin typeface="Cambria" panose="02040503050406030204" pitchFamily="18" charset="0"/>
              </a:rPr>
              <a:t> yang </a:t>
            </a:r>
            <a:r>
              <a:rPr lang="en-US" sz="3600" dirty="0" err="1">
                <a:latin typeface="Cambria" panose="02040503050406030204" pitchFamily="18" charset="0"/>
              </a:rPr>
              <a:t>dituduhkan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bukan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delik</a:t>
            </a:r>
            <a:r>
              <a:rPr lang="en-US" sz="3600" dirty="0">
                <a:latin typeface="Cambria" panose="02040503050406030204" pitchFamily="18" charset="0"/>
              </a:rPr>
              <a:t> (</a:t>
            </a:r>
            <a:r>
              <a:rPr lang="en-US" sz="3600" dirty="0" err="1">
                <a:latin typeface="Cambria" panose="02040503050406030204" pitchFamily="18" charset="0"/>
              </a:rPr>
              <a:t>tindak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pidana</a:t>
            </a:r>
            <a:r>
              <a:rPr lang="en-US" sz="3600" dirty="0">
                <a:latin typeface="Cambria" panose="02040503050406030204" pitchFamily="18" charset="0"/>
              </a:rPr>
              <a:t>) </a:t>
            </a:r>
            <a:r>
              <a:rPr lang="en-US" sz="3600" dirty="0" err="1">
                <a:latin typeface="Cambria" panose="02040503050406030204" pitchFamily="18" charset="0"/>
              </a:rPr>
              <a:t>maka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seharusnya</a:t>
            </a:r>
            <a:r>
              <a:rPr lang="en-US" sz="3600" dirty="0">
                <a:latin typeface="Cambria" panose="02040503050406030204" pitchFamily="18" charset="0"/>
              </a:rPr>
              <a:t> hakim </a:t>
            </a:r>
            <a:r>
              <a:rPr lang="en-US" sz="3600" dirty="0" err="1">
                <a:latin typeface="Cambria" panose="02040503050406030204" pitchFamily="18" charset="0"/>
              </a:rPr>
              <a:t>tidak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menerima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tuntutan</a:t>
            </a:r>
            <a:r>
              <a:rPr lang="en-US" sz="3600" dirty="0">
                <a:latin typeface="Cambria" panose="02040503050406030204" pitchFamily="18" charset="0"/>
              </a:rPr>
              <a:t> </a:t>
            </a:r>
            <a:r>
              <a:rPr lang="en-US" sz="3600" dirty="0" err="1">
                <a:latin typeface="Cambria" panose="02040503050406030204" pitchFamily="18" charset="0"/>
              </a:rPr>
              <a:t>jaksa</a:t>
            </a:r>
            <a:endParaRPr lang="en-US" sz="3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5200815"/>
      </p:ext>
    </p:extLst>
  </p:cSld>
  <p:clrMapOvr>
    <a:masterClrMapping/>
  </p:clrMapOvr>
  <p:transition advTm="2000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74825" y="603721"/>
            <a:ext cx="8591550" cy="881063"/>
          </a:xfrm>
        </p:spPr>
        <p:txBody>
          <a:bodyPr>
            <a:normAutofit/>
          </a:bodyPr>
          <a:lstStyle/>
          <a:p>
            <a:pPr algn="ctr"/>
            <a:r>
              <a:rPr lang="en-US" sz="4400" dirty="0" err="1">
                <a:solidFill>
                  <a:schemeClr val="tx1"/>
                </a:solidFill>
              </a:rPr>
              <a:t>Putusan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Pemidanaan</a:t>
            </a:r>
            <a:r>
              <a:rPr lang="en-US" sz="4400" dirty="0">
                <a:solidFill>
                  <a:schemeClr val="tx1"/>
                </a:solidFill>
              </a:rPr>
              <a:t> (</a:t>
            </a:r>
            <a:r>
              <a:rPr lang="en-US" sz="4400" dirty="0" err="1">
                <a:solidFill>
                  <a:schemeClr val="tx1"/>
                </a:solidFill>
              </a:rPr>
              <a:t>Psl</a:t>
            </a:r>
            <a:r>
              <a:rPr lang="en-US" sz="4400" dirty="0">
                <a:solidFill>
                  <a:schemeClr val="tx1"/>
                </a:solidFill>
              </a:rPr>
              <a:t> 193)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1774826" y="2349501"/>
            <a:ext cx="8594725" cy="2519363"/>
          </a:xfrm>
        </p:spPr>
        <p:txBody>
          <a:bodyPr>
            <a:noAutofit/>
          </a:bodyPr>
          <a:lstStyle/>
          <a:p>
            <a:pPr algn="just"/>
            <a:r>
              <a:rPr lang="en-US" sz="4400" dirty="0" err="1">
                <a:latin typeface="Cambria" panose="02040503050406030204" pitchFamily="18" charset="0"/>
              </a:rPr>
              <a:t>Jika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pengadilan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berpendapat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bahwa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terdakwa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bersalah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melakukan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tindak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pidana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yg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didakwakan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kepadanya</a:t>
            </a:r>
            <a:r>
              <a:rPr lang="en-US" sz="4400" dirty="0">
                <a:latin typeface="Cambria" panose="02040503050406030204" pitchFamily="18" charset="0"/>
              </a:rPr>
              <a:t>, </a:t>
            </a:r>
            <a:r>
              <a:rPr lang="en-US" sz="4400" dirty="0" err="1">
                <a:latin typeface="Cambria" panose="02040503050406030204" pitchFamily="18" charset="0"/>
              </a:rPr>
              <a:t>maka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pengadilan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menjatuhkan</a:t>
            </a:r>
            <a:r>
              <a:rPr lang="en-US" sz="4400" dirty="0">
                <a:latin typeface="Cambria" panose="02040503050406030204" pitchFamily="18" charset="0"/>
              </a:rPr>
              <a:t> </a:t>
            </a:r>
            <a:r>
              <a:rPr lang="en-US" sz="4400" dirty="0" err="1">
                <a:latin typeface="Cambria" panose="02040503050406030204" pitchFamily="18" charset="0"/>
              </a:rPr>
              <a:t>pidana</a:t>
            </a:r>
            <a:endParaRPr lang="en-US" sz="4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916304"/>
      </p:ext>
    </p:extLst>
  </p:cSld>
  <p:clrMapOvr>
    <a:masterClrMapping/>
  </p:clrMapOvr>
  <p:transition advTm="20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839416" y="836713"/>
            <a:ext cx="10801200" cy="52894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itchFamily="2" charset="2"/>
              <a:buChar char="v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 hakim mencari dan menemukan kebenaran (materiil)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Artinya mencari kebenaran yang sesungguhnya bahwa tindak pidana yang didakwakan kepada terdakwa benar-benar telah terjadi dan dapat dipertanggungjawabkan secara hukum atas kesalahan (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schuld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terdakwa tersebut.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 dengan Hukum Acara Perdata yang mencari kebenaran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formil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(sebatas bukti-bukti yang diajukan para pihak)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 membuktikan: memberi kepastian yang layak menurut akal mengenai hal-hal tertentu itu apa benar/sungguh-sungguh terjadi dan mengapa pula sampai terjadi demikian</a:t>
            </a:r>
          </a:p>
        </p:txBody>
      </p:sp>
    </p:spTree>
    <p:extLst>
      <p:ext uri="{BB962C8B-B14F-4D97-AF65-F5344CB8AC3E}">
        <p14:creationId xmlns:p14="http://schemas.microsoft.com/office/powerpoint/2010/main" val="3963346205"/>
      </p:ext>
    </p:extLst>
  </p:cSld>
  <p:clrMapOvr>
    <a:masterClrMapping/>
  </p:clrMapOvr>
  <p:transition spd="slow">
    <p:fade thruBlk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774825" y="819745"/>
            <a:ext cx="8591550" cy="881063"/>
          </a:xfrm>
        </p:spPr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</a:rPr>
              <a:t>PUTUSAN MK TERKAIT PUTUSAN PEMIDANAAN</a:t>
            </a:r>
          </a:p>
        </p:txBody>
      </p:sp>
      <p:sp>
        <p:nvSpPr>
          <p:cNvPr id="57347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407368" y="1988840"/>
            <a:ext cx="11089232" cy="288002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n-US" dirty="0">
                <a:latin typeface="Cambria" panose="02040503050406030204" pitchFamily="18" charset="0"/>
              </a:rPr>
              <a:t>PUTUSAN </a:t>
            </a:r>
            <a:r>
              <a:rPr lang="en-US" dirty="0" err="1">
                <a:latin typeface="Cambria" panose="02040503050406030204" pitchFamily="18" charset="0"/>
              </a:rPr>
              <a:t>Nomor</a:t>
            </a:r>
            <a:r>
              <a:rPr lang="en-US" dirty="0">
                <a:latin typeface="Cambria" panose="02040503050406030204" pitchFamily="18" charset="0"/>
              </a:rPr>
              <a:t> 69/PUU-X/2012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197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(2) </a:t>
            </a:r>
            <a:r>
              <a:rPr lang="en-US" dirty="0" err="1">
                <a:latin typeface="Cambria" panose="02040503050406030204" pitchFamily="18" charset="0"/>
              </a:rPr>
              <a:t>huruf</a:t>
            </a:r>
            <a:r>
              <a:rPr lang="en-US" dirty="0">
                <a:latin typeface="Cambria" panose="02040503050406030204" pitchFamily="18" charset="0"/>
              </a:rPr>
              <a:t> “k” KUHAP </a:t>
            </a:r>
            <a:r>
              <a:rPr lang="en-US" dirty="0" err="1">
                <a:latin typeface="Cambria" panose="02040503050406030204" pitchFamily="18" charset="0"/>
              </a:rPr>
              <a:t>bertentangan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UUD 1945, </a:t>
            </a:r>
            <a:r>
              <a:rPr lang="en-US" dirty="0" err="1">
                <a:latin typeface="Cambria" panose="02040503050406030204" pitchFamily="18" charset="0"/>
              </a:rPr>
              <a:t>apabila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diartikan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pemidanaan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ketentuan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197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(1) </a:t>
            </a:r>
            <a:r>
              <a:rPr lang="en-US" dirty="0" err="1">
                <a:latin typeface="Cambria" panose="02040503050406030204" pitchFamily="18" charset="0"/>
              </a:rPr>
              <a:t>huruf</a:t>
            </a:r>
            <a:r>
              <a:rPr lang="en-US" dirty="0">
                <a:latin typeface="Cambria" panose="02040503050406030204" pitchFamily="18" charset="0"/>
              </a:rPr>
              <a:t> k </a:t>
            </a:r>
            <a:r>
              <a:rPr lang="en-US" dirty="0" err="1">
                <a:latin typeface="Cambria" panose="02040503050406030204" pitchFamily="18" charset="0"/>
              </a:rPr>
              <a:t>Undang-Undang</a:t>
            </a:r>
            <a:r>
              <a:rPr lang="en-US" dirty="0">
                <a:latin typeface="Cambria" panose="02040503050406030204" pitchFamily="18" charset="0"/>
              </a:rPr>
              <a:t> a quo </a:t>
            </a:r>
            <a:r>
              <a:rPr lang="en-US" dirty="0" err="1">
                <a:latin typeface="Cambria" panose="02040503050406030204" pitchFamily="18" charset="0"/>
              </a:rPr>
              <a:t>mengakibatkan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batal</a:t>
            </a:r>
            <a:r>
              <a:rPr lang="en-US" dirty="0">
                <a:latin typeface="Cambria" panose="02040503050406030204" pitchFamily="18" charset="0"/>
              </a:rPr>
              <a:t> demi </a:t>
            </a:r>
            <a:r>
              <a:rPr lang="en-US" dirty="0" err="1">
                <a:latin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</a:rPr>
              <a:t>;</a:t>
            </a:r>
          </a:p>
          <a:p>
            <a:pPr algn="just">
              <a:buFont typeface="Wingdings" pitchFamily="2" charset="2"/>
              <a:buChar char="q"/>
            </a:pPr>
            <a:r>
              <a:rPr lang="en-US" dirty="0" err="1">
                <a:latin typeface="Cambria" panose="02040503050406030204" pitchFamily="18" charset="0"/>
              </a:rPr>
              <a:t>Artinya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tanpa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perintah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supaya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ditahan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tetap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tahanan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dibebaskan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pemidanaan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tersebut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mengakibatkan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batal</a:t>
            </a:r>
            <a:r>
              <a:rPr lang="en-US" dirty="0">
                <a:latin typeface="Cambria" panose="02040503050406030204" pitchFamily="18" charset="0"/>
              </a:rPr>
              <a:t> demi </a:t>
            </a:r>
            <a:r>
              <a:rPr lang="en-US" dirty="0" err="1">
                <a:latin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2234927"/>
      </p:ext>
    </p:extLst>
  </p:cSld>
  <p:clrMapOvr>
    <a:masterClrMapping/>
  </p:clrMapOvr>
  <p:transition advTm="2000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548680"/>
            <a:ext cx="8534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Formalitas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 err="1">
                <a:solidFill>
                  <a:schemeClr val="tx1"/>
                </a:solidFill>
              </a:rPr>
              <a:t>Putusan</a:t>
            </a:r>
            <a:r>
              <a:rPr lang="en-US" dirty="0">
                <a:solidFill>
                  <a:schemeClr val="tx1"/>
                </a:solidFill>
              </a:rPr>
              <a:t> Hakim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79376" y="1447800"/>
            <a:ext cx="10513168" cy="487680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>
                <a:latin typeface="Cambria" panose="02040503050406030204" pitchFamily="18" charset="0"/>
              </a:rPr>
              <a:t>Yang </a:t>
            </a:r>
            <a:r>
              <a:rPr lang="en-US" dirty="0" err="1">
                <a:latin typeface="Cambria" panose="02040503050406030204" pitchFamily="18" charset="0"/>
              </a:rPr>
              <a:t>harus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termuat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hakim (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197 KUHAP) : 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Kepala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berbunyi</a:t>
            </a:r>
            <a:r>
              <a:rPr lang="en-US" dirty="0">
                <a:latin typeface="Cambria" panose="02040503050406030204" pitchFamily="18" charset="0"/>
              </a:rPr>
              <a:t>: DEMI KEADILAN BERASARKAN KETUHANAN YANG MAHA ESA; 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Nama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Lengap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Tmpat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tingal</a:t>
            </a:r>
            <a:r>
              <a:rPr lang="en-US" dirty="0">
                <a:latin typeface="Cambria" panose="02040503050406030204" pitchFamily="18" charset="0"/>
              </a:rPr>
              <a:t>, agama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kepercayaan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Dakwaan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sebagaimana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terdapat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dakwaan</a:t>
            </a:r>
            <a:r>
              <a:rPr lang="en-US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Pertimbangan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disusun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secara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ringkas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mengenai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fakta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berupa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diperoleh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pemeriksaan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sidang</a:t>
            </a:r>
            <a:r>
              <a:rPr lang="en-US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Tuntutan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pidana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surat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tuntutan</a:t>
            </a:r>
            <a:r>
              <a:rPr lang="en-US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perundang-undangan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dasar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pemidanaan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tindakan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dasar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disertai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hal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memberatkan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meringankan</a:t>
            </a:r>
            <a:r>
              <a:rPr lang="en-US" dirty="0">
                <a:latin typeface="Cambria" panose="020405030504060302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7541651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3200" dirty="0" err="1">
                <a:latin typeface="Cambria" panose="02040503050406030204" pitchFamily="18" charset="0"/>
              </a:rPr>
              <a:t>Hari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tanggal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diadakannya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musyawarah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majelis</a:t>
            </a:r>
            <a:r>
              <a:rPr lang="en-US" sz="3200" dirty="0">
                <a:latin typeface="Cambria" panose="02040503050406030204" pitchFamily="18" charset="0"/>
              </a:rPr>
              <a:t> hakim </a:t>
            </a:r>
            <a:r>
              <a:rPr lang="en-US" sz="3200" dirty="0" err="1">
                <a:latin typeface="Cambria" panose="02040503050406030204" pitchFamily="18" charset="0"/>
              </a:rPr>
              <a:t>kecuali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perkara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diperiksa</a:t>
            </a:r>
            <a:r>
              <a:rPr lang="en-US" sz="3200" dirty="0">
                <a:latin typeface="Cambria" panose="02040503050406030204" pitchFamily="18" charset="0"/>
              </a:rPr>
              <a:t> hakim </a:t>
            </a:r>
            <a:r>
              <a:rPr lang="en-US" sz="3200" dirty="0" err="1">
                <a:latin typeface="Cambria" panose="02040503050406030204" pitchFamily="18" charset="0"/>
              </a:rPr>
              <a:t>tunggal</a:t>
            </a:r>
            <a:r>
              <a:rPr lang="en-US" sz="3200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sz="3200" dirty="0" err="1">
                <a:latin typeface="Cambria" panose="02040503050406030204" pitchFamily="18" charset="0"/>
              </a:rPr>
              <a:t>Pernyataan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kesalahan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tedakwa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pernyataan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telah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terpenuhi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semua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unsur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rumusan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perbuatan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pidana</a:t>
            </a:r>
            <a:r>
              <a:rPr lang="en-US" sz="3200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sz="3200" dirty="0" err="1">
                <a:latin typeface="Cambria" panose="02040503050406030204" pitchFamily="18" charset="0"/>
              </a:rPr>
              <a:t>Perintah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supaya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terdakwa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ditahan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tetap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dalam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tahanan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atau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dibebaskan</a:t>
            </a:r>
            <a:r>
              <a:rPr lang="en-US" sz="3200" dirty="0">
                <a:latin typeface="Cambria" panose="02040503050406030204" pitchFamily="18" charset="0"/>
              </a:rPr>
              <a:t>;</a:t>
            </a:r>
          </a:p>
          <a:p>
            <a:pPr algn="just"/>
            <a:r>
              <a:rPr lang="en-US" sz="3200" dirty="0" err="1">
                <a:latin typeface="Cambria" panose="02040503050406030204" pitchFamily="18" charset="0"/>
              </a:rPr>
              <a:t>Hari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tanggal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putusan</a:t>
            </a:r>
            <a:r>
              <a:rPr lang="en-US" sz="3200" dirty="0">
                <a:latin typeface="Cambria" panose="02040503050406030204" pitchFamily="18" charset="0"/>
              </a:rPr>
              <a:t>, </a:t>
            </a:r>
            <a:r>
              <a:rPr lang="en-US" sz="3200" dirty="0" err="1">
                <a:latin typeface="Cambria" panose="02040503050406030204" pitchFamily="18" charset="0"/>
              </a:rPr>
              <a:t>nama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penuntut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umum</a:t>
            </a:r>
            <a:r>
              <a:rPr lang="en-US" sz="3200" dirty="0">
                <a:latin typeface="Cambria" panose="02040503050406030204" pitchFamily="18" charset="0"/>
              </a:rPr>
              <a:t>, hakim yang </a:t>
            </a:r>
            <a:r>
              <a:rPr lang="en-US" sz="3200" dirty="0" err="1">
                <a:latin typeface="Cambria" panose="02040503050406030204" pitchFamily="18" charset="0"/>
              </a:rPr>
              <a:t>memutus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dan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nama</a:t>
            </a:r>
            <a:r>
              <a:rPr lang="en-US" sz="3200" dirty="0">
                <a:latin typeface="Cambria" panose="02040503050406030204" pitchFamily="18" charset="0"/>
              </a:rPr>
              <a:t> </a:t>
            </a:r>
            <a:r>
              <a:rPr lang="en-US" sz="3200" dirty="0" err="1">
                <a:latin typeface="Cambria" panose="02040503050406030204" pitchFamily="18" charset="0"/>
              </a:rPr>
              <a:t>panitera</a:t>
            </a:r>
            <a:r>
              <a:rPr lang="en-US" sz="3200" dirty="0">
                <a:latin typeface="Cambria" panose="020405030504060302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7017910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752" y="642392"/>
            <a:ext cx="8534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Hak-Hak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Terdakwa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mendapatkan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putusan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7408" y="1600200"/>
            <a:ext cx="10657184" cy="4419600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Hak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menerima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Hak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menolak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Terdakwa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berhak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mempelajari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Hak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meminta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penangguhan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pelaksanaan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guna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mengajukan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grasi</a:t>
            </a:r>
            <a:endParaRPr lang="en-US" dirty="0">
              <a:latin typeface="Cambria" panose="02040503050406030204" pitchFamily="18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Hak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mengajukan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permintaan</a:t>
            </a:r>
            <a:r>
              <a:rPr lang="en-US" dirty="0">
                <a:latin typeface="Cambria" panose="02040503050406030204" pitchFamily="18" charset="0"/>
              </a:rPr>
              <a:t> banding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</a:rPr>
              <a:t>Hak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untuk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mencabut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pernyataan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menerima</a:t>
            </a:r>
            <a:r>
              <a:rPr lang="en-US" dirty="0">
                <a:latin typeface="Cambria" panose="02040503050406030204" pitchFamily="18" charset="0"/>
              </a:rPr>
              <a:t>/</a:t>
            </a:r>
            <a:r>
              <a:rPr lang="en-US" dirty="0" err="1">
                <a:latin typeface="Cambria" panose="02040503050406030204" pitchFamily="18" charset="0"/>
              </a:rPr>
              <a:t>menolak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putusan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tenggang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waktu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ditentukan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sebelum</a:t>
            </a:r>
            <a:r>
              <a:rPr lang="en-US" dirty="0">
                <a:latin typeface="Cambria" panose="02040503050406030204" pitchFamily="18" charset="0"/>
              </a:rPr>
              <a:t> 7 </a:t>
            </a:r>
            <a:r>
              <a:rPr lang="en-US" dirty="0" err="1">
                <a:latin typeface="Cambria" panose="02040503050406030204" pitchFamily="18" charset="0"/>
              </a:rPr>
              <a:t>hari</a:t>
            </a:r>
            <a:r>
              <a:rPr lang="en-US" dirty="0">
                <a:latin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0597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39416" y="557808"/>
            <a:ext cx="93713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PEMBUKTIAN DALAM PERKARA PIDANA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81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 dan penggunaan nalar/akal sehat terhadap semua keadaan/keterangan untuk mendapatkan kepastian, bahwa suatu tindak pidana benar terjadi dan Terdakwa memang bersalah melakukan tindak pidana tersebut.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33148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39416" y="557808"/>
            <a:ext cx="93713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PEMBUKTIAN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39416" y="1600201"/>
            <a:ext cx="10945216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+mj-lt"/>
              <a:buAutoNum type="arabicParenR"/>
            </a:pP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Conviction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time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 hakim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tidak diatur/tidak dibatasi</a:t>
            </a:r>
          </a:p>
          <a:p>
            <a:pPr algn="just"/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2)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Conviction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raisonee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 hakim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diatur/dibatasi</a:t>
            </a:r>
          </a:p>
          <a:p>
            <a:pPr algn="just"/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3) Positif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wettelijk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 UU secara positif – Tanpa keyakinan hakim</a:t>
            </a:r>
          </a:p>
          <a:p>
            <a:pPr algn="just"/>
            <a:endParaRPr lang="id-ID" sz="3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4)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Negatief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2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wettelijk</a:t>
            </a:r>
            <a:r>
              <a:rPr lang="id-ID" sz="32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 UU secara </a:t>
            </a:r>
            <a:r>
              <a:rPr lang="id-ID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negatief</a:t>
            </a:r>
            <a:r>
              <a:rPr lang="id-ID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– Dengan keyakinan hakim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00186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85800"/>
            <a:ext cx="109728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SISTEM PEMBUKTIAN HAP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28800"/>
            <a:ext cx="10814992" cy="4470248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just"/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dianut</a:t>
            </a:r>
            <a:r>
              <a:rPr lang="en-US" dirty="0">
                <a:latin typeface="Cambria" panose="02040503050406030204" pitchFamily="18" charset="0"/>
              </a:rPr>
              <a:t> KUHAP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campuran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gabungan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yakni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sistem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pembuktian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posistif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ditambah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kenyakinan</a:t>
            </a:r>
            <a:r>
              <a:rPr lang="en-US" dirty="0">
                <a:latin typeface="Cambria" panose="02040503050406030204" pitchFamily="18" charset="0"/>
              </a:rPr>
              <a:t> hakim.</a:t>
            </a: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bukti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diatur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184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1 KUHAP.</a:t>
            </a:r>
          </a:p>
        </p:txBody>
      </p:sp>
    </p:spTree>
    <p:extLst>
      <p:ext uri="{BB962C8B-B14F-4D97-AF65-F5344CB8AC3E}">
        <p14:creationId xmlns:p14="http://schemas.microsoft.com/office/powerpoint/2010/main" val="3362405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57808"/>
            <a:ext cx="1097280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</a:rPr>
              <a:t>INDUBIO PRO REO &amp; ALAT BUKTI PERKARA PIDANA •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</a:rPr>
              <a:t> 183 KUHAP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02336" y="1737320"/>
            <a:ext cx="11338560" cy="457200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sz="2400" dirty="0">
                <a:latin typeface="Cambria" panose="02040503050406030204" pitchFamily="18" charset="0"/>
              </a:rPr>
              <a:t>Hakim </a:t>
            </a:r>
            <a:r>
              <a:rPr lang="en-US" sz="2400" dirty="0" err="1">
                <a:latin typeface="Cambria" panose="02040503050406030204" pitchFamily="18" charset="0"/>
              </a:rPr>
              <a:t>tidak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boleh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menjatuhkan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pidana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kepada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seorang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kecuali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apabila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sekurang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kurangnya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dua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alat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bukti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sah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memperoleh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keyakinan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bahwa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suatu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tindak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pidana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benar-benar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terjadi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bahwa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terdakwalah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bersalah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melakukannya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>
              <a:buNone/>
            </a:pPr>
            <a:r>
              <a:rPr lang="en-US" sz="2400" b="1" dirty="0" err="1">
                <a:latin typeface="Cambria" panose="02040503050406030204" pitchFamily="18" charset="0"/>
              </a:rPr>
              <a:t>Alat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bukti</a:t>
            </a:r>
            <a:r>
              <a:rPr lang="en-US" sz="2400" b="1" dirty="0">
                <a:latin typeface="Cambria" panose="02040503050406030204" pitchFamily="18" charset="0"/>
              </a:rPr>
              <a:t> yang </a:t>
            </a:r>
            <a:r>
              <a:rPr lang="en-US" sz="2400" b="1" dirty="0" err="1">
                <a:latin typeface="Cambria" panose="02040503050406030204" pitchFamily="18" charset="0"/>
              </a:rPr>
              <a:t>sah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dalam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perkara</a:t>
            </a:r>
            <a:r>
              <a:rPr lang="en-US" sz="2400" b="1" dirty="0">
                <a:latin typeface="Cambria" panose="02040503050406030204" pitchFamily="18" charset="0"/>
              </a:rPr>
              <a:t> </a:t>
            </a:r>
            <a:r>
              <a:rPr lang="en-US" sz="2400" b="1" dirty="0" err="1">
                <a:latin typeface="Cambria" panose="02040503050406030204" pitchFamily="18" charset="0"/>
              </a:rPr>
              <a:t>pidana</a:t>
            </a:r>
            <a:r>
              <a:rPr lang="en-US" sz="2400" b="1" dirty="0">
                <a:latin typeface="Cambria" panose="02040503050406030204" pitchFamily="18" charset="0"/>
              </a:rPr>
              <a:t> (184 KUHAP):</a:t>
            </a:r>
          </a:p>
          <a:p>
            <a:pPr>
              <a:buNone/>
            </a:pPr>
            <a:r>
              <a:rPr lang="en-US" sz="2400" dirty="0">
                <a:latin typeface="Cambria" panose="02040503050406030204" pitchFamily="18" charset="0"/>
              </a:rPr>
              <a:t>a. </a:t>
            </a:r>
            <a:r>
              <a:rPr lang="en-US" sz="2400" dirty="0" err="1">
                <a:latin typeface="Cambria" panose="02040503050406030204" pitchFamily="18" charset="0"/>
              </a:rPr>
              <a:t>keterangan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saksi</a:t>
            </a:r>
            <a:r>
              <a:rPr lang="en-US" sz="2400" dirty="0">
                <a:latin typeface="Cambria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2400" dirty="0">
                <a:latin typeface="Cambria" panose="02040503050406030204" pitchFamily="18" charset="0"/>
              </a:rPr>
              <a:t>b. </a:t>
            </a:r>
            <a:r>
              <a:rPr lang="en-US" sz="2400" dirty="0" err="1">
                <a:latin typeface="Cambria" panose="02040503050406030204" pitchFamily="18" charset="0"/>
              </a:rPr>
              <a:t>keterangan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ahli</a:t>
            </a:r>
            <a:r>
              <a:rPr lang="en-US" sz="2400" dirty="0">
                <a:latin typeface="Cambria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2400" dirty="0">
                <a:latin typeface="Cambria" panose="02040503050406030204" pitchFamily="18" charset="0"/>
              </a:rPr>
              <a:t>c. </a:t>
            </a:r>
            <a:r>
              <a:rPr lang="en-US" sz="2400" dirty="0" err="1">
                <a:latin typeface="Cambria" panose="02040503050406030204" pitchFamily="18" charset="0"/>
              </a:rPr>
              <a:t>surat</a:t>
            </a:r>
            <a:r>
              <a:rPr lang="en-US" sz="2400" dirty="0">
                <a:latin typeface="Cambria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2400" dirty="0">
                <a:latin typeface="Cambria" panose="02040503050406030204" pitchFamily="18" charset="0"/>
              </a:rPr>
              <a:t>d. </a:t>
            </a:r>
            <a:r>
              <a:rPr lang="en-US" sz="2400" dirty="0" err="1">
                <a:latin typeface="Cambria" panose="02040503050406030204" pitchFamily="18" charset="0"/>
              </a:rPr>
              <a:t>petunjuk</a:t>
            </a:r>
            <a:r>
              <a:rPr lang="en-US" sz="2400" dirty="0">
                <a:latin typeface="Cambria" panose="02040503050406030204" pitchFamily="18" charset="0"/>
              </a:rPr>
              <a:t>;</a:t>
            </a:r>
          </a:p>
          <a:p>
            <a:pPr>
              <a:buNone/>
            </a:pPr>
            <a:r>
              <a:rPr lang="en-US" sz="2400" dirty="0">
                <a:latin typeface="Cambria" panose="02040503050406030204" pitchFamily="18" charset="0"/>
              </a:rPr>
              <a:t>e. </a:t>
            </a:r>
            <a:r>
              <a:rPr lang="en-US" sz="2400" dirty="0" err="1">
                <a:latin typeface="Cambria" panose="02040503050406030204" pitchFamily="18" charset="0"/>
              </a:rPr>
              <a:t>keterangan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terdakwa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  <a:p>
            <a:pPr>
              <a:buNone/>
            </a:pP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adanya</a:t>
            </a:r>
            <a:r>
              <a:rPr lang="en-US" sz="2400" dirty="0">
                <a:latin typeface="Cambria" panose="02040503050406030204" pitchFamily="18" charset="0"/>
              </a:rPr>
              <a:t> UU </a:t>
            </a:r>
            <a:r>
              <a:rPr lang="en-US" sz="2400" dirty="0" err="1">
                <a:latin typeface="Cambria" panose="02040503050406030204" pitchFamily="18" charset="0"/>
              </a:rPr>
              <a:t>terorisme</a:t>
            </a:r>
            <a:r>
              <a:rPr lang="en-US" sz="2400" dirty="0">
                <a:latin typeface="Cambria" panose="02040503050406030204" pitchFamily="18" charset="0"/>
              </a:rPr>
              <a:t>, UU </a:t>
            </a:r>
            <a:r>
              <a:rPr lang="en-US" sz="2400" dirty="0" err="1">
                <a:latin typeface="Cambria" panose="02040503050406030204" pitchFamily="18" charset="0"/>
              </a:rPr>
              <a:t>korupsi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pencucian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uang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maka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alat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bukti</a:t>
            </a:r>
            <a:endParaRPr lang="en-US" sz="2400" dirty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en-US" sz="2400" dirty="0" err="1">
                <a:latin typeface="Cambria" panose="02040503050406030204" pitchFamily="18" charset="0"/>
              </a:rPr>
              <a:t>pidana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mengalami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perluasan</a:t>
            </a:r>
            <a:r>
              <a:rPr lang="en-US" sz="2400" dirty="0">
                <a:latin typeface="Cambria" panose="02040503050406030204" pitchFamily="18" charset="0"/>
              </a:rPr>
              <a:t> yang </a:t>
            </a:r>
            <a:r>
              <a:rPr lang="en-US" sz="2400" dirty="0" err="1">
                <a:latin typeface="Cambria" panose="02040503050406030204" pitchFamily="18" charset="0"/>
              </a:rPr>
              <a:t>meliputi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dokumen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elektronik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informasi</a:t>
            </a:r>
            <a:r>
              <a:rPr lang="en-US" sz="2400" dirty="0">
                <a:latin typeface="Cambria" panose="02040503050406030204" pitchFamily="18" charset="0"/>
              </a:rPr>
              <a:t> lain</a:t>
            </a:r>
          </a:p>
          <a:p>
            <a:pPr>
              <a:buNone/>
            </a:pPr>
            <a:r>
              <a:rPr lang="en-US" sz="2400" dirty="0">
                <a:latin typeface="Cambria" panose="02040503050406030204" pitchFamily="18" charset="0"/>
              </a:rPr>
              <a:t>yang </a:t>
            </a:r>
            <a:r>
              <a:rPr lang="en-US" sz="2400" dirty="0" err="1">
                <a:latin typeface="Cambria" panose="02040503050406030204" pitchFamily="18" charset="0"/>
              </a:rPr>
              <a:t>dapat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dibaca</a:t>
            </a:r>
            <a:r>
              <a:rPr lang="en-US" sz="2400" dirty="0">
                <a:latin typeface="Cambria" panose="02040503050406030204" pitchFamily="18" charset="0"/>
              </a:rPr>
              <a:t>, </a:t>
            </a:r>
            <a:r>
              <a:rPr lang="en-US" sz="2400" dirty="0" err="1">
                <a:latin typeface="Cambria" panose="02040503050406030204" pitchFamily="18" charset="0"/>
              </a:rPr>
              <a:t>didengar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dikeluarkan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dengan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atau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tanpa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bantuan</a:t>
            </a:r>
            <a:r>
              <a:rPr lang="en-US" sz="2400" dirty="0">
                <a:latin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</a:rPr>
              <a:t>suatu</a:t>
            </a:r>
            <a:endParaRPr lang="en-US" sz="2400" dirty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en-US" sz="2400" dirty="0" err="1">
                <a:latin typeface="Cambria" panose="02040503050406030204" pitchFamily="18" charset="0"/>
              </a:rPr>
              <a:t>sarana</a:t>
            </a:r>
            <a:r>
              <a:rPr lang="en-US" sz="2400" dirty="0">
                <a:latin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7430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527048"/>
            <a:ext cx="11103024" cy="502615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Cambria" panose="02040503050406030204" pitchFamily="18" charset="0"/>
              </a:rPr>
              <a:t>Pasal</a:t>
            </a:r>
            <a:r>
              <a:rPr lang="en-US" dirty="0">
                <a:latin typeface="Cambria" panose="02040503050406030204" pitchFamily="18" charset="0"/>
              </a:rPr>
              <a:t> 184 </a:t>
            </a:r>
            <a:r>
              <a:rPr lang="en-US" dirty="0" err="1">
                <a:latin typeface="Cambria" panose="02040503050406030204" pitchFamily="18" charset="0"/>
              </a:rPr>
              <a:t>ayat</a:t>
            </a:r>
            <a:r>
              <a:rPr lang="en-US" dirty="0">
                <a:latin typeface="Cambria" panose="02040503050406030204" pitchFamily="18" charset="0"/>
              </a:rPr>
              <a:t> 2 KUHAP:</a:t>
            </a:r>
          </a:p>
          <a:p>
            <a:pPr algn="just">
              <a:buNone/>
            </a:pPr>
            <a:r>
              <a:rPr lang="en-US" dirty="0">
                <a:latin typeface="Cambria" panose="02040503050406030204" pitchFamily="18" charset="0"/>
              </a:rPr>
              <a:t>	“Hal-</a:t>
            </a:r>
            <a:r>
              <a:rPr lang="en-US" dirty="0" err="1">
                <a:latin typeface="Cambria" panose="02040503050406030204" pitchFamily="18" charset="0"/>
              </a:rPr>
              <a:t>hal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secara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umum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sudah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diketahui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perlu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dibuktikan</a:t>
            </a:r>
            <a:r>
              <a:rPr lang="en-US" dirty="0">
                <a:latin typeface="Cambria" panose="02040503050406030204" pitchFamily="18" charset="0"/>
              </a:rPr>
              <a:t>”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disebut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istilah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notoire</a:t>
            </a:r>
            <a:r>
              <a:rPr lang="en-US" i="1" dirty="0">
                <a:latin typeface="Cambria" panose="02040503050406030204" pitchFamily="18" charset="0"/>
              </a:rPr>
              <a:t> </a:t>
            </a:r>
            <a:r>
              <a:rPr lang="en-US" i="1" dirty="0" err="1">
                <a:latin typeface="Cambria" panose="02040503050406030204" pitchFamily="18" charset="0"/>
              </a:rPr>
              <a:t>feiten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Fakta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Notoir</a:t>
            </a:r>
            <a:r>
              <a:rPr lang="en-US" dirty="0">
                <a:latin typeface="Cambria" panose="02040503050406030204" pitchFamily="18" charset="0"/>
              </a:rPr>
              <a:t>).</a:t>
            </a: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  <a:p>
            <a:pPr algn="just"/>
            <a:r>
              <a:rPr lang="en-US" dirty="0" err="1">
                <a:latin typeface="Cambria" panose="02040503050406030204" pitchFamily="18" charset="0"/>
              </a:rPr>
              <a:t>Secara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garis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besar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fakta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notoir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dibagi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menjadi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dua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golongan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yaitu</a:t>
            </a:r>
            <a:r>
              <a:rPr lang="en-US" dirty="0">
                <a:latin typeface="Cambria" panose="02040503050406030204" pitchFamily="18" charset="0"/>
              </a:rPr>
              <a:t>: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latin typeface="Cambria" panose="02040503050406030204" pitchFamily="18" charset="0"/>
              </a:rPr>
              <a:t>Sesuatu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peristiwa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diketahui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umum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bahwa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peristiwa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tersebut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memang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sudah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demikian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halnya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sebenarnya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semestinya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demikian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 marL="514350" indent="-514350" algn="just">
              <a:buNone/>
            </a:pPr>
            <a:r>
              <a:rPr lang="en-US" dirty="0">
                <a:latin typeface="Cambria" panose="02040503050406030204" pitchFamily="18" charset="0"/>
              </a:rPr>
              <a:t>	Yang </a:t>
            </a:r>
            <a:r>
              <a:rPr lang="en-US" dirty="0" err="1">
                <a:latin typeface="Cambria" panose="02040503050406030204" pitchFamily="18" charset="0"/>
              </a:rPr>
              <a:t>dimaksud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misalnya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harga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emas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lebih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mahal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perak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tanah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dikota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lebih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mahal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harganya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tanah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didesa</a:t>
            </a:r>
            <a:r>
              <a:rPr lang="en-US" dirty="0">
                <a:latin typeface="Cambria" panose="02040503050406030204" pitchFamily="18" charset="0"/>
              </a:rPr>
              <a:t>. Dan yang </a:t>
            </a:r>
            <a:r>
              <a:rPr lang="en-US" dirty="0" err="1">
                <a:latin typeface="Cambria" panose="02040503050406030204" pitchFamily="18" charset="0"/>
              </a:rPr>
              <a:t>dimaksud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peristiwa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misalnya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pada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tanggal</a:t>
            </a:r>
            <a:r>
              <a:rPr lang="en-US" dirty="0">
                <a:latin typeface="Cambria" panose="02040503050406030204" pitchFamily="18" charset="0"/>
              </a:rPr>
              <a:t> 17 </a:t>
            </a:r>
            <a:r>
              <a:rPr lang="en-US" dirty="0" err="1">
                <a:latin typeface="Cambria" panose="02040503050406030204" pitchFamily="18" charset="0"/>
              </a:rPr>
              <a:t>Agustus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diadakan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peringatan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hari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kemerdekaan</a:t>
            </a:r>
            <a:r>
              <a:rPr lang="en-US" dirty="0">
                <a:latin typeface="Cambria" panose="02040503050406030204" pitchFamily="18" charset="0"/>
              </a:rPr>
              <a:t> Indonesia.</a:t>
            </a:r>
          </a:p>
          <a:p>
            <a:pPr algn="just"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75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9416" y="1752600"/>
            <a:ext cx="10297144" cy="4346448"/>
          </a:xfrm>
        </p:spPr>
        <p:txBody>
          <a:bodyPr/>
          <a:lstStyle/>
          <a:p>
            <a:pPr marL="514350" indent="-514350" algn="just">
              <a:buFont typeface="+mj-lt"/>
              <a:buAutoNum type="alphaLcPeriod" startAt="2"/>
            </a:pPr>
            <a:r>
              <a:rPr lang="en-US" dirty="0" err="1">
                <a:latin typeface="Cambria" panose="02040503050406030204" pitchFamily="18" charset="0"/>
              </a:rPr>
              <a:t>Sesuatu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kenyataan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pengalaman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selamanya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selalu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mengakibatkan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demikian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atau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selalu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merupakan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kesimpulan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demikian</a:t>
            </a:r>
            <a:r>
              <a:rPr lang="en-US" dirty="0">
                <a:latin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</a:rPr>
              <a:t>Misalnya</a:t>
            </a:r>
            <a:r>
              <a:rPr lang="en-US" dirty="0">
                <a:latin typeface="Cambria" panose="02040503050406030204" pitchFamily="18" charset="0"/>
              </a:rPr>
              <a:t>, </a:t>
            </a:r>
            <a:r>
              <a:rPr lang="en-US" dirty="0" err="1">
                <a:latin typeface="Cambria" panose="02040503050406030204" pitchFamily="18" charset="0"/>
              </a:rPr>
              <a:t>arak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adalah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termasuk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minuman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keras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takaran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tertentu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bisa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menyebabkan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seseorang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mabuk</a:t>
            </a:r>
            <a:r>
              <a:rPr lang="en-US" dirty="0">
                <a:latin typeface="Cambria" panose="02040503050406030204" pitchFamily="18" charset="0"/>
              </a:rPr>
              <a:t>. </a:t>
            </a:r>
            <a:r>
              <a:rPr lang="en-US" dirty="0" err="1">
                <a:latin typeface="Cambria" panose="02040503050406030204" pitchFamily="18" charset="0"/>
              </a:rPr>
              <a:t>Contoh</a:t>
            </a:r>
            <a:r>
              <a:rPr lang="en-US" dirty="0">
                <a:latin typeface="Cambria" panose="02040503050406030204" pitchFamily="18" charset="0"/>
              </a:rPr>
              <a:t> lain, </a:t>
            </a:r>
            <a:r>
              <a:rPr lang="en-US" dirty="0" err="1">
                <a:latin typeface="Cambria" panose="02040503050406030204" pitchFamily="18" charset="0"/>
              </a:rPr>
              <a:t>kendaraan</a:t>
            </a:r>
            <a:r>
              <a:rPr lang="en-US" dirty="0">
                <a:latin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</a:rPr>
              <a:t>larinya</a:t>
            </a:r>
            <a:r>
              <a:rPr lang="en-US" dirty="0">
                <a:latin typeface="Cambria" panose="02040503050406030204" pitchFamily="18" charset="0"/>
              </a:rPr>
              <a:t> 100 km/jam </a:t>
            </a:r>
            <a:r>
              <a:rPr lang="en-US" dirty="0" err="1">
                <a:latin typeface="Cambria" panose="02040503050406030204" pitchFamily="18" charset="0"/>
              </a:rPr>
              <a:t>maka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kendaraan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tersebut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tidak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stabil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jika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dihentikan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seketika</a:t>
            </a:r>
            <a:r>
              <a:rPr lang="en-US" dirty="0">
                <a:latin typeface="Cambria" panose="02040503050406030204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9990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2977</TotalTime>
  <Words>2160</Words>
  <Application>Microsoft Macintosh PowerPoint</Application>
  <PresentationFormat>Layar Lebar</PresentationFormat>
  <Paragraphs>173</Paragraphs>
  <Slides>33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SISTEM PEMBUKTIAN HAP INDONESIA</vt:lpstr>
      <vt:lpstr>INDUBIO PRO REO &amp; ALAT BUKTI PERKARA PIDANA • Pasal 183 KUHAP</vt:lpstr>
      <vt:lpstr>Presentasi PowerPoint</vt:lpstr>
      <vt:lpstr>Presentasi PowerPoint</vt:lpstr>
      <vt:lpstr>Keterangan saksi</vt:lpstr>
      <vt:lpstr>Presentasi PowerPoint</vt:lpstr>
      <vt:lpstr>Presentasi PowerPoint</vt:lpstr>
      <vt:lpstr>Presentasi PowerPoint</vt:lpstr>
      <vt:lpstr>PUTUSAN MK TERKAIT PERLUASAN SAKSI</vt:lpstr>
      <vt:lpstr>Presentasi PowerPoint</vt:lpstr>
      <vt:lpstr>Keterangan Ahli</vt:lpstr>
      <vt:lpstr>Presentasi PowerPoint</vt:lpstr>
      <vt:lpstr>Surat  (Pasal 187 KUHAP)</vt:lpstr>
      <vt:lpstr>Presentasi PowerPoint</vt:lpstr>
      <vt:lpstr>Petunjuk</vt:lpstr>
      <vt:lpstr>Cara Memperoleh Petunjuk</vt:lpstr>
      <vt:lpstr>Keterangan Terdakwa</vt:lpstr>
      <vt:lpstr>Keterangan Terdakwa di Luar Sidang</vt:lpstr>
      <vt:lpstr>Presentasi PowerPoint</vt:lpstr>
      <vt:lpstr>Hak Tersangka/Terdakwa  (Pasal 50-68 KUHAP)</vt:lpstr>
      <vt:lpstr>Putusan Pengadilan</vt:lpstr>
      <vt:lpstr>Putusan Bebas / vrijspraak  (Pasal 191 ayat 1)</vt:lpstr>
      <vt:lpstr>Putusan Lepas dari segala Tuntutan Hukum (Psl 191 ayat 2)</vt:lpstr>
      <vt:lpstr>Putusan Pemidanaan (Psl 193)</vt:lpstr>
      <vt:lpstr>PUTUSAN MK TERKAIT PUTUSAN PEMIDANAAN</vt:lpstr>
      <vt:lpstr>Formalitas yang harus dipenuhi dalam Putusan Hakim</vt:lpstr>
      <vt:lpstr>Presentasi PowerPoint</vt:lpstr>
      <vt:lpstr>Hak-Hak Terdakwa setelah mendapatkan putusan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464</cp:revision>
  <cp:lastPrinted>2017-08-29T02:54:51Z</cp:lastPrinted>
  <dcterms:created xsi:type="dcterms:W3CDTF">2010-04-18T12:06:30Z</dcterms:created>
  <dcterms:modified xsi:type="dcterms:W3CDTF">2025-10-14T11:47:48Z</dcterms:modified>
</cp:coreProperties>
</file>