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306" r:id="rId5"/>
    <p:sldId id="292" r:id="rId6"/>
    <p:sldId id="289" r:id="rId7"/>
    <p:sldId id="26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18" r:id="rId23"/>
    <p:sldId id="320" r:id="rId24"/>
    <p:sldId id="319" r:id="rId25"/>
    <p:sldId id="308" r:id="rId26"/>
    <p:sldId id="321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 b="1"/>
              <a:t>Pemasaran Melalui Media Sosial</a:t>
            </a:r>
            <a:endParaRPr sz="4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130" y="3180080"/>
            <a:ext cx="6913245" cy="1499870"/>
          </a:xfrm>
        </p:spPr>
        <p:txBody>
          <a:bodyPr/>
          <a:lstStyle/>
          <a:p>
            <a:r>
              <a:rPr lang="en-US"/>
              <a:t>Cahyani Pratisti, S.Pi., MBA</a:t>
            </a:r>
            <a:endParaRPr lang="en-US"/>
          </a:p>
        </p:txBody>
      </p:sp>
      <p:pic>
        <p:nvPicPr>
          <p:cNvPr id="4" name="Picture 3" descr="logo darmajay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4836795"/>
            <a:ext cx="1247140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914400"/>
            <a:ext cx="8229600" cy="715962"/>
          </a:xfrm>
        </p:spPr>
        <p:txBody>
          <a:bodyPr>
            <a:noAutofit/>
          </a:bodyPr>
          <a:lstStyle/>
          <a:p>
            <a:pPr marL="282575" indent="-282575" algn="l"/>
            <a:r>
              <a:rPr lang="en-US" sz="2400" b="1" err="1"/>
              <a:t>Membuat</a:t>
            </a:r>
            <a:r>
              <a:rPr lang="en-US" sz="2400" b="1"/>
              <a:t> </a:t>
            </a:r>
            <a:r>
              <a:rPr lang="en-US" sz="2400" b="1" err="1"/>
              <a:t>akun</a:t>
            </a:r>
            <a:r>
              <a:rPr lang="en-US" sz="2400" b="1"/>
              <a:t> Instagram </a:t>
            </a:r>
            <a:r>
              <a:rPr lang="en-US" sz="2400" b="1" err="1"/>
              <a:t>dengan</a:t>
            </a:r>
            <a:r>
              <a:rPr lang="en-US" sz="2400" b="1"/>
              <a:t> Facebook di laptop 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70" y="1774190"/>
            <a:ext cx="8229600" cy="4068763"/>
          </a:xfrm>
        </p:spPr>
        <p:txBody>
          <a:bodyPr>
            <a:noAutofit/>
          </a:bodyPr>
          <a:lstStyle/>
          <a:p>
            <a:r>
              <a:rPr lang="en-US" sz="2400" err="1"/>
              <a:t>Berikutnya</a:t>
            </a:r>
            <a:r>
              <a:rPr lang="en-US" sz="2400"/>
              <a:t>, </a:t>
            </a:r>
            <a:r>
              <a:rPr lang="en-US" sz="2400" err="1"/>
              <a:t>calon</a:t>
            </a:r>
            <a:r>
              <a:rPr lang="en-US" sz="2400"/>
              <a:t> </a:t>
            </a:r>
            <a:r>
              <a:rPr lang="en-US" sz="2400" err="1"/>
              <a:t>pengguna</a:t>
            </a:r>
            <a:r>
              <a:rPr lang="en-US" sz="2400"/>
              <a:t> </a:t>
            </a:r>
            <a:r>
              <a:rPr lang="en-US" sz="2400" err="1"/>
              <a:t>bisa</a:t>
            </a:r>
            <a:r>
              <a:rPr lang="en-US" sz="2400"/>
              <a:t> </a:t>
            </a:r>
            <a:r>
              <a:rPr lang="en-US" sz="2400" err="1"/>
              <a:t>mencoba</a:t>
            </a:r>
            <a:r>
              <a:rPr lang="en-US" sz="2400"/>
              <a:t> </a:t>
            </a:r>
            <a:r>
              <a:rPr lang="en-US" sz="2400" err="1"/>
              <a:t>cara</a:t>
            </a:r>
            <a:r>
              <a:rPr lang="en-US" sz="2400"/>
              <a:t> </a:t>
            </a:r>
            <a:r>
              <a:rPr lang="en-US" sz="2400" err="1"/>
              <a:t>membuat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Pribadi</a:t>
            </a:r>
            <a:r>
              <a:rPr lang="en-US" sz="2400"/>
              <a:t> </a:t>
            </a:r>
            <a:r>
              <a:rPr lang="en-US" sz="2400" err="1"/>
              <a:t>dengan</a:t>
            </a:r>
            <a:r>
              <a:rPr lang="en-US" sz="2400"/>
              <a:t> Facebook. </a:t>
            </a:r>
            <a:endParaRPr lang="en-US" sz="2400"/>
          </a:p>
          <a:p>
            <a:pPr lvl="0"/>
            <a:r>
              <a:rPr lang="en-US" sz="2400" err="1"/>
              <a:t>Buka</a:t>
            </a:r>
            <a:r>
              <a:rPr lang="en-US" sz="2400"/>
              <a:t> https://www.instagram.com/ </a:t>
            </a:r>
            <a:r>
              <a:rPr lang="en-US" sz="2400" err="1"/>
              <a:t>pada</a:t>
            </a:r>
            <a:r>
              <a:rPr lang="en-US" sz="2400"/>
              <a:t> browser.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Sign Up </a:t>
            </a:r>
            <a:r>
              <a:rPr lang="en-US" sz="2400" err="1"/>
              <a:t>atau</a:t>
            </a:r>
            <a:r>
              <a:rPr lang="en-US" sz="2400"/>
              <a:t> </a:t>
            </a:r>
            <a:r>
              <a:rPr lang="en-US" sz="2400" err="1"/>
              <a:t>Daftar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Login </a:t>
            </a:r>
            <a:r>
              <a:rPr lang="en-US" sz="2400" err="1"/>
              <a:t>dengan</a:t>
            </a:r>
            <a:r>
              <a:rPr lang="en-US" sz="2400"/>
              <a:t> Facebook. </a:t>
            </a:r>
            <a:endParaRPr lang="en-US" sz="2400"/>
          </a:p>
          <a:p>
            <a:pPr lvl="0"/>
            <a:r>
              <a:rPr lang="en-US" sz="2400" err="1"/>
              <a:t>Pastikan</a:t>
            </a:r>
            <a:r>
              <a:rPr lang="en-US" sz="2400"/>
              <a:t> </a:t>
            </a:r>
            <a:r>
              <a:rPr lang="en-US" sz="2400" err="1"/>
              <a:t>sudah</a:t>
            </a:r>
            <a:r>
              <a:rPr lang="en-US" sz="2400"/>
              <a:t> </a:t>
            </a:r>
            <a:r>
              <a:rPr lang="en-US" sz="2400" err="1"/>
              <a:t>masuk</a:t>
            </a:r>
            <a:r>
              <a:rPr lang="en-US" sz="2400"/>
              <a:t> </a:t>
            </a:r>
            <a:r>
              <a:rPr lang="en-US" sz="2400" err="1"/>
              <a:t>ke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Facebook </a:t>
            </a:r>
            <a:r>
              <a:rPr lang="en-US" sz="2400" err="1"/>
              <a:t>sebelumnya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username Instagram.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Next. </a:t>
            </a:r>
            <a:endParaRPr lang="en-US" sz="2400"/>
          </a:p>
          <a:p>
            <a:pPr lvl="0"/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berhasil</a:t>
            </a:r>
            <a:r>
              <a:rPr lang="en-US" sz="2400"/>
              <a:t> </a:t>
            </a:r>
            <a:r>
              <a:rPr lang="en-US" sz="2400" err="1"/>
              <a:t>dibuat</a:t>
            </a:r>
            <a:r>
              <a:rPr lang="en-US" sz="2400"/>
              <a:t>.</a:t>
            </a:r>
            <a:endParaRPr 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990600"/>
            <a:ext cx="7028329" cy="715962"/>
          </a:xfrm>
        </p:spPr>
        <p:txBody>
          <a:bodyPr>
            <a:noAutofit/>
          </a:bodyPr>
          <a:lstStyle/>
          <a:p>
            <a:pPr marL="282575" indent="-282575" algn="l"/>
            <a:r>
              <a:rPr lang="en-US" sz="2400" b="1"/>
              <a:t>Cara </a:t>
            </a:r>
            <a:r>
              <a:rPr lang="en-US" sz="2400" b="1" err="1"/>
              <a:t>membuat</a:t>
            </a:r>
            <a:r>
              <a:rPr lang="en-US" sz="2400" b="1"/>
              <a:t> </a:t>
            </a:r>
            <a:r>
              <a:rPr lang="en-US" sz="2400" b="1" err="1"/>
              <a:t>akun</a:t>
            </a:r>
            <a:r>
              <a:rPr lang="en-US" sz="2400" b="1"/>
              <a:t> Instagram </a:t>
            </a:r>
            <a:r>
              <a:rPr lang="en-US" sz="2400" b="1" err="1"/>
              <a:t>Pribadi</a:t>
            </a:r>
            <a:r>
              <a:rPr lang="en-US" sz="2400" b="1"/>
              <a:t> </a:t>
            </a:r>
            <a:r>
              <a:rPr lang="en-US" sz="2400" b="1" err="1"/>
              <a:t>dengan</a:t>
            </a:r>
            <a:r>
              <a:rPr lang="en-US" sz="2400" b="1"/>
              <a:t> Email di HP 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20" y="1083310"/>
            <a:ext cx="8229600" cy="414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err="1"/>
              <a:t>Pilihan</a:t>
            </a:r>
            <a:r>
              <a:rPr lang="en-US" sz="2400"/>
              <a:t> lain, </a:t>
            </a:r>
            <a:r>
              <a:rPr lang="en-US" sz="2400" err="1"/>
              <a:t>calon</a:t>
            </a:r>
            <a:r>
              <a:rPr lang="en-US" sz="2400"/>
              <a:t> </a:t>
            </a:r>
            <a:r>
              <a:rPr lang="en-US" sz="2400" err="1"/>
              <a:t>pengguna</a:t>
            </a:r>
            <a:r>
              <a:rPr lang="en-US" sz="2400"/>
              <a:t> </a:t>
            </a:r>
            <a:r>
              <a:rPr lang="en-US" sz="2400" err="1"/>
              <a:t>bisa</a:t>
            </a:r>
            <a:r>
              <a:rPr lang="en-US" sz="2400"/>
              <a:t> </a:t>
            </a:r>
            <a:r>
              <a:rPr lang="en-US" sz="2400" err="1"/>
              <a:t>mencoba</a:t>
            </a:r>
            <a:r>
              <a:rPr lang="en-US" sz="2400"/>
              <a:t> </a:t>
            </a:r>
            <a:r>
              <a:rPr lang="en-US" sz="2400" err="1"/>
              <a:t>cara</a:t>
            </a:r>
            <a:r>
              <a:rPr lang="en-US" sz="2400"/>
              <a:t> </a:t>
            </a:r>
            <a:r>
              <a:rPr lang="en-US" sz="2400" err="1"/>
              <a:t>membuat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Pribadi</a:t>
            </a:r>
            <a:r>
              <a:rPr lang="en-US" sz="2400"/>
              <a:t> </a:t>
            </a:r>
            <a:r>
              <a:rPr lang="en-US" sz="2400" err="1"/>
              <a:t>berikut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/>
              <a:t>Download </a:t>
            </a:r>
            <a:r>
              <a:rPr lang="en-US" sz="2400" err="1"/>
              <a:t>aplikasi</a:t>
            </a:r>
            <a:r>
              <a:rPr lang="en-US" sz="2400"/>
              <a:t> Instagram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Buka</a:t>
            </a:r>
            <a:r>
              <a:rPr lang="en-US" sz="2400"/>
              <a:t> </a:t>
            </a:r>
            <a:r>
              <a:rPr lang="en-US" sz="2400" err="1"/>
              <a:t>aplikasi</a:t>
            </a:r>
            <a:r>
              <a:rPr lang="en-US" sz="2400"/>
              <a:t> Instagram 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nama</a:t>
            </a:r>
            <a:r>
              <a:rPr lang="en-US" sz="2400"/>
              <a:t> </a:t>
            </a:r>
            <a:r>
              <a:rPr lang="en-US" sz="2400" err="1"/>
              <a:t>pengguna</a:t>
            </a:r>
            <a:r>
              <a:rPr lang="en-US" sz="2400"/>
              <a:t> </a:t>
            </a:r>
            <a:r>
              <a:rPr lang="en-US" sz="2400" err="1"/>
              <a:t>atau</a:t>
            </a:r>
            <a:r>
              <a:rPr lang="en-US" sz="2400"/>
              <a:t> username,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Selanjutnya</a:t>
            </a:r>
            <a:r>
              <a:rPr lang="en-US" sz="2400"/>
              <a:t>.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</a:t>
            </a:r>
            <a:r>
              <a:rPr lang="en-US" sz="2400" err="1"/>
              <a:t>dengan</a:t>
            </a:r>
            <a:r>
              <a:rPr lang="en-US" sz="2400"/>
              <a:t> Email </a:t>
            </a:r>
            <a:r>
              <a:rPr lang="en-US" sz="2400" err="1"/>
              <a:t>atau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Telepon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Email,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alamat</a:t>
            </a:r>
            <a:r>
              <a:rPr lang="en-US" sz="2400"/>
              <a:t> email </a:t>
            </a:r>
            <a:r>
              <a:rPr lang="en-US" sz="2400" err="1"/>
              <a:t>aktif</a:t>
            </a:r>
            <a:r>
              <a:rPr lang="en-US" sz="2400"/>
              <a:t>.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kode</a:t>
            </a:r>
            <a:r>
              <a:rPr lang="en-US" sz="2400"/>
              <a:t> </a:t>
            </a:r>
            <a:r>
              <a:rPr lang="en-US" sz="2400" err="1"/>
              <a:t>akses</a:t>
            </a:r>
            <a:r>
              <a:rPr lang="en-US" sz="2400"/>
              <a:t> yang </a:t>
            </a:r>
            <a:r>
              <a:rPr lang="en-US" sz="2400" err="1"/>
              <a:t>terkirim</a:t>
            </a:r>
            <a:r>
              <a:rPr lang="en-US" sz="2400"/>
              <a:t> di email.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kata </a:t>
            </a:r>
            <a:r>
              <a:rPr lang="en-US" sz="2400" err="1"/>
              <a:t>sandi</a:t>
            </a:r>
            <a:r>
              <a:rPr lang="en-US" sz="2400"/>
              <a:t> </a:t>
            </a:r>
            <a:r>
              <a:rPr lang="en-US" sz="2400" err="1"/>
              <a:t>atau</a:t>
            </a:r>
            <a:r>
              <a:rPr lang="en-US" sz="2400"/>
              <a:t> password.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Selesaikan</a:t>
            </a:r>
            <a:r>
              <a:rPr lang="en-US" sz="2400"/>
              <a:t> </a:t>
            </a:r>
            <a:r>
              <a:rPr lang="en-US" sz="2400" err="1"/>
              <a:t>Pendaftaran</a:t>
            </a:r>
            <a:r>
              <a:rPr lang="en-US" sz="2400"/>
              <a:t> </a:t>
            </a:r>
            <a:endParaRPr lang="en-US" sz="2400"/>
          </a:p>
          <a:p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berhasil</a:t>
            </a:r>
            <a:r>
              <a:rPr lang="en-US" sz="2400"/>
              <a:t> </a:t>
            </a:r>
            <a:r>
              <a:rPr lang="en-US" sz="2400" err="1"/>
              <a:t>dibuat</a:t>
            </a:r>
            <a:r>
              <a:rPr lang="en-US" sz="2400"/>
              <a:t>.</a:t>
            </a: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715962"/>
          </a:xfrm>
        </p:spPr>
        <p:txBody>
          <a:bodyPr>
            <a:noAutofit/>
          </a:bodyPr>
          <a:lstStyle/>
          <a:p>
            <a:pPr marL="282575" indent="-282575" algn="l"/>
            <a:r>
              <a:rPr lang="en-US" sz="2400" b="1"/>
              <a:t>Membuat </a:t>
            </a:r>
            <a:r>
              <a:rPr lang="en-US" sz="2400" b="1" err="1"/>
              <a:t>akun</a:t>
            </a:r>
            <a:r>
              <a:rPr lang="en-US" sz="2400" b="1"/>
              <a:t> Instagram </a:t>
            </a:r>
            <a:r>
              <a:rPr lang="en-US" sz="2400" b="1" err="1"/>
              <a:t>Pribadi</a:t>
            </a:r>
            <a:r>
              <a:rPr lang="en-US" sz="2400" b="1"/>
              <a:t> </a:t>
            </a:r>
            <a:r>
              <a:rPr lang="en-US" sz="2400" b="1" err="1"/>
              <a:t>dengan</a:t>
            </a:r>
            <a:r>
              <a:rPr lang="en-US" sz="2400" b="1"/>
              <a:t> </a:t>
            </a:r>
            <a:r>
              <a:rPr lang="en-US" sz="2400" b="1" err="1"/>
              <a:t>Nomor</a:t>
            </a:r>
            <a:r>
              <a:rPr lang="en-US" sz="2400" b="1"/>
              <a:t> HP  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err="1"/>
              <a:t>Selanjutnya</a:t>
            </a:r>
            <a:r>
              <a:rPr lang="en-US" sz="2400"/>
              <a:t>, </a:t>
            </a:r>
            <a:r>
              <a:rPr lang="en-US" sz="2400" err="1"/>
              <a:t>pengguna</a:t>
            </a:r>
            <a:r>
              <a:rPr lang="en-US" sz="2400"/>
              <a:t> </a:t>
            </a:r>
            <a:r>
              <a:rPr lang="en-US" sz="2400" err="1"/>
              <a:t>bisa</a:t>
            </a:r>
            <a:r>
              <a:rPr lang="en-US" sz="2400"/>
              <a:t> </a:t>
            </a:r>
            <a:r>
              <a:rPr lang="en-US" sz="2400" err="1"/>
              <a:t>mencoba</a:t>
            </a:r>
            <a:r>
              <a:rPr lang="en-US" sz="2400"/>
              <a:t> </a:t>
            </a:r>
            <a:r>
              <a:rPr lang="en-US" sz="2400" err="1"/>
              <a:t>cara</a:t>
            </a:r>
            <a:r>
              <a:rPr lang="en-US" sz="2400"/>
              <a:t> </a:t>
            </a:r>
            <a:r>
              <a:rPr lang="en-US" sz="2400" err="1"/>
              <a:t>membuat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Pribadi</a:t>
            </a:r>
            <a:r>
              <a:rPr lang="en-US" sz="2400"/>
              <a:t> </a:t>
            </a:r>
            <a:r>
              <a:rPr lang="en-US" sz="2400" err="1"/>
              <a:t>dengan</a:t>
            </a:r>
            <a:r>
              <a:rPr lang="en-US" sz="2400"/>
              <a:t> </a:t>
            </a:r>
            <a:r>
              <a:rPr lang="en-US" sz="2400" err="1"/>
              <a:t>verifikasi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HP.. </a:t>
            </a:r>
            <a:endParaRPr lang="en-US" sz="2400"/>
          </a:p>
          <a:p>
            <a:pPr lvl="0"/>
            <a:r>
              <a:rPr lang="en-US" sz="2400"/>
              <a:t>Download </a:t>
            </a:r>
            <a:r>
              <a:rPr lang="en-US" sz="2400" err="1"/>
              <a:t>aplikasi</a:t>
            </a:r>
            <a:r>
              <a:rPr lang="en-US" sz="2400"/>
              <a:t> Instagram,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Buka</a:t>
            </a:r>
            <a:r>
              <a:rPr lang="en-US" sz="2400"/>
              <a:t> </a:t>
            </a:r>
            <a:r>
              <a:rPr lang="en-US" sz="2400" err="1"/>
              <a:t>aplikasi</a:t>
            </a:r>
            <a:r>
              <a:rPr lang="en-US" sz="2400"/>
              <a:t> Instagram.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nama</a:t>
            </a:r>
            <a:r>
              <a:rPr lang="en-US" sz="2400"/>
              <a:t> </a:t>
            </a:r>
            <a:r>
              <a:rPr lang="en-US" sz="2400" err="1"/>
              <a:t>pengguna</a:t>
            </a:r>
            <a:r>
              <a:rPr lang="en-US" sz="2400"/>
              <a:t> </a:t>
            </a:r>
            <a:r>
              <a:rPr lang="en-US" sz="2400" err="1"/>
              <a:t>atau</a:t>
            </a:r>
            <a:r>
              <a:rPr lang="en-US" sz="2400"/>
              <a:t> username, </a:t>
            </a:r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Selanjutnya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</a:t>
            </a:r>
            <a:r>
              <a:rPr lang="en-US" sz="2400" err="1"/>
              <a:t>dengan</a:t>
            </a:r>
            <a:r>
              <a:rPr lang="en-US" sz="2400"/>
              <a:t> Email </a:t>
            </a:r>
            <a:r>
              <a:rPr lang="en-US" sz="2400" err="1"/>
              <a:t>atau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Telepon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Telepon</a:t>
            </a:r>
            <a:r>
              <a:rPr lang="en-US" sz="2400"/>
              <a:t>, </a:t>
            </a:r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telepon</a:t>
            </a:r>
            <a:r>
              <a:rPr lang="en-US" sz="2400"/>
              <a:t> </a:t>
            </a:r>
            <a:r>
              <a:rPr lang="en-US" sz="2400" err="1"/>
              <a:t>aktif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Selengkapnya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nama</a:t>
            </a:r>
            <a:r>
              <a:rPr lang="en-US" sz="2400"/>
              <a:t> </a:t>
            </a:r>
            <a:r>
              <a:rPr lang="en-US" sz="2400" err="1"/>
              <a:t>pengguna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Kata Sandi </a:t>
            </a:r>
            <a:r>
              <a:rPr lang="en-US" sz="2400" err="1"/>
              <a:t>atau</a:t>
            </a:r>
            <a:r>
              <a:rPr lang="en-US" sz="2400"/>
              <a:t> password. </a:t>
            </a:r>
            <a:endParaRPr lang="en-US" sz="2400"/>
          </a:p>
          <a:p>
            <a:pPr lvl="0"/>
            <a:r>
              <a:rPr lang="en-US" sz="2400" err="1"/>
              <a:t>Selesaikan</a:t>
            </a:r>
            <a:r>
              <a:rPr lang="en-US" sz="2400"/>
              <a:t> </a:t>
            </a:r>
            <a:r>
              <a:rPr lang="en-US" sz="2400" err="1"/>
              <a:t>langkah</a:t>
            </a:r>
            <a:r>
              <a:rPr lang="en-US" sz="2400"/>
              <a:t> </a:t>
            </a:r>
            <a:r>
              <a:rPr lang="en-US" sz="2400" err="1"/>
              <a:t>selanjutnya</a:t>
            </a:r>
            <a:r>
              <a:rPr lang="en-US" sz="2400"/>
              <a:t>. </a:t>
            </a:r>
            <a:endParaRPr lang="en-US" sz="2400"/>
          </a:p>
          <a:p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berhasil</a:t>
            </a:r>
            <a:r>
              <a:rPr lang="en-US" sz="2400"/>
              <a:t> </a:t>
            </a:r>
            <a:r>
              <a:rPr lang="en-US" sz="2400" err="1"/>
              <a:t>dibuat</a:t>
            </a:r>
            <a:r>
              <a:rPr lang="en-US" sz="2400"/>
              <a:t>.</a:t>
            </a:r>
            <a:endParaRPr 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Autofit/>
          </a:bodyPr>
          <a:lstStyle/>
          <a:p>
            <a:pPr marL="282575" indent="-282575" algn="l"/>
            <a:r>
              <a:rPr lang="en-US" sz="2400" b="1"/>
              <a:t>Membuat akun Instagram Bisnis di HP 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2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err="1"/>
              <a:t>Terakhir</a:t>
            </a:r>
            <a:r>
              <a:rPr lang="en-US" sz="2400"/>
              <a:t>, </a:t>
            </a:r>
            <a:r>
              <a:rPr lang="en-US" sz="2400" err="1"/>
              <a:t>pelaku</a:t>
            </a:r>
            <a:r>
              <a:rPr lang="en-US" sz="2400"/>
              <a:t> </a:t>
            </a:r>
            <a:r>
              <a:rPr lang="en-US" sz="2400" err="1"/>
              <a:t>bisnis</a:t>
            </a:r>
            <a:r>
              <a:rPr lang="en-US" sz="2400"/>
              <a:t> </a:t>
            </a:r>
            <a:r>
              <a:rPr lang="en-US" sz="2400" err="1"/>
              <a:t>bisa</a:t>
            </a:r>
            <a:r>
              <a:rPr lang="en-US" sz="2400"/>
              <a:t> </a:t>
            </a:r>
            <a:r>
              <a:rPr lang="en-US" sz="2400" err="1"/>
              <a:t>mengikuti</a:t>
            </a:r>
            <a:r>
              <a:rPr lang="en-US" sz="2400"/>
              <a:t> </a:t>
            </a:r>
            <a:r>
              <a:rPr lang="en-US" sz="2400" err="1"/>
              <a:t>cara</a:t>
            </a:r>
            <a:r>
              <a:rPr lang="en-US" sz="2400"/>
              <a:t> </a:t>
            </a:r>
            <a:r>
              <a:rPr lang="en-US" sz="2400" err="1"/>
              <a:t>membuat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Instagram </a:t>
            </a:r>
            <a:r>
              <a:rPr lang="en-US" sz="2400" err="1"/>
              <a:t>Bisnis</a:t>
            </a:r>
            <a:r>
              <a:rPr lang="en-US" sz="2400"/>
              <a:t> </a:t>
            </a:r>
            <a:r>
              <a:rPr lang="en-US" sz="2400" err="1"/>
              <a:t>berikut</a:t>
            </a:r>
            <a:r>
              <a:rPr lang="en-US" sz="2400"/>
              <a:t>.</a:t>
            </a:r>
            <a:endParaRPr lang="en-US" sz="2400"/>
          </a:p>
          <a:p>
            <a:pPr lvl="0"/>
            <a:r>
              <a:rPr lang="en-US" sz="2400" err="1"/>
              <a:t>Ikuti</a:t>
            </a:r>
            <a:r>
              <a:rPr lang="en-US" sz="2400"/>
              <a:t> </a:t>
            </a:r>
            <a:r>
              <a:rPr lang="en-US" sz="2400" err="1"/>
              <a:t>petunjuk</a:t>
            </a:r>
            <a:r>
              <a:rPr lang="en-US" sz="2400"/>
              <a:t> </a:t>
            </a:r>
            <a:r>
              <a:rPr lang="en-US" sz="2400" err="1"/>
              <a:t>pembuatan</a:t>
            </a:r>
            <a:r>
              <a:rPr lang="en-US" sz="2400"/>
              <a:t> Instagram </a:t>
            </a:r>
            <a:r>
              <a:rPr lang="en-US" sz="2400" err="1"/>
              <a:t>Pribadi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Buka</a:t>
            </a:r>
            <a:r>
              <a:rPr lang="en-US" sz="2400"/>
              <a:t> menu </a:t>
            </a:r>
            <a:r>
              <a:rPr lang="en-US" sz="2400" err="1"/>
              <a:t>Profil</a:t>
            </a:r>
            <a:r>
              <a:rPr lang="en-US" sz="2400"/>
              <a:t>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Klik</a:t>
            </a:r>
            <a:r>
              <a:rPr lang="en-US" sz="2400"/>
              <a:t> Menu di </a:t>
            </a:r>
            <a:r>
              <a:rPr lang="en-US" sz="2400" err="1"/>
              <a:t>sudut</a:t>
            </a:r>
            <a:r>
              <a:rPr lang="en-US" sz="2400"/>
              <a:t> </a:t>
            </a:r>
            <a:r>
              <a:rPr lang="en-US" sz="2400" err="1"/>
              <a:t>kanan</a:t>
            </a:r>
            <a:r>
              <a:rPr lang="en-US" sz="2400"/>
              <a:t> </a:t>
            </a:r>
            <a:r>
              <a:rPr lang="en-US" sz="2400" err="1"/>
              <a:t>atas</a:t>
            </a:r>
            <a:r>
              <a:rPr lang="en-US" sz="2400"/>
              <a:t>.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Pengaturan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Beralih</a:t>
            </a:r>
            <a:r>
              <a:rPr lang="en-US" sz="2400"/>
              <a:t> </a:t>
            </a:r>
            <a:r>
              <a:rPr lang="en-US" sz="2400" err="1"/>
              <a:t>ke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</a:t>
            </a:r>
            <a:r>
              <a:rPr lang="en-US" sz="2400" err="1"/>
              <a:t>Profesional</a:t>
            </a:r>
            <a:r>
              <a:rPr lang="en-US" sz="2400"/>
              <a:t>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Beralih</a:t>
            </a:r>
            <a:r>
              <a:rPr lang="en-US" sz="2400"/>
              <a:t> </a:t>
            </a:r>
            <a:r>
              <a:rPr lang="en-US" sz="2400" err="1"/>
              <a:t>ke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</a:t>
            </a:r>
            <a:r>
              <a:rPr lang="en-US" sz="2400" err="1"/>
              <a:t>Profesional</a:t>
            </a:r>
            <a:r>
              <a:rPr lang="en-US" sz="2400"/>
              <a:t>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Lanjutkan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Pilih</a:t>
            </a:r>
            <a:r>
              <a:rPr lang="en-US" sz="2400"/>
              <a:t> </a:t>
            </a:r>
            <a:r>
              <a:rPr lang="en-US" sz="2400" err="1"/>
              <a:t>Kategori</a:t>
            </a:r>
            <a:r>
              <a:rPr lang="en-US" sz="2400"/>
              <a:t> </a:t>
            </a:r>
            <a:r>
              <a:rPr lang="en-US" sz="2400" err="1"/>
              <a:t>untuk</a:t>
            </a:r>
            <a:r>
              <a:rPr lang="en-US" sz="2400"/>
              <a:t> </a:t>
            </a:r>
            <a:r>
              <a:rPr lang="en-US" sz="2400" err="1"/>
              <a:t>bisnis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OK </a:t>
            </a:r>
            <a:r>
              <a:rPr lang="en-US" sz="2400" err="1"/>
              <a:t>untuk</a:t>
            </a:r>
            <a:r>
              <a:rPr lang="en-US" sz="2400"/>
              <a:t> </a:t>
            </a:r>
            <a:r>
              <a:rPr lang="en-US" sz="2400" err="1"/>
              <a:t>mengonfirmasi</a:t>
            </a:r>
            <a:r>
              <a:rPr lang="en-US" sz="2400"/>
              <a:t>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Pilih</a:t>
            </a:r>
            <a:r>
              <a:rPr lang="en-US" sz="2400"/>
              <a:t> </a:t>
            </a:r>
            <a:r>
              <a:rPr lang="en-US" sz="2400" err="1"/>
              <a:t>Bisnis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Berikutnya</a:t>
            </a:r>
            <a:r>
              <a:rPr lang="en-US" sz="2400"/>
              <a:t>. </a:t>
            </a: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detail </a:t>
            </a:r>
            <a:r>
              <a:rPr lang="en-US" sz="2400" err="1"/>
              <a:t>Kontak</a:t>
            </a:r>
            <a:endParaRPr lang="en-US" sz="2400"/>
          </a:p>
          <a:p>
            <a:r>
              <a:rPr lang="en-US" sz="2400"/>
              <a:t>Instagram </a:t>
            </a:r>
            <a:r>
              <a:rPr lang="en-US" sz="2400" err="1"/>
              <a:t>Bisnis</a:t>
            </a:r>
            <a:r>
              <a:rPr lang="en-US" sz="2400"/>
              <a:t> </a:t>
            </a:r>
            <a:r>
              <a:rPr lang="en-US" sz="2400" err="1"/>
              <a:t>berhasil</a:t>
            </a:r>
            <a:r>
              <a:rPr lang="en-US" sz="2400"/>
              <a:t> </a:t>
            </a:r>
            <a:r>
              <a:rPr lang="en-US" sz="2400" err="1"/>
              <a:t>dibuat</a:t>
            </a:r>
            <a:r>
              <a:rPr lang="en-US" sz="2400"/>
              <a:t>.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</a:t>
            </a:r>
            <a:r>
              <a:t>Membuat Akun TikTok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Unduh aplikasi TikTok di Play Store / App Store</a:t>
            </a:r>
          </a:p>
          <a:p>
            <a:r>
              <a:t>Siapkan email aktif atau nomor HP</a:t>
            </a:r>
          </a:p>
          <a:p>
            <a:r>
              <a:t>Tentukan username yang mudah diingat</a:t>
            </a:r>
          </a:p>
          <a:p>
            <a:r>
              <a:t>Siapkan foto profil &amp; bio singkat</a:t>
            </a:r>
          </a:p>
          <a:p/>
          <a:p>
            <a:pPr marL="0" indent="0">
              <a:buNone/>
            </a:pPr>
            <a:r>
              <a:t>Tips: Gunakan nama brand/personal yang konsisten dengan media sosial lain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Langkah Membuat Akun TikTok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Buka aplikasi TikTok</a:t>
            </a:r>
          </a:p>
          <a:p>
            <a:r>
              <a:t>Klik Sign Up / Daftar</a:t>
            </a:r>
          </a:p>
          <a:p>
            <a:r>
              <a:t>Pilih metode login (Email/No. HP/Google)</a:t>
            </a:r>
          </a:p>
          <a:p>
            <a:r>
              <a:t>Masukkan tanggal lahir</a:t>
            </a:r>
          </a:p>
          <a:p>
            <a:r>
              <a:t>Buat username &amp; password</a:t>
            </a:r>
          </a:p>
          <a:p>
            <a:r>
              <a:t>Tambahkan foto profil &amp; bio</a:t>
            </a:r>
          </a:p>
          <a:p>
            <a:r>
              <a:t>Akun siap digunakan</a:t>
            </a:r>
          </a:p>
          <a:p>
            <a:pPr marL="0" indent="0">
              <a:buNone/>
            </a:pPr>
            <a:r>
              <a:t>Gunakan musik &amp; hashtag relevan untuk meningkatkan jangkauan konten.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Pengaturan Akun Bisnis TikTok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Buka Profile → Menu ≡ → Pengaturan dan Privasi</a:t>
            </a:r>
          </a:p>
          <a:p>
            <a:r>
              <a:t>Pilih Kelola Akun → Ubah ke Akun Bisnis</a:t>
            </a:r>
          </a:p>
          <a:p>
            <a:r>
              <a:t>Pilih kategori bisnis (Fashion, Beauty, Food, dll)</a:t>
            </a:r>
          </a:p>
          <a:p>
            <a:r>
              <a:t>Hubungkan ke email &amp; bio brand</a:t>
            </a:r>
          </a:p>
          <a:p>
            <a:r>
              <a:t>Tambahkan link toko (Shopee, website, atau TikTok Shop)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Syarat Membuat TikTok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  <a:p>
            <a:pPr marL="0" indent="0">
              <a:buNone/>
            </a:pPr>
            <a:r>
              <a:t>1. Akun TikTok aktif &amp; valid</a:t>
            </a:r>
          </a:p>
          <a:p>
            <a:pPr marL="0" indent="0">
              <a:buNone/>
            </a:pPr>
            <a:r>
              <a:t>2. Nomor HP &amp; email terverifikasi</a:t>
            </a:r>
          </a:p>
          <a:p>
            <a:pPr marL="0" indent="0">
              <a:buNone/>
            </a:pPr>
            <a:r>
              <a:t>3. Memiliki KTP atau NIB</a:t>
            </a:r>
          </a:p>
          <a:p>
            <a:pPr marL="0" indent="0">
              <a:buNone/>
            </a:pPr>
            <a:r>
              <a:t>4. Rekening bank aktif untuk transaksi</a:t>
            </a:r>
          </a:p>
          <a:p>
            <a:pPr marL="0" indent="0">
              <a:buNone/>
            </a:pPr>
            <a:r>
              <a:t>5. Produk sesuai kebijakan TikTok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Langkah Membuat TikTok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953000"/>
          </a:xfrm>
        </p:spPr>
        <p:txBody>
          <a:bodyPr/>
          <a:lstStyle/>
          <a:p>
            <a:r>
              <a:t>Kunjungi situs https://seller-id.tiktok.com</a:t>
            </a:r>
          </a:p>
          <a:p>
            <a:r>
              <a:t>Klik Daftar Sekarang</a:t>
            </a:r>
          </a:p>
          <a:p>
            <a:r>
              <a:t>Pilih tipe akun (Perorangan/Perusahaan)</a:t>
            </a:r>
          </a:p>
          <a:p>
            <a:r>
              <a:t>Lengkapi data toko, alamat, rekening bank</a:t>
            </a:r>
          </a:p>
          <a:p>
            <a:r>
              <a:t>Unggah dokumen verifikasi</a:t>
            </a:r>
          </a:p>
          <a:p>
            <a:r>
              <a:t>Setelah disetujui, TikTok Shop siap digunakan!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Tips Mengelola TikTok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r>
              <a:t>Gunakan video pendek (10–30 detik) dengan storytelling produk</a:t>
            </a:r>
          </a:p>
          <a:p>
            <a:r>
              <a:t>Manfaatkan fitur Live Shopping</a:t>
            </a:r>
          </a:p>
          <a:p>
            <a:r>
              <a:t>Kolaborasi dengan influencer / affiliate</a:t>
            </a:r>
          </a:p>
          <a:p>
            <a:r>
              <a:t>Pantau performa di TikTok Seller Center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Tujuan Pembelajaran</a:t>
            </a:r>
            <a:endParaRPr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  <a:p>
            <a:r>
              <a:t>Mahasiswa memahami konsep </a:t>
            </a:r>
            <a:r>
              <a:rPr i="1"/>
              <a:t>Social Media Marketing</a:t>
            </a:r>
            <a:r>
              <a:t> (SMM)</a:t>
            </a:r>
          </a:p>
          <a:p>
            <a:pPr marL="0" indent="0">
              <a:buNone/>
            </a:pPr>
          </a:p>
          <a:p>
            <a:r>
              <a:t>Mahasiswa mampu menentukan strategi dan platform yang tepat</a:t>
            </a:r>
          </a:p>
          <a:p>
            <a:pPr marL="0" indent="0">
              <a:buNone/>
            </a:pPr>
          </a:p>
          <a:p>
            <a:r>
              <a:t>Mahasiswa dapat membuat konten promosi sesuai karakter audiens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Cara Membuat Akun Youtube Bisnis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Pilih jenis akun:</a:t>
            </a:r>
            <a:endParaRPr lang="en-US" altLang="en-US"/>
          </a:p>
          <a:p>
            <a:pPr lvl="1"/>
            <a:r>
              <a:rPr lang="en-US" altLang="en-US"/>
              <a:t>Akun Google Bisnis: Gunakan akun ini untuk mempermudah pengelolaan.</a:t>
            </a:r>
            <a:endParaRPr lang="en-US" altLang="en-US"/>
          </a:p>
          <a:p>
            <a:pPr lvl="1"/>
            <a:r>
              <a:rPr lang="en-US" altLang="en-US"/>
              <a:t>Akun YouTube: Pastikan memilih akun yang relevan dengan brand bisnis Anda.</a:t>
            </a:r>
            <a:endParaRPr lang="en-US" altLang="en-US"/>
          </a:p>
          <a:p>
            <a:r>
              <a:rPr lang="en-US" altLang="en-US"/>
              <a:t>Optimalkan profil bisnis:</a:t>
            </a:r>
            <a:endParaRPr lang="en-US" altLang="en-US"/>
          </a:p>
          <a:p>
            <a:r>
              <a:rPr lang="en-US" altLang="en-US"/>
              <a:t>Foto profil dan banner channel yang sesuai.</a:t>
            </a:r>
            <a:endParaRPr lang="en-US" altLang="en-US"/>
          </a:p>
          <a:p>
            <a:r>
              <a:rPr lang="en-US" altLang="en-US"/>
              <a:t>Deskripsi channel yang menjelaskan bisnis Anda dengan jelas.</a:t>
            </a:r>
            <a:endParaRPr lang="en-US" altLang="en-US"/>
          </a:p>
          <a:p>
            <a:endParaRPr lang="en-US" altLang="en-US" b="1"/>
          </a:p>
          <a:p>
            <a:r>
              <a:rPr lang="en-US" altLang="en-US" b="1"/>
              <a:t>Tambahkan informasi kontak.</a:t>
            </a:r>
            <a:endParaRPr lang="en-US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Cara Membuat Akun LinkedIn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Registrasi Akun:</a:t>
            </a:r>
            <a:endParaRPr lang="en-US" altLang="en-US"/>
          </a:p>
          <a:p>
            <a:r>
              <a:rPr lang="en-US" altLang="en-US"/>
              <a:t>Kunjungi LinkedIn dan klik "Join now".</a:t>
            </a:r>
            <a:endParaRPr lang="en-US" altLang="en-US"/>
          </a:p>
          <a:p>
            <a:r>
              <a:rPr lang="en-US" altLang="en-US"/>
              <a:t>Masukkan alamat email dan kata sandi yang aman.</a:t>
            </a:r>
            <a:endParaRPr lang="en-US" altLang="en-US"/>
          </a:p>
          <a:p>
            <a:r>
              <a:rPr lang="en-US" altLang="en-US"/>
              <a:t>Pilih jenis akun: Profesional atau Bisnis (Page).</a:t>
            </a:r>
            <a:endParaRPr lang="en-US" altLang="en-US"/>
          </a:p>
          <a:p>
            <a:r>
              <a:rPr lang="en-US" altLang="en-US"/>
              <a:t>Verifikasi Email:</a:t>
            </a:r>
            <a:endParaRPr lang="en-US" altLang="en-US"/>
          </a:p>
          <a:p>
            <a:r>
              <a:rPr lang="en-US" altLang="en-US"/>
              <a:t>Pastikan email yang dimasukkan valid dan periksa kotak masuk untuk verifikasi.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865" y="190500"/>
            <a:ext cx="8749665" cy="582930"/>
          </a:xfrm>
        </p:spPr>
        <p:txBody>
          <a:bodyPr/>
          <a:p>
            <a:r>
              <a:rPr lang="en-US" altLang="en-US">
                <a:sym typeface="+mn-ea"/>
              </a:rPr>
              <a:t>Langkah Mengoptimalkan Profil LinkedIn Pribadi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Foto Profil Profesional:</a:t>
            </a:r>
            <a:endParaRPr lang="en-US" altLang="en-US"/>
          </a:p>
          <a:p>
            <a:r>
              <a:rPr lang="en-US" altLang="en-US"/>
              <a:t>Pilih foto yang profesional, terlihat jelas, dan sesuai dengan industri Anda.</a:t>
            </a:r>
            <a:endParaRPr lang="en-US" altLang="en-US"/>
          </a:p>
          <a:p>
            <a:r>
              <a:rPr lang="en-US" altLang="en-US"/>
              <a:t>Judul Profil (Headline):</a:t>
            </a:r>
            <a:endParaRPr lang="en-US" altLang="en-US"/>
          </a:p>
          <a:p>
            <a:r>
              <a:rPr lang="en-US" altLang="en-US"/>
              <a:t>Gunakan judul yang menggambarkan profesi atau posisi yang Anda incar, misalnya: "Marketing Specialist | Digital Strategist | Content Creator".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865" y="190500"/>
            <a:ext cx="8749665" cy="582930"/>
          </a:xfrm>
        </p:spPr>
        <p:txBody>
          <a:bodyPr/>
          <a:p>
            <a:r>
              <a:rPr lang="en-US" altLang="en-US">
                <a:sym typeface="+mn-ea"/>
              </a:rPr>
              <a:t>Langkah Mengoptimalkan Profil LinkedIn Pribadi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Ringkasan (</a:t>
            </a:r>
            <a:r>
              <a:rPr lang="en-US" altLang="en-US" i="1"/>
              <a:t>Summary)</a:t>
            </a:r>
            <a:r>
              <a:rPr lang="en-US" altLang="en-US"/>
              <a:t>:</a:t>
            </a:r>
            <a:endParaRPr lang="en-US" altLang="en-US"/>
          </a:p>
          <a:p>
            <a:r>
              <a:rPr lang="en-US" altLang="en-US"/>
              <a:t>Tulis ringkasan singkat tentang pengalaman profesional, keahlian, dan apa yang dapat Anda tawarkan.</a:t>
            </a:r>
            <a:endParaRPr lang="en-US" altLang="en-US"/>
          </a:p>
          <a:p>
            <a:r>
              <a:rPr lang="en-US" altLang="en-US"/>
              <a:t>Gunakan bahasa yang padat dan menarik.</a:t>
            </a:r>
            <a:endParaRPr lang="en-US" altLang="en-US"/>
          </a:p>
          <a:p>
            <a:r>
              <a:rPr lang="en-US" altLang="en-US"/>
              <a:t>Tambahkan pengalaman profesional yang relevan, termasuk perusahaan, jabatan, dan waktu kerja.</a:t>
            </a:r>
            <a:endParaRPr lang="en-US" altLang="en-US"/>
          </a:p>
          <a:p>
            <a:r>
              <a:rPr lang="en-US" altLang="en-US"/>
              <a:t>Jelaskan pencapaian Anda di setiap posisi dengan bullet points.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Deskripsikan Keahlian Utama: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Fokus pada keahlian yang relevan dengan tujuan karir atau bisnis Anda.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sz="6600">
              <a:latin typeface="Brush Script MT" panose="03060802040406070304" charset="0"/>
              <a:cs typeface="Brush Script MT" panose="03060802040406070304" charset="0"/>
            </a:endParaRPr>
          </a:p>
          <a:p>
            <a:pPr marL="0" indent="0">
              <a:buNone/>
            </a:pPr>
            <a:r>
              <a:rPr sz="6600">
                <a:latin typeface="Brush Script MT" panose="03060802040406070304" charset="0"/>
                <a:cs typeface="Brush Script MT" panose="03060802040406070304" charset="0"/>
              </a:rPr>
              <a:t>“People don’t buy what you do; they buy why you do it.</a:t>
            </a:r>
            <a:r>
              <a:t>” — Simon Sinek</a:t>
            </a:r>
          </a:p>
          <a:p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Praktikum</a:t>
            </a:r>
            <a:r>
              <a:rPr lang="en-US"/>
              <a:t> dan Tugas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905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sz="2800"/>
              <a:t>1. Buat akun bisnis (Instagram/Facebook Page</a:t>
            </a:r>
            <a:r>
              <a:rPr lang="en-US" sz="2800"/>
              <a:t>/TikTok Bisnis/LinkedIn</a:t>
            </a:r>
            <a:r>
              <a:rPr sz="2800"/>
              <a:t>)</a:t>
            </a:r>
            <a:endParaRPr sz="2800"/>
          </a:p>
          <a:p>
            <a:pPr marL="0" indent="0">
              <a:buNone/>
            </a:pPr>
            <a:r>
              <a:rPr sz="2800"/>
              <a:t>2. Rancang profil profesional (bio, logo, kontak)</a:t>
            </a:r>
            <a:endParaRPr sz="2800"/>
          </a:p>
          <a:p>
            <a:pPr marL="0" indent="0">
              <a:buNone/>
            </a:pPr>
            <a:r>
              <a:rPr sz="2800"/>
              <a:t>3. Buat 3 konten promosi sesuai audiens platform</a:t>
            </a:r>
            <a:endParaRPr sz="2800"/>
          </a:p>
          <a:p>
            <a:pPr marL="0" indent="0">
              <a:buNone/>
            </a:pPr>
            <a:r>
              <a:rPr sz="2800"/>
              <a:t>4. Analisis hasil interaksi (like, komentar, reach)</a:t>
            </a:r>
            <a:endParaRPr sz="2800"/>
          </a:p>
          <a:p>
            <a:pPr marL="0" indent="0">
              <a:buNone/>
            </a:pPr>
            <a:r>
              <a:rPr lang="en-US" sz="2800">
                <a:sym typeface="+mn-ea"/>
              </a:rPr>
              <a:t>5. </a:t>
            </a:r>
            <a:r>
              <a:rPr sz="2800">
                <a:sym typeface="+mn-ea"/>
              </a:rPr>
              <a:t>Sertakan hashtag relevan &amp; CTA.</a:t>
            </a:r>
            <a:endParaRPr sz="2800">
              <a:sym typeface="+mn-ea"/>
            </a:endParaRPr>
          </a:p>
          <a:p>
            <a:pPr marL="0" indent="0">
              <a:buNone/>
            </a:pPr>
            <a:r>
              <a:rPr lang="en-US" sz="2800">
                <a:sym typeface="+mn-ea"/>
              </a:rPr>
              <a:t>6. </a:t>
            </a:r>
            <a:r>
              <a:rPr sz="2800">
                <a:sym typeface="+mn-ea"/>
              </a:rPr>
              <a:t>Kumpulkan link akun dan laporan interaksi ke LMS.</a:t>
            </a:r>
            <a:endParaRPr sz="2800">
              <a:sym typeface="+mn-ea"/>
            </a:endParaRPr>
          </a:p>
          <a:p>
            <a:pPr marL="0" indent="0">
              <a:buNone/>
            </a:pPr>
            <a:endParaRPr sz="2800">
              <a:sym typeface="+mn-ea"/>
            </a:endParaRPr>
          </a:p>
          <a:p>
            <a:pPr marL="0" indent="0">
              <a:buNone/>
            </a:pPr>
            <a:r>
              <a:rPr sz="2800">
                <a:sym typeface="+mn-ea"/>
              </a:rPr>
              <a:t>Batas waktu: </a:t>
            </a:r>
            <a:r>
              <a:rPr sz="2800">
                <a:solidFill>
                  <a:srgbClr val="FF0000"/>
                </a:solidFill>
                <a:sym typeface="+mn-ea"/>
              </a:rPr>
              <a:t>1 minggu</a:t>
            </a:r>
            <a:r>
              <a:rPr sz="2800">
                <a:sym typeface="+mn-ea"/>
              </a:rPr>
              <a:t> setelah praktikum.</a:t>
            </a:r>
            <a:endParaRPr sz="2800">
              <a:sym typeface="+mn-ea"/>
            </a:endParaRPr>
          </a:p>
          <a:p>
            <a:pPr marL="0" indent="0">
              <a:buNone/>
            </a:pP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 i="1"/>
              <a:t>Social Media Marketing</a:t>
            </a:r>
            <a:endParaRPr lang="en-US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965"/>
            <a:ext cx="7957185" cy="4953000"/>
          </a:xfrm>
        </p:spPr>
        <p:txBody>
          <a:bodyPr/>
          <a:p>
            <a:pPr algn="just"/>
            <a:r>
              <a:rPr lang="en-US" altLang="en-US" i="1"/>
              <a:t>Social Media Marketing</a:t>
            </a:r>
            <a:r>
              <a:rPr lang="en-US" altLang="en-US"/>
              <a:t> (SMM) adalah strategi pemasaran digital yang memanfaatkan </a:t>
            </a:r>
            <a:r>
              <a:rPr lang="en-US" altLang="en-US" i="1">
                <a:solidFill>
                  <a:srgbClr val="FF0000"/>
                </a:solidFill>
              </a:rPr>
              <a:t>platform</a:t>
            </a:r>
            <a:r>
              <a:rPr lang="en-US" altLang="en-US">
                <a:solidFill>
                  <a:srgbClr val="FF0000"/>
                </a:solidFill>
              </a:rPr>
              <a:t> media sosial</a:t>
            </a:r>
            <a:r>
              <a:rPr lang="en-US" altLang="en-US"/>
              <a:t> seperti Facebook, Instagram, TikTok, YouTube, LinkedIn, dan lainnya untuk </a:t>
            </a:r>
            <a:r>
              <a:rPr lang="en-US" altLang="en-US">
                <a:solidFill>
                  <a:srgbClr val="FF0000"/>
                </a:solidFill>
              </a:rPr>
              <a:t>membangun hubungan</a:t>
            </a:r>
            <a:r>
              <a:rPr lang="en-US" altLang="en-US"/>
              <a:t> dengan </a:t>
            </a:r>
            <a:r>
              <a:rPr lang="en-US" altLang="en-US" i="1"/>
              <a:t>audiens</a:t>
            </a:r>
            <a:r>
              <a:rPr lang="en-US" altLang="en-US"/>
              <a:t>, meningkatkan kesadaran merek (</a:t>
            </a:r>
            <a:r>
              <a:rPr lang="en-US" altLang="en-US" i="1">
                <a:solidFill>
                  <a:srgbClr val="FF0000"/>
                </a:solidFill>
              </a:rPr>
              <a:t>brand awareness</a:t>
            </a:r>
            <a:r>
              <a:rPr lang="en-US" altLang="en-US">
                <a:solidFill>
                  <a:srgbClr val="FF0000"/>
                </a:solidFill>
              </a:rPr>
              <a:t>), </a:t>
            </a:r>
            <a:r>
              <a:rPr lang="en-US" altLang="en-US">
                <a:solidFill>
                  <a:schemeClr val="tx1"/>
                </a:solidFill>
              </a:rPr>
              <a:t>serta</a:t>
            </a:r>
            <a:r>
              <a:rPr lang="en-US" altLang="en-US">
                <a:solidFill>
                  <a:srgbClr val="FF0000"/>
                </a:solidFill>
              </a:rPr>
              <a:t> mendorong penjualan </a:t>
            </a:r>
            <a:r>
              <a:rPr lang="en-US" altLang="en-US">
                <a:solidFill>
                  <a:schemeClr val="tx1"/>
                </a:solidFill>
              </a:rPr>
              <a:t>atau </a:t>
            </a:r>
            <a:r>
              <a:rPr lang="en-US" altLang="en-US">
                <a:solidFill>
                  <a:srgbClr val="FF0000"/>
                </a:solidFill>
              </a:rPr>
              <a:t>konversi.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/>
              <a:t>Peran Media Sosial bagi Pebisnis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405"/>
            <a:ext cx="8229600" cy="4872990"/>
          </a:xfrm>
        </p:spPr>
        <p:txBody>
          <a:bodyPr>
            <a:noAutofit/>
          </a:bodyPr>
          <a:lstStyle/>
          <a:p>
            <a:pPr algn="just"/>
            <a:r>
              <a:rPr lang="en-US" sz="2000" cap="none"/>
              <a:t>Media sosial menjadi tren masyarakat </a:t>
            </a:r>
            <a:endParaRPr lang="en-US" sz="2000" cap="none"/>
          </a:p>
          <a:p>
            <a:pPr algn="just"/>
            <a:r>
              <a:rPr lang="en-US" sz="2000" cap="none"/>
              <a:t>Pergeseran dari penghubung masyarakat </a:t>
            </a:r>
            <a:r>
              <a:rPr lang="en-US" sz="2000" cap="none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cap="none"/>
              <a:t> sarana berbisnis</a:t>
            </a:r>
            <a:endParaRPr lang="en-US" sz="2000" cap="none"/>
          </a:p>
          <a:p>
            <a:pPr algn="just"/>
            <a:r>
              <a:rPr lang="en-US" sz="2000">
                <a:sym typeface="+mn-ea"/>
              </a:rPr>
              <a:t>Media sosial memiliki fleksibilitas akses informasi yang dapat diakses kapanpun dimanapun oleh siapaun</a:t>
            </a:r>
            <a:endParaRPr lang="en-US" sz="2000">
              <a:sym typeface="+mn-ea"/>
            </a:endParaRPr>
          </a:p>
          <a:p>
            <a:pPr algn="just"/>
            <a:r>
              <a:rPr lang="en-US" sz="2000">
                <a:sym typeface="+mn-ea"/>
              </a:rPr>
              <a:t>78% usaha kecil menarik pelanggan baru melalui sosial media (Relevanza, 2025),</a:t>
            </a:r>
            <a:endParaRPr lang="en-US" sz="2000"/>
          </a:p>
          <a:p>
            <a:pPr algn="just"/>
            <a:r>
              <a:rPr lang="en-US" sz="2000">
                <a:sym typeface="+mn-ea"/>
              </a:rPr>
              <a:t> 33% konsumen menggunakan media sosial untuk mencari produk atau jasa baru (e-Marketer, 2025).</a:t>
            </a:r>
            <a:endParaRPr lang="en-US" sz="2000"/>
          </a:p>
          <a:p>
            <a:pPr algn="just"/>
            <a:r>
              <a:rPr lang="en-US" sz="2000" cap="none"/>
              <a:t>cara paling efektif untuk meningkatkan </a:t>
            </a:r>
            <a:r>
              <a:rPr lang="en-US" sz="2000" i="1" cap="none"/>
              <a:t>brand awareness</a:t>
            </a:r>
            <a:r>
              <a:rPr lang="en-US" sz="2000" cap="none"/>
              <a:t> (mudah dikenal) dan </a:t>
            </a:r>
            <a:r>
              <a:rPr lang="en-US" sz="2000" i="1" cap="none"/>
              <a:t>consumer engagement</a:t>
            </a:r>
            <a:r>
              <a:rPr lang="en-US" sz="2000" cap="none"/>
              <a:t> (keterikatan konsumen) tanpa modal yang besar</a:t>
            </a:r>
            <a:endParaRPr lang="en-US" sz="2000" cap="none"/>
          </a:p>
          <a:p>
            <a:pPr algn="just"/>
            <a:r>
              <a:rPr lang="en-US" sz="2000" cap="none"/>
              <a:t>semakin sering </a:t>
            </a:r>
            <a:r>
              <a:rPr lang="en-US" sz="2000" i="1" cap="none"/>
              <a:t>update</a:t>
            </a:r>
            <a:r>
              <a:rPr lang="en-US" sz="2000" cap="none"/>
              <a:t> </a:t>
            </a:r>
            <a:r>
              <a:rPr lang="en-US" sz="2000" cap="none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i="1" cap="none">
                <a:latin typeface="Arial" panose="020B0604020202020204" pitchFamily="34" charset="0"/>
                <a:cs typeface="Arial" panose="020B0604020202020204" pitchFamily="34" charset="0"/>
              </a:rPr>
              <a:t>brand awareness</a:t>
            </a:r>
            <a:r>
              <a:rPr lang="en-US" sz="2000" cap="none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endParaRPr lang="en-US" sz="2000" cap="none"/>
          </a:p>
          <a:p>
            <a:pPr algn="just"/>
            <a:r>
              <a:rPr lang="en-US" sz="2000">
                <a:sym typeface="+mn-ea"/>
              </a:rPr>
              <a:t>Desain dan konten harus dapat merepresentasikan brand kita, menarik, dan sesuai dengan kebutuhan konsumen</a:t>
            </a:r>
            <a:endParaRPr lang="en-US" sz="2000"/>
          </a:p>
          <a:p>
            <a:pPr algn="just"/>
            <a:r>
              <a:rPr lang="en-US" sz="2000">
                <a:sym typeface="+mn-ea"/>
              </a:rPr>
              <a:t>Pelanggan yang jatuh cinta dengan konten kita akan terus mengunjungi situs kita dan mempromosikannya pada orang lain.</a:t>
            </a:r>
            <a:endParaRPr lang="en-US" sz="2000">
              <a:sym typeface="+mn-ea"/>
            </a:endParaRPr>
          </a:p>
          <a:p>
            <a:pPr algn="just"/>
            <a:endParaRPr lang="en-US" sz="2000"/>
          </a:p>
          <a:p>
            <a:pPr marL="0" indent="0" algn="just">
              <a:buNone/>
            </a:pPr>
            <a:endParaRPr lang="en-US" sz="2000"/>
          </a:p>
          <a:p>
            <a:pPr algn="just"/>
            <a:endParaRPr lang="en-US" sz="2000" cap="none"/>
          </a:p>
          <a:p>
            <a:pPr algn="just"/>
            <a:endParaRPr lang="en-US" sz="2000" cap="none"/>
          </a:p>
          <a:p>
            <a:pPr marL="0" indent="0" algn="just"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35" y="190500"/>
            <a:ext cx="8229600" cy="582613"/>
          </a:xfrm>
        </p:spPr>
        <p:txBody>
          <a:bodyPr/>
          <a:p>
            <a:r>
              <a:rPr lang="en-US" b="1"/>
              <a:t>Sosial Media Terbanyak Digunakan</a:t>
            </a:r>
            <a:endParaRPr 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174750"/>
            <a:ext cx="3302000" cy="4953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5475" y="6323330"/>
            <a:ext cx="357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sumber: Inilah.com (2025) </a:t>
            </a:r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05" y="1370330"/>
            <a:ext cx="33020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Contoh Konten Menarik</a:t>
            </a:r>
            <a:endParaRPr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4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sz="2400"/>
              <a:t>• </a:t>
            </a:r>
            <a:r>
              <a:rPr sz="2800"/>
              <a:t>YouTube: Video tutorial, review produk, vlog edukatif</a:t>
            </a:r>
            <a:endParaRPr sz="2800"/>
          </a:p>
          <a:p>
            <a:pPr marL="0" indent="0">
              <a:buNone/>
            </a:pPr>
            <a:r>
              <a:rPr sz="2800"/>
              <a:t>• Facebook: Video pendek + testimoni, live Q&amp;A</a:t>
            </a:r>
            <a:endParaRPr sz="2800"/>
          </a:p>
          <a:p>
            <a:pPr marL="0" indent="0">
              <a:buNone/>
            </a:pPr>
            <a:r>
              <a:rPr sz="2800"/>
              <a:t>• TikTok: Challenge, unboxing, tips singkat</a:t>
            </a:r>
            <a:endParaRPr sz="2800"/>
          </a:p>
          <a:p>
            <a:pPr marL="0" indent="0">
              <a:buNone/>
            </a:pPr>
            <a:r>
              <a:rPr sz="2800"/>
              <a:t>• Instagram: Reels &amp; Carousel estetis, behind the scenes</a:t>
            </a:r>
            <a:endParaRPr sz="2800"/>
          </a:p>
          <a:p>
            <a:pPr marL="0" indent="0">
              <a:buNone/>
            </a:pPr>
            <a:r>
              <a:rPr sz="2800"/>
              <a:t>• LinkedIn: Artikel profesional, infografis karier</a:t>
            </a:r>
            <a:endParaRPr sz="2800"/>
          </a:p>
          <a:p>
            <a:pPr marL="0" indent="0">
              <a:buNone/>
            </a:pPr>
            <a:r>
              <a:rPr sz="2800"/>
              <a:t>• WhatsApp: Broadcast katalog, pesan personal</a:t>
            </a:r>
            <a:endParaRPr sz="2800"/>
          </a:p>
          <a:p>
            <a:pPr marL="0" indent="0">
              <a:buNone/>
            </a:pPr>
            <a:r>
              <a:rPr sz="2800"/>
              <a:t>• X (Twitter): Meme, thread edukatif, polling</a:t>
            </a:r>
            <a:endParaRPr sz="2800"/>
          </a:p>
          <a:p>
            <a:pPr marL="0" indent="0">
              <a:buNone/>
            </a:pPr>
            <a:r>
              <a:rPr sz="2800"/>
              <a:t>• Snapchat: Story fun, preview produk, filter brand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68362"/>
          </a:xfrm>
        </p:spPr>
        <p:txBody>
          <a:bodyPr/>
          <a:lstStyle/>
          <a:p>
            <a:r>
              <a:rPr lang="en-US" err="1"/>
              <a:t>Membuat</a:t>
            </a:r>
            <a:r>
              <a:rPr lang="en-US"/>
              <a:t> </a:t>
            </a:r>
            <a:r>
              <a:rPr lang="en-US" err="1"/>
              <a:t>Akun</a:t>
            </a:r>
            <a:r>
              <a:rPr lang="en-US"/>
              <a:t> </a:t>
            </a:r>
            <a:r>
              <a:rPr lang="en-US" err="1"/>
              <a:t>FaceBook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err="1"/>
          </a:p>
          <a:p>
            <a:pPr lvl="0"/>
            <a:r>
              <a:rPr lang="en-US" sz="2400" err="1"/>
              <a:t>Buka</a:t>
            </a:r>
            <a:r>
              <a:rPr lang="en-US" sz="2400"/>
              <a:t> facebook.com, </a:t>
            </a:r>
            <a:r>
              <a:rPr lang="en-US" sz="2400" err="1"/>
              <a:t>lalu</a:t>
            </a:r>
            <a:r>
              <a:rPr lang="en-US" sz="2400"/>
              <a:t> </a:t>
            </a:r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Buat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 </a:t>
            </a:r>
            <a:r>
              <a:rPr lang="en-US" sz="2400" err="1"/>
              <a:t>Baru</a:t>
            </a:r>
            <a:r>
              <a:rPr lang="en-US" sz="2400"/>
              <a:t>.</a:t>
            </a:r>
            <a:endParaRPr lang="en-US" sz="2400"/>
          </a:p>
          <a:p>
            <a:pPr marL="0" lvl="0" indent="0">
              <a:buNone/>
            </a:pPr>
            <a:endParaRPr lang="en-US" sz="2400"/>
          </a:p>
          <a:p>
            <a:pPr lvl="0"/>
            <a:r>
              <a:rPr lang="en-US" sz="2400" err="1"/>
              <a:t>Masukkan</a:t>
            </a:r>
            <a:r>
              <a:rPr lang="en-US" sz="2400"/>
              <a:t> </a:t>
            </a:r>
            <a:r>
              <a:rPr lang="en-US" sz="2400" err="1"/>
              <a:t>nama</a:t>
            </a:r>
            <a:r>
              <a:rPr lang="en-US" sz="2400"/>
              <a:t>, email </a:t>
            </a:r>
            <a:r>
              <a:rPr lang="en-US" sz="2400" err="1"/>
              <a:t>atau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ponsel</a:t>
            </a:r>
            <a:r>
              <a:rPr lang="en-US" sz="2400"/>
              <a:t>, kata </a:t>
            </a:r>
            <a:r>
              <a:rPr lang="en-US" sz="2400" err="1"/>
              <a:t>sandi</a:t>
            </a:r>
            <a:r>
              <a:rPr lang="en-US" sz="2400"/>
              <a:t>, </a:t>
            </a:r>
            <a:r>
              <a:rPr lang="en-US" sz="2400" err="1"/>
              <a:t>tanggal</a:t>
            </a:r>
            <a:r>
              <a:rPr lang="en-US" sz="2400"/>
              <a:t> </a:t>
            </a:r>
            <a:r>
              <a:rPr lang="en-US" sz="2400" err="1"/>
              <a:t>lahir</a:t>
            </a:r>
            <a:r>
              <a:rPr lang="en-US" sz="2400"/>
              <a:t>, </a:t>
            </a:r>
            <a:r>
              <a:rPr lang="en-US" sz="2400" err="1"/>
              <a:t>dan</a:t>
            </a:r>
            <a:r>
              <a:rPr lang="en-US" sz="2400"/>
              <a:t> </a:t>
            </a:r>
            <a:r>
              <a:rPr lang="en-US" sz="2400" err="1"/>
              <a:t>jenis</a:t>
            </a:r>
            <a:r>
              <a:rPr lang="en-US" sz="2400"/>
              <a:t> </a:t>
            </a:r>
            <a:r>
              <a:rPr lang="en-US" sz="2400" err="1"/>
              <a:t>kelamin</a:t>
            </a:r>
            <a:r>
              <a:rPr lang="en-US" sz="2400"/>
              <a:t> </a:t>
            </a:r>
            <a:r>
              <a:rPr lang="en-US" sz="2400" err="1"/>
              <a:t>Anda</a:t>
            </a:r>
            <a:r>
              <a:rPr lang="en-US" sz="2400"/>
              <a:t>.</a:t>
            </a:r>
            <a:endParaRPr lang="en-US" sz="2400"/>
          </a:p>
          <a:p>
            <a:pPr marL="0" lvl="0" indent="0">
              <a:buNone/>
            </a:pPr>
            <a:endParaRPr lang="en-US" sz="2400"/>
          </a:p>
          <a:p>
            <a:pPr lvl="0"/>
            <a:r>
              <a:rPr lang="en-US" sz="2400" err="1"/>
              <a:t>Klik</a:t>
            </a:r>
            <a:r>
              <a:rPr lang="en-US" sz="2400"/>
              <a:t> </a:t>
            </a:r>
            <a:r>
              <a:rPr lang="en-US" sz="2400" err="1"/>
              <a:t>Daftar</a:t>
            </a:r>
            <a:r>
              <a:rPr lang="en-US" sz="2400"/>
              <a:t>.</a:t>
            </a:r>
            <a:endParaRPr lang="en-US" sz="2400"/>
          </a:p>
          <a:p>
            <a:pPr marL="0" lvl="0" indent="0">
              <a:buNone/>
            </a:pPr>
            <a:endParaRPr lang="en-US" sz="2400"/>
          </a:p>
          <a:p>
            <a:pPr lvl="0"/>
            <a:r>
              <a:rPr lang="en-US" sz="2400" err="1"/>
              <a:t>Untuk</a:t>
            </a:r>
            <a:r>
              <a:rPr lang="en-US" sz="2400"/>
              <a:t> </a:t>
            </a:r>
            <a:r>
              <a:rPr lang="en-US" sz="2400" err="1"/>
              <a:t>menyelesaikan</a:t>
            </a:r>
            <a:r>
              <a:rPr lang="en-US" sz="2400"/>
              <a:t> </a:t>
            </a:r>
            <a:r>
              <a:rPr lang="en-US" sz="2400" err="1"/>
              <a:t>pembuatan</a:t>
            </a:r>
            <a:r>
              <a:rPr lang="en-US" sz="2400"/>
              <a:t> </a:t>
            </a:r>
            <a:r>
              <a:rPr lang="en-US" sz="2400" err="1"/>
              <a:t>akun</a:t>
            </a:r>
            <a:r>
              <a:rPr lang="en-US" sz="2400"/>
              <a:t>, </a:t>
            </a:r>
            <a:r>
              <a:rPr lang="en-US" sz="2400" err="1"/>
              <a:t>Anda</a:t>
            </a:r>
            <a:r>
              <a:rPr lang="en-US" sz="2400"/>
              <a:t> </a:t>
            </a:r>
            <a:r>
              <a:rPr lang="en-US" sz="2400" err="1"/>
              <a:t>harus</a:t>
            </a:r>
            <a:r>
              <a:rPr lang="en-US" sz="2400"/>
              <a:t> </a:t>
            </a:r>
            <a:r>
              <a:rPr lang="en-US" sz="2400" err="1"/>
              <a:t>mengonfirmasi</a:t>
            </a:r>
            <a:r>
              <a:rPr lang="en-US" sz="2400"/>
              <a:t> email </a:t>
            </a:r>
            <a:r>
              <a:rPr lang="en-US" sz="2400" err="1"/>
              <a:t>atau</a:t>
            </a:r>
            <a:r>
              <a:rPr lang="en-US" sz="2400"/>
              <a:t> </a:t>
            </a:r>
            <a:r>
              <a:rPr lang="en-US" sz="2400" err="1"/>
              <a:t>nomor</a:t>
            </a:r>
            <a:r>
              <a:rPr lang="en-US" sz="2400"/>
              <a:t> </a:t>
            </a:r>
            <a:r>
              <a:rPr lang="en-US" sz="2400" err="1"/>
              <a:t>ponsel</a:t>
            </a:r>
            <a:r>
              <a:rPr lang="en-US" sz="2400"/>
              <a:t> </a:t>
            </a:r>
            <a:r>
              <a:rPr lang="en-US" sz="2400" err="1"/>
              <a:t>Anda</a:t>
            </a:r>
            <a:r>
              <a:rPr lang="en-US" sz="2400"/>
              <a:t>.</a:t>
            </a: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97790" y="83185"/>
            <a:ext cx="8972550" cy="937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200">
                <a:solidFill>
                  <a:schemeClr val="bg1"/>
                </a:solidFill>
              </a:rPr>
              <a:t>Cara membuat Facebook atau Facebook page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15962"/>
          </a:xfrm>
        </p:spPr>
        <p:txBody>
          <a:bodyPr>
            <a:normAutofit/>
          </a:bodyPr>
          <a:lstStyle/>
          <a:p>
            <a:r>
              <a:rPr lang="en-US" err="1"/>
              <a:t>Membuat</a:t>
            </a:r>
            <a:r>
              <a:rPr lang="en-US"/>
              <a:t> </a:t>
            </a:r>
            <a:r>
              <a:rPr lang="en-US" err="1"/>
              <a:t>Akun</a:t>
            </a:r>
            <a:r>
              <a:rPr lang="en-US"/>
              <a:t> Instagram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 marL="0" indent="0">
              <a:buNone/>
            </a:pPr>
            <a:r>
              <a:rPr lang="en-US" b="1" err="1"/>
              <a:t>Syarat</a:t>
            </a:r>
            <a:r>
              <a:rPr lang="en-US" b="1"/>
              <a:t> </a:t>
            </a:r>
            <a:r>
              <a:rPr lang="en-US" b="1" err="1"/>
              <a:t>membuat</a:t>
            </a:r>
            <a:r>
              <a:rPr lang="en-US" b="1"/>
              <a:t> </a:t>
            </a:r>
            <a:r>
              <a:rPr lang="en-US" b="1" err="1"/>
              <a:t>akun</a:t>
            </a:r>
            <a:r>
              <a:rPr lang="en-US" b="1"/>
              <a:t> Instagram </a:t>
            </a:r>
            <a:r>
              <a:rPr lang="en-US" b="1" err="1"/>
              <a:t>Bisnis</a:t>
            </a:r>
            <a:r>
              <a:rPr lang="en-US" b="1"/>
              <a:t> </a:t>
            </a:r>
            <a:r>
              <a:rPr lang="en-US" b="1" err="1"/>
              <a:t>dan</a:t>
            </a:r>
            <a:r>
              <a:rPr lang="en-US" b="1"/>
              <a:t> Instagram </a:t>
            </a:r>
            <a:r>
              <a:rPr lang="en-US" b="1" err="1"/>
              <a:t>Pribadi</a:t>
            </a:r>
            <a:r>
              <a:rPr lang="en-US" b="1"/>
              <a:t> 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pPr lvl="0"/>
            <a:r>
              <a:rPr lang="en-US" err="1"/>
              <a:t>Nomor</a:t>
            </a:r>
            <a:r>
              <a:rPr lang="en-US"/>
              <a:t> </a:t>
            </a:r>
            <a:r>
              <a:rPr lang="en-US" err="1"/>
              <a:t>Handphone</a:t>
            </a:r>
            <a:r>
              <a:rPr lang="en-US"/>
              <a:t> </a:t>
            </a:r>
            <a:r>
              <a:rPr lang="en-US" err="1"/>
              <a:t>aktif</a:t>
            </a:r>
            <a:r>
              <a:rPr lang="en-US"/>
              <a:t>. </a:t>
            </a:r>
            <a:endParaRPr lang="en-US"/>
          </a:p>
          <a:p>
            <a:pPr lvl="0"/>
            <a:r>
              <a:rPr lang="en-US"/>
              <a:t>Email </a:t>
            </a:r>
            <a:r>
              <a:rPr lang="en-US" err="1"/>
              <a:t>atau</a:t>
            </a:r>
            <a:r>
              <a:rPr lang="en-US"/>
              <a:t> </a:t>
            </a:r>
            <a:r>
              <a:rPr lang="en-US" err="1"/>
              <a:t>akun</a:t>
            </a:r>
            <a:r>
              <a:rPr lang="en-US"/>
              <a:t> Instagram </a:t>
            </a:r>
            <a:r>
              <a:rPr lang="en-US" err="1"/>
              <a:t>aktif</a:t>
            </a:r>
            <a:r>
              <a:rPr lang="en-US"/>
              <a:t>. </a:t>
            </a:r>
            <a:endParaRPr lang="en-US"/>
          </a:p>
          <a:p>
            <a:pPr lvl="0"/>
            <a:r>
              <a:rPr lang="en-US" err="1"/>
              <a:t>Pengguna</a:t>
            </a:r>
            <a:r>
              <a:rPr lang="en-US"/>
              <a:t> </a:t>
            </a:r>
            <a:r>
              <a:rPr lang="en-US" err="1"/>
              <a:t>hanya</a:t>
            </a:r>
            <a:r>
              <a:rPr lang="en-US"/>
              <a:t> </a:t>
            </a:r>
            <a:r>
              <a:rPr lang="en-US" err="1"/>
              <a:t>bisa</a:t>
            </a:r>
            <a:r>
              <a:rPr lang="en-US"/>
              <a:t> </a:t>
            </a:r>
            <a:r>
              <a:rPr lang="en-US" err="1"/>
              <a:t>maksimum</a:t>
            </a:r>
            <a:r>
              <a:rPr lang="en-US"/>
              <a:t> 5 </a:t>
            </a:r>
            <a:r>
              <a:rPr lang="en-US" err="1"/>
              <a:t>akun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satu</a:t>
            </a:r>
            <a:r>
              <a:rPr lang="en-US"/>
              <a:t> </a:t>
            </a:r>
            <a:r>
              <a:rPr lang="en-US" err="1"/>
              <a:t>waktu</a:t>
            </a:r>
            <a:r>
              <a:rPr lang="en-US"/>
              <a:t> per gadget. </a:t>
            </a:r>
            <a:endParaRPr lang="en-US"/>
          </a:p>
          <a:p>
            <a:r>
              <a:rPr lang="en-US" err="1"/>
              <a:t>Apabila</a:t>
            </a:r>
            <a:r>
              <a:rPr lang="en-US"/>
              <a:t> </a:t>
            </a:r>
            <a:r>
              <a:rPr lang="en-US" err="1"/>
              <a:t>syarat</a:t>
            </a:r>
            <a:r>
              <a:rPr lang="en-US"/>
              <a:t> </a:t>
            </a:r>
            <a:r>
              <a:rPr lang="en-US" err="1"/>
              <a:t>sudah</a:t>
            </a:r>
            <a:r>
              <a:rPr lang="en-US"/>
              <a:t> </a:t>
            </a:r>
            <a:r>
              <a:rPr lang="en-US" err="1"/>
              <a:t>terpenuhi</a:t>
            </a:r>
            <a:r>
              <a:rPr lang="en-US"/>
              <a:t>, </a:t>
            </a:r>
            <a:r>
              <a:rPr lang="en-US" err="1"/>
              <a:t>setiap</a:t>
            </a:r>
            <a:r>
              <a:rPr lang="en-US"/>
              <a:t> </a:t>
            </a:r>
            <a:r>
              <a:rPr lang="en-US" err="1"/>
              <a:t>pengguna</a:t>
            </a:r>
            <a:r>
              <a:rPr lang="en-US"/>
              <a:t> </a:t>
            </a:r>
            <a:r>
              <a:rPr lang="en-US" err="1"/>
              <a:t>wajib</a:t>
            </a:r>
            <a:r>
              <a:rPr lang="en-US"/>
              <a:t> </a:t>
            </a:r>
            <a:r>
              <a:rPr lang="en-US" err="1"/>
              <a:t>ketahui</a:t>
            </a:r>
            <a:r>
              <a:rPr lang="en-US"/>
              <a:t> </a:t>
            </a:r>
            <a:r>
              <a:rPr lang="en-US" err="1"/>
              <a:t>cara</a:t>
            </a:r>
            <a:r>
              <a:rPr lang="en-US"/>
              <a:t> </a:t>
            </a:r>
            <a:r>
              <a:rPr lang="en-US" err="1"/>
              <a:t>membuat</a:t>
            </a:r>
            <a:r>
              <a:rPr lang="en-US"/>
              <a:t> </a:t>
            </a:r>
            <a:r>
              <a:rPr lang="en-US" err="1"/>
              <a:t>akun</a:t>
            </a:r>
            <a:r>
              <a:rPr lang="en-US"/>
              <a:t> Instagram </a:t>
            </a:r>
            <a:r>
              <a:rPr lang="en-US" err="1"/>
              <a:t>Bisnis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Instagram </a:t>
            </a:r>
            <a:r>
              <a:rPr lang="en-US" err="1"/>
              <a:t>Pribadi</a:t>
            </a:r>
            <a:r>
              <a:rPr lang="en-US"/>
              <a:t>.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1691005" y="194945"/>
            <a:ext cx="7336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bg1"/>
                </a:solidFill>
              </a:rPr>
              <a:t>Cara membuat akun Instagram Bisnis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15962"/>
          </a:xfrm>
        </p:spPr>
        <p:txBody>
          <a:bodyPr>
            <a:noAutofit/>
          </a:bodyPr>
          <a:lstStyle/>
          <a:p>
            <a:pPr marL="282575" indent="-282575" algn="l"/>
            <a:r>
              <a:rPr lang="en-US" sz="2400" b="1" err="1"/>
              <a:t>Membuat</a:t>
            </a:r>
            <a:r>
              <a:rPr lang="en-US" sz="2400" b="1"/>
              <a:t> </a:t>
            </a:r>
            <a:r>
              <a:rPr lang="en-US" sz="2400" b="1" err="1"/>
              <a:t>akun</a:t>
            </a:r>
            <a:r>
              <a:rPr lang="en-US" sz="2400" b="1"/>
              <a:t> Instagram </a:t>
            </a:r>
            <a:r>
              <a:rPr lang="en-US" sz="2400" b="1" err="1"/>
              <a:t>Pribadi</a:t>
            </a:r>
            <a:r>
              <a:rPr lang="en-US" sz="2400" b="1"/>
              <a:t> </a:t>
            </a:r>
            <a:r>
              <a:rPr lang="en-US" sz="2400" b="1" err="1"/>
              <a:t>dengan</a:t>
            </a:r>
            <a:r>
              <a:rPr lang="en-US" sz="2400" b="1"/>
              <a:t> email di laptop 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142365"/>
            <a:ext cx="8229600" cy="3992563"/>
          </a:xfrm>
        </p:spPr>
        <p:txBody>
          <a:bodyPr>
            <a:noAutofit/>
          </a:bodyPr>
          <a:lstStyle/>
          <a:p>
            <a:r>
              <a:rPr lang="en-US" sz="2800" err="1"/>
              <a:t>Setiap</a:t>
            </a:r>
            <a:r>
              <a:rPr lang="en-US" sz="2800"/>
              <a:t> </a:t>
            </a:r>
            <a:r>
              <a:rPr lang="en-US" sz="2800" err="1"/>
              <a:t>calon</a:t>
            </a:r>
            <a:r>
              <a:rPr lang="en-US" sz="2800"/>
              <a:t> </a:t>
            </a:r>
            <a:r>
              <a:rPr lang="en-US" sz="2800" err="1"/>
              <a:t>pengguna</a:t>
            </a:r>
            <a:r>
              <a:rPr lang="en-US" sz="2800"/>
              <a:t> </a:t>
            </a:r>
            <a:r>
              <a:rPr lang="en-US" sz="2800" err="1"/>
              <a:t>bisa</a:t>
            </a:r>
            <a:r>
              <a:rPr lang="en-US" sz="2800"/>
              <a:t> </a:t>
            </a:r>
            <a:r>
              <a:rPr lang="en-US" sz="2800" err="1"/>
              <a:t>mencoba</a:t>
            </a:r>
            <a:r>
              <a:rPr lang="en-US" sz="2800"/>
              <a:t> </a:t>
            </a:r>
            <a:r>
              <a:rPr lang="en-US" sz="2800" err="1"/>
              <a:t>cara</a:t>
            </a:r>
            <a:r>
              <a:rPr lang="en-US" sz="2800"/>
              <a:t> </a:t>
            </a:r>
            <a:r>
              <a:rPr lang="en-US" sz="2800" err="1"/>
              <a:t>membuat</a:t>
            </a:r>
            <a:r>
              <a:rPr lang="en-US" sz="2800"/>
              <a:t> </a:t>
            </a:r>
            <a:r>
              <a:rPr lang="en-US" sz="2800" err="1"/>
              <a:t>akun</a:t>
            </a:r>
            <a:r>
              <a:rPr lang="en-US" sz="2800"/>
              <a:t> Instagram </a:t>
            </a:r>
            <a:r>
              <a:rPr lang="en-US" sz="2800" err="1"/>
              <a:t>Pribadi</a:t>
            </a:r>
            <a:r>
              <a:rPr lang="en-US" sz="2800"/>
              <a:t> </a:t>
            </a:r>
            <a:r>
              <a:rPr lang="en-US" sz="2800" err="1"/>
              <a:t>lewat</a:t>
            </a:r>
            <a:r>
              <a:rPr lang="en-US" sz="2800"/>
              <a:t> laptop </a:t>
            </a:r>
            <a:r>
              <a:rPr lang="en-US" sz="2800" err="1"/>
              <a:t>berikut</a:t>
            </a:r>
            <a:r>
              <a:rPr lang="en-US" sz="2800"/>
              <a:t>.</a:t>
            </a:r>
            <a:endParaRPr lang="en-US" sz="2800"/>
          </a:p>
          <a:p>
            <a:pPr lvl="0"/>
            <a:r>
              <a:rPr lang="en-US" sz="2800" err="1"/>
              <a:t>Buka</a:t>
            </a:r>
            <a:r>
              <a:rPr lang="en-US" sz="2800"/>
              <a:t> https://www.instagram.com/ </a:t>
            </a:r>
            <a:r>
              <a:rPr lang="en-US" sz="2800" err="1"/>
              <a:t>pada</a:t>
            </a:r>
            <a:r>
              <a:rPr lang="en-US" sz="2800"/>
              <a:t> browser. </a:t>
            </a:r>
            <a:endParaRPr lang="en-US" sz="2800"/>
          </a:p>
          <a:p>
            <a:pPr lvl="0"/>
            <a:r>
              <a:rPr lang="en-US" sz="2800" err="1"/>
              <a:t>Klik</a:t>
            </a:r>
            <a:r>
              <a:rPr lang="en-US" sz="2800"/>
              <a:t> </a:t>
            </a:r>
            <a:r>
              <a:rPr lang="en-US" sz="2800" err="1"/>
              <a:t>Daftar</a:t>
            </a:r>
            <a:r>
              <a:rPr lang="en-US" sz="2800"/>
              <a:t> </a:t>
            </a:r>
            <a:r>
              <a:rPr lang="en-US" sz="2800" err="1"/>
              <a:t>atau</a:t>
            </a:r>
            <a:r>
              <a:rPr lang="en-US" sz="2800"/>
              <a:t> Sign Up. </a:t>
            </a:r>
            <a:endParaRPr lang="en-US" sz="2800"/>
          </a:p>
          <a:p>
            <a:pPr lvl="0"/>
            <a:r>
              <a:rPr lang="en-US" sz="2800" err="1"/>
              <a:t>Masukkan</a:t>
            </a:r>
            <a:r>
              <a:rPr lang="en-US" sz="2800"/>
              <a:t> </a:t>
            </a:r>
            <a:r>
              <a:rPr lang="en-US" sz="2800" err="1"/>
              <a:t>alamat</a:t>
            </a:r>
            <a:r>
              <a:rPr lang="en-US" sz="2800"/>
              <a:t> email. </a:t>
            </a:r>
            <a:endParaRPr lang="en-US" sz="2800"/>
          </a:p>
          <a:p>
            <a:pPr lvl="0"/>
            <a:r>
              <a:rPr lang="en-US" sz="2800" err="1"/>
              <a:t>Lalu</a:t>
            </a:r>
            <a:r>
              <a:rPr lang="en-US" sz="2800"/>
              <a:t> </a:t>
            </a:r>
            <a:r>
              <a:rPr lang="en-US" sz="2800" err="1"/>
              <a:t>buat</a:t>
            </a:r>
            <a:r>
              <a:rPr lang="en-US" sz="2800"/>
              <a:t> </a:t>
            </a:r>
            <a:r>
              <a:rPr lang="en-US" sz="2800" err="1"/>
              <a:t>nama</a:t>
            </a:r>
            <a:r>
              <a:rPr lang="en-US" sz="2800"/>
              <a:t> </a:t>
            </a:r>
            <a:r>
              <a:rPr lang="en-US" sz="2800" err="1"/>
              <a:t>pengguna</a:t>
            </a:r>
            <a:r>
              <a:rPr lang="en-US" sz="2800"/>
              <a:t> </a:t>
            </a:r>
            <a:r>
              <a:rPr lang="en-US" sz="2800" err="1"/>
              <a:t>dan</a:t>
            </a:r>
            <a:r>
              <a:rPr lang="en-US" sz="2800"/>
              <a:t> kata </a:t>
            </a:r>
            <a:r>
              <a:rPr lang="en-US" sz="2800" err="1"/>
              <a:t>sandi</a:t>
            </a:r>
            <a:r>
              <a:rPr lang="en-US" sz="2800"/>
              <a:t>. </a:t>
            </a:r>
            <a:endParaRPr lang="en-US" sz="2800"/>
          </a:p>
          <a:p>
            <a:pPr lvl="0"/>
            <a:r>
              <a:rPr lang="en-US" sz="2800" err="1"/>
              <a:t>Tunggu</a:t>
            </a:r>
            <a:r>
              <a:rPr lang="en-US" sz="2800"/>
              <a:t> email </a:t>
            </a:r>
            <a:r>
              <a:rPr lang="en-US" sz="2800" err="1"/>
              <a:t>verifikasi</a:t>
            </a:r>
            <a:r>
              <a:rPr lang="en-US" sz="2800"/>
              <a:t> </a:t>
            </a:r>
            <a:r>
              <a:rPr lang="en-US" sz="2800" err="1"/>
              <a:t>dari</a:t>
            </a:r>
            <a:r>
              <a:rPr lang="en-US" sz="2800"/>
              <a:t> Instagram. </a:t>
            </a:r>
            <a:endParaRPr lang="en-US" sz="2800"/>
          </a:p>
          <a:p>
            <a:pPr lvl="0"/>
            <a:r>
              <a:rPr lang="en-US" sz="2800" err="1"/>
              <a:t>Masukkan</a:t>
            </a:r>
            <a:r>
              <a:rPr lang="en-US" sz="2800"/>
              <a:t> </a:t>
            </a:r>
            <a:r>
              <a:rPr lang="en-US" sz="2800" err="1"/>
              <a:t>kode</a:t>
            </a:r>
            <a:r>
              <a:rPr lang="en-US" sz="2800"/>
              <a:t> </a:t>
            </a:r>
            <a:r>
              <a:rPr lang="en-US" sz="2800" err="1"/>
              <a:t>verifikasi</a:t>
            </a:r>
            <a:r>
              <a:rPr lang="en-US" sz="2800"/>
              <a:t> </a:t>
            </a:r>
            <a:r>
              <a:rPr lang="en-US" sz="2800" err="1"/>
              <a:t>dari</a:t>
            </a:r>
            <a:r>
              <a:rPr lang="en-US" sz="2800"/>
              <a:t> email. </a:t>
            </a:r>
            <a:endParaRPr lang="en-US" sz="2800"/>
          </a:p>
          <a:p>
            <a:pPr lvl="0"/>
            <a:r>
              <a:rPr lang="en-US" sz="2800" err="1"/>
              <a:t>Klik</a:t>
            </a:r>
            <a:r>
              <a:rPr lang="en-US" sz="2800"/>
              <a:t> Next </a:t>
            </a:r>
            <a:r>
              <a:rPr lang="en-US" sz="2800" err="1"/>
              <a:t>atau</a:t>
            </a:r>
            <a:r>
              <a:rPr lang="en-US" sz="2800"/>
              <a:t> </a:t>
            </a:r>
            <a:r>
              <a:rPr lang="en-US" sz="2800" err="1"/>
              <a:t>Selanjutnya</a:t>
            </a:r>
            <a:r>
              <a:rPr lang="en-US" sz="2800"/>
              <a:t>. </a:t>
            </a:r>
            <a:endParaRPr lang="en-US" sz="2800"/>
          </a:p>
          <a:p>
            <a:r>
              <a:rPr lang="en-US" sz="2800" err="1"/>
              <a:t>Akun</a:t>
            </a:r>
            <a:r>
              <a:rPr lang="en-US" sz="2800"/>
              <a:t> Instagram </a:t>
            </a:r>
            <a:r>
              <a:rPr lang="en-US" sz="2800" err="1"/>
              <a:t>berhasil</a:t>
            </a:r>
            <a:r>
              <a:rPr lang="en-US" sz="2800"/>
              <a:t> </a:t>
            </a:r>
            <a:r>
              <a:rPr lang="en-US" sz="2800" err="1"/>
              <a:t>dibuat</a:t>
            </a:r>
            <a:r>
              <a:rPr lang="en-US" sz="2800"/>
              <a:t>.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7994</Words>
  <Application>WPS Presentation</Application>
  <PresentationFormat>On-screen Show (4:3)</PresentationFormat>
  <Paragraphs>244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Brush Script MT</vt:lpstr>
      <vt:lpstr>Communications and Dialogues</vt:lpstr>
      <vt:lpstr>Pemasaran Melalui Media Sosial</vt:lpstr>
      <vt:lpstr>Tujuan Pembelajaran</vt:lpstr>
      <vt:lpstr>PowerPoint 演示文稿</vt:lpstr>
      <vt:lpstr>Peran Media Sosial bagi Pebisnis</vt:lpstr>
      <vt:lpstr>PowerPoint 演示文稿</vt:lpstr>
      <vt:lpstr>Contoh Konten Menarik</vt:lpstr>
      <vt:lpstr>Membuat Akun FaceBook</vt:lpstr>
      <vt:lpstr>Membuat Akun Instagram</vt:lpstr>
      <vt:lpstr>Membuat akun Instagram Pribadi dengan email di laptop </vt:lpstr>
      <vt:lpstr>Membuat akun Instagram dengan Facebook di laptop </vt:lpstr>
      <vt:lpstr>Cara membuat akun Instagram Pribadi dengan Email di HP </vt:lpstr>
      <vt:lpstr>Membuat akun Instagram Pribadi dengan Nomor HP  </vt:lpstr>
      <vt:lpstr>Membuat akun Instagram Bisnis di HP </vt:lpstr>
      <vt:lpstr>Persiapan Membuat Akun TikTok</vt:lpstr>
      <vt:lpstr>Langkah Membuat Akun TikTok</vt:lpstr>
      <vt:lpstr>Pengaturan Akun Bisnis TikTok</vt:lpstr>
      <vt:lpstr>Syarat Membuat TikTok Shop</vt:lpstr>
      <vt:lpstr>Langkah Membuat TikTok Shop</vt:lpstr>
      <vt:lpstr>Tips Mengelola TikTok Shop</vt:lpstr>
      <vt:lpstr>PowerPoint 演示文稿</vt:lpstr>
      <vt:lpstr>PowerPoint 演示文稿</vt:lpstr>
      <vt:lpstr>Langkah Mengoptimalkan Profil LinkedIn Pribadi</vt:lpstr>
      <vt:lpstr>Cara Membuat Akun LinkedIn</vt:lpstr>
      <vt:lpstr>Quote Penutup</vt:lpstr>
      <vt:lpstr>PowerPoint 演示文稿</vt:lpstr>
      <vt:lpstr>Praktikum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Cahyani Pratisti</cp:lastModifiedBy>
  <cp:revision>4</cp:revision>
  <dcterms:created xsi:type="dcterms:W3CDTF">2013-01-27T09:14:00Z</dcterms:created>
  <dcterms:modified xsi:type="dcterms:W3CDTF">2025-10-15T05:02:11Z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1347CEF2FAF84B8C9EEF870BD01BB6EE_13</vt:lpwstr>
  </property>
  <property fmtid="{D5CDD505-2E9C-101B-9397-08002B2CF9AE}" pid="3" name="KSOProductBuildVer">
    <vt:lpwstr>1033-12.2.0.22549</vt:lpwstr>
  </property>
</Properties>
</file>