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56" r:id="rId3"/>
    <p:sldId id="299" r:id="rId5"/>
    <p:sldId id="319" r:id="rId6"/>
    <p:sldId id="301" r:id="rId7"/>
    <p:sldId id="321" r:id="rId8"/>
    <p:sldId id="302" r:id="rId9"/>
    <p:sldId id="329" r:id="rId10"/>
    <p:sldId id="331" r:id="rId11"/>
    <p:sldId id="332" r:id="rId12"/>
    <p:sldId id="333" r:id="rId13"/>
    <p:sldId id="330" r:id="rId14"/>
    <p:sldId id="334" r:id="rId15"/>
    <p:sldId id="335" r:id="rId16"/>
    <p:sldId id="303" r:id="rId17"/>
    <p:sldId id="304" r:id="rId18"/>
    <p:sldId id="326" r:id="rId19"/>
    <p:sldId id="327" r:id="rId20"/>
    <p:sldId id="328" r:id="rId21"/>
    <p:sldId id="318" r:id="rId22"/>
  </p:sldIdLst>
  <p:sldSz cx="9144000" cy="6858000" type="screen4x3"/>
  <p:notesSz cx="7045325" cy="934529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showGuides="1">
      <p:cViewPr varScale="1">
        <p:scale>
          <a:sx n="80" d="100"/>
          <a:sy n="80" d="100"/>
        </p:scale>
        <p:origin x="1092" y="96"/>
      </p:cViewPr>
      <p:guideLst>
        <p:guide orient="horz" pos="2160"/>
        <p:guide pos="284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19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3.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Date Placeholder 3"/>
          <p:cNvSpPr>
            <a:spLocks noGrp="1"/>
          </p:cNvSpPr>
          <p:nvPr>
            <p:ph type="dt"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02928"/>
            <a:ext cx="7632848" cy="4298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HKB24230</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-HUKUM TRANSAKSI BISNIS INTERNASIONAL</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alt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Bentuk Transaksi Bisnis Internasional-</a:t>
            </a:r>
            <a:endParaRPr kumimoji="0" lang="en-US" alt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ext Box 1"/>
          <p:cNvSpPr txBox="1"/>
          <p:nvPr/>
        </p:nvSpPr>
        <p:spPr>
          <a:xfrm>
            <a:off x="395605" y="188595"/>
            <a:ext cx="4572000" cy="598805"/>
          </a:xfrm>
          <a:prstGeom prst="rect">
            <a:avLst/>
          </a:prstGeom>
          <a:noFill/>
        </p:spPr>
        <p:txBody>
          <a:bodyPr wrap="square" rtlCol="0" anchor="t">
            <a:spAutoFit/>
          </a:bodyPr>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lang="en-US" altLang="en-US"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HKB24230: -HUKUM TRANSAKSI BISNIS INTERNASIONAL</a:t>
            </a:r>
            <a:r>
              <a:rPr lang="id-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 –</a:t>
            </a:r>
            <a:endPar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lang="en-US" altLang="id-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                    - Bentuk Transaksi Bisnis Internasional-</a:t>
            </a:r>
            <a:endParaRPr lang="en-US" altLang="id-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endParaRPr>
          </a:p>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endParaRPr lang="en-US" altLang="id-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107950" y="1557015"/>
            <a:ext cx="9144000" cy="1876425"/>
          </a:xfrm>
          <a:prstGeom prst="rect">
            <a:avLst/>
          </a:prstGeom>
          <a:noFill/>
        </p:spPr>
        <p:txBody>
          <a:bodyPr wrap="square" lIns="91440" tIns="45720" rIns="91440" bIns="45720">
            <a:spAutoFit/>
          </a:bodyPr>
          <a:lstStyle/>
          <a:p>
            <a:pPr algn="ctr"/>
            <a:r>
              <a:rPr lang="en-US" alt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BENTUK TRANSAKSI BISNIS INTERNASIONAL</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a:t>
            </a:r>
            <a:r>
              <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KE 2</a:t>
            </a:r>
            <a:endPar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p:cNvSpPr/>
          <p:nvPr>
            <p:custDataLst>
              <p:tags r:id="rId4"/>
            </p:custDataLst>
          </p:nvPr>
        </p:nvSpPr>
        <p:spPr>
          <a:xfrm>
            <a:off x="-55290" y="4581128"/>
            <a:ext cx="9144000" cy="645160"/>
          </a:xfrm>
          <a:prstGeom prst="rect">
            <a:avLst/>
          </a:prstGeom>
          <a:noFill/>
        </p:spPr>
        <p:txBody>
          <a:bodyPr wrap="square" lIns="91440" tIns="45720" rIns="91440" bIns="45720">
            <a:spAutoFit/>
          </a:bodyPr>
          <a:lstStyle/>
          <a:p>
            <a:pPr algn="ctr"/>
            <a:r>
              <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Eka Chandre Pratiwi, S.H.,M.Kn</a:t>
            </a:r>
            <a:endPar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15" y="5157470"/>
            <a:ext cx="1795780" cy="1197610"/>
          </a:xfrm>
          <a:prstGeom prst="rect">
            <a:avLst/>
          </a:prstGeom>
        </p:spPr>
      </p:pic>
      <p:sp>
        <p:nvSpPr>
          <p:cNvPr id="3" name="Text Box 2"/>
          <p:cNvSpPr txBox="1"/>
          <p:nvPr/>
        </p:nvSpPr>
        <p:spPr>
          <a:xfrm>
            <a:off x="1712595" y="28257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08610" y="774065"/>
            <a:ext cx="8478520" cy="5403850"/>
          </a:xfrm>
        </p:spPr>
        <p:txBody>
          <a:bodyPr>
            <a:normAutofit fontScale="90000"/>
          </a:bodyPr>
          <a:p>
            <a:pPr marL="342900" indent="-342900">
              <a:buFont typeface="Wingdings" panose="05000000000000000000" charset="0"/>
              <a:buChar char="v"/>
            </a:pPr>
            <a:r>
              <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rPr>
              <a:t>Pembayaran dan penyelesaian transaksi: Setelah mendapat izin ekspor, kontainer akan dimuat ke kapal dan diberangkatkan ke negara tujuan.</a:t>
            </a:r>
            <a:endPar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endParaRPr>
          </a:p>
          <a:p>
            <a:pPr>
              <a:buFont typeface="Wingdings" panose="05000000000000000000" charset="0"/>
            </a:pPr>
            <a:endPar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endParaRPr>
          </a:p>
          <a:p>
            <a:pPr marL="342900" indent="-342900">
              <a:buFont typeface="Wingdings" panose="05000000000000000000" charset="0"/>
              <a:buChar char="v"/>
            </a:pPr>
            <a:r>
              <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rPr>
              <a:t>Evaluasi dan tindak lanjut: Setelah barang sampai di negara tujuan, perusahaan dapat memantau posisi pengiriman melalui tracking number yang disediakan oleh shipping line atau forwarder.</a:t>
            </a:r>
            <a:endPar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endParaRPr>
          </a:p>
          <a:p>
            <a:pPr marL="342900" indent="-342900">
              <a:buFont typeface="Wingdings" panose="05000000000000000000" charset="0"/>
              <a:buChar char="v"/>
            </a:pPr>
            <a:endPar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endParaRPr>
          </a:p>
          <a:p>
            <a:pPr marL="342900" indent="-342900">
              <a:buFont typeface="Wingdings" panose="05000000000000000000" charset="0"/>
              <a:buChar char="v"/>
            </a:pPr>
            <a:r>
              <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rPr>
              <a:t>Dengan memahami dan mengikuti alur proses ekspor dengan baik, pelaku industri dapat mempersiapkan proses ekspor dengan lebih efisien dan minim risiko. </a:t>
            </a:r>
            <a:endPar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10185" y="680085"/>
            <a:ext cx="8437880" cy="5498465"/>
          </a:xfrm>
        </p:spPr>
        <p:txBody>
          <a:bodyPr/>
          <a:p>
            <a:pPr algn="just"/>
            <a:r>
              <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Beberapa dokumen yang harus dipersiapkan berkaitan dengan ekspor:</a:t>
            </a:r>
            <a:endPar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457200" indent="-457200" algn="just">
              <a:buFont typeface="Wingdings" panose="05000000000000000000" charset="0"/>
              <a:buChar char="Ø"/>
            </a:pPr>
            <a:r>
              <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Pengangkutan: Bill of Lading (B/L), Air Waybill (AWB), Road Waybill (CMR Note), Rail Way Bill (CIM Note)</a:t>
            </a:r>
            <a:endPar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457200" indent="-457200" algn="just">
              <a:buFont typeface="Wingdings" panose="05000000000000000000" charset="0"/>
              <a:buChar char="Ø"/>
            </a:pPr>
            <a:r>
              <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Bea Cukai: Export Invoice, Certificate of Origin, Status Dokumen</a:t>
            </a:r>
            <a:endPar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457200" indent="-457200" algn="just">
              <a:buFont typeface="Wingdings" panose="05000000000000000000" charset="0"/>
              <a:buChar char="Ø"/>
            </a:pPr>
            <a:r>
              <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Asuransi: Polis, Sertifikat Asuransi, Declarations</a:t>
            </a:r>
            <a:endPar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457200" indent="-457200" algn="just">
              <a:buFont typeface="Wingdings" panose="05000000000000000000" charset="0"/>
              <a:buChar char="Ø"/>
            </a:pPr>
            <a:r>
              <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Pembayaran: Letter of Instruction, Bill of Exchange, Letter Of Credit.</a:t>
            </a:r>
            <a:endPar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42265" y="807085"/>
            <a:ext cx="8161655" cy="5177790"/>
          </a:xfrm>
        </p:spPr>
        <p:txBody>
          <a:bodyPr>
            <a:scene3d>
              <a:camera prst="orthographicFront"/>
              <a:lightRig rig="threePt" dir="t"/>
            </a:scene3d>
          </a:bodyPr>
          <a:p>
            <a:pPr algn="just"/>
            <a:r>
              <a:rPr lang="en-US" sz="3600">
                <a:ln/>
                <a:solidFill>
                  <a:srgbClr val="FF0000"/>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2. Impor</a:t>
            </a:r>
            <a:endParaRPr lang="en-US" sz="3600">
              <a:ln/>
              <a:solidFill>
                <a:srgbClr val="FF0000"/>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endParaRPr lang="en-US" sz="3600">
              <a:ln/>
              <a:solidFill>
                <a:srgbClr val="FF0000"/>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r>
              <a:rPr 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Impor merupakan kegiatan menerima barang atau jasa yang dikirimkan ke wilayah pabean sebuah negara. Barang yang dikirimkan harus melewati bea cukai dan harus membayar sejumlah biaya ke pelabuhan masuk yang besarnya sudah ditetapkan oleh negara pengimpor dan disesuaikan dengan jenis dan nilai barang atau jasa yang di impor</a:t>
            </a:r>
            <a:endParaRPr 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516890" y="701675"/>
            <a:ext cx="7970520" cy="5455285"/>
          </a:xfrm>
        </p:spPr>
        <p:txBody>
          <a:bodyPr>
            <a:scene3d>
              <a:camera prst="orthographicFront"/>
              <a:lightRig rig="threePt" dir="t"/>
            </a:scene3d>
          </a:bodyPr>
          <a:p>
            <a:pPr algn="just"/>
            <a:r>
              <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Dokumen dan persyaratan impor:</a:t>
            </a:r>
            <a:endPar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r>
              <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1. Pemeriksaan tarif: Bea Masuk (duty), Perpajakan (tax), excise, levy, Perizinan (licensing), kuota</a:t>
            </a:r>
            <a:endPar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r>
              <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2. Pemeriksaan lainnya oleh petugas pabean: standar teknis, standar kesehatan dan keamanan</a:t>
            </a:r>
            <a:endPar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r>
              <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3. Pemeriksaan non-tarif: persyaratan standar lainnya, kebiasaan pembeli nasional.S</a:t>
            </a:r>
            <a:endPar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611560" y="764704"/>
            <a:ext cx="7632848" cy="40324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id-ID" sz="3600" b="1" dirty="0">
                <a:ln/>
                <a:solidFill>
                  <a:srgbClr val="FF0000"/>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3. Lisensi:</a:t>
            </a:r>
            <a:endParaRPr lang="en-US" altLang="id-ID" sz="3600" dirty="0">
              <a:ln/>
              <a:solidFill>
                <a:srgbClr val="FF0000"/>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endParaRPr lang="en-US" altLang="id-ID" sz="2600" i="1" dirty="0">
              <a:solidFill>
                <a:schemeClr val="tx1"/>
              </a:solidFill>
              <a:effectLst>
                <a:outerShdw blurRad="38100" dist="19050" dir="2700000" algn="tl" rotWithShape="0">
                  <a:schemeClr val="dk1">
                    <a:alpha val="40000"/>
                  </a:schemeClr>
                </a:outerShdw>
              </a:effectLst>
              <a:latin typeface="Cambria" panose="02040503050406030204" pitchFamily="18" charset="0"/>
              <a:cs typeface="Arial" panose="020B0604020202020204" pitchFamily="34" charset="0"/>
            </a:endParaRPr>
          </a:p>
          <a:p>
            <a:pPr algn="just"/>
            <a:r>
              <a:rPr lang="en-US" altLang="id-ID" sz="2600" dirty="0">
                <a:solidFill>
                  <a:schemeClr val="tx1"/>
                </a:solidFill>
                <a:effectLst>
                  <a:outerShdw blurRad="38100" dist="19050" dir="2700000" algn="tl" rotWithShape="0">
                    <a:schemeClr val="dk1">
                      <a:alpha val="40000"/>
                    </a:schemeClr>
                  </a:outerShdw>
                </a:effectLst>
                <a:latin typeface="Cambria" panose="02040503050406030204" pitchFamily="18" charset="0"/>
                <a:cs typeface="Arial" panose="020B0604020202020204" pitchFamily="34" charset="0"/>
              </a:rPr>
              <a:t>Lisensi berkaitan erat dengan kreativitas manusia yang dilindungi HKI. Contohnya seperti Hak Cipta, Merek, Paten, Desain Industri, Desain Tata Letak Sirkuit Terpadu, Rahasia Dagang dan Varietas Tanaman</a:t>
            </a:r>
            <a:endParaRPr lang="en-US" altLang="id-ID" sz="2600" dirty="0">
              <a:solidFill>
                <a:schemeClr val="tx1"/>
              </a:solidFill>
              <a:effectLst>
                <a:outerShdw blurRad="38100" dist="19050" dir="2700000" algn="tl" rotWithShape="0">
                  <a:schemeClr val="dk1">
                    <a:alpha val="40000"/>
                  </a:schemeClr>
                </a:outerShdw>
              </a:effectLst>
              <a:latin typeface="Cambria" panose="02040503050406030204" pitchFamily="18" charset="0"/>
              <a:cs typeface="Arial" panose="020B0604020202020204" pitchFamily="34"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83968" y="3573016"/>
            <a:ext cx="2119140" cy="3097205"/>
          </a:xfrm>
          <a:prstGeom prst="rect">
            <a:avLst/>
          </a:prstGeom>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16145" y="3841115"/>
            <a:ext cx="1711325" cy="2501265"/>
          </a:xfrm>
          <a:prstGeom prst="rect">
            <a:avLst/>
          </a:prstGeom>
        </p:spPr>
      </p:pic>
      <p:sp>
        <p:nvSpPr>
          <p:cNvPr id="3" name="Title 1"/>
          <p:cNvSpPr txBox="1"/>
          <p:nvPr/>
        </p:nvSpPr>
        <p:spPr>
          <a:xfrm>
            <a:off x="379730" y="621030"/>
            <a:ext cx="8107680" cy="3220085"/>
          </a:xfrm>
          <a:prstGeom prst="rect">
            <a:avLst/>
          </a:prstGeom>
        </p:spPr>
        <p:txBody>
          <a:bodyPr vert="horz" lIns="91440" tIns="45720" rIns="91440" bIns="45720" rtlCol="0" anchor="ctr">
            <a:normAutofit lnSpcReduction="2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d-ID" sz="2665" b="1"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Bookman Old Style" panose="02050604050505020204" charset="0"/>
                <a:ea typeface="+mj-ea"/>
                <a:cs typeface="Bookman Old Style" panose="02050604050505020204" charset="0"/>
              </a:rPr>
              <a:t>Di dalam Lisensi terdapat hak ekonomi. Yaitu hak untuk mendapatkan manfaat ekonomi dari suat produk barang atau jasa tertentu yang diberikan HKI.</a:t>
            </a:r>
            <a:endParaRPr kumimoji="0" lang="en-US" altLang="id-ID" sz="2665" b="1"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Bookman Old Style" panose="02050604050505020204" charset="0"/>
              <a:ea typeface="+mj-ea"/>
              <a:cs typeface="Bookman Old Style" panose="02050604050505020204" charset="0"/>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altLang="id-ID" sz="2665" b="1"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Bookman Old Style" panose="02050604050505020204" charset="0"/>
              <a:ea typeface="+mj-ea"/>
              <a:cs typeface="Bookman Old Style" panose="02050604050505020204"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d-ID" sz="2665" b="1"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Bookman Old Style" panose="02050604050505020204" charset="0"/>
                <a:ea typeface="+mj-ea"/>
                <a:cs typeface="Bookman Old Style" panose="02050604050505020204" charset="0"/>
              </a:rPr>
              <a:t>Hak ini dapat beralih.</a:t>
            </a:r>
            <a:endParaRPr kumimoji="0" lang="en-US" altLang="id-ID" sz="2665" b="1"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Bookman Old Style" panose="02050604050505020204" charset="0"/>
              <a:ea typeface="+mj-ea"/>
              <a:cs typeface="Bookman Old Style" panose="02050604050505020204" charset="0"/>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p:nvPr>
            <p:ph type="subTitle" idx="1"/>
          </p:nvPr>
        </p:nvSpPr>
        <p:spPr>
          <a:xfrm>
            <a:off x="416560" y="835660"/>
            <a:ext cx="8009255" cy="5306060"/>
          </a:xfrm>
        </p:spPr>
        <p:txBody>
          <a:bodyPr>
            <a:normAutofit/>
          </a:bodyPr>
          <a:p>
            <a:pPr algn="just"/>
            <a:r>
              <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Lisensi sendiri berarti pemberian izin kepada pihak lainuntuk melakukan sesuatu atau biasanya dilakukan melalui suatu perjanjian. Perjanjian ini berdasarkan syarat dan ketentuan tertentu disertai pembayaran royalti.</a:t>
            </a:r>
            <a:endPar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endPar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r>
              <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Resiko lisensi lebih kecil. Oleh karenanya banyak digunakan oleh perusahaan multinasional.</a:t>
            </a:r>
            <a:endParaRPr 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22885" y="646430"/>
            <a:ext cx="8519160" cy="5426710"/>
          </a:xfrm>
        </p:spPr>
        <p:txBody>
          <a:bodyPr>
            <a:noAutofit/>
          </a:bodyPr>
          <a:p>
            <a:pPr marL="342900" indent="-342900" algn="just">
              <a:buFont typeface="+mj-lt"/>
              <a:buAutoNum type="alphaLcParenR"/>
            </a:pPr>
            <a:r>
              <a:rPr lang="en-US" alt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PMK 4/2025: Merupakan revisi kedua atas PMK 96/2023, yang bertujuan untuk meningkatkan pelayanan dan pengawasan kepabeanan. PMK 4/2025 juga menambah jenis barang kiriman yang dapat dilakukan pengeluaran barang menggunakan consignment note (CN).</a:t>
            </a:r>
            <a:endParaRPr lang="en-US" alt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342900" indent="-342900" algn="just">
              <a:buFont typeface="+mj-lt"/>
              <a:buAutoNum type="alphaLcParenR"/>
            </a:pPr>
            <a:r>
              <a:rPr lang="en-US" alt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PP No. 32 Tahun 2009: Mengatur mengenai tempat penimbunan berikat dan perizinan berusaha untuk menunjang kegiatan usaha.</a:t>
            </a:r>
            <a:endParaRPr lang="en-US" alt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342900" indent="-342900" algn="just">
              <a:buFont typeface="+mj-lt"/>
              <a:buAutoNum type="alphaLcParenR"/>
            </a:pPr>
            <a:r>
              <a:rPr lang="en-US" alt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PP Nomor 29 Tahun 2021: Mengatur kebijakan dan pengendalian ekspor dan impor, termasuk penggunaan label berbahasa Indonesia dan standardisasi. </a:t>
            </a:r>
            <a:endParaRPr lang="en-US" altLang="en-US" sz="240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97840" y="828675"/>
            <a:ext cx="7530465" cy="4810125"/>
          </a:xfrm>
        </p:spPr>
        <p:txBody>
          <a:bodyPr>
            <a:normAutofit fontScale="60000"/>
          </a:bodyPr>
          <a:p>
            <a:pPr algn="just">
              <a:buFont typeface="+mj-lt"/>
            </a:pPr>
            <a:r>
              <a:rPr lang="en-US" altLang="en-US" sz="400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rPr>
              <a:t>d) Tentang Kebijakan dan Pengaturan Impor: Menyediakan informasi mengenai perizinan berusaha dan tempat penimbunan berikat untuk barang impor.</a:t>
            </a:r>
            <a:endParaRPr lang="en-US" altLang="en-US" sz="400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endParaRPr>
          </a:p>
          <a:p>
            <a:pPr algn="just">
              <a:buFont typeface="+mj-lt"/>
            </a:pPr>
            <a:endParaRPr lang="en-US" altLang="en-US" sz="400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endParaRPr>
          </a:p>
          <a:p>
            <a:pPr algn="just">
              <a:buFont typeface="+mj-lt"/>
            </a:pPr>
            <a:r>
              <a:rPr lang="en-US" altLang="en-US" sz="400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rPr>
              <a:t>e) Peraturan-peraturan ini bertujuan untuk memastikan bahwa kegiatan ekspor dan impor dilakukan sesuai dengan ketentuan perundang-undangan yang berlaku, serta memberikan kepastian hukum bagi pelaku usaha.</a:t>
            </a:r>
            <a:endParaRPr lang="en-US" altLang="en-US" sz="400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sym typeface="+mn-ea"/>
            </a:endParaRPr>
          </a:p>
          <a:p>
            <a:pPr algn="just">
              <a:buFont typeface="+mj-lt"/>
            </a:pPr>
            <a:endParaRPr lang="en-US" sz="4000">
              <a:solidFill>
                <a:srgbClr val="FF0000"/>
              </a:solidFill>
              <a:latin typeface="Tahoma" panose="020B0604030504040204" pitchFamily="34" charset="0"/>
              <a:cs typeface="Tahoma" panose="020B0604030504040204" pitchFamily="34" charset="0"/>
            </a:endParaRPr>
          </a:p>
          <a:p>
            <a:pPr algn="just">
              <a:buFont typeface="+mj-lt"/>
            </a:pPr>
            <a:r>
              <a:rPr lang="en-US" sz="4000">
                <a:solidFill>
                  <a:srgbClr val="FF0000"/>
                </a:solidFill>
                <a:latin typeface="Tahoma" panose="020B0604030504040204" pitchFamily="34" charset="0"/>
                <a:cs typeface="Tahoma" panose="020B0604030504040204" pitchFamily="34" charset="0"/>
              </a:rPr>
              <a:t>f) Peraturan Menteri Perdagangan No 23 tahun 2023</a:t>
            </a:r>
            <a:endParaRPr lang="en-US" sz="4000">
              <a:solidFill>
                <a:srgbClr val="FF0000"/>
              </a:solidFill>
              <a:latin typeface="Tahoma" panose="020B0604030504040204" pitchFamily="34" charset="0"/>
              <a:cs typeface="Tahoma" panose="020B0604030504040204" pitchFamily="34" charset="0"/>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altLang="id-ID" sz="4000" b="1">
                <a:sym typeface="Wingdings" panose="05000000000000000000" pitchFamily="2" charset="2"/>
              </a:rPr>
              <a:t>D.O.N.E</a:t>
            </a:r>
            <a:r>
              <a:rPr lang="id-ID" sz="4000" b="1"/>
              <a:t> </a:t>
            </a:r>
            <a:r>
              <a:rPr lang="id-ID" sz="4000" b="1">
                <a:sym typeface="Wingdings" panose="05000000000000000000" pitchFamily="2" charset="2"/>
              </a:rPr>
              <a:t></a:t>
            </a:r>
            <a:endParaRPr lang="id-ID" sz="4000" b="1">
              <a:sym typeface="Wingdings" panose="05000000000000000000" pitchFamily="2" charset="2"/>
            </a:endParaRPr>
          </a:p>
          <a:p>
            <a:r>
              <a:rPr lang="en-US" sz="4000" b="1" dirty="0"/>
              <a:t>TERIMA KASIIII</a:t>
            </a:r>
            <a:endParaRPr lang="en-US" sz="4000" b="1"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1101090"/>
            <a:ext cx="7753985" cy="5025390"/>
          </a:xfrm>
          <a:prstGeom prst="rect">
            <a:avLst/>
          </a:prstGeom>
        </p:spPr>
        <p:txBody>
          <a:bodyPr vert="horz" lIns="91440" tIns="45720" rIns="91440" bIns="45720" rtlCol="0">
            <a:normAutofit lnSpcReduction="2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en-US" altLang="en-US" sz="2600" b="1" dirty="0">
              <a:solidFill>
                <a:schemeClr val="tx1"/>
              </a:solidFill>
              <a:latin typeface="Cambria" panose="02040503050406030204" pitchFamily="18" charset="0"/>
              <a:cs typeface="Arial" panose="020B0604020202020204" pitchFamily="34" charset="0"/>
            </a:endParaRPr>
          </a:p>
          <a:p>
            <a:pPr algn="just"/>
            <a:r>
              <a:rPr lang="en-US" altLang="en-US" sz="2600" b="1" dirty="0">
                <a:solidFill>
                  <a:schemeClr val="tx1"/>
                </a:solidFill>
                <a:latin typeface="Cambria" panose="02040503050406030204" pitchFamily="18" charset="0"/>
                <a:cs typeface="Arial" panose="020B0604020202020204" pitchFamily="34" charset="0"/>
              </a:rPr>
              <a:t>- Bentuk-bentuk transaksi:</a:t>
            </a:r>
            <a:endParaRPr lang="en-US" altLang="en-US" sz="2600" b="1" dirty="0">
              <a:solidFill>
                <a:schemeClr val="tx1"/>
              </a:solidFill>
              <a:latin typeface="Cambria" panose="02040503050406030204" pitchFamily="18" charset="0"/>
              <a:cs typeface="Arial" panose="020B0604020202020204" pitchFamily="34" charset="0"/>
            </a:endParaRPr>
          </a:p>
          <a:p>
            <a:pPr algn="just"/>
            <a:r>
              <a:rPr lang="en-US" altLang="en-US" sz="2600" b="1" dirty="0">
                <a:solidFill>
                  <a:schemeClr val="tx1"/>
                </a:solidFill>
                <a:latin typeface="Cambria" panose="02040503050406030204" pitchFamily="18" charset="0"/>
                <a:cs typeface="Arial" panose="020B0604020202020204" pitchFamily="34" charset="0"/>
              </a:rPr>
              <a:t>1. Penjualan (Sales)</a:t>
            </a:r>
            <a:endParaRPr lang="en-US" altLang="en-US" sz="2600" b="1" dirty="0">
              <a:solidFill>
                <a:schemeClr val="tx1"/>
              </a:solidFill>
              <a:latin typeface="Cambria" panose="02040503050406030204" pitchFamily="18" charset="0"/>
              <a:cs typeface="Arial" panose="020B0604020202020204" pitchFamily="34" charset="0"/>
            </a:endParaRPr>
          </a:p>
          <a:p>
            <a:pPr algn="just"/>
            <a:r>
              <a:rPr lang="en-US" altLang="en-US" sz="2600" b="1" dirty="0">
                <a:solidFill>
                  <a:schemeClr val="tx1"/>
                </a:solidFill>
                <a:latin typeface="Cambria" panose="02040503050406030204" pitchFamily="18" charset="0"/>
                <a:cs typeface="Arial" panose="020B0604020202020204" pitchFamily="34" charset="0"/>
              </a:rPr>
              <a:t>2. Penyewaan (Leases)</a:t>
            </a:r>
            <a:endParaRPr lang="en-US" altLang="en-US" sz="2600" b="1" dirty="0">
              <a:solidFill>
                <a:schemeClr val="tx1"/>
              </a:solidFill>
              <a:latin typeface="Cambria" panose="02040503050406030204" pitchFamily="18" charset="0"/>
              <a:cs typeface="Arial" panose="020B0604020202020204" pitchFamily="34" charset="0"/>
            </a:endParaRPr>
          </a:p>
          <a:p>
            <a:pPr algn="just"/>
            <a:r>
              <a:rPr lang="en-US" altLang="en-US" sz="2600" b="1" dirty="0">
                <a:solidFill>
                  <a:schemeClr val="tx1"/>
                </a:solidFill>
                <a:latin typeface="Cambria" panose="02040503050406030204" pitchFamily="18" charset="0"/>
                <a:cs typeface="Arial" panose="020B0604020202020204" pitchFamily="34" charset="0"/>
              </a:rPr>
              <a:t>3. Lisensi ( Licenses)</a:t>
            </a:r>
            <a:endParaRPr lang="en-US" altLang="en-US" sz="2600" b="1" dirty="0">
              <a:solidFill>
                <a:schemeClr val="tx1"/>
              </a:solidFill>
              <a:latin typeface="Cambria" panose="02040503050406030204" pitchFamily="18" charset="0"/>
              <a:cs typeface="Arial" panose="020B0604020202020204" pitchFamily="34" charset="0"/>
            </a:endParaRPr>
          </a:p>
          <a:p>
            <a:pPr algn="just"/>
            <a:r>
              <a:rPr lang="en-US" altLang="en-US" sz="2600" b="1" dirty="0">
                <a:solidFill>
                  <a:schemeClr val="tx1"/>
                </a:solidFill>
                <a:latin typeface="Cambria" panose="02040503050406030204" pitchFamily="18" charset="0"/>
                <a:cs typeface="Arial" panose="020B0604020202020204" pitchFamily="34" charset="0"/>
              </a:rPr>
              <a:t>4. Penanaman Modal (Investments)</a:t>
            </a:r>
            <a:endParaRPr lang="en-US" altLang="en-US" sz="2600" b="1" dirty="0">
              <a:solidFill>
                <a:schemeClr val="tx1"/>
              </a:solidFill>
              <a:latin typeface="Cambria" panose="02040503050406030204" pitchFamily="18" charset="0"/>
              <a:cs typeface="Arial" panose="020B0604020202020204" pitchFamily="34" charset="0"/>
            </a:endParaRPr>
          </a:p>
          <a:p>
            <a:pPr algn="just"/>
            <a:endParaRPr lang="en-US" altLang="en-US" sz="2600" b="1" dirty="0">
              <a:solidFill>
                <a:schemeClr val="tx1"/>
              </a:solidFill>
              <a:latin typeface="Cambria" panose="02040503050406030204" pitchFamily="18" charset="0"/>
              <a:cs typeface="Arial" panose="020B0604020202020204" pitchFamily="34" charset="0"/>
            </a:endParaRPr>
          </a:p>
          <a:p>
            <a:pPr algn="just"/>
            <a:r>
              <a:rPr lang="en-US" altLang="en-US" sz="2600" b="1" dirty="0">
                <a:solidFill>
                  <a:schemeClr val="tx1"/>
                </a:solidFill>
                <a:latin typeface="Cambria" panose="02040503050406030204" pitchFamily="18" charset="0"/>
                <a:cs typeface="Arial" panose="020B0604020202020204" pitchFamily="34" charset="0"/>
              </a:rPr>
              <a:t>Untuk Penyewaan (Leases) masih sangat jarang di gunakan dalam bentuk transaksi internasional. Dikarenakan tidak ada kesepakatan dan sikronisasi regulasi di antar negara-negara.</a:t>
            </a:r>
            <a:endParaRPr lang="en-US" altLang="en-US" sz="2600" b="1" dirty="0">
              <a:solidFill>
                <a:schemeClr val="tx1"/>
              </a:solidFill>
              <a:latin typeface="Cambria" panose="02040503050406030204" pitchFamily="18" charset="0"/>
              <a:cs typeface="Arial" panose="020B0604020202020204" pitchFamily="34" charset="0"/>
            </a:endParaRPr>
          </a:p>
        </p:txBody>
      </p:sp>
      <p:sp>
        <p:nvSpPr>
          <p:cNvPr id="8" name="Text Box 7"/>
          <p:cNvSpPr txBox="1"/>
          <p:nvPr/>
        </p:nvSpPr>
        <p:spPr>
          <a:xfrm>
            <a:off x="4102100" y="29781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751840"/>
            <a:ext cx="8229600" cy="5374640"/>
          </a:xfrm>
          <a:prstGeom prst="rect">
            <a:avLst/>
          </a:prstGeom>
        </p:spPr>
        <p:txBody>
          <a:bodyPr vert="horz" lIns="91440" tIns="45720" rIns="91440" bIns="45720" rtlCol="0">
            <a:normAutofit fontScale="80000"/>
            <a:scene3d>
              <a:camera prst="orthographicFront"/>
              <a:lightRig rig="threePt" dir="t"/>
            </a:scene3d>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r">
              <a:buFont typeface="Wingdings" panose="05000000000000000000" charset="0"/>
              <a:buChar char="Ø"/>
            </a:pPr>
            <a:r>
              <a:rPr lang="en-US" altLang="en-US" sz="32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rPr>
              <a:t>Perbedaan Regulasi dan Hukum </a:t>
            </a:r>
            <a:endParaRPr lang="en-US" altLang="en-US" sz="32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a:p>
            <a:pPr algn="r">
              <a:buFont typeface="Arial" panose="020B0604020202020204" pitchFamily="34" charset="0"/>
            </a:pPr>
            <a:r>
              <a:rPr lang="en-US" altLang="en-US" sz="32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rPr>
              <a:t>Setiap negara memiliki aturan hukum dan perpajakan yang berbeda terkait leasing. Hal ini menyulitkan perusahaan untuk menyusun kontrak leasing lintas negara yang sah dan efisien. </a:t>
            </a:r>
            <a:endParaRPr lang="en-US" altLang="en-US" sz="32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a:p>
            <a:pPr algn="r">
              <a:buFont typeface="Arial" panose="020B0604020202020204" pitchFamily="34" charset="0"/>
            </a:pPr>
            <a:endParaRPr lang="en-US" altLang="en-US" sz="32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a:p>
            <a:pPr marL="342900" indent="-342900" algn="r">
              <a:buFont typeface="Wingdings" panose="05000000000000000000" charset="0"/>
              <a:buChar char="Ø"/>
            </a:pPr>
            <a:r>
              <a:rPr lang="en-US" altLang="en-US" sz="32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rPr>
              <a:t>Risiko Nilai Tukar dan Ekonomi </a:t>
            </a:r>
            <a:endParaRPr lang="en-US" altLang="en-US" sz="32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a:p>
            <a:pPr algn="r">
              <a:buFont typeface="Arial" panose="020B0604020202020204" pitchFamily="34" charset="0"/>
            </a:pPr>
            <a:r>
              <a:rPr lang="en-US" altLang="en-US" sz="32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rPr>
              <a:t>Leasing internasional melibatkan pembayaran lintas mata uang, yang rentan terhadap fluktuasi nilai tukar. Risiko ini bisa membuat biaya leasing menjadi tidak stabil dan sulit diprediksi </a:t>
            </a:r>
            <a:endParaRPr lang="en-US" altLang="en-US" sz="32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a:p>
            <a:pPr algn="r">
              <a:buFont typeface="Arial" panose="020B0604020202020204" pitchFamily="34" charset="0"/>
            </a:pPr>
            <a:endParaRPr lang="en-US" altLang="id-ID" sz="32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98120" y="795655"/>
            <a:ext cx="8669020" cy="52400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r">
              <a:buFont typeface="Wingdings" panose="05000000000000000000" charset="0"/>
              <a:buChar char="Ø"/>
            </a:pPr>
            <a:r>
              <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sym typeface="+mn-ea"/>
              </a:rPr>
              <a:t>Masalah Kepemilikan dan Pengalihan Aset </a:t>
            </a:r>
            <a:endPar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a:p>
            <a:pPr algn="r">
              <a:buFont typeface="Wingdings" panose="05000000000000000000" charset="0"/>
            </a:pPr>
            <a:r>
              <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sym typeface="+mn-ea"/>
              </a:rPr>
              <a:t>Dalam leasing, aset tetap dimiliki oleh pihak lessor. Jika aset berada di negara lain, pengawasan dan pengalihan kepemilikan menjadi rumit, terutama jika terjadi sengketa atau kerusakan aset.</a:t>
            </a:r>
            <a:endPar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a:p>
            <a:pPr algn="r">
              <a:buFont typeface="Wingdings" panose="05000000000000000000" charset="0"/>
            </a:pPr>
            <a:r>
              <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sym typeface="+mn-ea"/>
              </a:rPr>
              <a:t></a:t>
            </a:r>
            <a:endPar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a:p>
            <a:pPr marL="342900" indent="-342900" algn="r">
              <a:buFont typeface="Wingdings" panose="05000000000000000000" charset="0"/>
              <a:buChar char="Ø"/>
            </a:pPr>
            <a:r>
              <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sym typeface="+mn-ea"/>
              </a:rPr>
              <a:t>Biaya dan Kompleksitas Administratif </a:t>
            </a:r>
            <a:endPar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a:p>
            <a:pPr algn="r">
              <a:buFont typeface="Wingdings" panose="05000000000000000000" charset="0"/>
            </a:pPr>
            <a:r>
              <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sym typeface="+mn-ea"/>
              </a:rPr>
              <a:t>Proses leasing internasional memerlukan dokumentasi dan pengawasan yang lebih kompleks, termasuk bea masuk, pajak impor, dan izin ekspor. Ini bisa meningkatkan biaya dan memperlambat proses transaksi.</a:t>
            </a:r>
            <a:endPar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a:p>
            <a:pPr algn="r">
              <a:buFont typeface="Wingdings" panose="05000000000000000000" charset="0"/>
            </a:pPr>
            <a:r>
              <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sym typeface="+mn-ea"/>
              </a:rPr>
              <a:t></a:t>
            </a:r>
            <a:endPar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a:p>
            <a:pPr marL="342900" indent="-342900" algn="r">
              <a:buFont typeface="Wingdings" panose="05000000000000000000" charset="0"/>
              <a:buChar char="Ø"/>
            </a:pPr>
            <a:r>
              <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sym typeface="+mn-ea"/>
              </a:rPr>
              <a:t>Keterbatasan Infrastruktur Leasing Global </a:t>
            </a:r>
            <a:endPar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endParaRPr>
          </a:p>
          <a:p>
            <a:pPr marL="342900" indent="-342900" algn="r">
              <a:buFont typeface="Wingdings" panose="05000000000000000000" charset="0"/>
              <a:buChar char="Ø"/>
            </a:pPr>
            <a:r>
              <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cs typeface="Berlin Sans FB Demi" panose="020E0802020502020306" charset="0"/>
                <a:sym typeface="+mn-ea"/>
              </a:rPr>
              <a:t>Tidak semua negara memiliki pasar leasing yang matang atau institusi keuangan yang mendukung transaksi leasing lintas batas. Hal ini membatasi pilihan dan fleksibilitas bagi perusahaan yang ingin melakukan leasing internasional.</a:t>
            </a:r>
            <a:endParaRPr lang="en-US" altLang="en-US" sz="2100" dirty="0">
              <a:solidFill>
                <a:schemeClr val="tx1"/>
              </a:solidFill>
              <a:effectLst>
                <a:outerShdw blurRad="38100" dist="19050" dir="2700000" algn="tl" rotWithShape="0">
                  <a:schemeClr val="dk1">
                    <a:alpha val="40000"/>
                  </a:schemeClr>
                </a:outerShdw>
              </a:effectLst>
              <a:latin typeface="Berlin Sans FB Demi" panose="020E0802020502020306" charset="0"/>
              <a:ea typeface="Cambria" panose="02040503050406030204" pitchFamily="18" charset="0"/>
              <a:cs typeface="Berlin Sans FB Demi" panose="020E0802020502020306" charset="0"/>
              <a:sym typeface="+mn-ea"/>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90896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d-ID"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1. Penjualan (</a:t>
            </a:r>
            <a:r>
              <a:rPr kumimoji="0" lang="en-US" altLang="id-ID" b="1" i="1"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Sales)</a:t>
            </a:r>
            <a:endParaRPr kumimoji="0" lang="en-US" altLang="id-ID" b="1" i="1"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611505" y="2132965"/>
            <a:ext cx="8229600" cy="252857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ltLang="en-US" sz="2000" dirty="0">
                <a:solidFill>
                  <a:schemeClr val="tx1"/>
                </a:solidFill>
                <a:latin typeface="Bookman Old Style" panose="02050604050505020204" charset="0"/>
                <a:ea typeface="Cambria" panose="02040503050406030204" pitchFamily="18" charset="0"/>
                <a:cs typeface="Bookman Old Style" panose="02050604050505020204" charset="0"/>
                <a:sym typeface="Wingdings" panose="05000000000000000000" pitchFamily="2" charset="2"/>
              </a:rPr>
              <a:t>kegiatan jual beli lintas dua negara atau lebih, sering kita jumpai dan sudah menjadi kegiatan komoditi ekonomi utama saat ini. Pada saat ini tidak ada negara yang tidak melakukan kegiatan jual beli (Sales).</a:t>
            </a:r>
            <a:endParaRPr lang="en-US" altLang="en-US" sz="2000" dirty="0">
              <a:solidFill>
                <a:schemeClr val="tx1"/>
              </a:solidFill>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l"/>
            <a:endParaRPr lang="en-US" altLang="en-US" sz="2000" dirty="0">
              <a:solidFill>
                <a:schemeClr val="tx1"/>
              </a:solidFill>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l"/>
            <a:r>
              <a:rPr lang="en-US" altLang="en-US" sz="2000" dirty="0">
                <a:solidFill>
                  <a:schemeClr val="tx1"/>
                </a:solidFill>
                <a:latin typeface="Bookman Old Style" panose="02050604050505020204" charset="0"/>
                <a:ea typeface="Cambria" panose="02040503050406030204" pitchFamily="18" charset="0"/>
                <a:cs typeface="Bookman Old Style" panose="02050604050505020204" charset="0"/>
                <a:sym typeface="Wingdings" panose="05000000000000000000" pitchFamily="2" charset="2"/>
              </a:rPr>
              <a:t>Lebih sering dikenal sebagai kegiatan Ekspor dan Impor.</a:t>
            </a:r>
            <a:endParaRPr lang="en-US" altLang="en-US" sz="2000" dirty="0">
              <a:solidFill>
                <a:schemeClr val="tx1"/>
              </a:solidFill>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l"/>
            <a:r>
              <a:rPr lang="en-US" altLang="en-US" sz="2000" dirty="0">
                <a:solidFill>
                  <a:schemeClr val="tx1"/>
                </a:solidFill>
                <a:latin typeface="Bookman Old Style" panose="02050604050505020204" charset="0"/>
                <a:ea typeface="Cambria" panose="02040503050406030204" pitchFamily="18" charset="0"/>
                <a:cs typeface="Bookman Old Style" panose="02050604050505020204" charset="0"/>
                <a:sym typeface="Wingdings" panose="05000000000000000000" pitchFamily="2" charset="2"/>
              </a:rPr>
              <a:t>Apa itu impor? apa itu ekspor ???</a:t>
            </a:r>
            <a:endParaRPr lang="en-US" altLang="en-US" sz="2000" dirty="0">
              <a:solidFill>
                <a:schemeClr val="tx1"/>
              </a:solidFill>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444322" y="4221571"/>
            <a:ext cx="1512168" cy="2052789"/>
          </a:xfrm>
          <a:prstGeom prst="rect">
            <a:avLst/>
          </a:prstGeom>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32410" y="674370"/>
            <a:ext cx="7075805" cy="53467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id-ID" sz="3400" dirty="0">
                <a:solidFill>
                  <a:schemeClr val="tx1"/>
                </a:solidFill>
                <a:latin typeface="Cambria" panose="02040503050406030204" pitchFamily="18" charset="0"/>
                <a:cs typeface="Arial" panose="020B0604020202020204" pitchFamily="34" charset="0"/>
              </a:rPr>
              <a:t>Kegiatan ekspor relatif tidak sulit dan rumit. Hanya mengutamakan adanya invetasi modal yang sederhana.</a:t>
            </a:r>
            <a:endParaRPr lang="en-US" altLang="id-ID"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endParaRPr lang="en-US" altLang="id-ID"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r>
              <a:rPr lang="en-US" altLang="id-ID" sz="3400" dirty="0">
                <a:solidFill>
                  <a:schemeClr val="tx1"/>
                </a:solidFill>
                <a:latin typeface="Cambria" panose="02040503050406030204" pitchFamily="18" charset="0"/>
                <a:cs typeface="Arial" panose="020B0604020202020204" pitchFamily="34" charset="0"/>
              </a:rPr>
              <a:t>Selain itu resiko ekspor juga lebih kecil, perusahaan-perusahaan masih dapat menangani nya dengan baik. Pada saat sangat berkembang produk-produk ekspor.</a:t>
            </a:r>
            <a:endParaRPr lang="en-US" altLang="id-ID" sz="3400" dirty="0">
              <a:solidFill>
                <a:schemeClr val="tx1"/>
              </a:solidFill>
              <a:latin typeface="Cambria" panose="02040503050406030204" pitchFamily="18" charset="0"/>
              <a:cs typeface="Arial" panose="020B0604020202020204" pitchFamily="34"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380312" y="1376771"/>
            <a:ext cx="1512168" cy="2052789"/>
          </a:xfrm>
          <a:prstGeom prst="rect">
            <a:avLst/>
          </a:prstGeom>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30505" y="718185"/>
            <a:ext cx="8312785" cy="5352415"/>
          </a:xfrm>
        </p:spPr>
        <p:txBody>
          <a:bodyPr/>
          <a:p>
            <a:pPr algn="l"/>
            <a:r>
              <a:rPr lang="en-US">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Berdasarkan data WTO tahun 2015, komoditi utama yang menjadi objek bisnis internasional di seluruh dunia masih didominasi oleh barang produksi (</a:t>
            </a:r>
            <a:r>
              <a:rPr lang="en-US" i="1">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Manufactured goods).</a:t>
            </a:r>
            <a:endParaRPr lang="en-US" i="1">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l"/>
            <a:endParaRPr lang="en-US" i="1">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l"/>
            <a:r>
              <a:rPr lang="en-US">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Berbagai contoh seperti...mobil, komputer dll</a:t>
            </a:r>
            <a:endParaRPr lang="en-US">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l"/>
            <a:r>
              <a:rPr lang="en-US">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Produk jasa, pertanian, tambang, minyak bumi.</a:t>
            </a:r>
            <a:endParaRPr lang="en-US">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09575" y="734695"/>
            <a:ext cx="8282305" cy="5387975"/>
          </a:xfrm>
        </p:spPr>
        <p:txBody>
          <a:bodyPr/>
          <a:p>
            <a:pPr algn="just"/>
            <a:r>
              <a:rPr lang="en-US" sz="4000">
                <a:ln w="22225">
                  <a:solidFill>
                    <a:schemeClr val="accent2"/>
                  </a:solidFill>
                  <a:prstDash val="solid"/>
                </a:ln>
                <a:solidFill>
                  <a:schemeClr val="accent2">
                    <a:lumMod val="40000"/>
                    <a:lumOff val="60000"/>
                  </a:schemeClr>
                </a:solidFill>
                <a:effectLst/>
              </a:rPr>
              <a:t>Hal yang perlu diperhatikan sebelum proses ekspor</a:t>
            </a:r>
            <a:endParaRPr lang="en-US" sz="4000">
              <a:ln w="22225">
                <a:solidFill>
                  <a:schemeClr val="accent2"/>
                </a:solidFill>
                <a:prstDash val="solid"/>
              </a:ln>
              <a:solidFill>
                <a:schemeClr val="accent2">
                  <a:lumMod val="40000"/>
                  <a:lumOff val="60000"/>
                </a:schemeClr>
              </a:solidFill>
              <a:effectLst/>
            </a:endParaRPr>
          </a:p>
          <a:p>
            <a:pPr algn="just"/>
            <a:endParaRPr lang="en-US" sz="4000">
              <a:ln w="22225">
                <a:solidFill>
                  <a:schemeClr val="accent2"/>
                </a:solidFill>
                <a:prstDash val="solid"/>
              </a:ln>
              <a:solidFill>
                <a:schemeClr val="accent2">
                  <a:lumMod val="40000"/>
                  <a:lumOff val="60000"/>
                </a:schemeClr>
              </a:solidFill>
              <a:effectLst/>
            </a:endParaRPr>
          </a:p>
          <a:p>
            <a:pPr algn="just"/>
            <a:r>
              <a:rPr lang="en-US" sz="4000">
                <a:ln w="22225">
                  <a:solidFill>
                    <a:schemeClr val="accent2"/>
                  </a:solidFill>
                  <a:prstDash val="solid"/>
                </a:ln>
                <a:solidFill>
                  <a:schemeClr val="accent2">
                    <a:lumMod val="40000"/>
                    <a:lumOff val="60000"/>
                  </a:schemeClr>
                </a:solidFill>
                <a:effectLst/>
              </a:rPr>
              <a:t>1. Perolehan Informasi Pendahuluan</a:t>
            </a:r>
            <a:endParaRPr lang="en-US" sz="4000">
              <a:ln w="22225">
                <a:solidFill>
                  <a:schemeClr val="accent2"/>
                </a:solidFill>
                <a:prstDash val="solid"/>
              </a:ln>
              <a:solidFill>
                <a:schemeClr val="accent2">
                  <a:lumMod val="40000"/>
                  <a:lumOff val="60000"/>
                </a:schemeClr>
              </a:solidFill>
              <a:effectLst/>
            </a:endParaRPr>
          </a:p>
          <a:p>
            <a:pPr algn="just"/>
            <a:r>
              <a:rPr lang="en-US" sz="4000">
                <a:ln w="22225">
                  <a:solidFill>
                    <a:schemeClr val="accent2"/>
                  </a:solidFill>
                  <a:prstDash val="solid"/>
                </a:ln>
                <a:solidFill>
                  <a:schemeClr val="accent2">
                    <a:lumMod val="40000"/>
                    <a:lumOff val="60000"/>
                  </a:schemeClr>
                </a:solidFill>
                <a:effectLst/>
              </a:rPr>
              <a:t>2. Respon Penjual terhadap perolehan informasi (tertulis dan lisan)</a:t>
            </a:r>
            <a:endParaRPr lang="en-US" sz="4000">
              <a:ln w="22225">
                <a:solidFill>
                  <a:schemeClr val="accent2"/>
                </a:solidFill>
                <a:prstDash val="solid"/>
              </a:ln>
              <a:solidFill>
                <a:schemeClr val="accent2">
                  <a:lumMod val="40000"/>
                  <a:lumOff val="60000"/>
                </a:schemeClr>
              </a:solidFill>
              <a:effectLst/>
            </a:endParaRPr>
          </a:p>
          <a:p>
            <a:pPr algn="just"/>
            <a:r>
              <a:rPr lang="en-US" sz="4000">
                <a:ln w="22225">
                  <a:solidFill>
                    <a:schemeClr val="accent2"/>
                  </a:solidFill>
                  <a:prstDash val="solid"/>
                </a:ln>
                <a:solidFill>
                  <a:schemeClr val="accent2">
                    <a:lumMod val="40000"/>
                    <a:lumOff val="60000"/>
                  </a:schemeClr>
                </a:solidFill>
                <a:effectLst/>
              </a:rPr>
              <a:t>3. Pemesanan dan Penerimaan Pesanan</a:t>
            </a:r>
            <a:endParaRPr lang="en-US" sz="4000">
              <a:ln w="22225">
                <a:solidFill>
                  <a:schemeClr val="accent2"/>
                </a:solidFill>
                <a:prstDash val="solid"/>
              </a:ln>
              <a:solidFill>
                <a:schemeClr val="accent2">
                  <a:lumMod val="40000"/>
                  <a:lumOff val="60000"/>
                </a:schemeClr>
              </a:solidFill>
              <a:effectLst/>
            </a:endParaRPr>
          </a:p>
          <a:p>
            <a:pPr algn="just"/>
            <a:endParaRPr lang="en-US" sz="400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70840" y="828675"/>
            <a:ext cx="8188960" cy="5221605"/>
          </a:xfrm>
        </p:spPr>
        <p:txBody>
          <a:bodyPr>
            <a:normAutofit fontScale="70000"/>
          </a:bodyPr>
          <a:p>
            <a:pPr algn="just"/>
            <a:r>
              <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Proses ekspor melibatkan beberapa tahapan penting yang perlu dilalui dengan cermat. Berikut adalah tahapan-tahapan utama dalam alur ekspor barang dari Indonesia:</a:t>
            </a:r>
            <a:endPar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285750" indent="-285750" algn="just">
              <a:buFont typeface="Wingdings" panose="05000000000000000000" charset="0"/>
              <a:buChar char="v"/>
            </a:pPr>
            <a:r>
              <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Memenuhi syarat dan ketentuan: Pastikan produk memenuhi permintaan pasar serta aturan negara tujuan. Perusahaan wajib memiliki dokumen seperti NIB (Nomor Induk Berusaha), SIUP, dan NPWP.</a:t>
            </a:r>
            <a:endPar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285750" indent="-285750" algn="just">
              <a:buFont typeface="Wingdings" panose="05000000000000000000" charset="0"/>
              <a:buChar char="v"/>
            </a:pPr>
            <a:r>
              <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Pemesanan kontainer: Perusahaan memilih jasa logistik atau forwarder yang akan menangani pengiriman, mulai dari pelabuhan muat hingga pelabuhan tujuan. </a:t>
            </a:r>
            <a:endPar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285750" indent="-285750" algn="just">
              <a:buFont typeface="Wingdings" panose="05000000000000000000" charset="0"/>
              <a:buChar char="v"/>
            </a:pPr>
            <a:r>
              <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Pengiriman barang: Barang dikemas sesuai standar internasional, baik dalam bentuk pallet, kontainer, atau kemasan khusus tergantung jenis barang.</a:t>
            </a:r>
            <a:endPar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marL="285750" indent="-285750" algn="just">
              <a:buFont typeface="Wingdings" panose="05000000000000000000" charset="0"/>
              <a:buChar char="v"/>
            </a:pPr>
            <a:r>
              <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Pemeriksaan Bea Cukai: Bea Cukai akan memeriksa dokumen dan melakukan pemeriksaan fisik jika diperlukan. </a:t>
            </a:r>
            <a:endPar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endParaRPr lang="en-US" altLang="en-US">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6377</Words>
  <Application>WPS Presentation</Application>
  <PresentationFormat>On-screen Show (4:3)</PresentationFormat>
  <Paragraphs>108</Paragraphs>
  <Slides>19</Slides>
  <Notes>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19</vt:i4>
      </vt:variant>
    </vt:vector>
  </HeadingPairs>
  <TitlesOfParts>
    <vt:vector size="35" baseType="lpstr">
      <vt:lpstr>Arial</vt:lpstr>
      <vt:lpstr>SimSun</vt:lpstr>
      <vt:lpstr>Wingdings</vt:lpstr>
      <vt:lpstr>Calibri</vt:lpstr>
      <vt:lpstr>Times New Roman</vt:lpstr>
      <vt:lpstr>Cambria</vt:lpstr>
      <vt:lpstr>Bookman Old Style</vt:lpstr>
      <vt:lpstr>Wingdings</vt:lpstr>
      <vt:lpstr>Berlin Sans FB Demi</vt:lpstr>
      <vt:lpstr>Tahoma</vt:lpstr>
      <vt:lpstr>Courier New</vt:lpstr>
      <vt:lpstr>Microsoft YaHei</vt:lpstr>
      <vt:lpstr>Arial Unicode MS</vt:lpstr>
      <vt:lpstr>STHupo</vt:lpstr>
      <vt:lpstr>Book Antiqua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ines septia</cp:lastModifiedBy>
  <cp:revision>520</cp:revision>
  <cp:lastPrinted>2017-08-29T02:54:00Z</cp:lastPrinted>
  <dcterms:created xsi:type="dcterms:W3CDTF">2010-04-18T12:06:00Z</dcterms:created>
  <dcterms:modified xsi:type="dcterms:W3CDTF">2025-10-15T01:46:33Z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D43F698B73E349759D2FC07D25A067B1_12</vt:lpwstr>
  </property>
  <property fmtid="{D5CDD505-2E9C-101B-9397-08002B2CF9AE}" pid="3" name="KSOProductBuildVer">
    <vt:lpwstr>1033-12.2.0.21931</vt:lpwstr>
  </property>
</Properties>
</file>