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1"/>
  </p:notesMasterIdLst>
  <p:handoutMasterIdLst>
    <p:handoutMasterId r:id="rId32"/>
  </p:handoutMasterIdLst>
  <p:sldIdLst>
    <p:sldId id="256" r:id="rId2"/>
    <p:sldId id="385" r:id="rId3"/>
    <p:sldId id="411" r:id="rId4"/>
    <p:sldId id="434" r:id="rId5"/>
    <p:sldId id="435" r:id="rId6"/>
    <p:sldId id="438" r:id="rId7"/>
    <p:sldId id="436" r:id="rId8"/>
    <p:sldId id="439" r:id="rId9"/>
    <p:sldId id="440" r:id="rId10"/>
    <p:sldId id="441" r:id="rId11"/>
    <p:sldId id="442" r:id="rId12"/>
    <p:sldId id="443" r:id="rId13"/>
    <p:sldId id="444" r:id="rId14"/>
    <p:sldId id="445" r:id="rId15"/>
    <p:sldId id="446" r:id="rId16"/>
    <p:sldId id="447" r:id="rId17"/>
    <p:sldId id="448" r:id="rId18"/>
    <p:sldId id="449" r:id="rId19"/>
    <p:sldId id="450" r:id="rId20"/>
    <p:sldId id="451" r:id="rId21"/>
    <p:sldId id="452" r:id="rId22"/>
    <p:sldId id="453" r:id="rId23"/>
    <p:sldId id="454" r:id="rId24"/>
    <p:sldId id="437" r:id="rId25"/>
    <p:sldId id="455" r:id="rId26"/>
    <p:sldId id="456" r:id="rId27"/>
    <p:sldId id="457" r:id="rId28"/>
    <p:sldId id="458" r:id="rId29"/>
    <p:sldId id="460" r:id="rId30"/>
  </p:sldIdLst>
  <p:sldSz cx="9144000" cy="6858000" type="screen4x3"/>
  <p:notesSz cx="7045325" cy="9345613"/>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9" userDrawn="1">
          <p15:clr>
            <a:srgbClr val="A4A3A4"/>
          </p15:clr>
        </p15:guide>
        <p15:guide id="2" pos="2821" userDrawn="1">
          <p15:clr>
            <a:srgbClr val="A4A3A4"/>
          </p15:clr>
        </p15:guide>
      </p15:sldGuideLst>
    </p:ext>
    <p:ext uri="{2D200454-40CA-4A62-9FC3-DE9A4176ACB9}">
      <p15:notesGuideLst xmlns:p15="http://schemas.microsoft.com/office/powerpoint/2012/main">
        <p15:guide id="1" orient="horz" pos="3011">
          <p15:clr>
            <a:srgbClr val="A4A3A4"/>
          </p15:clr>
        </p15:guide>
        <p15:guide id="2" pos="2173">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81339" autoAdjust="0"/>
  </p:normalViewPr>
  <p:slideViewPr>
    <p:cSldViewPr showGuides="1">
      <p:cViewPr varScale="1">
        <p:scale>
          <a:sx n="48" d="100"/>
          <a:sy n="48" d="100"/>
        </p:scale>
        <p:origin x="1644" y="36"/>
      </p:cViewPr>
      <p:guideLst>
        <p:guide orient="horz" pos="2209"/>
        <p:guide pos="2821"/>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3011"/>
        <p:guide pos="2173"/>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gs" Target="tags/tag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t>‹#›</a:t>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HKB24413</a:t>
            </a:r>
            <a:r>
              <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HUKUM </a:t>
            </a:r>
            <a:r>
              <a:rPr lang="en-US" alt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PERUSAHAAN</a:t>
            </a:r>
            <a:endParaRPr kumimoji="0" lang="en-US" alt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sym typeface="+mn-ea"/>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lang="en-US" altLang="en-US"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HKB24413</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a:t>
            </a:r>
            <a:r>
              <a:rPr lang="id-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 </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HUKUM </a:t>
            </a:r>
            <a:r>
              <a:rPr lang="en-US" alt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PERUSAHAAN</a:t>
            </a:r>
            <a:endPar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700"/>
            <a:ext cx="7704856"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lang="en-US" altLang="en-US"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HKB24413</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a:t>
            </a:r>
            <a:r>
              <a:rPr lang="id-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 </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HUKUM </a:t>
            </a:r>
            <a:r>
              <a:rPr lang="en-US" alt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PERUSAHAAN</a:t>
            </a:r>
            <a:endPar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1918097"/>
            <a:ext cx="9144000" cy="2306955"/>
          </a:xfrm>
          <a:prstGeom prst="rect">
            <a:avLst/>
          </a:prstGeom>
          <a:noFill/>
        </p:spPr>
        <p:txBody>
          <a:bodyPr wrap="square" lIns="91440" tIns="45720" rIns="91440" bIns="45720">
            <a:spAutoFit/>
          </a:bodyPr>
          <a:lstStyle/>
          <a:p>
            <a:pPr algn="ctr">
              <a:lnSpc>
                <a:spcPct val="120000"/>
              </a:lnSpc>
            </a:pPr>
            <a:r>
              <a:rPr lang="en-US" altLang="en-US" sz="40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rPr>
              <a:t>Perusahaan Dagang / Perusahaan</a:t>
            </a:r>
          </a:p>
          <a:p>
            <a:pPr algn="ctr">
              <a:lnSpc>
                <a:spcPct val="120000"/>
              </a:lnSpc>
            </a:pPr>
            <a:r>
              <a:rPr lang="en-US" altLang="en-US" sz="40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rPr>
              <a:t>Perseorangan</a:t>
            </a:r>
          </a:p>
          <a:p>
            <a:pPr algn="ctr">
              <a:lnSpc>
                <a:spcPct val="120000"/>
              </a:lnSpc>
            </a:pPr>
            <a:r>
              <a:rPr lang="en-US" altLang="en-US" sz="40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Ke-4</a:t>
            </a: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buFont typeface="+mj-lt"/>
            </a:pPr>
            <a:r>
              <a:rPr lang="en-US" altLang="en-US" sz="2200">
                <a:solidFill>
                  <a:schemeClr val="tx1"/>
                </a:solidFill>
              </a:rPr>
              <a:t>Fungsi Perusahaan Dagang</a:t>
            </a:r>
          </a:p>
          <a:p>
            <a:pPr algn="ctr">
              <a:buFont typeface="+mj-lt"/>
            </a:pPr>
            <a:endParaRPr lang="en-US" altLang="en-US" sz="2200">
              <a:solidFill>
                <a:schemeClr val="tx1"/>
              </a:solidFill>
            </a:endParaRPr>
          </a:p>
          <a:p>
            <a:pPr marL="342900" indent="-342900" algn="just">
              <a:buFont typeface="Wingdings" panose="05000000000000000000" charset="0"/>
              <a:buChar char="§"/>
            </a:pPr>
            <a:r>
              <a:rPr lang="en-US" altLang="en-US" sz="2200">
                <a:solidFill>
                  <a:schemeClr val="tx1"/>
                </a:solidFill>
              </a:rPr>
              <a:t>Fungsi Pembelian: Bertanggung jawab atas pengadaan barang dagangan dari pemasok, termasuk negosiasi harga dan syarat pembayaran.</a:t>
            </a:r>
          </a:p>
          <a:p>
            <a:pPr marL="342900" indent="-342900" algn="just">
              <a:buFont typeface="Wingdings" panose="05000000000000000000" charset="0"/>
              <a:buChar char="§"/>
            </a:pPr>
            <a:r>
              <a:rPr lang="en-US" altLang="en-US" sz="2200">
                <a:solidFill>
                  <a:schemeClr val="tx1"/>
                </a:solidFill>
              </a:rPr>
              <a:t>Fungsi Penjualan: Melakukan kegiatan pemasaran, promosi, dan penjualan untuk menjangkau target pasar.</a:t>
            </a:r>
          </a:p>
          <a:p>
            <a:pPr marL="342900" indent="-342900" algn="just">
              <a:buFont typeface="Wingdings" panose="05000000000000000000" charset="0"/>
              <a:buChar char="§"/>
            </a:pPr>
            <a:r>
              <a:rPr lang="en-US" altLang="en-US" sz="2200">
                <a:solidFill>
                  <a:schemeClr val="tx1"/>
                </a:solidFill>
              </a:rPr>
              <a:t>Fungsi Penyimpanan (Gudang): Mengelola persediaan barang agar aman, terorganisir, dan siap untuk didistribusikan.</a:t>
            </a:r>
          </a:p>
          <a:p>
            <a:pPr marL="342900" indent="-342900" algn="just">
              <a:buFont typeface="Wingdings" panose="05000000000000000000" charset="0"/>
              <a:buChar char="§"/>
            </a:pPr>
            <a:r>
              <a:rPr lang="en-US" altLang="en-US" sz="2200">
                <a:solidFill>
                  <a:schemeClr val="tx1"/>
                </a:solidFill>
              </a:rPr>
              <a:t>Fungsi Administrasi dan Keuangan: Mengatur pencatatan, pembukuan, dan manajemen arus kas.</a:t>
            </a: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buFont typeface="+mj-lt"/>
            </a:pPr>
            <a:r>
              <a:rPr lang="en-US" altLang="en-US" sz="2200">
                <a:solidFill>
                  <a:schemeClr val="tx1"/>
                </a:solidFill>
              </a:rPr>
              <a:t>Aspek Hukum: Tanggung Jawab Tak Terbatas</a:t>
            </a:r>
          </a:p>
          <a:p>
            <a:pPr algn="ctr">
              <a:buFont typeface="+mj-lt"/>
            </a:pPr>
            <a:endParaRPr lang="en-US" altLang="en-US" sz="2200">
              <a:solidFill>
                <a:schemeClr val="tx1"/>
              </a:solidFill>
            </a:endParaRPr>
          </a:p>
          <a:p>
            <a:pPr marL="342900" indent="-342900" algn="just">
              <a:buFont typeface="Wingdings" panose="05000000000000000000" charset="0"/>
              <a:buChar char="§"/>
            </a:pPr>
            <a:r>
              <a:rPr lang="en-US" altLang="en-US" sz="2200">
                <a:solidFill>
                  <a:schemeClr val="tx1"/>
                </a:solidFill>
              </a:rPr>
              <a:t>Prinsip Hukum: Dalam perusahaan perseorangan, tidak ada pemisahan aset antara pemilik dan perusahaan (prinsip unlimited liability).</a:t>
            </a:r>
          </a:p>
          <a:p>
            <a:pPr marL="342900" indent="-342900" algn="just">
              <a:buFont typeface="Wingdings" panose="05000000000000000000" charset="0"/>
              <a:buChar char="§"/>
            </a:pPr>
            <a:r>
              <a:rPr lang="en-US" altLang="en-US" sz="2200">
                <a:solidFill>
                  <a:schemeClr val="tx1"/>
                </a:solidFill>
              </a:rPr>
              <a:t>Implikasi Pasal: Meskipun tidak ada pasal khusus yang mengatur perusahaan perseorangan secara detail, prinsip ini melekat pada pemilik sebagai individu subjek hukum yang tunduk pada KUHPerdata, terutama dalam hal perikatan dan penyelesaian utang-piutang.</a:t>
            </a:r>
          </a:p>
          <a:p>
            <a:pPr marL="342900" indent="-342900" algn="just">
              <a:buFont typeface="Wingdings" panose="05000000000000000000" charset="0"/>
              <a:buChar char="§"/>
            </a:pPr>
            <a:r>
              <a:rPr lang="en-US" altLang="en-US" sz="2200">
                <a:solidFill>
                  <a:schemeClr val="tx1"/>
                </a:solidFill>
              </a:rPr>
              <a:t>Pasal Relevan (Konteks): Pasal 1131 KUHPerdata, yang menyatakan bahwa “Segala kebendaan si berutang, baik yang bergerak maupun yang tak bergerak, baik yang sudah ada maupun yang baru akan ada di kemudian hari, menjadi tanggungan untuk segala perikatan perorangan.</a:t>
            </a: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buFont typeface="+mj-lt"/>
            </a:pPr>
            <a:r>
              <a:rPr lang="en-US" altLang="en-US" sz="2200">
                <a:solidFill>
                  <a:schemeClr val="tx1"/>
                </a:solidFill>
              </a:rPr>
              <a:t> Contoh Kasus Tanggung Jawab Tak Terbatas</a:t>
            </a:r>
          </a:p>
          <a:p>
            <a:pPr algn="ctr">
              <a:buFont typeface="+mj-lt"/>
            </a:pPr>
            <a:endParaRPr lang="en-US" altLang="en-US" sz="2200">
              <a:solidFill>
                <a:schemeClr val="tx1"/>
              </a:solidFill>
            </a:endParaRPr>
          </a:p>
          <a:p>
            <a:pPr algn="just">
              <a:buFont typeface="Wingdings" panose="05000000000000000000" charset="0"/>
            </a:pPr>
            <a:r>
              <a:rPr lang="en-US" altLang="en-US" sz="2200">
                <a:solidFill>
                  <a:schemeClr val="tx1"/>
                </a:solidFill>
              </a:rPr>
              <a:t>Studi Kasus: Pak Budi membuka usaha toko kelontong (perusahaan perseorangan) dan berutang kepada bank. Ketika usahanya bangkrut, aset toko tidak cukup untuk melunasi utang. Bank, sebagai kreditor, berhak menagih sisa utang dengan menyita aset pribadi Pak Budi, seperti rumah atau mobilnya, karena tidak ada pemisahan hukum antara Pak Budi sebagai pemilik dan bisnisnya.</a:t>
            </a: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buFont typeface="+mj-lt"/>
            </a:pPr>
            <a:r>
              <a:rPr lang="en-US" altLang="en-US" sz="2200">
                <a:solidFill>
                  <a:schemeClr val="tx1"/>
                </a:solidFill>
              </a:rPr>
              <a:t>Aspek Hukum: Kewajiban Pembukuan</a:t>
            </a:r>
          </a:p>
          <a:p>
            <a:pPr algn="ctr">
              <a:buFont typeface="+mj-lt"/>
            </a:pPr>
            <a:endParaRPr lang="en-US" altLang="en-US" sz="2200">
              <a:solidFill>
                <a:schemeClr val="tx1"/>
              </a:solidFill>
            </a:endParaRPr>
          </a:p>
          <a:p>
            <a:pPr marL="342900" indent="-342900" algn="just">
              <a:buFont typeface="Wingdings" panose="05000000000000000000" charset="0"/>
              <a:buChar char="v"/>
            </a:pPr>
            <a:r>
              <a:rPr lang="en-US" altLang="en-US" sz="2200">
                <a:solidFill>
                  <a:schemeClr val="tx1"/>
                </a:solidFill>
              </a:rPr>
              <a:t>Dasar Hukum: Pasal 6 KUHD menyatakan bahwa setiap orang yang menjalankan perusahaan wajib membuat pembukuan untuk mencatat keadaan harta kekayaannya, utang-piutang, dan segala hal terkait usahanya.</a:t>
            </a:r>
          </a:p>
          <a:p>
            <a:pPr marL="342900" indent="-342900" algn="just">
              <a:buFont typeface="Wingdings" panose="05000000000000000000" charset="0"/>
              <a:buChar char="v"/>
            </a:pPr>
            <a:r>
              <a:rPr lang="en-US" altLang="en-US" sz="2200">
                <a:solidFill>
                  <a:schemeClr val="tx1"/>
                </a:solidFill>
              </a:rPr>
              <a:t>Tujuan Pembukuan: Memastikan akuntabilitas dan memberikan gambaran jelas mengenai kondisi keuangan perusahaan, terutama untuk keperluan pajak.</a:t>
            </a:r>
          </a:p>
          <a:p>
            <a:pPr algn="just">
              <a:buFont typeface="Wingdings" panose="05000000000000000000" charset="0"/>
            </a:pPr>
            <a:r>
              <a:rPr lang="en-US" altLang="en-US" sz="2200">
                <a:solidFill>
                  <a:schemeClr val="tx1"/>
                </a:solidFill>
              </a:rPr>
              <a:t>Contoh: Toko grosir "Maju Jaya" milik Pak Asep secara rutin mencatat setiap transaksi pembelian dan penjualan, serta membuat laporan laba rugi, meskipun pembukuan tersebut tidak perlu diaudit oleh akuntan publik</a:t>
            </a: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buFont typeface="+mj-lt"/>
            </a:pPr>
            <a:r>
              <a:rPr lang="en-US" altLang="en-US" sz="2200">
                <a:solidFill>
                  <a:schemeClr val="tx1"/>
                </a:solidFill>
              </a:rPr>
              <a:t>Prosedur Pendirian Perusahaan Dagang</a:t>
            </a:r>
          </a:p>
          <a:p>
            <a:pPr algn="ctr">
              <a:buFont typeface="+mj-lt"/>
            </a:pPr>
            <a:endParaRPr lang="en-US" altLang="en-US" sz="2200">
              <a:solidFill>
                <a:schemeClr val="tx1"/>
              </a:solidFill>
            </a:endParaRPr>
          </a:p>
          <a:p>
            <a:pPr marL="457200" indent="-457200" algn="just">
              <a:buFont typeface="+mj-lt"/>
              <a:buAutoNum type="arabicPeriod"/>
            </a:pPr>
            <a:r>
              <a:rPr lang="en-US" altLang="en-US" sz="2200">
                <a:solidFill>
                  <a:schemeClr val="tx1"/>
                </a:solidFill>
              </a:rPr>
              <a:t>Persiapan Dokumen: Identitas pemilik (KTP) dan NPWP pribadi.</a:t>
            </a:r>
          </a:p>
          <a:p>
            <a:pPr marL="457200" indent="-457200" algn="just">
              <a:buFont typeface="+mj-lt"/>
              <a:buAutoNum type="arabicPeriod"/>
            </a:pPr>
            <a:r>
              <a:rPr lang="en-US" altLang="en-US" sz="2200">
                <a:solidFill>
                  <a:schemeClr val="tx1"/>
                </a:solidFill>
              </a:rPr>
              <a:t>Pendaftaran Nama: Pendaftaran nama usaha (opsional) di tingkat kelurahan atau kecamatan.</a:t>
            </a:r>
          </a:p>
          <a:p>
            <a:pPr marL="457200" indent="-457200" algn="just">
              <a:buFont typeface="+mj-lt"/>
              <a:buAutoNum type="arabicPeriod"/>
            </a:pPr>
            <a:r>
              <a:rPr lang="en-US" altLang="en-US" sz="2200">
                <a:solidFill>
                  <a:schemeClr val="tx1"/>
                </a:solidFill>
              </a:rPr>
              <a:t>Perizinan:</a:t>
            </a:r>
          </a:p>
          <a:p>
            <a:pPr marL="712470" indent="-220980" algn="just" defTabSz="914400">
              <a:buFont typeface="Arial" panose="020B0604020202020204" pitchFamily="34" charset="0"/>
              <a:buChar char="•"/>
              <a:tabLst>
                <a:tab pos="626745" algn="l"/>
              </a:tabLst>
            </a:pPr>
            <a:r>
              <a:rPr lang="en-US" altLang="en-US" sz="2200">
                <a:solidFill>
                  <a:schemeClr val="tx1"/>
                </a:solidFill>
              </a:rPr>
              <a:t>Izin Domisili: Surat Keterangan Usaha (SKU) dari kelurahan/kecamatan.</a:t>
            </a:r>
          </a:p>
          <a:p>
            <a:pPr marL="712470" indent="-220980" algn="just" defTabSz="914400">
              <a:buFont typeface="Arial" panose="020B0604020202020204" pitchFamily="34" charset="0"/>
              <a:buChar char="•"/>
              <a:tabLst>
                <a:tab pos="626745" algn="l"/>
              </a:tabLst>
            </a:pPr>
            <a:r>
              <a:rPr lang="en-US" altLang="en-US" sz="2200">
                <a:solidFill>
                  <a:schemeClr val="tx1"/>
                </a:solidFill>
              </a:rPr>
              <a:t>SIUP Mikro/Kecil (opsional): Jika diperlukan, dapat diurus di dinas terkait.</a:t>
            </a:r>
          </a:p>
          <a:p>
            <a:pPr marL="457200" indent="-457200" algn="just">
              <a:buFont typeface="+mj-lt"/>
              <a:buAutoNum type="arabicPeriod" startAt="4"/>
            </a:pPr>
            <a:r>
              <a:rPr lang="en-US" altLang="en-US" sz="2200">
                <a:solidFill>
                  <a:schemeClr val="tx1"/>
                </a:solidFill>
              </a:rPr>
              <a:t>Tanpa Akta Notaris: Berbeda dengan PT, pendirian perusahaan perseorangan tradisional tidak memerlukan akta otentik dari notaris</a:t>
            </a: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buFont typeface="+mj-lt"/>
            </a:pPr>
            <a:r>
              <a:rPr lang="en-US" altLang="en-US" sz="2200">
                <a:solidFill>
                  <a:schemeClr val="tx1"/>
                </a:solidFill>
              </a:rPr>
              <a:t> Prosedur Pembubaran Perusahaan Dagang</a:t>
            </a:r>
          </a:p>
          <a:p>
            <a:pPr algn="ctr">
              <a:buFont typeface="+mj-lt"/>
            </a:pPr>
            <a:endParaRPr lang="en-US" altLang="en-US" sz="2200">
              <a:solidFill>
                <a:schemeClr val="tx1"/>
              </a:solidFill>
            </a:endParaRPr>
          </a:p>
          <a:p>
            <a:pPr marL="457200" indent="-457200" algn="just">
              <a:buFont typeface="+mj-lt"/>
              <a:buAutoNum type="arabicPeriod"/>
            </a:pPr>
            <a:r>
              <a:rPr lang="en-US" altLang="en-US" sz="2200">
                <a:solidFill>
                  <a:schemeClr val="tx1"/>
                </a:solidFill>
              </a:rPr>
              <a:t>Keputusan Pemilik: Pembubaran terjadi karena keinginan pemilik, kebangkrutan, atau meninggalnya pemilik.</a:t>
            </a:r>
          </a:p>
          <a:p>
            <a:pPr marL="457200" indent="-457200" algn="just">
              <a:buFont typeface="+mj-lt"/>
              <a:buAutoNum type="arabicPeriod"/>
            </a:pPr>
            <a:r>
              <a:rPr lang="en-US" altLang="en-US" sz="2200">
                <a:solidFill>
                  <a:schemeClr val="tx1"/>
                </a:solidFill>
              </a:rPr>
              <a:t>Penyelesaian Kewajiban: Pemilik wajib menyelesaikan seluruh utang piutang perusahaan, termasuk menggunakan harta pribadi jika diperlukan.</a:t>
            </a:r>
          </a:p>
          <a:p>
            <a:pPr marL="457200" indent="-457200" algn="just">
              <a:buFont typeface="+mj-lt"/>
              <a:buAutoNum type="arabicPeriod"/>
            </a:pPr>
            <a:r>
              <a:rPr lang="en-US" altLang="en-US" sz="2200">
                <a:solidFill>
                  <a:schemeClr val="tx1"/>
                </a:solidFill>
              </a:rPr>
              <a:t>Pembayaran Pajak: Menuntaskan kewajiban pajak yang tersisa.</a:t>
            </a:r>
          </a:p>
          <a:p>
            <a:pPr marL="457200" indent="-457200" algn="just">
              <a:buFont typeface="+mj-lt"/>
              <a:buAutoNum type="arabicPeriod"/>
            </a:pPr>
            <a:r>
              <a:rPr lang="en-US" altLang="en-US" sz="2200">
                <a:solidFill>
                  <a:schemeClr val="tx1"/>
                </a:solidFill>
              </a:rPr>
              <a:t>Pencabutan Izin: Mencabut Surat Keterangan Usaha atau izin lain yang pernah didaftarkan</a:t>
            </a: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buFont typeface="+mj-lt"/>
            </a:pPr>
            <a:r>
              <a:rPr lang="en-US" altLang="en-US" sz="2200">
                <a:solidFill>
                  <a:schemeClr val="tx1"/>
                </a:solidFill>
              </a:rPr>
              <a:t>Permodalan Perusahaan Dagang</a:t>
            </a:r>
          </a:p>
          <a:p>
            <a:pPr algn="ctr">
              <a:buFont typeface="+mj-lt"/>
            </a:pPr>
            <a:endParaRPr lang="en-US" altLang="en-US" sz="2200">
              <a:solidFill>
                <a:schemeClr val="tx1"/>
              </a:solidFill>
            </a:endParaRPr>
          </a:p>
          <a:p>
            <a:pPr algn="ctr">
              <a:buFont typeface="+mj-lt"/>
            </a:pPr>
            <a:endParaRPr lang="en-US" altLang="en-US" sz="2200">
              <a:solidFill>
                <a:schemeClr val="tx1"/>
              </a:solidFill>
            </a:endParaRPr>
          </a:p>
          <a:p>
            <a:pPr marL="457200" indent="-457200" algn="just">
              <a:buFont typeface="+mj-lt"/>
              <a:buAutoNum type="arabicPeriod"/>
            </a:pPr>
            <a:r>
              <a:rPr lang="en-US" altLang="en-US" sz="2200">
                <a:solidFill>
                  <a:schemeClr val="tx1"/>
                </a:solidFill>
              </a:rPr>
              <a:t>Modal Sendiri (Ekuitas): Bersumber dari aset pribadi pemilik, seperti tabungan, hasil penjualan aset, atau warisan.</a:t>
            </a:r>
          </a:p>
          <a:p>
            <a:pPr marL="457200" indent="-457200" algn="just">
              <a:buFont typeface="+mj-lt"/>
              <a:buAutoNum type="arabicPeriod"/>
            </a:pPr>
            <a:r>
              <a:rPr lang="en-US" altLang="en-US" sz="2200">
                <a:solidFill>
                  <a:schemeClr val="tx1"/>
                </a:solidFill>
              </a:rPr>
              <a:t>Modal Pinjaman (Utang): Diperoleh dari pinjaman bank, koperasi, atau individu.</a:t>
            </a:r>
          </a:p>
          <a:p>
            <a:pPr marL="457200" indent="-457200" algn="just">
              <a:buFont typeface="+mj-lt"/>
              <a:buAutoNum type="arabicPeriod"/>
            </a:pPr>
            <a:r>
              <a:rPr lang="en-US" altLang="en-US" sz="2200">
                <a:solidFill>
                  <a:schemeClr val="tx1"/>
                </a:solidFill>
              </a:rPr>
              <a:t>Keterbatasan: Kapasitas modal sangat bergantung pada kekayaan pribadi pemilik. Sulit untuk mendapatkan pinjaman besar dari bank karena tidak ada jaminan badan hukum.</a:t>
            </a: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549910"/>
            <a:ext cx="8744585" cy="5629275"/>
          </a:xfrm>
        </p:spPr>
        <p:txBody>
          <a:bodyPr>
            <a:noAutofit/>
          </a:bodyPr>
          <a:lstStyle/>
          <a:p>
            <a:pPr algn="ctr">
              <a:buFont typeface="+mj-lt"/>
            </a:pPr>
            <a:r>
              <a:rPr lang="en-US" altLang="en-US" sz="2200">
                <a:solidFill>
                  <a:schemeClr val="tx1"/>
                </a:solidFill>
              </a:rPr>
              <a:t>Perbandingan: Perseorangan vs Badan Hukum</a:t>
            </a:r>
          </a:p>
          <a:p>
            <a:pPr algn="ctr">
              <a:buFont typeface="+mj-lt"/>
            </a:pPr>
            <a:endParaRPr lang="en-US" altLang="en-US" sz="2200">
              <a:solidFill>
                <a:schemeClr val="tx1"/>
              </a:solidFill>
            </a:endParaRPr>
          </a:p>
          <a:p>
            <a:pPr marL="457200" indent="-457200" algn="just">
              <a:buFont typeface="+mj-lt"/>
              <a:buAutoNum type="arabicPeriod"/>
            </a:pPr>
            <a:r>
              <a:rPr lang="en-US" altLang="en-US" sz="2200">
                <a:solidFill>
                  <a:schemeClr val="tx1"/>
                </a:solidFill>
              </a:rPr>
              <a:t>Perusahaan Perseorangan:</a:t>
            </a:r>
          </a:p>
          <a:p>
            <a:pPr marL="834390" indent="-342900" algn="just">
              <a:buFont typeface="Arial" panose="020B0604020202020204" pitchFamily="34" charset="0"/>
              <a:buChar char="•"/>
            </a:pPr>
            <a:r>
              <a:rPr lang="en-US" altLang="en-US" sz="2200">
                <a:solidFill>
                  <a:schemeClr val="tx1"/>
                </a:solidFill>
              </a:rPr>
              <a:t>Status: Bukan badan hukum.</a:t>
            </a:r>
          </a:p>
          <a:p>
            <a:pPr marL="834390" indent="-342900" algn="just">
              <a:buFont typeface="Arial" panose="020B0604020202020204" pitchFamily="34" charset="0"/>
              <a:buChar char="•"/>
            </a:pPr>
            <a:r>
              <a:rPr lang="en-US" altLang="en-US" sz="2200">
                <a:solidFill>
                  <a:schemeClr val="tx1"/>
                </a:solidFill>
              </a:rPr>
              <a:t>Tanggung Jawab: Tidak terbatas.</a:t>
            </a:r>
          </a:p>
          <a:p>
            <a:pPr marL="834390" indent="-342900" algn="just">
              <a:buFont typeface="Arial" panose="020B0604020202020204" pitchFamily="34" charset="0"/>
              <a:buChar char="•"/>
            </a:pPr>
            <a:r>
              <a:rPr lang="en-US" altLang="en-US" sz="2200">
                <a:solidFill>
                  <a:schemeClr val="tx1"/>
                </a:solidFill>
              </a:rPr>
              <a:t>Modal: Tidak terpisah dari kekayaan pribadi.</a:t>
            </a:r>
          </a:p>
          <a:p>
            <a:pPr marL="834390" indent="-342900" algn="just">
              <a:buFont typeface="Arial" panose="020B0604020202020204" pitchFamily="34" charset="0"/>
              <a:buChar char="•"/>
            </a:pPr>
            <a:r>
              <a:rPr lang="en-US" altLang="en-US" sz="2200">
                <a:solidFill>
                  <a:schemeClr val="tx1"/>
                </a:solidFill>
              </a:rPr>
              <a:t>Kepemilikan: Tunggal.</a:t>
            </a:r>
          </a:p>
          <a:p>
            <a:pPr marL="834390" indent="-342900" algn="just">
              <a:buFont typeface="Arial" panose="020B0604020202020204" pitchFamily="34" charset="0"/>
              <a:buChar char="•"/>
            </a:pPr>
            <a:r>
              <a:rPr lang="en-US" altLang="en-US" sz="2200">
                <a:solidFill>
                  <a:schemeClr val="tx1"/>
                </a:solidFill>
              </a:rPr>
              <a:t>Regulasi: Minimal.</a:t>
            </a:r>
          </a:p>
          <a:p>
            <a:pPr marL="457200" indent="-457200" algn="just">
              <a:buFont typeface="+mj-lt"/>
              <a:buAutoNum type="arabicPeriod" startAt="2"/>
            </a:pPr>
            <a:r>
              <a:rPr lang="en-US" altLang="en-US" sz="2200">
                <a:solidFill>
                  <a:schemeClr val="tx1"/>
                </a:solidFill>
              </a:rPr>
              <a:t>Badan Hukum (PT):</a:t>
            </a:r>
          </a:p>
          <a:p>
            <a:pPr marL="829945" indent="-325755" algn="just">
              <a:buFont typeface="Arial" panose="020B0604020202020204" pitchFamily="34" charset="0"/>
              <a:buChar char="•"/>
            </a:pPr>
            <a:r>
              <a:rPr lang="en-US" altLang="en-US" sz="2200">
                <a:solidFill>
                  <a:schemeClr val="tx1"/>
                </a:solidFill>
              </a:rPr>
              <a:t>Status: Badan hukum (subjek hukum terpisah).</a:t>
            </a:r>
          </a:p>
          <a:p>
            <a:pPr marL="829945" indent="-325755" algn="just">
              <a:buFont typeface="Arial" panose="020B0604020202020204" pitchFamily="34" charset="0"/>
              <a:buChar char="•"/>
            </a:pPr>
            <a:r>
              <a:rPr lang="en-US" altLang="en-US" sz="2200">
                <a:solidFill>
                  <a:schemeClr val="tx1"/>
                </a:solidFill>
              </a:rPr>
              <a:t>Tanggung Jawab: Terbatas (sebatas modal disetor).</a:t>
            </a:r>
          </a:p>
          <a:p>
            <a:pPr marL="829945" indent="-325755" algn="just">
              <a:buFont typeface="Arial" panose="020B0604020202020204" pitchFamily="34" charset="0"/>
              <a:buChar char="•"/>
            </a:pPr>
            <a:r>
              <a:rPr lang="en-US" altLang="en-US" sz="2200">
                <a:solidFill>
                  <a:schemeClr val="tx1"/>
                </a:solidFill>
              </a:rPr>
              <a:t>Modal: Terpisah dari kekayaan pribadi.</a:t>
            </a:r>
          </a:p>
          <a:p>
            <a:pPr marL="829945" indent="-325755" algn="just">
              <a:buFont typeface="Arial" panose="020B0604020202020204" pitchFamily="34" charset="0"/>
              <a:buChar char="•"/>
            </a:pPr>
            <a:r>
              <a:rPr lang="en-US" altLang="en-US" sz="2200">
                <a:solidFill>
                  <a:schemeClr val="tx1"/>
                </a:solidFill>
              </a:rPr>
              <a:t>Kepemilikan: Bisa tunggal (PT Perorangan) atau banyak (PT Biasa).</a:t>
            </a:r>
          </a:p>
          <a:p>
            <a:pPr marL="829945" indent="-325755" algn="just">
              <a:buFont typeface="Arial" panose="020B0604020202020204" pitchFamily="34" charset="0"/>
              <a:buChar char="•"/>
            </a:pPr>
            <a:r>
              <a:rPr lang="en-US" altLang="en-US" sz="2200">
                <a:solidFill>
                  <a:schemeClr val="tx1"/>
                </a:solidFill>
              </a:rPr>
              <a:t>Regulasi: Ketat</a:t>
            </a:r>
          </a:p>
        </p:txBody>
      </p:sp>
    </p:spTree>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549910"/>
            <a:ext cx="8744585" cy="5629275"/>
          </a:xfrm>
        </p:spPr>
        <p:txBody>
          <a:bodyPr>
            <a:noAutofit/>
          </a:bodyPr>
          <a:lstStyle/>
          <a:p>
            <a:pPr algn="ctr">
              <a:buFont typeface="+mj-lt"/>
            </a:pPr>
            <a:r>
              <a:rPr lang="en-US" altLang="en-US" sz="2200">
                <a:solidFill>
                  <a:schemeClr val="tx1"/>
                </a:solidFill>
              </a:rPr>
              <a:t>Perkembangan Hukum: PT Perorangan</a:t>
            </a:r>
          </a:p>
          <a:p>
            <a:pPr algn="just">
              <a:buFont typeface="+mj-lt"/>
            </a:pPr>
            <a:endParaRPr lang="en-US" altLang="en-US" sz="2200">
              <a:solidFill>
                <a:schemeClr val="tx1"/>
              </a:solidFill>
            </a:endParaRPr>
          </a:p>
          <a:p>
            <a:pPr marL="342900" indent="-342900" algn="just">
              <a:buFont typeface="Wingdings" panose="05000000000000000000" charset="0"/>
              <a:buChar char="Ø"/>
            </a:pPr>
            <a:r>
              <a:rPr lang="en-US" altLang="en-US" sz="2200">
                <a:solidFill>
                  <a:schemeClr val="tx1"/>
                </a:solidFill>
              </a:rPr>
              <a:t>Dasar Hukum: Undang-Undang No. 11 Tahun 2020 tentang Cipta Kerja dan PP No. 8 Tahun 2021.</a:t>
            </a:r>
          </a:p>
          <a:p>
            <a:pPr marL="342900" indent="-342900" algn="just">
              <a:buFont typeface="Wingdings" panose="05000000000000000000" charset="0"/>
              <a:buChar char="Ø"/>
            </a:pPr>
            <a:r>
              <a:rPr lang="en-US" altLang="en-US" sz="2200">
                <a:solidFill>
                  <a:schemeClr val="tx1"/>
                </a:solidFill>
              </a:rPr>
              <a:t>Latar Belakang: Memberikan opsi bagi pelaku UMKM untuk mendirikan badan hukum dengan proses yang lebih sederhana.</a:t>
            </a:r>
          </a:p>
          <a:p>
            <a:pPr marL="342900" indent="-342900" algn="just">
              <a:buFont typeface="Wingdings" panose="05000000000000000000" charset="0"/>
              <a:buChar char="Ø"/>
            </a:pPr>
            <a:r>
              <a:rPr lang="en-US" altLang="en-US" sz="2200">
                <a:solidFill>
                  <a:schemeClr val="tx1"/>
                </a:solidFill>
              </a:rPr>
              <a:t>Keuntungan: Memberikan perlindungan hukum berupa tanggung jawab terbatas</a:t>
            </a:r>
          </a:p>
        </p:txBody>
      </p:sp>
    </p:spTree>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549910"/>
            <a:ext cx="8744585" cy="5629275"/>
          </a:xfrm>
        </p:spPr>
        <p:txBody>
          <a:bodyPr>
            <a:noAutofit/>
          </a:bodyPr>
          <a:lstStyle/>
          <a:p>
            <a:pPr algn="ctr">
              <a:buFont typeface="+mj-lt"/>
            </a:pPr>
            <a:r>
              <a:rPr lang="en-US" altLang="en-US" sz="2200">
                <a:solidFill>
                  <a:schemeClr val="tx1"/>
                </a:solidFill>
              </a:rPr>
              <a:t>Perbedaan Mendasar: Perusahaan Perseorangan vs PT Perorangan</a:t>
            </a:r>
          </a:p>
          <a:p>
            <a:pPr algn="ctr">
              <a:buFont typeface="+mj-lt"/>
            </a:pPr>
            <a:endParaRPr lang="en-US" altLang="en-US" sz="2200">
              <a:solidFill>
                <a:schemeClr val="tx1"/>
              </a:solidFill>
            </a:endParaRPr>
          </a:p>
          <a:p>
            <a:pPr marL="342900" indent="-342900" algn="just">
              <a:buFont typeface="Wingdings" panose="05000000000000000000" charset="0"/>
              <a:buChar char="v"/>
            </a:pPr>
            <a:r>
              <a:rPr lang="en-US" altLang="en-US" sz="2200">
                <a:solidFill>
                  <a:schemeClr val="tx1"/>
                </a:solidFill>
              </a:rPr>
              <a:t>Status Hukum: PT Perorangan adalah badan hukum, sedangkan Perusahaan Perseorangan tradisional bukan badan hukum.</a:t>
            </a:r>
          </a:p>
          <a:p>
            <a:pPr marL="342900" indent="-342900" algn="just">
              <a:buFont typeface="Wingdings" panose="05000000000000000000" charset="0"/>
              <a:buChar char="v"/>
            </a:pPr>
            <a:r>
              <a:rPr lang="en-US" altLang="en-US" sz="2200">
                <a:solidFill>
                  <a:schemeClr val="tx1"/>
                </a:solidFill>
              </a:rPr>
              <a:t>Tanggung Jawab: PT Perorangan memiliki tanggung jawab terbatas sebatas modal, sementara Perusahaan Perseorangan memiliki tanggung jawab tak terbatas.</a:t>
            </a:r>
          </a:p>
          <a:p>
            <a:pPr marL="342900" indent="-342900" algn="just">
              <a:buFont typeface="Wingdings" panose="05000000000000000000" charset="0"/>
              <a:buChar char="v"/>
            </a:pPr>
            <a:r>
              <a:rPr lang="en-US" altLang="en-US" sz="2200">
                <a:solidFill>
                  <a:schemeClr val="tx1"/>
                </a:solidFill>
              </a:rPr>
              <a:t>Prosedur Pendirian: PT Perorangan didirikan melalui pernyataan pendirian elektronik di sistem AHU Kemenkumham, tanpa perlu akta notaris, namun tetap terdaftar secara resmi.</a:t>
            </a: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863600" y="550545"/>
            <a:ext cx="7416800" cy="1139825"/>
          </a:xfrm>
        </p:spPr>
        <p:txBody>
          <a:bodyPr>
            <a:normAutofit/>
          </a:bodyPr>
          <a:lstStyle/>
          <a:p>
            <a:pPr algn="ctr">
              <a:lnSpc>
                <a:spcPct val="100000"/>
              </a:lnSpc>
              <a:buFont typeface="Wingdings" panose="05000000000000000000" charset="0"/>
            </a:pPr>
            <a:r>
              <a:rPr lang="en-US" altLang="en-US" sz="2400" b="1" dirty="0">
                <a:solidFill>
                  <a:schemeClr val="tx1"/>
                </a:solidFill>
              </a:rPr>
              <a:t>Latar Belakang dan Kedudukan Hukum</a:t>
            </a:r>
          </a:p>
        </p:txBody>
      </p:sp>
      <p:sp>
        <p:nvSpPr>
          <p:cNvPr id="3" name="Subtitle 1"/>
          <p:cNvSpPr txBox="1"/>
          <p:nvPr/>
        </p:nvSpPr>
        <p:spPr>
          <a:xfrm>
            <a:off x="366395" y="1497965"/>
            <a:ext cx="8387080" cy="4601845"/>
          </a:xfrm>
          <a:prstGeom prst="rect">
            <a:avLst/>
          </a:prstGeom>
        </p:spPr>
        <p:txBody>
          <a:bodyPr vert="horz" lIns="91440" tIns="45720" rIns="91440" bIns="45720" rtlCol="0">
            <a:normAutofit fontScale="7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342900" indent="-342900" algn="just">
              <a:lnSpc>
                <a:spcPct val="100000"/>
              </a:lnSpc>
              <a:buFont typeface="Wingdings" panose="05000000000000000000" charset="0"/>
              <a:buChar char="v"/>
            </a:pPr>
            <a:r>
              <a:rPr lang="en-US" altLang="en-US" sz="2780" dirty="0">
                <a:solidFill>
                  <a:schemeClr val="tx1"/>
                </a:solidFill>
              </a:rPr>
              <a:t>Urgensi PD/Perseorangan: Mayoritas unit UMKM adalah Perseorangan; fondasi utama perekonomian nasional.</a:t>
            </a:r>
          </a:p>
          <a:p>
            <a:pPr algn="just">
              <a:lnSpc>
                <a:spcPct val="100000"/>
              </a:lnSpc>
              <a:buFont typeface="+mj-lt"/>
            </a:pPr>
            <a:endParaRPr lang="en-US" altLang="en-US" sz="2780" dirty="0">
              <a:solidFill>
                <a:schemeClr val="tx1"/>
              </a:solidFill>
            </a:endParaRPr>
          </a:p>
          <a:p>
            <a:pPr marL="342900" indent="-342900" algn="just">
              <a:lnSpc>
                <a:spcPct val="100000"/>
              </a:lnSpc>
              <a:buFont typeface="Wingdings" panose="05000000000000000000" charset="0"/>
              <a:buChar char="v"/>
            </a:pPr>
            <a:r>
              <a:rPr lang="en-US" altLang="en-US" sz="2780" dirty="0">
                <a:solidFill>
                  <a:schemeClr val="tx1"/>
                </a:solidFill>
              </a:rPr>
              <a:t>Konteks Hukum (Prananingtyas, 2019): PD/Perseorangan adalah subjek hukum perdata biasa (individu), bukan Badan Hukum (BH) atau Badan Usaha Bukan Hukum (BUBK) yang terpisah dari pendirinya.</a:t>
            </a:r>
          </a:p>
          <a:p>
            <a:pPr algn="just">
              <a:lnSpc>
                <a:spcPct val="100000"/>
              </a:lnSpc>
              <a:buFont typeface="+mj-lt"/>
            </a:pPr>
            <a:endParaRPr lang="en-US" altLang="en-US" sz="2780" dirty="0">
              <a:solidFill>
                <a:schemeClr val="tx1"/>
              </a:solidFill>
            </a:endParaRPr>
          </a:p>
          <a:p>
            <a:pPr marL="342900" indent="-342900" algn="just">
              <a:lnSpc>
                <a:spcPct val="100000"/>
              </a:lnSpc>
              <a:buFont typeface="Wingdings" panose="05000000000000000000" charset="0"/>
              <a:buChar char="v"/>
            </a:pPr>
            <a:r>
              <a:rPr lang="en-US" altLang="en-US" sz="2780" dirty="0">
                <a:solidFill>
                  <a:schemeClr val="tx1"/>
                </a:solidFill>
              </a:rPr>
              <a:t>Dasar Operasi: Kegiatan diatur dalam KUHD (Kitab Undang-Undang Hukum Dagang) terkait "Perbuatan Perniagaan" yang dilakukan secara teratur.</a:t>
            </a:r>
          </a:p>
          <a:p>
            <a:pPr algn="just">
              <a:lnSpc>
                <a:spcPct val="100000"/>
              </a:lnSpc>
              <a:buFont typeface="+mj-lt"/>
            </a:pPr>
            <a:endParaRPr lang="en-US" altLang="en-US" sz="2780" dirty="0">
              <a:solidFill>
                <a:schemeClr val="tx1"/>
              </a:solidFill>
            </a:endParaRPr>
          </a:p>
          <a:p>
            <a:pPr algn="just">
              <a:lnSpc>
                <a:spcPct val="100000"/>
              </a:lnSpc>
              <a:buFont typeface="+mj-lt"/>
            </a:pPr>
            <a:r>
              <a:rPr lang="en-US" altLang="en-US" sz="2780" dirty="0">
                <a:solidFill>
                  <a:schemeClr val="tx1"/>
                </a:solidFill>
              </a:rPr>
              <a:t>Contoh Kedudukan: Pedagang Eceran, Toko Grosir, Reseller Skala Besar.</a:t>
            </a:r>
          </a:p>
        </p:txBody>
      </p:sp>
    </p:spTree>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549910"/>
            <a:ext cx="8744585" cy="5629275"/>
          </a:xfrm>
        </p:spPr>
        <p:txBody>
          <a:bodyPr>
            <a:noAutofit/>
          </a:bodyPr>
          <a:lstStyle/>
          <a:p>
            <a:pPr algn="ctr">
              <a:buFont typeface="+mj-lt"/>
            </a:pPr>
            <a:r>
              <a:rPr lang="en-US" altLang="en-US" sz="2200">
                <a:solidFill>
                  <a:schemeClr val="tx1"/>
                </a:solidFill>
              </a:rPr>
              <a:t>Contoh Kasus: Perlindungan PT Perorangan</a:t>
            </a:r>
          </a:p>
          <a:p>
            <a:pPr algn="ctr">
              <a:buFont typeface="+mj-lt"/>
            </a:pPr>
            <a:endParaRPr lang="en-US" altLang="en-US" sz="2200">
              <a:solidFill>
                <a:schemeClr val="tx1"/>
              </a:solidFill>
            </a:endParaRPr>
          </a:p>
          <a:p>
            <a:pPr algn="just">
              <a:buFont typeface="Wingdings" panose="05000000000000000000" charset="0"/>
            </a:pPr>
            <a:r>
              <a:rPr lang="en-US" altLang="en-US" sz="2200">
                <a:solidFill>
                  <a:schemeClr val="tx1"/>
                </a:solidFill>
              </a:rPr>
              <a:t>Studi Kasus: Seorang pengusaha online shop dengan PT Perorangan mengalami kerugian besar. Kreditor hanya bisa menagih dari aset yang terdaftar atas nama PT, tidak dapat menyita rumah atau aset pribadi pemilik, karena adanya pemisahan hukum. Hal ini memberikan perlindungan yang tidak dimiliki oleh perusahaan perseorangan tradisional.</a:t>
            </a:r>
          </a:p>
        </p:txBody>
      </p:sp>
    </p:spTree>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549910"/>
            <a:ext cx="8744585" cy="5629275"/>
          </a:xfrm>
        </p:spPr>
        <p:txBody>
          <a:bodyPr>
            <a:noAutofit/>
          </a:bodyPr>
          <a:lstStyle/>
          <a:p>
            <a:pPr algn="ctr">
              <a:buFont typeface="Wingdings" panose="05000000000000000000" charset="0"/>
            </a:pPr>
            <a:r>
              <a:rPr lang="en-US" altLang="en-US" sz="2200">
                <a:solidFill>
                  <a:schemeClr val="tx1"/>
                </a:solidFill>
              </a:rPr>
              <a:t>Pilihan Bentuk Usaha</a:t>
            </a:r>
          </a:p>
          <a:p>
            <a:pPr algn="ctr">
              <a:buFont typeface="Wingdings" panose="05000000000000000000" charset="0"/>
            </a:pP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Perusahaan Perseorangan Tradisional: Cocok untuk skala usaha sangat kecil, risiko rendah, dan pemilik menginginkan kendali penuh tanpa banyak birokrasi.</a:t>
            </a:r>
          </a:p>
          <a:p>
            <a:pPr marL="342900" indent="-342900" algn="just">
              <a:buFont typeface="Arial" panose="020B0604020202020204" pitchFamily="34" charset="0"/>
              <a:buChar char="•"/>
            </a:pPr>
            <a:r>
              <a:rPr lang="en-US" altLang="en-US" sz="2200">
                <a:solidFill>
                  <a:schemeClr val="tx1"/>
                </a:solidFill>
              </a:rPr>
              <a:t>PT Perorangan: Pilihan strategis bagi UMKM yang ingin berkembang, butuh perlindungan hukum, dan ingin meningkatkan kredibilitas di mata mitra bisnis.</a:t>
            </a:r>
          </a:p>
          <a:p>
            <a:pPr algn="just">
              <a:buFont typeface="Wingdings" panose="05000000000000000000" charset="0"/>
            </a:pPr>
            <a:endParaRPr lang="en-US" altLang="en-US" sz="2200">
              <a:solidFill>
                <a:schemeClr val="tx1"/>
              </a:solidFill>
            </a:endParaRPr>
          </a:p>
        </p:txBody>
      </p:sp>
    </p:spTree>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549910"/>
            <a:ext cx="8744585" cy="5629275"/>
          </a:xfrm>
        </p:spPr>
        <p:txBody>
          <a:bodyPr>
            <a:noAutofit/>
          </a:bodyPr>
          <a:lstStyle/>
          <a:p>
            <a:pPr algn="ctr">
              <a:buFont typeface="Arial" panose="020B0604020202020204" pitchFamily="34" charset="0"/>
            </a:pPr>
            <a:r>
              <a:rPr lang="en-US" altLang="en-US" sz="2200">
                <a:solidFill>
                  <a:schemeClr val="tx1"/>
                </a:solidFill>
              </a:rPr>
              <a:t>Kelebihan dan Kekurangan Perusahaan Perseorangan</a:t>
            </a:r>
          </a:p>
          <a:p>
            <a:pPr algn="ctr">
              <a:buFont typeface="Arial" panose="020B0604020202020204" pitchFamily="34" charset="0"/>
            </a:pPr>
            <a:endParaRPr lang="en-US" altLang="en-US" sz="2200">
              <a:solidFill>
                <a:schemeClr val="tx1"/>
              </a:solidFill>
            </a:endParaRPr>
          </a:p>
          <a:p>
            <a:pPr marL="342900" indent="-342900" algn="just">
              <a:buFont typeface="Wingdings" panose="05000000000000000000" charset="0"/>
              <a:buChar char="v"/>
            </a:pPr>
            <a:r>
              <a:rPr lang="en-US" altLang="en-US" sz="2200">
                <a:solidFill>
                  <a:schemeClr val="tx1"/>
                </a:solidFill>
              </a:rPr>
              <a:t>Kelebihan:</a:t>
            </a:r>
          </a:p>
          <a:p>
            <a:pPr algn="just">
              <a:buFont typeface="Arial" panose="020B0604020202020204" pitchFamily="34" charset="0"/>
            </a:pPr>
            <a:r>
              <a:rPr lang="en-US" altLang="en-US" sz="2200">
                <a:solidFill>
                  <a:schemeClr val="tx1"/>
                </a:solidFill>
              </a:rPr>
              <a:t>Pengambilan keputusan cepat.</a:t>
            </a:r>
          </a:p>
          <a:p>
            <a:pPr algn="just">
              <a:buFont typeface="Arial" panose="020B0604020202020204" pitchFamily="34" charset="0"/>
            </a:pPr>
            <a:r>
              <a:rPr lang="en-US" altLang="en-US" sz="2200">
                <a:solidFill>
                  <a:schemeClr val="tx1"/>
                </a:solidFill>
              </a:rPr>
              <a:t>Modal relatif kecil dan mudah didirikan.</a:t>
            </a:r>
          </a:p>
          <a:p>
            <a:pPr algn="just">
              <a:buFont typeface="Arial" panose="020B0604020202020204" pitchFamily="34" charset="0"/>
            </a:pPr>
            <a:r>
              <a:rPr lang="en-US" altLang="en-US" sz="2200">
                <a:solidFill>
                  <a:schemeClr val="tx1"/>
                </a:solidFill>
              </a:rPr>
              <a:t>Seluruh keuntungan menjadi milik pemilik.</a:t>
            </a:r>
          </a:p>
          <a:p>
            <a:pPr algn="just">
              <a:buFont typeface="Arial" panose="020B0604020202020204" pitchFamily="34" charset="0"/>
            </a:pPr>
            <a:r>
              <a:rPr lang="en-US" altLang="en-US" sz="2200">
                <a:solidFill>
                  <a:schemeClr val="tx1"/>
                </a:solidFill>
              </a:rPr>
              <a:t>Kerahasiaan usaha lebih terjamin.</a:t>
            </a:r>
          </a:p>
          <a:p>
            <a:pPr algn="just">
              <a:buFont typeface="Arial" panose="020B0604020202020204" pitchFamily="34" charset="0"/>
            </a:pPr>
            <a:endParaRPr lang="en-US" altLang="en-US" sz="2200">
              <a:solidFill>
                <a:schemeClr val="tx1"/>
              </a:solidFill>
            </a:endParaRPr>
          </a:p>
          <a:p>
            <a:pPr marL="342900" indent="-342900" algn="just">
              <a:buFont typeface="Wingdings" panose="05000000000000000000" charset="0"/>
              <a:buChar char="v"/>
            </a:pPr>
            <a:r>
              <a:rPr lang="en-US" altLang="en-US" sz="2200">
                <a:solidFill>
                  <a:schemeClr val="tx1"/>
                </a:solidFill>
              </a:rPr>
              <a:t>Kekurangan:</a:t>
            </a:r>
          </a:p>
          <a:p>
            <a:pPr algn="just">
              <a:buFont typeface="Arial" panose="020B0604020202020204" pitchFamily="34" charset="0"/>
            </a:pPr>
            <a:r>
              <a:rPr lang="en-US" altLang="en-US" sz="2200">
                <a:solidFill>
                  <a:schemeClr val="tx1"/>
                </a:solidFill>
              </a:rPr>
              <a:t>Tanggung jawab tak terbatas.</a:t>
            </a:r>
          </a:p>
          <a:p>
            <a:pPr algn="just">
              <a:buFont typeface="Arial" panose="020B0604020202020204" pitchFamily="34" charset="0"/>
            </a:pPr>
            <a:r>
              <a:rPr lang="en-US" altLang="en-US" sz="2200">
                <a:solidFill>
                  <a:schemeClr val="tx1"/>
                </a:solidFill>
              </a:rPr>
              <a:t>Keterbatasan modal.</a:t>
            </a:r>
          </a:p>
          <a:p>
            <a:pPr algn="just">
              <a:buFont typeface="Arial" panose="020B0604020202020204" pitchFamily="34" charset="0"/>
            </a:pPr>
            <a:r>
              <a:rPr lang="en-US" altLang="en-US" sz="2200">
                <a:solidFill>
                  <a:schemeClr val="tx1"/>
                </a:solidFill>
              </a:rPr>
              <a:t>Kelangsungan hidup tidak terjamin.</a:t>
            </a:r>
          </a:p>
          <a:p>
            <a:pPr algn="just">
              <a:buFont typeface="Arial" panose="020B0604020202020204" pitchFamily="34" charset="0"/>
            </a:pPr>
            <a:r>
              <a:rPr lang="en-US" altLang="en-US" sz="2200">
                <a:solidFill>
                  <a:schemeClr val="tx1"/>
                </a:solidFill>
              </a:rPr>
              <a:t>Manajemen terbatas.</a:t>
            </a:r>
          </a:p>
          <a:p>
            <a:pPr algn="just">
              <a:buFont typeface="Arial" panose="020B0604020202020204" pitchFamily="34" charset="0"/>
            </a:pPr>
            <a:endParaRPr lang="en-US" altLang="en-US" sz="2200">
              <a:solidFill>
                <a:schemeClr val="tx1"/>
              </a:solidFill>
            </a:endParaRPr>
          </a:p>
        </p:txBody>
      </p:sp>
    </p:spTree>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549910"/>
            <a:ext cx="8744585" cy="5629275"/>
          </a:xfrm>
        </p:spPr>
        <p:txBody>
          <a:bodyPr>
            <a:noAutofit/>
          </a:bodyPr>
          <a:lstStyle/>
          <a:p>
            <a:pPr algn="ctr">
              <a:buFont typeface="Arial" panose="020B0604020202020204" pitchFamily="34" charset="0"/>
            </a:pPr>
            <a:r>
              <a:rPr lang="en-US" altLang="en-US" sz="2200">
                <a:solidFill>
                  <a:schemeClr val="tx1"/>
                </a:solidFill>
              </a:rPr>
              <a:t>Kesimpulan</a:t>
            </a:r>
          </a:p>
          <a:p>
            <a:pPr algn="ctr">
              <a:buFont typeface="Arial" panose="020B0604020202020204" pitchFamily="34" charset="0"/>
            </a:pP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Perusahaan Dagang/Perseorangan adalah fondasi dari banyak usaha, namun memiliki risiko utama berupa tanggung jawab tak terbatas.</a:t>
            </a:r>
          </a:p>
          <a:p>
            <a:pPr marL="342900" indent="-342900" algn="just">
              <a:buFont typeface="Arial" panose="020B0604020202020204" pitchFamily="34" charset="0"/>
              <a:buChar char="•"/>
            </a:pPr>
            <a:r>
              <a:rPr lang="en-US" altLang="en-US" sz="2200">
                <a:solidFill>
                  <a:schemeClr val="tx1"/>
                </a:solidFill>
              </a:rPr>
              <a:t>Pengusaha perlu memahami aspek hukumnya, termasuk kewajiban pencatatan sesuai KUHD.</a:t>
            </a:r>
          </a:p>
          <a:p>
            <a:pPr marL="342900" indent="-342900" algn="just">
              <a:buFont typeface="Arial" panose="020B0604020202020204" pitchFamily="34" charset="0"/>
              <a:buChar char="•"/>
            </a:pPr>
            <a:r>
              <a:rPr lang="en-US" altLang="en-US" sz="2200">
                <a:solidFill>
                  <a:schemeClr val="tx1"/>
                </a:solidFill>
              </a:rPr>
              <a:t>Dengan adanya UU Cipta Kerja, pengusaha UMKM kini memiliki opsi untuk mendirikan PT Perorangan untuk mendapatkan perlindungan badan hukum dengan prosedur yang lebih sederhana.</a:t>
            </a:r>
          </a:p>
        </p:txBody>
      </p:sp>
    </p:spTree>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buFont typeface="+mj-lt"/>
            </a:pPr>
            <a:r>
              <a:rPr lang="en-US" altLang="en-US" sz="2200">
                <a:solidFill>
                  <a:schemeClr val="tx1"/>
                </a:solidFill>
              </a:rPr>
              <a:t>SOAL 1</a:t>
            </a:r>
          </a:p>
          <a:p>
            <a:pPr algn="just">
              <a:buFont typeface="+mj-lt"/>
            </a:pPr>
            <a:r>
              <a:rPr lang="en-US" altLang="en-US" sz="2200">
                <a:solidFill>
                  <a:schemeClr val="tx1"/>
                </a:solidFill>
              </a:rPr>
              <a:t>Studi Kasus: Pak Sandi memiliki usaha toko grosir sembako dengan modal awal dari tabungan pribadinya. Usahanya berbadan hukum perusahaan perseorangan. Setelah beberapa tahun berjalan, ia berencana memperluas usaha dengan membuka cabang baru, tetapi ia membutuhkan modal tambahan sebesar Rp200 juta. Ia memutuskan untuk meminjam uang dari bank dengan jaminan rumah pribadinya. Setelah membuka cabang, usahanya mengalami kerugian besar karena persaingan yang ketat dan harga bahan baku yang tidak stabil.</a:t>
            </a:r>
          </a:p>
          <a:p>
            <a:pPr marL="457200" indent="-457200" algn="just">
              <a:buFont typeface="+mj-lt"/>
              <a:buAutoNum type="arabicPeriod"/>
            </a:pPr>
            <a:r>
              <a:rPr lang="en-US" altLang="en-US" sz="2200">
                <a:solidFill>
                  <a:schemeClr val="tx1"/>
                </a:solidFill>
              </a:rPr>
              <a:t>Jelaskan mengapa bank dapat meminta jaminan rumah pribadi Pak Sandi untuk pinjaman bisnisnya. Kaitkan dengan karakteristik perusahaan perseorangan.</a:t>
            </a:r>
          </a:p>
          <a:p>
            <a:pPr marL="457200" indent="-457200" algn="just">
              <a:buFont typeface="+mj-lt"/>
              <a:buAutoNum type="arabicPeriod"/>
            </a:pPr>
            <a:r>
              <a:rPr lang="en-US" altLang="en-US" sz="2200">
                <a:solidFill>
                  <a:schemeClr val="tx1"/>
                </a:solidFill>
              </a:rPr>
              <a:t>Jika usaha Pak Sandi bangkrut dan aset toko tidak cukup untuk melunasi utang kepada bank, bagaimana nasib rumah pribadi Pak Sandi?</a:t>
            </a:r>
          </a:p>
          <a:p>
            <a:pPr algn="just"/>
            <a:endParaRPr lang="en-US" altLang="en-US" sz="2200">
              <a:solidFill>
                <a:schemeClr val="tx1"/>
              </a:solidFill>
            </a:endParaRPr>
          </a:p>
        </p:txBody>
      </p:sp>
    </p:spTree>
  </p:cSld>
  <p:clrMapOvr>
    <a:masterClrMapping/>
  </p:clrMapOvr>
  <p:transition spd="slow">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100">
                <a:solidFill>
                  <a:schemeClr val="tx1"/>
                </a:solidFill>
              </a:rPr>
              <a:t>SOAL 2</a:t>
            </a:r>
          </a:p>
          <a:p>
            <a:pPr algn="just"/>
            <a:r>
              <a:rPr lang="en-US" altLang="en-US" sz="2100">
                <a:solidFill>
                  <a:schemeClr val="tx1"/>
                </a:solidFill>
              </a:rPr>
              <a:t>Studi Kasus: Bu Siti adalah pemilik usaha katering rumahan yang sudah berjalan selama 5 tahun. Usahanya terdaftar sebagai perusahaan perseorangan dan terus berkembang pesat. Bu Siti mulai khawatir tentang risiko hukum yang dihadapinya, terutama setelah mendengar bahwa ada kasus keracunan makanan ringan dari pemasoknya yang bisa menuntutnya. Ia juga ingin menarik modal dari investor kecil untuk ekspansi, tetapi investor tersebut ragu berinvestasi karena melihat bentuk usahanya yang memiliki tanggung jawab tak terbatas.</a:t>
            </a:r>
          </a:p>
          <a:p>
            <a:pPr algn="just"/>
            <a:endParaRPr lang="en-US" altLang="en-US" sz="2100">
              <a:solidFill>
                <a:schemeClr val="tx1"/>
              </a:solidFill>
            </a:endParaRPr>
          </a:p>
          <a:p>
            <a:pPr marL="457200" indent="-457200" algn="just">
              <a:buFont typeface="+mj-lt"/>
              <a:buAutoNum type="arabicPeriod"/>
            </a:pPr>
            <a:r>
              <a:rPr lang="en-US" altLang="en-US" sz="2100">
                <a:solidFill>
                  <a:schemeClr val="tx1"/>
                </a:solidFill>
              </a:rPr>
              <a:t> Apa perbedaan perlindungan hukum yang akan Bu Siti dapatkan jika ia tetap menggunakan perusahaan perseorangan dibandingkan jika ia mengubahnya menjadi PT Perorangan sesuai UU Cipta Kerja?</a:t>
            </a:r>
          </a:p>
          <a:p>
            <a:pPr marL="457200" indent="-457200" algn="just">
              <a:buFont typeface="+mj-lt"/>
              <a:buAutoNum type="arabicPeriod"/>
            </a:pPr>
            <a:r>
              <a:rPr lang="en-US" altLang="en-US" sz="2100">
                <a:solidFill>
                  <a:schemeClr val="tx1"/>
                </a:solidFill>
              </a:rPr>
              <a:t>Bagaimana perubahan status hukum menjadi PT Perorangan dapat membantu Bu Siti dalam menarik investor dan mengelola risiko hukum terkait insiden keracunan makanan?</a:t>
            </a:r>
          </a:p>
          <a:p>
            <a:pPr algn="just"/>
            <a:endParaRPr lang="en-US" altLang="en-US" sz="2100">
              <a:solidFill>
                <a:schemeClr val="tx1"/>
              </a:solidFill>
            </a:endParaRPr>
          </a:p>
        </p:txBody>
      </p:sp>
    </p:spTree>
  </p:cSld>
  <p:clrMapOvr>
    <a:masterClrMapping/>
  </p:clrMapOvr>
  <p:transition spd="slow">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100">
                <a:solidFill>
                  <a:schemeClr val="tx1"/>
                </a:solidFill>
              </a:rPr>
              <a:t>SOAL 2</a:t>
            </a:r>
          </a:p>
          <a:p>
            <a:pPr algn="just"/>
            <a:r>
              <a:rPr lang="en-US" altLang="en-US" sz="2100">
                <a:solidFill>
                  <a:schemeClr val="tx1"/>
                </a:solidFill>
              </a:rPr>
              <a:t>Studi Kasus: Bu Siti adalah pemilik usaha katering rumahan yang sudah berjalan selama 5 tahun. Usahanya terdaftar sebagai perusahaan perseorangan dan terus berkembang pesat. Bu Siti mulai khawatir tentang risiko hukum yang dihadapinya, terutama setelah mendengar bahwa ada kasus keracunan makanan ringan dari pemasoknya yang bisa menuntutnya. Ia juga ingin menarik modal dari investor kecil untuk ekspansi, tetapi investor tersebut ragu berinvestasi karena melihat bentuk usahanya yang memiliki tanggung jawab tak terbatas.</a:t>
            </a:r>
          </a:p>
          <a:p>
            <a:pPr algn="just"/>
            <a:endParaRPr lang="en-US" altLang="en-US" sz="2100">
              <a:solidFill>
                <a:schemeClr val="tx1"/>
              </a:solidFill>
            </a:endParaRPr>
          </a:p>
          <a:p>
            <a:pPr marL="457200" indent="-457200" algn="just">
              <a:buFont typeface="+mj-lt"/>
              <a:buAutoNum type="arabicPeriod"/>
            </a:pPr>
            <a:r>
              <a:rPr lang="en-US" altLang="en-US" sz="2100">
                <a:solidFill>
                  <a:schemeClr val="tx1"/>
                </a:solidFill>
              </a:rPr>
              <a:t> Apa perbedaan perlindungan hukum yang akan Bu Siti dapatkan jika ia tetap menggunakan perusahaan perseorangan dibandingkan jika ia mengubahnya menjadi PT Perorangan sesuai UU Cipta Kerja?</a:t>
            </a:r>
          </a:p>
          <a:p>
            <a:pPr marL="457200" indent="-457200" algn="just">
              <a:buFont typeface="+mj-lt"/>
              <a:buAutoNum type="arabicPeriod"/>
            </a:pPr>
            <a:r>
              <a:rPr lang="en-US" altLang="en-US" sz="2100">
                <a:solidFill>
                  <a:schemeClr val="tx1"/>
                </a:solidFill>
              </a:rPr>
              <a:t>Bagaimana perubahan status hukum menjadi PT Perorangan dapat membantu Bu Siti dalam menarik investor dan mengelola risiko hukum terkait insiden keracunan makanan?</a:t>
            </a:r>
          </a:p>
          <a:p>
            <a:pPr algn="just"/>
            <a:endParaRPr lang="en-US" altLang="en-US" sz="2100">
              <a:solidFill>
                <a:schemeClr val="tx1"/>
              </a:solidFill>
            </a:endParaRPr>
          </a:p>
        </p:txBody>
      </p:sp>
    </p:spTree>
  </p:cSld>
  <p:clrMapOvr>
    <a:masterClrMapping/>
  </p:clrMapOvr>
  <p:transition spd="slow">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98145" y="687070"/>
            <a:ext cx="8474710" cy="5515610"/>
          </a:xfrm>
        </p:spPr>
        <p:txBody>
          <a:bodyPr>
            <a:normAutofit/>
          </a:bodyPr>
          <a:lstStyle/>
          <a:p>
            <a:pPr algn="ctr"/>
            <a:r>
              <a:rPr lang="en-US" altLang="en-US" sz="2335">
                <a:solidFill>
                  <a:schemeClr val="tx1"/>
                </a:solidFill>
              </a:rPr>
              <a:t>SOAL 3</a:t>
            </a:r>
          </a:p>
          <a:p>
            <a:pPr algn="just"/>
            <a:r>
              <a:rPr lang="en-US" altLang="en-US" sz="2335">
                <a:solidFill>
                  <a:schemeClr val="tx1"/>
                </a:solidFill>
              </a:rPr>
              <a:t>Studi Kasus: Pak Joko memiliki usaha distributor alat tulis yang ia jalankan sebagai perusahaan perseorangan selama 15 tahun. Usahanya sangat bergantung pada keahlian dan relasi yang ia bangun sendiri. Namun, karena kondisi kesehatan yang menurun, Pak Joko ingin membubarkan usahanya dan menjual aset-asetnya. Putranya, Budi, tertarik untuk melanjutkan usaha tersebut, tetapi ia khawatir tidak mampu menjalankannya seproduktif ayahnya.</a:t>
            </a:r>
          </a:p>
          <a:p>
            <a:pPr marL="457200" indent="-457200" algn="just">
              <a:buAutoNum type="arabicPeriod"/>
            </a:pPr>
            <a:r>
              <a:rPr lang="en-US" altLang="en-US" sz="2335">
                <a:solidFill>
                  <a:schemeClr val="tx1"/>
                </a:solidFill>
              </a:rPr>
              <a:t>Mengapa kelangsungan usaha Pak Joko sangat bergantung pada dirinya dan bagaimana hal ini dapat memengaruhi Budi yang ingin melanjutkannya?</a:t>
            </a:r>
          </a:p>
          <a:p>
            <a:pPr marL="457200" indent="-457200" algn="just">
              <a:buAutoNum type="arabicPeriod"/>
            </a:pPr>
            <a:r>
              <a:rPr lang="en-US" altLang="en-US" sz="2335">
                <a:solidFill>
                  <a:schemeClr val="tx1"/>
                </a:solidFill>
              </a:rPr>
              <a:t>Jelaskan langkah-langkah yang harus Pak Joko lakukan untuk membubarkan perusahaannya secara hukum, dan bagaimana penyelesaian utang-piutangnya jika ada?</a:t>
            </a:r>
          </a:p>
        </p:txBody>
      </p:sp>
    </p:spTree>
  </p:cSld>
  <p:clrMapOvr>
    <a:masterClrMapping/>
  </p:clrMapOvr>
  <p:transition spd="slow">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98145" y="687070"/>
            <a:ext cx="8474710" cy="5515610"/>
          </a:xfrm>
        </p:spPr>
        <p:txBody>
          <a:bodyPr>
            <a:normAutofit/>
          </a:bodyPr>
          <a:lstStyle/>
          <a:p>
            <a:pPr algn="ctr"/>
            <a:r>
              <a:rPr lang="en-US" altLang="en-US" sz="2335">
                <a:solidFill>
                  <a:schemeClr val="tx1"/>
                </a:solidFill>
              </a:rPr>
              <a:t>SOAL 4</a:t>
            </a:r>
          </a:p>
          <a:p>
            <a:pPr algn="just"/>
            <a:r>
              <a:rPr lang="en-US" altLang="en-US" sz="2335">
                <a:solidFill>
                  <a:schemeClr val="tx1"/>
                </a:solidFill>
              </a:rPr>
              <a:t>Studi Kasus: Ibu Rina menjalankan usaha toko pakaian sebagai perusahaan dagang. Ia merasa pembukuan yang rinci merepotkan, sehingga ia hanya mencatat pemasukan dan pengeluaran secara sederhana di buku kas. Suatu hari, Ibu Rina ingin mengajukan pinjaman modal usaha ke bank untuk menambah stok dagangan. Pihak bank meminta laporan keuangan yang lebih terperinci, tetapi Ibu Rina tidak dapat menyediakannya.</a:t>
            </a:r>
          </a:p>
          <a:p>
            <a:pPr marL="457200" indent="-457200" algn="just">
              <a:buFont typeface="+mj-lt"/>
              <a:buAutoNum type="arabicPeriod"/>
            </a:pPr>
            <a:r>
              <a:rPr lang="en-US" altLang="en-US" sz="2335">
                <a:solidFill>
                  <a:schemeClr val="tx1"/>
                </a:solidFill>
              </a:rPr>
              <a:t>Jelaskan mengapa pihak bank membutuhkan laporan keuangan yang terperinci dan kaitkan dengan kewajiban pembukuan sesuai Pasal 6 KUHD.</a:t>
            </a:r>
          </a:p>
          <a:p>
            <a:pPr marL="457200" indent="-457200" algn="just">
              <a:buFont typeface="+mj-lt"/>
              <a:buAutoNum type="arabicPeriod"/>
            </a:pPr>
            <a:r>
              <a:rPr lang="en-US" altLang="en-US" sz="2335">
                <a:solidFill>
                  <a:schemeClr val="tx1"/>
                </a:solidFill>
              </a:rPr>
              <a:t> Selain kesulitan mendapatkan pinjaman, apa kerugian lain yang dapat dialami Ibu Rina akibat tidak melakukan pembukuan yang memadai?</a:t>
            </a:r>
          </a:p>
        </p:txBody>
      </p:sp>
    </p:spTree>
  </p:cSld>
  <p:clrMapOvr>
    <a:masterClrMapping/>
  </p:clrMapOvr>
  <p:transition spd="slow">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533400" y="765810"/>
            <a:ext cx="7890510" cy="1139825"/>
          </a:xfrm>
        </p:spPr>
        <p:txBody>
          <a:bodyPr>
            <a:normAutofit/>
          </a:bodyPr>
          <a:lstStyle/>
          <a:p>
            <a:pPr algn="ctr">
              <a:lnSpc>
                <a:spcPts val="2350"/>
              </a:lnSpc>
              <a:buFont typeface="+mj-lt"/>
            </a:pPr>
            <a:r>
              <a:rPr lang="en-US" altLang="en-US" sz="2400" b="1" dirty="0">
                <a:solidFill>
                  <a:schemeClr val="tx1"/>
                </a:solidFill>
                <a:sym typeface="+mn-ea"/>
              </a:rPr>
              <a:t>Definisi dan Lingkup Kegiatan Perusahaan Dagang</a:t>
            </a:r>
            <a:endParaRPr lang="en-US" altLang="en-US" sz="2400" b="1" dirty="0">
              <a:solidFill>
                <a:schemeClr val="tx1"/>
              </a:solidFill>
            </a:endParaRPr>
          </a:p>
        </p:txBody>
      </p:sp>
      <p:sp>
        <p:nvSpPr>
          <p:cNvPr id="3" name="Subtitle 1"/>
          <p:cNvSpPr txBox="1"/>
          <p:nvPr/>
        </p:nvSpPr>
        <p:spPr>
          <a:xfrm>
            <a:off x="241300" y="1458595"/>
            <a:ext cx="8486775" cy="4608195"/>
          </a:xfrm>
          <a:prstGeom prst="rect">
            <a:avLst/>
          </a:prstGeom>
        </p:spPr>
        <p:txBody>
          <a:bodyPr vert="horz" lIns="91440" tIns="45720" rIns="91440" bIns="45720" rtlCol="0">
            <a:normAutofit fontScale="8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just">
              <a:lnSpc>
                <a:spcPts val="2350"/>
              </a:lnSpc>
              <a:buFont typeface="+mj-lt"/>
              <a:buAutoNum type="arabicPeriod"/>
            </a:pPr>
            <a:r>
              <a:rPr lang="en-US" altLang="en-US" sz="3000" dirty="0">
                <a:solidFill>
                  <a:schemeClr val="tx1"/>
                </a:solidFill>
              </a:rPr>
              <a:t>Definisi PD: Perusahaan yang berorientasi laba dengan kegiatan utama membeli barang jadi (bahan baku, inventory) dan menjualnya kembali tanpa melalui proses manufaktur yang signifikan.</a:t>
            </a:r>
          </a:p>
          <a:p>
            <a:pPr marL="457200" indent="-457200" algn="just">
              <a:lnSpc>
                <a:spcPts val="2350"/>
              </a:lnSpc>
              <a:buFont typeface="+mj-lt"/>
              <a:buAutoNum type="arabicPeriod"/>
            </a:pPr>
            <a:r>
              <a:rPr lang="en-US" altLang="en-US" sz="3000" dirty="0">
                <a:solidFill>
                  <a:schemeClr val="tx1"/>
                </a:solidFill>
              </a:rPr>
              <a:t>Siklus Operasi: Pembelian → Penyimpanan (Persediaan) → Penjualan.</a:t>
            </a:r>
          </a:p>
          <a:p>
            <a:pPr marL="457200" indent="-457200" algn="just">
              <a:lnSpc>
                <a:spcPts val="2350"/>
              </a:lnSpc>
              <a:buFont typeface="+mj-lt"/>
              <a:buAutoNum type="arabicPeriod"/>
            </a:pPr>
            <a:r>
              <a:rPr lang="en-US" altLang="en-US" sz="3000" dirty="0">
                <a:solidFill>
                  <a:schemeClr val="tx1"/>
                </a:solidFill>
              </a:rPr>
              <a:t>Pasal Rujukan (Dasar): Pasal 1 KUHD, yang mendefinisikan "pedagang" sebagai orang yang melakukan perbuatan perniagaan sebagai pekerjaan sehari-hari.</a:t>
            </a:r>
          </a:p>
          <a:p>
            <a:pPr algn="just">
              <a:lnSpc>
                <a:spcPts val="2350"/>
              </a:lnSpc>
              <a:buFont typeface="+mj-lt"/>
            </a:pPr>
            <a:endParaRPr lang="en-US" altLang="en-US" sz="3000" dirty="0">
              <a:solidFill>
                <a:schemeClr val="tx1"/>
              </a:solidFill>
            </a:endParaRPr>
          </a:p>
          <a:p>
            <a:pPr algn="just">
              <a:lnSpc>
                <a:spcPts val="2350"/>
              </a:lnSpc>
              <a:buFont typeface="+mj-lt"/>
            </a:pPr>
            <a:r>
              <a:rPr lang="en-US" altLang="en-US" sz="3000" dirty="0">
                <a:solidFill>
                  <a:schemeClr val="tx1"/>
                </a:solidFill>
              </a:rPr>
              <a:t>Contoh: Toko Sembako "Berkah" membeli beras, gula, dan minyak dalam karungan, kemudian menjualnya kembali kepada konsumen dalam satuan yang lebih kecil.</a:t>
            </a: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200">
                <a:solidFill>
                  <a:schemeClr val="tx1"/>
                </a:solidFill>
              </a:rPr>
              <a:t>Hukum dan Jenis Perusahaan</a:t>
            </a:r>
          </a:p>
          <a:p>
            <a:pPr algn="ctr"/>
            <a:endParaRPr lang="en-US" altLang="en-US" sz="2200">
              <a:solidFill>
                <a:schemeClr val="tx1"/>
              </a:solidFill>
            </a:endParaRPr>
          </a:p>
          <a:p>
            <a:pPr marL="342900" indent="-342900" algn="just">
              <a:buFont typeface="Wingdings" panose="05000000000000000000" charset="0"/>
              <a:buChar char="§"/>
            </a:pPr>
            <a:r>
              <a:rPr lang="en-US" altLang="en-US" sz="2200">
                <a:solidFill>
                  <a:schemeClr val="tx1"/>
                </a:solidFill>
              </a:rPr>
              <a:t>Hukum Perusahaan sebagai Bagian Hukum Dagang: Merupakan serangkaian aturan hukum yang mengatur hubungan antara pihak-pihak yang terlibat dalam kegiatan usaha. KUHD menjadi acuan utama, namun banyak aturan lain yang relevan.</a:t>
            </a:r>
          </a:p>
          <a:p>
            <a:pPr marL="342900" indent="-342900" algn="just">
              <a:buFont typeface="Wingdings" panose="05000000000000000000" charset="0"/>
              <a:buChar char="§"/>
            </a:pPr>
            <a:r>
              <a:rPr lang="en-US" altLang="en-US" sz="2200">
                <a:solidFill>
                  <a:schemeClr val="tx1"/>
                </a:solidFill>
              </a:rPr>
              <a:t>Jenis-jenis Perusahaan: Beragam bentuk usaha, mulai dari yang sederhana (perseorangan) hingga yang kompleks (perseroan terbatas). Pemahaman bentuk ini penting untuk memilih struktur bisnis yang tepat.</a:t>
            </a:r>
          </a:p>
          <a:p>
            <a:pPr marL="342900" indent="-342900" algn="just">
              <a:buFont typeface="Wingdings" panose="05000000000000000000" charset="0"/>
              <a:buChar char="§"/>
            </a:pPr>
            <a:r>
              <a:rPr lang="en-US" altLang="en-US" sz="2200">
                <a:solidFill>
                  <a:schemeClr val="tx1"/>
                </a:solidFill>
              </a:rPr>
              <a:t>Mendalami bentuk usaha yang paling dasar, yaitu Perusahaan Dagang atau Perseorangan, serta perkembangan regulasi terbarunya</a:t>
            </a: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200">
                <a:solidFill>
                  <a:schemeClr val="tx1"/>
                </a:solidFill>
              </a:rPr>
              <a:t>Pengertian Perusahaan Perseorangan</a:t>
            </a:r>
          </a:p>
          <a:p>
            <a:pPr algn="ctr"/>
            <a:endParaRPr lang="en-US" altLang="en-US" sz="2200">
              <a:solidFill>
                <a:schemeClr val="tx1"/>
              </a:solidFill>
            </a:endParaRPr>
          </a:p>
          <a:p>
            <a:pPr marL="342900" indent="-342900" algn="just">
              <a:buFont typeface="Wingdings" panose="05000000000000000000" charset="0"/>
              <a:buChar char="§"/>
            </a:pPr>
            <a:r>
              <a:rPr lang="en-US" altLang="en-US" sz="2200">
                <a:solidFill>
                  <a:schemeClr val="tx1"/>
                </a:solidFill>
              </a:rPr>
              <a:t>Definisi Hukum (Umum): Entitas bisnis yang dimiliki, dikelola, dan dipertanggungjawabkan oleh satu orang. Secara hukum, tidak ada pemisahan antara harta pribadi pemilik dengan aset perusahaan. Pemilik bertindak atas nama pribadi dalam semua urusan bisnis.</a:t>
            </a:r>
          </a:p>
          <a:p>
            <a:pPr marL="342900" indent="-342900" algn="just">
              <a:buFont typeface="Wingdings" panose="05000000000000000000" charset="0"/>
              <a:buChar char="§"/>
            </a:pPr>
            <a:endParaRPr lang="en-US" altLang="en-US" sz="2200">
              <a:solidFill>
                <a:schemeClr val="tx1"/>
              </a:solidFill>
            </a:endParaRPr>
          </a:p>
          <a:p>
            <a:pPr marL="342900" indent="-342900" algn="just">
              <a:buFont typeface="Wingdings" panose="05000000000000000000" charset="0"/>
              <a:buChar char="§"/>
            </a:pPr>
            <a:r>
              <a:rPr lang="en-US" altLang="en-US" sz="2200">
                <a:solidFill>
                  <a:schemeClr val="tx1"/>
                </a:solidFill>
              </a:rPr>
              <a:t>Menurut H.M.N. Purwosutjipto: Meskipun bentuk perusahaan perseorangan secara resmi tidak ada dalam peraturan perundang-undangan, masyarakat telah mengenal dan menerima bentuk ini sebagai Perusahaan Dagang (PD) atau Usaha Dagang (UD).</a:t>
            </a: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200">
                <a:solidFill>
                  <a:schemeClr val="tx1"/>
                </a:solidFill>
              </a:rPr>
              <a:t>Pengertian Perusahaan Perseorangan</a:t>
            </a:r>
          </a:p>
          <a:p>
            <a:pPr algn="ctr"/>
            <a:endParaRPr lang="en-US" altLang="en-US" sz="2200">
              <a:solidFill>
                <a:schemeClr val="tx1"/>
              </a:solidFill>
            </a:endParaRPr>
          </a:p>
          <a:p>
            <a:pPr marL="342900" indent="-342900" algn="just">
              <a:buFont typeface="Wingdings" panose="05000000000000000000" charset="0"/>
              <a:buChar char="§"/>
            </a:pPr>
            <a:r>
              <a:rPr lang="en-US" altLang="en-US" sz="2200">
                <a:solidFill>
                  <a:schemeClr val="tx1"/>
                </a:solidFill>
              </a:rPr>
              <a:t>Menurut Basswata: Perusahaan perseorangan merupakan salah satu bentuk usaha yang dilakukan oleh seseorang di mana ia memiliki tanggung jawab yang sangat besar dalam perusahaannya.</a:t>
            </a:r>
          </a:p>
          <a:p>
            <a:pPr marL="342900" indent="-342900" algn="just">
              <a:buFont typeface="Wingdings" panose="05000000000000000000" charset="0"/>
              <a:buChar char="§"/>
            </a:pPr>
            <a:endParaRPr lang="en-US" altLang="en-US" sz="2200">
              <a:solidFill>
                <a:schemeClr val="tx1"/>
              </a:solidFill>
            </a:endParaRPr>
          </a:p>
          <a:p>
            <a:pPr marL="342900" indent="-342900" algn="just">
              <a:buFont typeface="Wingdings" panose="05000000000000000000" charset="0"/>
              <a:buChar char="§"/>
            </a:pPr>
            <a:r>
              <a:rPr lang="en-US" altLang="en-US" sz="2200">
                <a:solidFill>
                  <a:schemeClr val="tx1"/>
                </a:solidFill>
              </a:rPr>
              <a:t>Contoh: Sebuah bengkel motor milik Pak Agus, di mana Pak Agus adalah satu-satunya pemilik dan bertanggung jawab atas semua operasional dan risiko.</a:t>
            </a: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200">
                <a:solidFill>
                  <a:schemeClr val="tx1"/>
                </a:solidFill>
              </a:rPr>
              <a:t>Pengertian Perusahaan Dagang (PD/UD)</a:t>
            </a:r>
          </a:p>
          <a:p>
            <a:pPr algn="ctr"/>
            <a:endParaRPr lang="en-US" altLang="en-US" sz="2200">
              <a:solidFill>
                <a:schemeClr val="tx1"/>
              </a:solidFill>
            </a:endParaRPr>
          </a:p>
          <a:p>
            <a:pPr marL="342900" indent="-342900" algn="just">
              <a:buFont typeface="Wingdings" panose="05000000000000000000" charset="0"/>
              <a:buChar char="§"/>
            </a:pPr>
            <a:r>
              <a:rPr lang="en-US" altLang="en-US" sz="2200">
                <a:solidFill>
                  <a:schemeClr val="tx1"/>
                </a:solidFill>
              </a:rPr>
              <a:t>Definisi (Umum): Bentuk perusahaan perseorangan yang berfokus pada kegiatan jual beli barang fisik. Perusahaan ini tidak melakukan proses produksi atau manufaktur.</a:t>
            </a:r>
          </a:p>
          <a:p>
            <a:pPr marL="342900" indent="-342900" algn="just">
              <a:buFont typeface="Wingdings" panose="05000000000000000000" charset="0"/>
              <a:buChar char="§"/>
            </a:pPr>
            <a:r>
              <a:rPr lang="en-US" altLang="en-US" sz="2200">
                <a:solidFill>
                  <a:schemeClr val="tx1"/>
                </a:solidFill>
              </a:rPr>
              <a:t>Menurut Weygandt, et al (2015): Perusahaan dagang adalah perusahaan yang kegiatannya melakukan pembelian dan penjualan barang dagang sebagai sumber pendapatannya.</a:t>
            </a:r>
          </a:p>
          <a:p>
            <a:pPr marL="342900" indent="-342900" algn="just">
              <a:buFont typeface="Wingdings" panose="05000000000000000000" charset="0"/>
              <a:buChar char="§"/>
            </a:pPr>
            <a:r>
              <a:rPr lang="en-US" altLang="en-US" sz="2200">
                <a:solidFill>
                  <a:schemeClr val="tx1"/>
                </a:solidFill>
              </a:rPr>
              <a:t>Menurut Bahri (2016): Perusahaan dagang adalah perusahaan yang bergerak dalam bidang jual-beli barang tanpa mengubah bentuk barang tersebut. Perusahaan membeli barang dan kemudian menjualnya kembali dalam bentuk yang sama.</a:t>
            </a:r>
          </a:p>
          <a:p>
            <a:pPr algn="just"/>
            <a:r>
              <a:rPr lang="en-US" altLang="en-US" sz="2200">
                <a:solidFill>
                  <a:schemeClr val="tx1"/>
                </a:solidFill>
              </a:rPr>
              <a:t>Contoh: Distributor makanan ringan yang membeli produk dalam jumlah besar dari pabrik dan menjualnya ke toko-toko kecil.</a:t>
            </a: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200">
                <a:solidFill>
                  <a:schemeClr val="tx1"/>
                </a:solidFill>
              </a:rPr>
              <a:t>Karakteristik Perusahaan Dagang</a:t>
            </a:r>
          </a:p>
          <a:p>
            <a:pPr algn="ctr"/>
            <a:endParaRPr lang="en-US" altLang="en-US" sz="2200">
              <a:solidFill>
                <a:schemeClr val="tx1"/>
              </a:solidFill>
            </a:endParaRPr>
          </a:p>
          <a:p>
            <a:pPr marL="457200" indent="-457200" algn="just">
              <a:buFont typeface="+mj-lt"/>
              <a:buAutoNum type="arabicPeriod"/>
            </a:pPr>
            <a:r>
              <a:rPr lang="en-US" altLang="en-US" sz="2200">
                <a:solidFill>
                  <a:schemeClr val="tx1"/>
                </a:solidFill>
              </a:rPr>
              <a:t>Kegiatan Utama: Fokus pada pembelian dan penjualan barang dagangan sebagai sumber pendapatan utama.</a:t>
            </a:r>
          </a:p>
          <a:p>
            <a:pPr marL="457200" indent="-457200" algn="just">
              <a:buFont typeface="+mj-lt"/>
              <a:buAutoNum type="arabicPeriod"/>
            </a:pPr>
            <a:endParaRPr lang="en-US" altLang="en-US" sz="2200">
              <a:solidFill>
                <a:schemeClr val="tx1"/>
              </a:solidFill>
            </a:endParaRPr>
          </a:p>
          <a:p>
            <a:pPr marL="457200" indent="-457200" algn="just">
              <a:buFont typeface="+mj-lt"/>
              <a:buAutoNum type="arabicPeriod"/>
            </a:pPr>
            <a:r>
              <a:rPr lang="en-US" altLang="en-US" sz="2200">
                <a:solidFill>
                  <a:schemeClr val="tx1"/>
                </a:solidFill>
              </a:rPr>
              <a:t>Pendapatan: Diperoleh dari penjualan barang dagangan. Laba bersih dihitung dari laba kotor (penjualan dikurangi harga pokok penjualan) dikurangi biaya operasional.</a:t>
            </a:r>
          </a:p>
          <a:p>
            <a:pPr marL="457200" indent="-457200" algn="just">
              <a:buFont typeface="+mj-lt"/>
              <a:buAutoNum type="arabicPeriod"/>
            </a:pPr>
            <a:endParaRPr lang="en-US" altLang="en-US" sz="2200">
              <a:solidFill>
                <a:schemeClr val="tx1"/>
              </a:solidFill>
            </a:endParaRPr>
          </a:p>
          <a:p>
            <a:pPr marL="457200" indent="-457200" algn="just">
              <a:buFont typeface="+mj-lt"/>
              <a:buAutoNum type="arabicPeriod"/>
            </a:pPr>
            <a:r>
              <a:rPr lang="en-US" altLang="en-US" sz="2200">
                <a:solidFill>
                  <a:schemeClr val="tx1"/>
                </a:solidFill>
              </a:rPr>
              <a:t>Persediaan: Memiliki persediaan barang dagangan (inventory) sebagai aset lancar utama, yang nilainya terus berputar seiring siklus penjualan.</a:t>
            </a:r>
          </a:p>
          <a:p>
            <a:pPr marL="457200" indent="-457200" algn="just">
              <a:buFont typeface="+mj-lt"/>
              <a:buAutoNum type="arabicPeriod"/>
            </a:pPr>
            <a:endParaRPr lang="en-US" altLang="en-US" sz="2200">
              <a:solidFill>
                <a:schemeClr val="tx1"/>
              </a:solidFill>
            </a:endParaRPr>
          </a:p>
          <a:p>
            <a:pPr marL="457200" indent="-457200" algn="just">
              <a:buFont typeface="+mj-lt"/>
              <a:buAutoNum type="arabicPeriod"/>
            </a:pPr>
            <a:r>
              <a:rPr lang="en-US" altLang="en-US" sz="2200">
                <a:solidFill>
                  <a:schemeClr val="tx1"/>
                </a:solidFill>
              </a:rPr>
              <a:t>Tujuan Laba: Mengambil keuntungan dari selisih harga jual dan harga beli barang</a:t>
            </a: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200">
                <a:solidFill>
                  <a:schemeClr val="tx1"/>
                </a:solidFill>
              </a:rPr>
              <a:t>Tujuan Perusahaan Dagang</a:t>
            </a:r>
          </a:p>
          <a:p>
            <a:pPr algn="ctr"/>
            <a:endParaRPr lang="en-US" altLang="en-US" sz="2200">
              <a:solidFill>
                <a:schemeClr val="tx1"/>
              </a:solidFill>
            </a:endParaRPr>
          </a:p>
          <a:p>
            <a:pPr marL="457200" indent="-457200" algn="just">
              <a:buFont typeface="+mj-lt"/>
              <a:buAutoNum type="arabicPeriod"/>
            </a:pPr>
            <a:r>
              <a:rPr lang="en-US" altLang="en-US" sz="2200">
                <a:solidFill>
                  <a:schemeClr val="tx1"/>
                </a:solidFill>
              </a:rPr>
              <a:t>Mendapatkan Keuntungan: Tujuan paling fundamental dari setiap kegiatan usaha, termasuk perusahaan dagang.</a:t>
            </a:r>
          </a:p>
          <a:p>
            <a:pPr marL="457200" indent="-457200" algn="just">
              <a:buFont typeface="+mj-lt"/>
              <a:buAutoNum type="arabicPeriod"/>
            </a:pPr>
            <a:endParaRPr lang="en-US" altLang="en-US" sz="2200">
              <a:solidFill>
                <a:schemeClr val="tx1"/>
              </a:solidFill>
            </a:endParaRPr>
          </a:p>
          <a:p>
            <a:pPr marL="457200" indent="-457200" algn="just">
              <a:buFont typeface="+mj-lt"/>
              <a:buAutoNum type="arabicPeriod"/>
            </a:pPr>
            <a:r>
              <a:rPr lang="en-US" altLang="en-US" sz="2200">
                <a:solidFill>
                  <a:schemeClr val="tx1"/>
                </a:solidFill>
              </a:rPr>
              <a:t>Memenuhi Kebutuhan Konsumen: Berperan sebagai penghubung antara produsen dan konsumen, memastikan ketersediaan produk di pasar.</a:t>
            </a:r>
          </a:p>
          <a:p>
            <a:pPr marL="457200" indent="-457200" algn="just">
              <a:buFont typeface="+mj-lt"/>
              <a:buAutoNum type="arabicPeriod"/>
            </a:pPr>
            <a:endParaRPr lang="en-US" altLang="en-US" sz="2200">
              <a:solidFill>
                <a:schemeClr val="tx1"/>
              </a:solidFill>
            </a:endParaRPr>
          </a:p>
          <a:p>
            <a:pPr marL="457200" indent="-457200" algn="just">
              <a:buFont typeface="+mj-lt"/>
              <a:buAutoNum type="arabicPeriod"/>
            </a:pPr>
            <a:r>
              <a:rPr lang="en-US" altLang="en-US" sz="2200">
                <a:solidFill>
                  <a:schemeClr val="tx1"/>
                </a:solidFill>
              </a:rPr>
              <a:t>Memperluas Jaringan Pasar: Bertujuan untuk menjangkau lebih banyak pelanggan dan area distribusi, sehingga meningkatkan volume penjualan.</a:t>
            </a:r>
          </a:p>
          <a:p>
            <a:pPr marL="457200" indent="-457200" algn="just">
              <a:buFont typeface="+mj-lt"/>
              <a:buAutoNum type="arabicPeriod"/>
            </a:pPr>
            <a:endParaRPr lang="en-US" altLang="en-US" sz="2200">
              <a:solidFill>
                <a:schemeClr val="tx1"/>
              </a:solidFill>
            </a:endParaRPr>
          </a:p>
          <a:p>
            <a:pPr marL="457200" indent="-457200" algn="just">
              <a:buFont typeface="+mj-lt"/>
              <a:buAutoNum type="arabicPeriod"/>
            </a:pPr>
            <a:r>
              <a:rPr lang="en-US" altLang="en-US" sz="2200">
                <a:solidFill>
                  <a:schemeClr val="tx1"/>
                </a:solidFill>
              </a:rPr>
              <a:t>Kelangsungan Usaha: Berupaya memastikan keberlanjutan operasional perusahaan dalam jangka panjang.</a:t>
            </a:r>
          </a:p>
        </p:txBody>
      </p:sp>
    </p:spTree>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TotalTime>
  <Words>2257</Words>
  <Application>Microsoft Office PowerPoint</Application>
  <PresentationFormat>On-screen Show (4:3)</PresentationFormat>
  <Paragraphs>170</Paragraphs>
  <Slides>29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533</cp:revision>
  <cp:lastPrinted>2017-08-29T02:54:00Z</cp:lastPrinted>
  <dcterms:created xsi:type="dcterms:W3CDTF">2010-04-18T12:06:00Z</dcterms:created>
  <dcterms:modified xsi:type="dcterms:W3CDTF">2025-10-13T04:10:43Z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63FF5585FBAC497AA5C1E1856302071D_12</vt:lpwstr>
  </property>
  <property fmtid="{D5CDD505-2E9C-101B-9397-08002B2CF9AE}" pid="3" name="KSOProductBuildVer">
    <vt:lpwstr>1033-12.2.0.22549</vt:lpwstr>
  </property>
</Properties>
</file>