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4" r:id="rId3"/>
    <p:sldId id="325" r:id="rId4"/>
    <p:sldId id="326" r:id="rId5"/>
    <p:sldId id="330" r:id="rId6"/>
    <p:sldId id="327" r:id="rId7"/>
    <p:sldId id="328" r:id="rId8"/>
    <p:sldId id="329" r:id="rId9"/>
    <p:sldId id="257" r:id="rId10"/>
    <p:sldId id="331" r:id="rId11"/>
    <p:sldId id="258" r:id="rId12"/>
    <p:sldId id="259" r:id="rId13"/>
    <p:sldId id="260" r:id="rId14"/>
    <p:sldId id="261" r:id="rId15"/>
    <p:sldId id="336" r:id="rId16"/>
    <p:sldId id="321" r:id="rId17"/>
    <p:sldId id="322" r:id="rId18"/>
    <p:sldId id="323" r:id="rId19"/>
    <p:sldId id="332" r:id="rId20"/>
    <p:sldId id="262" r:id="rId21"/>
    <p:sldId id="267" r:id="rId22"/>
    <p:sldId id="263" r:id="rId23"/>
    <p:sldId id="264" r:id="rId24"/>
    <p:sldId id="268" r:id="rId25"/>
    <p:sldId id="269" r:id="rId26"/>
    <p:sldId id="270" r:id="rId27"/>
    <p:sldId id="271" r:id="rId28"/>
    <p:sldId id="272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9" r:id="rId44"/>
    <p:sldId id="290" r:id="rId45"/>
    <p:sldId id="292" r:id="rId46"/>
    <p:sldId id="291" r:id="rId47"/>
    <p:sldId id="295" r:id="rId48"/>
    <p:sldId id="294" r:id="rId49"/>
    <p:sldId id="298" r:id="rId50"/>
    <p:sldId id="296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20" r:id="rId59"/>
    <p:sldId id="308" r:id="rId60"/>
    <p:sldId id="309" r:id="rId61"/>
    <p:sldId id="310" r:id="rId62"/>
    <p:sldId id="311" r:id="rId63"/>
    <p:sldId id="315" r:id="rId64"/>
    <p:sldId id="313" r:id="rId65"/>
    <p:sldId id="317" r:id="rId66"/>
    <p:sldId id="316" r:id="rId67"/>
    <p:sldId id="318" r:id="rId68"/>
    <p:sldId id="333" r:id="rId69"/>
    <p:sldId id="319" r:id="rId70"/>
    <p:sldId id="335" r:id="rId71"/>
    <p:sldId id="337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8805" autoAdjust="0"/>
    <p:restoredTop sz="94660"/>
  </p:normalViewPr>
  <p:slideViewPr>
    <p:cSldViewPr>
      <p:cViewPr varScale="1">
        <p:scale>
          <a:sx n="67" d="100"/>
          <a:sy n="67" d="100"/>
        </p:scale>
        <p:origin x="126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172A2-F050-4BAE-8DCE-FE6C12C0E638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12FCB-E231-473C-9D68-21F85FC05E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584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172A2-F050-4BAE-8DCE-FE6C12C0E638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12FCB-E231-473C-9D68-21F85FC05E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22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172A2-F050-4BAE-8DCE-FE6C12C0E638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12FCB-E231-473C-9D68-21F85FC05E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47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172A2-F050-4BAE-8DCE-FE6C12C0E638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12FCB-E231-473C-9D68-21F85FC05E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6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172A2-F050-4BAE-8DCE-FE6C12C0E638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12FCB-E231-473C-9D68-21F85FC05E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88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172A2-F050-4BAE-8DCE-FE6C12C0E638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12FCB-E231-473C-9D68-21F85FC05E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5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172A2-F050-4BAE-8DCE-FE6C12C0E638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12FCB-E231-473C-9D68-21F85FC05E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09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172A2-F050-4BAE-8DCE-FE6C12C0E638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12FCB-E231-473C-9D68-21F85FC05E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5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172A2-F050-4BAE-8DCE-FE6C12C0E638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12FCB-E231-473C-9D68-21F85FC05E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40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172A2-F050-4BAE-8DCE-FE6C12C0E638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12FCB-E231-473C-9D68-21F85FC05E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300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172A2-F050-4BAE-8DCE-FE6C12C0E638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12FCB-E231-473C-9D68-21F85FC05E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1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172A2-F050-4BAE-8DCE-FE6C12C0E638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12FCB-E231-473C-9D68-21F85FC05E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9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image" Target="../media/image7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image" Target="../media/image8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png"/><Relationship Id="rId4" Type="http://schemas.openxmlformats.org/officeDocument/2006/relationships/image" Target="../media/image9.em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Mining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Anggi</a:t>
            </a:r>
            <a:r>
              <a:rPr lang="en-US" dirty="0" smtClean="0"/>
              <a:t> </a:t>
            </a:r>
            <a:r>
              <a:rPr lang="en-US" dirty="0" err="1" smtClean="0"/>
              <a:t>Andriyadi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1683327" cy="195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6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Classification</a:t>
            </a:r>
          </a:p>
          <a:p>
            <a:r>
              <a:rPr lang="en-US" dirty="0" err="1" smtClean="0"/>
              <a:t>Pohon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endParaRPr lang="en-US" dirty="0" smtClean="0"/>
          </a:p>
          <a:p>
            <a:r>
              <a:rPr lang="en-US" dirty="0" err="1" smtClean="0"/>
              <a:t>Algoritma</a:t>
            </a:r>
            <a:r>
              <a:rPr lang="en-US" dirty="0" smtClean="0"/>
              <a:t> ID3</a:t>
            </a:r>
          </a:p>
          <a:p>
            <a:pPr lvl="1"/>
            <a:r>
              <a:rPr lang="en-US" dirty="0" smtClean="0"/>
              <a:t>Information Gain</a:t>
            </a:r>
          </a:p>
          <a:p>
            <a:pPr lvl="1"/>
            <a:r>
              <a:rPr lang="en-US" dirty="0" smtClean="0"/>
              <a:t>Entropy</a:t>
            </a:r>
          </a:p>
          <a:p>
            <a:r>
              <a:rPr lang="en-US" dirty="0" smtClean="0"/>
              <a:t>Sample Data</a:t>
            </a:r>
          </a:p>
          <a:p>
            <a:r>
              <a:rPr lang="en-US" dirty="0" smtClean="0"/>
              <a:t>Exercise</a:t>
            </a:r>
          </a:p>
          <a:p>
            <a:r>
              <a:rPr lang="en-US" dirty="0"/>
              <a:t>Assignment</a:t>
            </a:r>
          </a:p>
          <a:p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 rot="20648369">
            <a:off x="3347938" y="2397570"/>
            <a:ext cx="1175465" cy="685800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1683327" cy="195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19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Algoritma</a:t>
            </a:r>
            <a:r>
              <a:rPr lang="en-US" dirty="0" smtClean="0"/>
              <a:t> ID3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Pemilihan</a:t>
            </a:r>
            <a:r>
              <a:rPr lang="en-US" dirty="0"/>
              <a:t> </a:t>
            </a:r>
            <a:r>
              <a:rPr lang="en-US" dirty="0" err="1"/>
              <a:t>atribut</a:t>
            </a:r>
            <a:r>
              <a:rPr lang="en-US" dirty="0"/>
              <a:t>  </a:t>
            </a:r>
            <a:r>
              <a:rPr lang="en-US" dirty="0" err="1"/>
              <a:t>pada</a:t>
            </a:r>
            <a:r>
              <a:rPr lang="en-US" dirty="0"/>
              <a:t> ID3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perhitungan</a:t>
            </a:r>
            <a:r>
              <a:rPr lang="en-US" dirty="0"/>
              <a:t> </a:t>
            </a:r>
            <a:r>
              <a:rPr lang="en-US" dirty="0" err="1"/>
              <a:t>statistika</a:t>
            </a:r>
            <a:r>
              <a:rPr lang="en-US" dirty="0"/>
              <a:t> yang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i="1" dirty="0"/>
              <a:t>information gain</a:t>
            </a:r>
            <a:r>
              <a:rPr lang="en-US" dirty="0"/>
              <a:t>. </a:t>
            </a:r>
            <a:r>
              <a:rPr lang="en-US" i="1" dirty="0"/>
              <a:t>Gain </a:t>
            </a:r>
            <a:r>
              <a:rPr lang="en-US" dirty="0" err="1"/>
              <a:t>berguna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mengukur</a:t>
            </a:r>
            <a:r>
              <a:rPr lang="en-US" dirty="0"/>
              <a:t> </a:t>
            </a:r>
            <a:r>
              <a:rPr lang="en-US" dirty="0" err="1"/>
              <a:t>seberapa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atribut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dipisahkan</a:t>
            </a:r>
            <a:r>
              <a:rPr lang="en-US" dirty="0"/>
              <a:t> </a:t>
            </a:r>
            <a:r>
              <a:rPr lang="en-US" dirty="0" err="1"/>
              <a:t>kedalam</a:t>
            </a:r>
            <a:r>
              <a:rPr lang="en-US" dirty="0"/>
              <a:t> </a:t>
            </a:r>
            <a:r>
              <a:rPr lang="en-US" dirty="0" err="1"/>
              <a:t>kelas</a:t>
            </a:r>
            <a:r>
              <a:rPr lang="en-US" dirty="0"/>
              <a:t>, </a:t>
            </a:r>
            <a:r>
              <a:rPr lang="en-US" dirty="0" err="1"/>
              <a:t>atribut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i="1" dirty="0"/>
              <a:t>gain information</a:t>
            </a:r>
            <a:r>
              <a:rPr lang="en-US" dirty="0"/>
              <a:t> </a:t>
            </a:r>
            <a:r>
              <a:rPr lang="en-US" dirty="0" err="1"/>
              <a:t>tertinggi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dipilih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kelas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1683327" cy="195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1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Algoritma</a:t>
            </a:r>
            <a:r>
              <a:rPr lang="en-US" dirty="0" smtClean="0"/>
              <a:t> ID3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i="1" dirty="0"/>
              <a:t>gain,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langkah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, </a:t>
            </a:r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i="1" dirty="0"/>
              <a:t>entropy</a:t>
            </a:r>
            <a:r>
              <a:rPr lang="en-US" dirty="0"/>
              <a:t>, </a:t>
            </a:r>
            <a:r>
              <a:rPr lang="en-US" dirty="0" err="1"/>
              <a:t>kegunaan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i="1" dirty="0"/>
              <a:t>entropy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parameter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mengukur</a:t>
            </a:r>
            <a:r>
              <a:rPr lang="en-US" dirty="0"/>
              <a:t> </a:t>
            </a:r>
            <a:r>
              <a:rPr lang="en-US" dirty="0" err="1"/>
              <a:t>heterogenitas</a:t>
            </a:r>
            <a:r>
              <a:rPr lang="en-US" dirty="0"/>
              <a:t> (</a:t>
            </a:r>
            <a:r>
              <a:rPr lang="en-US" dirty="0" err="1"/>
              <a:t>keberagaman</a:t>
            </a:r>
            <a:r>
              <a:rPr lang="en-US" dirty="0"/>
              <a:t>)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kumpulan</a:t>
            </a:r>
            <a:r>
              <a:rPr lang="en-US" dirty="0"/>
              <a:t> </a:t>
            </a:r>
            <a:r>
              <a:rPr lang="en-US" dirty="0" err="1"/>
              <a:t>sampel</a:t>
            </a:r>
            <a:r>
              <a:rPr lang="en-US" dirty="0"/>
              <a:t> data.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i="1" dirty="0"/>
              <a:t>entropy</a:t>
            </a:r>
            <a:r>
              <a:rPr lang="en-US" dirty="0"/>
              <a:t> </a:t>
            </a:r>
            <a:r>
              <a:rPr lang="en-US" dirty="0" err="1"/>
              <a:t>sampel</a:t>
            </a:r>
            <a:r>
              <a:rPr lang="en-US" dirty="0"/>
              <a:t> data,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heterogenitas</a:t>
            </a:r>
            <a:r>
              <a:rPr lang="en-US" dirty="0"/>
              <a:t> sample data </a:t>
            </a:r>
            <a:r>
              <a:rPr lang="en-US" dirty="0" err="1"/>
              <a:t>tersebut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1683327" cy="195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55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Algoritma</a:t>
            </a:r>
            <a:r>
              <a:rPr lang="en-US" dirty="0" smtClean="0"/>
              <a:t> ID3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i="1" dirty="0"/>
              <a:t>entropy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, </a:t>
            </a:r>
            <a:r>
              <a:rPr lang="en-US" dirty="0" err="1"/>
              <a:t>rumus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GB" i="1" dirty="0" smtClean="0"/>
          </a:p>
          <a:p>
            <a:endParaRPr lang="en-GB" i="1" dirty="0" smtClean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GB" b="1" i="1" dirty="0" smtClean="0">
                <a:solidFill>
                  <a:srgbClr val="FF0000"/>
                </a:solidFill>
              </a:rPr>
              <a:t>c</a:t>
            </a:r>
            <a:r>
              <a:rPr lang="en-GB" i="1" dirty="0" smtClean="0"/>
              <a:t> </a:t>
            </a:r>
            <a:r>
              <a:rPr lang="en-GB" dirty="0" smtClean="0"/>
              <a:t> </a:t>
            </a:r>
            <a:r>
              <a:rPr lang="en-GB" dirty="0" err="1" smtClean="0"/>
              <a:t>adalah</a:t>
            </a:r>
            <a:r>
              <a:rPr lang="en-GB" dirty="0" smtClean="0"/>
              <a:t> </a:t>
            </a:r>
            <a:r>
              <a:rPr lang="en-GB" dirty="0" err="1" smtClean="0"/>
              <a:t>jumlah</a:t>
            </a:r>
            <a:r>
              <a:rPr lang="en-GB" dirty="0" smtClean="0"/>
              <a:t> </a:t>
            </a:r>
            <a:r>
              <a:rPr lang="en-GB" dirty="0" err="1" smtClean="0"/>
              <a:t>nilai</a:t>
            </a:r>
            <a:r>
              <a:rPr lang="en-GB" dirty="0" smtClean="0"/>
              <a:t> yang </a:t>
            </a:r>
            <a:r>
              <a:rPr lang="en-GB" dirty="0" err="1" smtClean="0"/>
              <a:t>ada</a:t>
            </a:r>
            <a:r>
              <a:rPr lang="en-GB" dirty="0" smtClean="0"/>
              <a:t> </a:t>
            </a:r>
            <a:r>
              <a:rPr lang="en-GB" dirty="0" err="1" smtClean="0"/>
              <a:t>pada</a:t>
            </a:r>
            <a:r>
              <a:rPr lang="en-GB" dirty="0" smtClean="0"/>
              <a:t> </a:t>
            </a:r>
            <a:r>
              <a:rPr lang="en-GB" dirty="0" err="1" smtClean="0"/>
              <a:t>atribut</a:t>
            </a:r>
            <a:r>
              <a:rPr lang="en-GB" dirty="0" smtClean="0"/>
              <a:t> target </a:t>
            </a:r>
            <a:r>
              <a:rPr lang="en-GB" dirty="0" err="1" smtClean="0"/>
              <a:t>atau</a:t>
            </a:r>
            <a:r>
              <a:rPr lang="en-GB" dirty="0" smtClean="0"/>
              <a:t> </a:t>
            </a:r>
            <a:r>
              <a:rPr lang="en-GB" dirty="0" err="1" smtClean="0"/>
              <a:t>jumlah</a:t>
            </a:r>
            <a:r>
              <a:rPr lang="en-GB" dirty="0" smtClean="0"/>
              <a:t> </a:t>
            </a:r>
            <a:r>
              <a:rPr lang="en-GB" dirty="0" err="1" smtClean="0"/>
              <a:t>kelas</a:t>
            </a:r>
            <a:r>
              <a:rPr lang="en-GB" dirty="0" smtClean="0"/>
              <a:t> </a:t>
            </a:r>
            <a:r>
              <a:rPr lang="en-GB" dirty="0" err="1" smtClean="0"/>
              <a:t>klasifikasi</a:t>
            </a:r>
            <a:r>
              <a:rPr lang="en-GB" dirty="0" smtClean="0"/>
              <a:t>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GB" b="1" i="1" dirty="0" smtClean="0">
                <a:solidFill>
                  <a:srgbClr val="FF0000"/>
                </a:solidFill>
              </a:rPr>
              <a:t>P</a:t>
            </a:r>
            <a:r>
              <a:rPr lang="en-GB" b="1" i="1" baseline="-25000" dirty="0" smtClean="0">
                <a:solidFill>
                  <a:srgbClr val="FF0000"/>
                </a:solidFill>
              </a:rPr>
              <a:t>i</a:t>
            </a:r>
            <a:r>
              <a:rPr lang="en-GB" baseline="-25000" dirty="0" smtClean="0"/>
              <a:t> </a:t>
            </a:r>
            <a:r>
              <a:rPr lang="en-GB" dirty="0" smtClean="0"/>
              <a:t> </a:t>
            </a:r>
            <a:r>
              <a:rPr lang="en-GB" dirty="0" err="1" smtClean="0"/>
              <a:t>adalah</a:t>
            </a:r>
            <a:r>
              <a:rPr lang="en-GB" dirty="0" smtClean="0"/>
              <a:t> </a:t>
            </a:r>
            <a:r>
              <a:rPr lang="en-GB" dirty="0" err="1" smtClean="0"/>
              <a:t>jumlah</a:t>
            </a:r>
            <a:r>
              <a:rPr lang="en-GB" dirty="0" smtClean="0"/>
              <a:t> </a:t>
            </a:r>
            <a:r>
              <a:rPr lang="en-GB" dirty="0" err="1" smtClean="0"/>
              <a:t>sampel</a:t>
            </a:r>
            <a:r>
              <a:rPr lang="en-GB" dirty="0" smtClean="0"/>
              <a:t> </a:t>
            </a:r>
            <a:r>
              <a:rPr lang="en-GB" dirty="0" err="1" smtClean="0"/>
              <a:t>untuk</a:t>
            </a:r>
            <a:r>
              <a:rPr lang="en-GB" dirty="0" smtClean="0"/>
              <a:t> </a:t>
            </a:r>
            <a:r>
              <a:rPr lang="en-GB" dirty="0" err="1" smtClean="0"/>
              <a:t>kelas</a:t>
            </a:r>
            <a:r>
              <a:rPr lang="en-GB" dirty="0" smtClean="0"/>
              <a:t> </a:t>
            </a:r>
            <a:r>
              <a:rPr lang="en-GB" b="1" i="1" dirty="0" err="1" smtClean="0">
                <a:solidFill>
                  <a:srgbClr val="FF0000"/>
                </a:solidFill>
              </a:rPr>
              <a:t>i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61340"/>
            <a:ext cx="4648200" cy="97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1683327" cy="195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20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Algoritma</a:t>
            </a:r>
            <a:r>
              <a:rPr lang="en-US" dirty="0" smtClean="0"/>
              <a:t> ID3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sz="2800" dirty="0" err="1"/>
              <a:t>setelah</a:t>
            </a:r>
            <a:r>
              <a:rPr lang="en-GB" sz="2800" dirty="0"/>
              <a:t> </a:t>
            </a:r>
            <a:r>
              <a:rPr lang="en-GB" sz="2800" dirty="0" err="1"/>
              <a:t>nilai</a:t>
            </a:r>
            <a:r>
              <a:rPr lang="en-GB" sz="2800" dirty="0"/>
              <a:t> </a:t>
            </a:r>
            <a:r>
              <a:rPr lang="en-GB" sz="2800" i="1" dirty="0"/>
              <a:t>entropy</a:t>
            </a:r>
            <a:r>
              <a:rPr lang="en-GB" sz="2800" dirty="0"/>
              <a:t> </a:t>
            </a:r>
            <a:r>
              <a:rPr lang="en-GB" sz="2800" dirty="0" err="1"/>
              <a:t>didapat</a:t>
            </a:r>
            <a:r>
              <a:rPr lang="en-GB" sz="2800" dirty="0"/>
              <a:t> </a:t>
            </a:r>
            <a:r>
              <a:rPr lang="en-GB" sz="2800" dirty="0" err="1"/>
              <a:t>maka</a:t>
            </a:r>
            <a:r>
              <a:rPr lang="en-GB" sz="2800" dirty="0"/>
              <a:t> </a:t>
            </a:r>
            <a:r>
              <a:rPr lang="en-GB" sz="2800" dirty="0" err="1"/>
              <a:t>hal</a:t>
            </a:r>
            <a:r>
              <a:rPr lang="en-GB" sz="2800" dirty="0"/>
              <a:t> </a:t>
            </a:r>
            <a:r>
              <a:rPr lang="en-GB" sz="2800" dirty="0" err="1"/>
              <a:t>selanjutnya</a:t>
            </a:r>
            <a:r>
              <a:rPr lang="en-GB" sz="2800" dirty="0"/>
              <a:t> yang </a:t>
            </a:r>
            <a:r>
              <a:rPr lang="en-GB" sz="2800" dirty="0" err="1"/>
              <a:t>dilakukan</a:t>
            </a:r>
            <a:r>
              <a:rPr lang="en-GB" sz="2800" dirty="0"/>
              <a:t> </a:t>
            </a:r>
            <a:r>
              <a:rPr lang="en-GB" sz="2800" dirty="0" err="1"/>
              <a:t>adalah</a:t>
            </a:r>
            <a:r>
              <a:rPr lang="en-GB" sz="2800" dirty="0"/>
              <a:t> </a:t>
            </a:r>
            <a:r>
              <a:rPr lang="en-GB" sz="2800" dirty="0" err="1"/>
              <a:t>menghitung</a:t>
            </a:r>
            <a:r>
              <a:rPr lang="en-GB" sz="2800" dirty="0"/>
              <a:t> </a:t>
            </a:r>
            <a:r>
              <a:rPr lang="en-GB" sz="2800" dirty="0" err="1"/>
              <a:t>nilai</a:t>
            </a:r>
            <a:r>
              <a:rPr lang="en-GB" sz="2800" dirty="0"/>
              <a:t> </a:t>
            </a:r>
            <a:r>
              <a:rPr lang="en-GB" sz="2800" b="1" i="1" dirty="0" smtClean="0">
                <a:solidFill>
                  <a:srgbClr val="FF0000"/>
                </a:solidFill>
              </a:rPr>
              <a:t>information gain</a:t>
            </a:r>
            <a:r>
              <a:rPr lang="en-GB" sz="2800" dirty="0" smtClean="0"/>
              <a:t>, </a:t>
            </a:r>
            <a:r>
              <a:rPr lang="en-GB" sz="2800" dirty="0" err="1"/>
              <a:t>kegunaan</a:t>
            </a:r>
            <a:r>
              <a:rPr lang="en-GB" sz="2800" dirty="0"/>
              <a:t> </a:t>
            </a:r>
            <a:r>
              <a:rPr lang="en-GB" sz="2800" dirty="0" err="1"/>
              <a:t>dari</a:t>
            </a:r>
            <a:r>
              <a:rPr lang="en-GB" sz="2800" dirty="0"/>
              <a:t> </a:t>
            </a:r>
            <a:r>
              <a:rPr lang="en-GB" sz="2800" i="1" dirty="0"/>
              <a:t>information gain </a:t>
            </a:r>
            <a:r>
              <a:rPr lang="en-GB" sz="2800" dirty="0" err="1"/>
              <a:t>sendiri</a:t>
            </a:r>
            <a:r>
              <a:rPr lang="en-GB" sz="2800" dirty="0"/>
              <a:t> </a:t>
            </a:r>
            <a:r>
              <a:rPr lang="en-GB" sz="2800" dirty="0" err="1"/>
              <a:t>adalah</a:t>
            </a:r>
            <a:r>
              <a:rPr lang="en-GB" sz="2800" dirty="0"/>
              <a:t> </a:t>
            </a:r>
            <a:r>
              <a:rPr lang="en-GB" sz="2800" dirty="0" err="1"/>
              <a:t>untuk</a:t>
            </a:r>
            <a:r>
              <a:rPr lang="en-GB" sz="2800" dirty="0"/>
              <a:t> </a:t>
            </a:r>
            <a:r>
              <a:rPr lang="en-GB" sz="2800" dirty="0" err="1"/>
              <a:t>mengukur</a:t>
            </a:r>
            <a:r>
              <a:rPr lang="en-GB" sz="2800" dirty="0"/>
              <a:t> </a:t>
            </a:r>
            <a:r>
              <a:rPr lang="en-GB" sz="2800" dirty="0" err="1"/>
              <a:t>efektivitas</a:t>
            </a:r>
            <a:r>
              <a:rPr lang="en-GB" sz="2800" dirty="0"/>
              <a:t> </a:t>
            </a:r>
            <a:r>
              <a:rPr lang="en-GB" sz="2800" dirty="0" err="1"/>
              <a:t>suatu</a:t>
            </a:r>
            <a:r>
              <a:rPr lang="en-GB" sz="2800" dirty="0"/>
              <a:t> </a:t>
            </a:r>
            <a:r>
              <a:rPr lang="en-GB" sz="2800" dirty="0" err="1"/>
              <a:t>atribut</a:t>
            </a:r>
            <a:r>
              <a:rPr lang="en-GB" sz="2800" dirty="0"/>
              <a:t> </a:t>
            </a:r>
            <a:r>
              <a:rPr lang="en-GB" sz="2800" dirty="0" err="1"/>
              <a:t>dalam</a:t>
            </a:r>
            <a:r>
              <a:rPr lang="en-GB" sz="2800" dirty="0"/>
              <a:t> </a:t>
            </a:r>
            <a:r>
              <a:rPr lang="en-GB" sz="2800" dirty="0" err="1"/>
              <a:t>mengklasifikasian</a:t>
            </a:r>
            <a:r>
              <a:rPr lang="en-GB" sz="2800" dirty="0"/>
              <a:t> </a:t>
            </a:r>
            <a:r>
              <a:rPr lang="en-GB" sz="2800" dirty="0" smtClean="0"/>
              <a:t>data.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1683327" cy="1959199"/>
          </a:xfrm>
          <a:prstGeom prst="rect">
            <a:avLst/>
          </a:prstGeom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7" t="65282" r="25706" b="26781"/>
          <a:stretch/>
        </p:blipFill>
        <p:spPr bwMode="auto">
          <a:xfrm>
            <a:off x="526229" y="4183743"/>
            <a:ext cx="7779571" cy="693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45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Bookman Old Style" pitchFamily="18" charset="0"/>
              </a:rPr>
              <a:t>The Algorithm (cont.)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>
                <a:latin typeface="Bookman Old Style" pitchFamily="18" charset="0"/>
              </a:rPr>
              <a:t>Else 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latin typeface="Bookman Old Style" pitchFamily="18" charset="0"/>
              </a:rPr>
              <a:t>A = The Attribute that best classifies examples. 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latin typeface="Bookman Old Style" pitchFamily="18" charset="0"/>
              </a:rPr>
              <a:t>Decision Tree attribute for Root = A. 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latin typeface="Bookman Old Style" pitchFamily="18" charset="0"/>
              </a:rPr>
              <a:t>For each possible value, </a:t>
            </a:r>
            <a:r>
              <a:rPr lang="en-US" altLang="en-US" sz="2000" i="1" dirty="0">
                <a:latin typeface="Bookman Old Style" pitchFamily="18" charset="0"/>
              </a:rPr>
              <a:t>vi</a:t>
            </a:r>
            <a:r>
              <a:rPr lang="en-US" altLang="en-US" sz="2000" dirty="0">
                <a:latin typeface="Bookman Old Style" pitchFamily="18" charset="0"/>
              </a:rPr>
              <a:t>, of A, </a:t>
            </a:r>
          </a:p>
          <a:p>
            <a:pPr lvl="2">
              <a:lnSpc>
                <a:spcPct val="80000"/>
              </a:lnSpc>
            </a:pPr>
            <a:r>
              <a:rPr lang="en-US" altLang="en-US" sz="1800" dirty="0">
                <a:latin typeface="Bookman Old Style" pitchFamily="18" charset="0"/>
              </a:rPr>
              <a:t>Add a new tree branch below Root, corresponding to the test A = </a:t>
            </a:r>
            <a:r>
              <a:rPr lang="en-US" altLang="en-US" sz="1800" i="1" dirty="0">
                <a:latin typeface="Bookman Old Style" pitchFamily="18" charset="0"/>
              </a:rPr>
              <a:t>vi</a:t>
            </a:r>
            <a:r>
              <a:rPr lang="en-US" altLang="en-US" sz="1800" dirty="0">
                <a:latin typeface="Bookman Old Style" pitchFamily="18" charset="0"/>
              </a:rPr>
              <a:t>. </a:t>
            </a:r>
          </a:p>
          <a:p>
            <a:pPr lvl="2">
              <a:lnSpc>
                <a:spcPct val="80000"/>
              </a:lnSpc>
            </a:pPr>
            <a:r>
              <a:rPr lang="en-US" altLang="en-US" sz="1800" dirty="0">
                <a:latin typeface="Bookman Old Style" pitchFamily="18" charset="0"/>
              </a:rPr>
              <a:t>Let Examples(</a:t>
            </a:r>
            <a:r>
              <a:rPr lang="en-US" altLang="en-US" sz="1800" i="1" dirty="0">
                <a:latin typeface="Bookman Old Style" pitchFamily="18" charset="0"/>
              </a:rPr>
              <a:t>vi</a:t>
            </a:r>
            <a:r>
              <a:rPr lang="en-US" altLang="en-US" sz="1800" dirty="0">
                <a:latin typeface="Bookman Old Style" pitchFamily="18" charset="0"/>
              </a:rPr>
              <a:t>), be the subset of examples that have the value </a:t>
            </a:r>
            <a:r>
              <a:rPr lang="en-US" altLang="en-US" sz="1800" i="1" dirty="0">
                <a:latin typeface="Bookman Old Style" pitchFamily="18" charset="0"/>
              </a:rPr>
              <a:t>vi</a:t>
            </a:r>
            <a:r>
              <a:rPr lang="en-US" altLang="en-US" sz="1800" dirty="0">
                <a:latin typeface="Bookman Old Style" pitchFamily="18" charset="0"/>
              </a:rPr>
              <a:t> for A </a:t>
            </a:r>
          </a:p>
          <a:p>
            <a:pPr lvl="2">
              <a:lnSpc>
                <a:spcPct val="80000"/>
              </a:lnSpc>
            </a:pPr>
            <a:r>
              <a:rPr lang="en-US" altLang="en-US" sz="1800" dirty="0">
                <a:latin typeface="Bookman Old Style" pitchFamily="18" charset="0"/>
              </a:rPr>
              <a:t>If Examples(</a:t>
            </a:r>
            <a:r>
              <a:rPr lang="en-US" altLang="en-US" sz="1800" i="1" dirty="0">
                <a:latin typeface="Bookman Old Style" pitchFamily="18" charset="0"/>
              </a:rPr>
              <a:t>vi</a:t>
            </a:r>
            <a:r>
              <a:rPr lang="en-US" altLang="en-US" sz="1800" dirty="0">
                <a:latin typeface="Bookman Old Style" pitchFamily="18" charset="0"/>
              </a:rPr>
              <a:t>) is empty </a:t>
            </a:r>
          </a:p>
          <a:p>
            <a:pPr lvl="3">
              <a:lnSpc>
                <a:spcPct val="80000"/>
              </a:lnSpc>
            </a:pPr>
            <a:r>
              <a:rPr lang="en-US" altLang="en-US" sz="1600" dirty="0">
                <a:latin typeface="Bookman Old Style" pitchFamily="18" charset="0"/>
              </a:rPr>
              <a:t>Then below this new branch add a leaf node with label = most common target value in the examples </a:t>
            </a:r>
          </a:p>
          <a:p>
            <a:pPr lvl="2">
              <a:lnSpc>
                <a:spcPct val="80000"/>
              </a:lnSpc>
            </a:pPr>
            <a:r>
              <a:rPr lang="en-US" altLang="en-US" sz="1800" dirty="0">
                <a:latin typeface="Bookman Old Style" pitchFamily="18" charset="0"/>
              </a:rPr>
              <a:t>Else below this new branch add the subtree ID3 (Examples(</a:t>
            </a:r>
            <a:r>
              <a:rPr lang="en-US" altLang="en-US" sz="1800" i="1" dirty="0">
                <a:latin typeface="Bookman Old Style" pitchFamily="18" charset="0"/>
              </a:rPr>
              <a:t>vi</a:t>
            </a:r>
            <a:r>
              <a:rPr lang="en-US" altLang="en-US" sz="1800" dirty="0">
                <a:latin typeface="Bookman Old Style" pitchFamily="18" charset="0"/>
              </a:rPr>
              <a:t>), </a:t>
            </a:r>
            <a:r>
              <a:rPr lang="en-US" altLang="en-US" sz="1800" dirty="0" err="1">
                <a:latin typeface="Bookman Old Style" pitchFamily="18" charset="0"/>
              </a:rPr>
              <a:t>Target_Attribute</a:t>
            </a:r>
            <a:r>
              <a:rPr lang="en-US" altLang="en-US" sz="1800" dirty="0">
                <a:latin typeface="Bookman Old Style" pitchFamily="18" charset="0"/>
              </a:rPr>
              <a:t>, Attributes – {A}) 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Bookman Old Style" pitchFamily="18" charset="0"/>
              </a:rPr>
              <a:t>End 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Bookman Old Style" pitchFamily="18" charset="0"/>
              </a:rPr>
              <a:t>Return Root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1683327" cy="195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1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Alur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r>
              <a:rPr lang="en-US" dirty="0" smtClean="0"/>
              <a:t> ID3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-34636"/>
            <a:ext cx="4572000" cy="701452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1683327" cy="195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5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Sampel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sampel</a:t>
            </a:r>
            <a:r>
              <a:rPr lang="en-US" dirty="0"/>
              <a:t> data yang </a:t>
            </a:r>
            <a:r>
              <a:rPr lang="en-US" dirty="0" err="1"/>
              <a:t>terkelompokkan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2 </a:t>
            </a:r>
            <a:r>
              <a:rPr lang="en-US" dirty="0" err="1"/>
              <a:t>kelas</a:t>
            </a:r>
            <a:r>
              <a:rPr lang="en-US" dirty="0"/>
              <a:t>,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diamati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sampel</a:t>
            </a:r>
            <a:r>
              <a:rPr lang="en-US" dirty="0"/>
              <a:t> </a:t>
            </a:r>
            <a:r>
              <a:rPr lang="en-US" dirty="0" err="1"/>
              <a:t>kelas</a:t>
            </a:r>
            <a:r>
              <a:rPr lang="en-US" dirty="0"/>
              <a:t> 1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kelas</a:t>
            </a:r>
            <a:r>
              <a:rPr lang="en-US" dirty="0"/>
              <a:t> 2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i="1" dirty="0"/>
              <a:t>entropy-</a:t>
            </a:r>
            <a:r>
              <a:rPr lang="en-US" dirty="0" err="1"/>
              <a:t>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1. </a:t>
            </a:r>
            <a:endParaRPr lang="en-US" dirty="0" smtClean="0"/>
          </a:p>
          <a:p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sampel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kelas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0,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i="1" dirty="0"/>
              <a:t>entropy</a:t>
            </a:r>
            <a:r>
              <a:rPr lang="en-US" dirty="0"/>
              <a:t>-</a:t>
            </a:r>
            <a:r>
              <a:rPr lang="en-US" dirty="0" err="1"/>
              <a:t>nya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0.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1683327" cy="195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59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ntropy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381000"/>
            <a:ext cx="6324600" cy="609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1683327" cy="195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4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Classification</a:t>
            </a:r>
          </a:p>
          <a:p>
            <a:r>
              <a:rPr lang="en-US" dirty="0" err="1" smtClean="0"/>
              <a:t>Pohon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endParaRPr lang="en-US" dirty="0" smtClean="0"/>
          </a:p>
          <a:p>
            <a:r>
              <a:rPr lang="en-US" dirty="0" err="1" smtClean="0"/>
              <a:t>Algoritma</a:t>
            </a:r>
            <a:r>
              <a:rPr lang="en-US" dirty="0" smtClean="0"/>
              <a:t> ID3</a:t>
            </a:r>
          </a:p>
          <a:p>
            <a:pPr lvl="1"/>
            <a:r>
              <a:rPr lang="en-US" dirty="0" smtClean="0"/>
              <a:t>Information Gain</a:t>
            </a:r>
          </a:p>
          <a:p>
            <a:pPr lvl="1"/>
            <a:r>
              <a:rPr lang="en-US" dirty="0" smtClean="0"/>
              <a:t>Entropy</a:t>
            </a:r>
          </a:p>
          <a:p>
            <a:r>
              <a:rPr lang="en-US" dirty="0" smtClean="0"/>
              <a:t>Sample Data</a:t>
            </a:r>
          </a:p>
          <a:p>
            <a:r>
              <a:rPr lang="en-US" dirty="0" smtClean="0"/>
              <a:t>Exercise</a:t>
            </a:r>
          </a:p>
          <a:p>
            <a:r>
              <a:rPr lang="en-US" dirty="0"/>
              <a:t>Assignment</a:t>
            </a:r>
          </a:p>
          <a:p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 rot="20648369">
            <a:off x="3119338" y="3881371"/>
            <a:ext cx="1175465" cy="685800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1683327" cy="195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97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Classification</a:t>
            </a:r>
          </a:p>
          <a:p>
            <a:r>
              <a:rPr lang="en-US" dirty="0" err="1" smtClean="0"/>
              <a:t>Pohon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endParaRPr lang="en-US" dirty="0" smtClean="0"/>
          </a:p>
          <a:p>
            <a:r>
              <a:rPr lang="en-US" dirty="0" err="1" smtClean="0"/>
              <a:t>Algoritma</a:t>
            </a:r>
            <a:r>
              <a:rPr lang="en-US" dirty="0" smtClean="0"/>
              <a:t> ID3</a:t>
            </a:r>
          </a:p>
          <a:p>
            <a:r>
              <a:rPr lang="en-US" dirty="0" smtClean="0"/>
              <a:t>Information Gain</a:t>
            </a:r>
          </a:p>
          <a:p>
            <a:r>
              <a:rPr lang="en-US" dirty="0" smtClean="0"/>
              <a:t>Entropy</a:t>
            </a:r>
          </a:p>
          <a:p>
            <a:r>
              <a:rPr lang="en-US" dirty="0" smtClean="0"/>
              <a:t>Sample Data</a:t>
            </a:r>
          </a:p>
          <a:p>
            <a:r>
              <a:rPr lang="en-US" dirty="0" smtClean="0"/>
              <a:t>Exercise</a:t>
            </a:r>
          </a:p>
          <a:p>
            <a:r>
              <a:rPr lang="en-US" dirty="0"/>
              <a:t>Assignment</a:t>
            </a:r>
          </a:p>
          <a:p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 rot="20648369">
            <a:off x="3195538" y="1283928"/>
            <a:ext cx="1175465" cy="685800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1683327" cy="195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55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err="1" smtClean="0"/>
              <a:t>Contoh</a:t>
            </a:r>
            <a:r>
              <a:rPr lang="en-GB" sz="2000" dirty="0" smtClean="0"/>
              <a:t> sample data </a:t>
            </a:r>
            <a:r>
              <a:rPr lang="en-GB" sz="2000" dirty="0" err="1" smtClean="0"/>
              <a:t>kriteria</a:t>
            </a:r>
            <a:r>
              <a:rPr lang="en-GB" sz="2000" dirty="0" smtClean="0"/>
              <a:t> </a:t>
            </a:r>
            <a:r>
              <a:rPr lang="en-GB" sz="2000" dirty="0" err="1" smtClean="0"/>
              <a:t>penerimaan</a:t>
            </a:r>
            <a:r>
              <a:rPr lang="en-GB" sz="2000" dirty="0" smtClean="0"/>
              <a:t> </a:t>
            </a:r>
            <a:r>
              <a:rPr lang="en-GB" sz="2000" dirty="0" err="1" smtClean="0"/>
              <a:t>karyawan</a:t>
            </a:r>
            <a:r>
              <a:rPr lang="en-GB" sz="2000" dirty="0" smtClean="0"/>
              <a:t> </a:t>
            </a:r>
            <a:r>
              <a:rPr lang="en-GB" sz="2000" dirty="0" err="1" smtClean="0"/>
              <a:t>di</a:t>
            </a:r>
            <a:r>
              <a:rPr lang="en-GB" sz="2000" dirty="0" smtClean="0"/>
              <a:t> PT. Sejahtera. </a:t>
            </a:r>
            <a:endParaRPr lang="en-US" sz="20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178536"/>
              </p:ext>
            </p:extLst>
          </p:nvPr>
        </p:nvGraphicFramePr>
        <p:xfrm>
          <a:off x="533400" y="2209800"/>
          <a:ext cx="9375775" cy="343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Document" r:id="rId3" imgW="6178384" imgH="2207575" progId="Word.Document.12">
                  <p:embed/>
                </p:oleObj>
              </mc:Choice>
              <mc:Fallback>
                <p:oleObj name="Document" r:id="rId3" imgW="6178384" imgH="2207575" progId="Word.Document.12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09800"/>
                        <a:ext cx="9375775" cy="343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1683327" cy="1959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3200"/>
            <a:ext cx="9144000" cy="1143000"/>
          </a:xfrm>
        </p:spPr>
        <p:txBody>
          <a:bodyPr/>
          <a:lstStyle/>
          <a:p>
            <a:r>
              <a:rPr lang="en-US" b="1" dirty="0" smtClean="0"/>
              <a:t>TAHAP 1: CARI ENTROPY TOTAL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1683327" cy="1959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Tahap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Langkah</a:t>
            </a:r>
            <a:r>
              <a:rPr lang="en-US" b="1" dirty="0" smtClean="0"/>
              <a:t> 1: </a:t>
            </a:r>
            <a:r>
              <a:rPr lang="en-US" b="1" dirty="0" err="1" smtClean="0"/>
              <a:t>Buat</a:t>
            </a:r>
            <a:r>
              <a:rPr lang="en-US" b="1" dirty="0" smtClean="0"/>
              <a:t> Table </a:t>
            </a:r>
            <a:r>
              <a:rPr lang="en-US" b="1" dirty="0" err="1" smtClean="0"/>
              <a:t>Rekursi</a:t>
            </a:r>
            <a:r>
              <a:rPr lang="en-US" b="1" dirty="0" smtClean="0"/>
              <a:t> </a:t>
            </a:r>
            <a:r>
              <a:rPr lang="en-US" b="1" dirty="0" err="1" smtClean="0"/>
              <a:t>Berikut</a:t>
            </a:r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2438400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57350"/>
                <a:gridCol w="1657350"/>
                <a:gridCol w="1657350"/>
                <a:gridCol w="1657350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US" dirty="0" err="1" smtClean="0"/>
                        <a:t>Simpul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Rekursi</a:t>
                      </a:r>
                      <a:r>
                        <a:rPr lang="en-US" dirty="0" smtClean="0"/>
                        <a:t> Level </a:t>
                      </a:r>
                      <a:r>
                        <a:rPr lang="en-US" baseline="0" dirty="0" smtClean="0"/>
                        <a:t> 0 </a:t>
                      </a:r>
                      <a:r>
                        <a:rPr lang="en-US" baseline="0" dirty="0" err="1" smtClean="0"/>
                        <a:t>Iterasi</a:t>
                      </a:r>
                      <a:r>
                        <a:rPr lang="en-US" baseline="0" dirty="0" smtClean="0"/>
                        <a:t> 0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Total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Jml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.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Data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Diterima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Tidak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bg1"/>
                          </a:solidFill>
                        </a:rPr>
                        <a:t>Diterima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Entropy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Entropy Total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1683327" cy="1959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Tahap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Langkah</a:t>
            </a:r>
            <a:r>
              <a:rPr lang="en-US" b="1" dirty="0" smtClean="0"/>
              <a:t> 2: </a:t>
            </a:r>
            <a:r>
              <a:rPr lang="en-US" b="1" dirty="0" err="1" smtClean="0"/>
              <a:t>Menghitung</a:t>
            </a:r>
            <a:r>
              <a:rPr lang="en-US" b="1" dirty="0" smtClean="0"/>
              <a:t> Entropy Total</a:t>
            </a:r>
          </a:p>
          <a:p>
            <a:pPr lvl="1"/>
            <a:r>
              <a:rPr lang="en-US" dirty="0" err="1" smtClean="0"/>
              <a:t>Jumlah</a:t>
            </a:r>
            <a:r>
              <a:rPr lang="en-US" dirty="0" smtClean="0"/>
              <a:t> sample </a:t>
            </a:r>
            <a:r>
              <a:rPr lang="en-US" dirty="0" err="1" smtClean="0"/>
              <a:t>pelamar</a:t>
            </a:r>
            <a:r>
              <a:rPr lang="en-US" dirty="0" smtClean="0"/>
              <a:t> = 11 </a:t>
            </a:r>
            <a:r>
              <a:rPr lang="en-US" dirty="0" err="1" smtClean="0"/>
              <a:t>Pelamar</a:t>
            </a:r>
            <a:endParaRPr lang="en-US" dirty="0" smtClean="0"/>
          </a:p>
          <a:p>
            <a:pPr lvl="1"/>
            <a:r>
              <a:rPr lang="en-US" dirty="0" err="1" smtClean="0"/>
              <a:t>Atribut</a:t>
            </a:r>
            <a:r>
              <a:rPr lang="en-US" dirty="0" smtClean="0"/>
              <a:t> yang </a:t>
            </a:r>
            <a:r>
              <a:rPr lang="en-US" dirty="0" err="1" smtClean="0"/>
              <a:t>diterima</a:t>
            </a:r>
            <a:r>
              <a:rPr lang="en-US" dirty="0" smtClean="0"/>
              <a:t>     =   8  </a:t>
            </a:r>
            <a:r>
              <a:rPr lang="en-US" dirty="0" err="1" smtClean="0"/>
              <a:t>Pelamar</a:t>
            </a:r>
            <a:endParaRPr lang="en-US" dirty="0" smtClean="0"/>
          </a:p>
          <a:p>
            <a:pPr lvl="1"/>
            <a:r>
              <a:rPr lang="en-US" dirty="0" err="1" smtClean="0"/>
              <a:t>Atribut</a:t>
            </a:r>
            <a:r>
              <a:rPr lang="en-US" dirty="0" smtClean="0"/>
              <a:t> yang </a:t>
            </a:r>
            <a:r>
              <a:rPr lang="en-US" dirty="0" err="1" smtClean="0"/>
              <a:t>ditolak</a:t>
            </a:r>
            <a:r>
              <a:rPr lang="en-US" dirty="0" smtClean="0"/>
              <a:t>	       =   3  </a:t>
            </a:r>
            <a:r>
              <a:rPr lang="en-US" dirty="0" err="1" smtClean="0"/>
              <a:t>Pelamar</a:t>
            </a:r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0"/>
            <a:ext cx="3581400" cy="75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" y="5029200"/>
            <a:ext cx="8001000" cy="1371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US" sz="2400" b="1" dirty="0" smtClean="0"/>
              <a:t>Entropy (total) = (((-8)/11 log2 (8/11)) + ((( - 3) / 11) * log2          </a:t>
            </a:r>
          </a:p>
          <a:p>
            <a:pPr marL="0" lvl="1"/>
            <a:r>
              <a:rPr lang="en-US" sz="2400" b="1" dirty="0" smtClean="0"/>
              <a:t>                               (3/11)) = 0.8453 </a:t>
            </a:r>
          </a:p>
          <a:p>
            <a:endParaRPr lang="en-US" sz="2400" dirty="0"/>
          </a:p>
        </p:txBody>
      </p:sp>
      <p:sp>
        <p:nvSpPr>
          <p:cNvPr id="6" name="Down Arrow 5"/>
          <p:cNvSpPr/>
          <p:nvPr/>
        </p:nvSpPr>
        <p:spPr>
          <a:xfrm>
            <a:off x="533400" y="4419600"/>
            <a:ext cx="533400" cy="762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1000" y="3810000"/>
            <a:ext cx="42672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3200400" y="3200400"/>
            <a:ext cx="2133600" cy="1828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V="1">
            <a:off x="4953000" y="3962400"/>
            <a:ext cx="1655996" cy="8939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3848100" y="3848100"/>
            <a:ext cx="25908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1683327" cy="1959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Tahap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Langkah</a:t>
            </a:r>
            <a:r>
              <a:rPr lang="en-US" dirty="0" smtClean="0"/>
              <a:t> 3: </a:t>
            </a:r>
            <a:r>
              <a:rPr lang="en-US" dirty="0" err="1" smtClean="0"/>
              <a:t>Masukkan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entropy total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 </a:t>
            </a:r>
            <a:r>
              <a:rPr lang="en-US" b="1" dirty="0" smtClean="0"/>
              <a:t>entropy </a:t>
            </a:r>
            <a:r>
              <a:rPr lang="en-US" dirty="0" err="1" smtClean="0"/>
              <a:t>di</a:t>
            </a:r>
            <a:r>
              <a:rPr lang="en-US" dirty="0" smtClean="0"/>
              <a:t> table </a:t>
            </a:r>
            <a:r>
              <a:rPr lang="en-US" dirty="0" err="1" smtClean="0"/>
              <a:t>Rekursi</a:t>
            </a:r>
            <a:r>
              <a:rPr lang="en-US" dirty="0" smtClean="0"/>
              <a:t> Level 0 </a:t>
            </a:r>
            <a:r>
              <a:rPr lang="en-US" dirty="0" err="1" smtClean="0"/>
              <a:t>iterasi</a:t>
            </a:r>
            <a:r>
              <a:rPr lang="en-US" dirty="0" smtClean="0"/>
              <a:t> 0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3048000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57350"/>
                <a:gridCol w="1657350"/>
                <a:gridCol w="1657350"/>
                <a:gridCol w="1657350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US" dirty="0" err="1" smtClean="0"/>
                        <a:t>Simpul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Rekursi</a:t>
                      </a:r>
                      <a:r>
                        <a:rPr lang="en-US" dirty="0" smtClean="0"/>
                        <a:t> Level </a:t>
                      </a:r>
                      <a:r>
                        <a:rPr lang="en-US" baseline="0" dirty="0" smtClean="0"/>
                        <a:t> 0 </a:t>
                      </a:r>
                      <a:r>
                        <a:rPr lang="en-US" baseline="0" dirty="0" err="1" smtClean="0"/>
                        <a:t>Iterasi</a:t>
                      </a:r>
                      <a:r>
                        <a:rPr lang="en-US" baseline="0" dirty="0" smtClean="0"/>
                        <a:t> 0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Total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Jml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.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Data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Diterima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Tidak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bg1"/>
                          </a:solidFill>
                        </a:rPr>
                        <a:t>Diterima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Entropy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Entropy Total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0.8453 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1683327" cy="1959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3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TAHAP 1.1: CARI ENTROPY DAN INFORMATION GAIN DARI ATRIBUT IPK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1683327" cy="1959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Tahap</a:t>
            </a:r>
            <a:r>
              <a:rPr lang="en-US" dirty="0" smtClean="0"/>
              <a:t> 1.1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Klasifikasi</a:t>
            </a:r>
            <a:r>
              <a:rPr lang="en-US" dirty="0" smtClean="0"/>
              <a:t> Values (IPK): </a:t>
            </a:r>
            <a:r>
              <a:rPr lang="en-US" b="1" dirty="0" err="1" smtClean="0">
                <a:solidFill>
                  <a:srgbClr val="FF0000"/>
                </a:solidFill>
              </a:rPr>
              <a:t>Bagus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Cukup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Kurang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Sampel</a:t>
            </a:r>
            <a:r>
              <a:rPr lang="en-US" dirty="0" smtClean="0"/>
              <a:t> Data = 11</a:t>
            </a:r>
          </a:p>
          <a:p>
            <a:pPr lvl="1"/>
            <a:r>
              <a:rPr lang="en-US" dirty="0" err="1" smtClean="0"/>
              <a:t>Simbol</a:t>
            </a:r>
            <a:r>
              <a:rPr lang="en-US" dirty="0" smtClean="0"/>
              <a:t> (+) = </a:t>
            </a:r>
            <a:r>
              <a:rPr lang="en-US" dirty="0" err="1" smtClean="0"/>
              <a:t>Pelamar</a:t>
            </a:r>
            <a:r>
              <a:rPr lang="en-US" dirty="0" smtClean="0"/>
              <a:t> yang </a:t>
            </a:r>
            <a:r>
              <a:rPr lang="en-US" dirty="0" err="1" smtClean="0"/>
              <a:t>Diterima</a:t>
            </a:r>
            <a:endParaRPr lang="en-US" dirty="0" smtClean="0"/>
          </a:p>
          <a:p>
            <a:pPr lvl="1"/>
            <a:r>
              <a:rPr lang="en-US" dirty="0" err="1" smtClean="0"/>
              <a:t>Simbol</a:t>
            </a:r>
            <a:r>
              <a:rPr lang="en-US" dirty="0" smtClean="0"/>
              <a:t> (-) = </a:t>
            </a:r>
            <a:r>
              <a:rPr lang="en-US" dirty="0" err="1" smtClean="0"/>
              <a:t>Pelamar</a:t>
            </a:r>
            <a:r>
              <a:rPr lang="en-US" dirty="0" smtClean="0"/>
              <a:t> yang </a:t>
            </a:r>
            <a:r>
              <a:rPr lang="en-US" dirty="0" err="1" smtClean="0"/>
              <a:t>Ditolak</a:t>
            </a:r>
            <a:endParaRPr lang="en-US" dirty="0" smtClean="0"/>
          </a:p>
          <a:p>
            <a:pPr lvl="1"/>
            <a:r>
              <a:rPr lang="en-US" dirty="0" err="1" smtClean="0"/>
              <a:t>S</a:t>
            </a:r>
            <a:r>
              <a:rPr lang="en-US" baseline="-25000" dirty="0" err="1" smtClean="0"/>
              <a:t>bagus</a:t>
            </a:r>
            <a:r>
              <a:rPr lang="en-US" baseline="-25000" dirty="0" smtClean="0"/>
              <a:t> 	= [3+, 1-], |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bagus</a:t>
            </a:r>
            <a:r>
              <a:rPr lang="en-US" baseline="-25000" dirty="0" smtClean="0"/>
              <a:t> |</a:t>
            </a:r>
            <a:r>
              <a:rPr lang="en-US" dirty="0" smtClean="0"/>
              <a:t> = 4</a:t>
            </a:r>
            <a:r>
              <a:rPr lang="en-US" baseline="-25000" dirty="0" smtClean="0"/>
              <a:t>	</a:t>
            </a:r>
          </a:p>
          <a:p>
            <a:pPr lvl="1"/>
            <a:r>
              <a:rPr lang="en-US" dirty="0" err="1" smtClean="0"/>
              <a:t>S</a:t>
            </a:r>
            <a:r>
              <a:rPr lang="en-US" baseline="-25000" dirty="0" err="1" smtClean="0"/>
              <a:t>cukup</a:t>
            </a:r>
            <a:r>
              <a:rPr lang="en-US" baseline="-25000" dirty="0" smtClean="0"/>
              <a:t>	= [3+, 1-], |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cukup</a:t>
            </a:r>
            <a:r>
              <a:rPr lang="en-US" baseline="-25000" dirty="0" smtClean="0"/>
              <a:t> |</a:t>
            </a:r>
            <a:r>
              <a:rPr lang="en-US" dirty="0" smtClean="0"/>
              <a:t> = 4</a:t>
            </a:r>
            <a:r>
              <a:rPr lang="en-US" baseline="-25000" dirty="0" smtClean="0"/>
              <a:t>	</a:t>
            </a:r>
          </a:p>
          <a:p>
            <a:pPr lvl="1"/>
            <a:r>
              <a:rPr lang="en-US" dirty="0" err="1" smtClean="0"/>
              <a:t>S</a:t>
            </a:r>
            <a:r>
              <a:rPr lang="en-US" baseline="-25000" dirty="0" err="1" smtClean="0"/>
              <a:t>kurang</a:t>
            </a:r>
            <a:r>
              <a:rPr lang="en-US" baseline="-25000" dirty="0" smtClean="0"/>
              <a:t>	= [2+, 1-], |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kurang</a:t>
            </a:r>
            <a:r>
              <a:rPr lang="en-US" baseline="-25000" dirty="0" smtClean="0"/>
              <a:t> |</a:t>
            </a:r>
            <a:r>
              <a:rPr lang="en-US" dirty="0" smtClean="0"/>
              <a:t> = 3</a:t>
            </a:r>
            <a:r>
              <a:rPr lang="en-US" baseline="-25000" dirty="0" smtClean="0"/>
              <a:t>	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1683327" cy="1959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/>
              <a:t>Tahap</a:t>
            </a:r>
            <a:r>
              <a:rPr lang="en-US" dirty="0"/>
              <a:t> 1.1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1752600"/>
            <a:ext cx="8001000" cy="1371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US" sz="2400" b="1" dirty="0" smtClean="0"/>
              <a:t>Entropy (</a:t>
            </a:r>
            <a:r>
              <a:rPr lang="en-US" sz="2400" dirty="0" err="1" smtClean="0"/>
              <a:t>S</a:t>
            </a:r>
            <a:r>
              <a:rPr lang="en-US" sz="2400" baseline="-25000" dirty="0" err="1" smtClean="0"/>
              <a:t>bagus</a:t>
            </a:r>
            <a:r>
              <a:rPr lang="en-US" sz="2400" b="1" dirty="0" smtClean="0"/>
              <a:t>) = (((-3)/4 log2 (3/4)) + ((( - 1) /4) * log2          </a:t>
            </a:r>
          </a:p>
          <a:p>
            <a:pPr marL="0" lvl="1"/>
            <a:r>
              <a:rPr lang="en-US" sz="2400" b="1" dirty="0" smtClean="0"/>
              <a:t>                               (1/4)) = 0.8112 </a:t>
            </a:r>
          </a:p>
          <a:p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609600" y="3352800"/>
            <a:ext cx="8001000" cy="13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US" sz="2400" b="1" dirty="0" smtClean="0"/>
              <a:t>Entropy (</a:t>
            </a:r>
            <a:r>
              <a:rPr lang="en-US" sz="2400" dirty="0" err="1" smtClean="0"/>
              <a:t>S</a:t>
            </a:r>
            <a:r>
              <a:rPr lang="en-US" sz="2400" baseline="-25000" dirty="0" err="1" smtClean="0"/>
              <a:t>cukup</a:t>
            </a:r>
            <a:r>
              <a:rPr lang="en-US" sz="2400" b="1" dirty="0" smtClean="0"/>
              <a:t>) = (((-3)/4 log2 (3/4)) + ((( - 1) /4) * log2          </a:t>
            </a:r>
          </a:p>
          <a:p>
            <a:pPr marL="0" lvl="1"/>
            <a:r>
              <a:rPr lang="en-US" sz="2400" b="1" dirty="0" smtClean="0"/>
              <a:t>                               (1/4)) = </a:t>
            </a:r>
            <a:r>
              <a:rPr lang="en-US" sz="2400" dirty="0" smtClean="0"/>
              <a:t>0.8112</a:t>
            </a:r>
            <a:r>
              <a:rPr lang="en-US" sz="2400" b="1" dirty="0" smtClean="0"/>
              <a:t> </a:t>
            </a:r>
          </a:p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609600" y="5029200"/>
            <a:ext cx="8001000" cy="137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US" sz="2400" b="1" dirty="0" smtClean="0"/>
              <a:t>Entropy (</a:t>
            </a:r>
            <a:r>
              <a:rPr lang="en-US" sz="2400" dirty="0" err="1" smtClean="0"/>
              <a:t>S</a:t>
            </a:r>
            <a:r>
              <a:rPr lang="en-US" sz="2400" baseline="-25000" dirty="0" err="1" smtClean="0"/>
              <a:t>kurang</a:t>
            </a:r>
            <a:r>
              <a:rPr lang="en-US" sz="2400" b="1" dirty="0" smtClean="0"/>
              <a:t>) = (((-2)/3 log2 (2/3)) + ((( - 1) /3) * log2          </a:t>
            </a:r>
          </a:p>
          <a:p>
            <a:pPr marL="0" lvl="1"/>
            <a:r>
              <a:rPr lang="en-US" sz="2400" b="1" dirty="0" smtClean="0"/>
              <a:t>                               (1/3)) = 0.9182 </a:t>
            </a:r>
          </a:p>
          <a:p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1683327" cy="1959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Tahap</a:t>
            </a:r>
            <a:r>
              <a:rPr lang="en-US" dirty="0"/>
              <a:t> 1.1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Hitung</a:t>
            </a:r>
            <a:r>
              <a:rPr lang="en-US" dirty="0" smtClean="0"/>
              <a:t> Information Gain: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2362200"/>
            <a:ext cx="8610600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US" sz="2400" dirty="0"/>
              <a:t>Gain (S, GPA) = 0.8453 - (4/11)*0.8112-(4/11)*0.8112-(3/11)*0.9182 = 0.0049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1683327" cy="1959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Tahap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Rekursi</a:t>
            </a:r>
            <a:r>
              <a:rPr lang="en-US" dirty="0" smtClean="0"/>
              <a:t> Level 1 </a:t>
            </a:r>
            <a:r>
              <a:rPr lang="en-US" dirty="0" err="1" smtClean="0"/>
              <a:t>Iterasi</a:t>
            </a:r>
            <a:r>
              <a:rPr lang="en-US" dirty="0" smtClean="0"/>
              <a:t> 1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3" y="2514600"/>
          <a:ext cx="8229597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0971"/>
                <a:gridCol w="1175657"/>
                <a:gridCol w="1175657"/>
                <a:gridCol w="1175657"/>
                <a:gridCol w="1175657"/>
                <a:gridCol w="1175657"/>
                <a:gridCol w="1110341"/>
              </a:tblGrid>
              <a:tr h="370840">
                <a:tc rowSpan="2" gridSpan="2">
                  <a:txBody>
                    <a:bodyPr/>
                    <a:lstStyle/>
                    <a:p>
                      <a:r>
                        <a:rPr lang="en-US" dirty="0" err="1" smtClean="0"/>
                        <a:t>Simpul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Rekursi</a:t>
                      </a:r>
                      <a:r>
                        <a:rPr lang="en-US" dirty="0" smtClean="0"/>
                        <a:t> Level </a:t>
                      </a:r>
                      <a:r>
                        <a:rPr lang="en-US" baseline="0" dirty="0" smtClean="0"/>
                        <a:t> 1 </a:t>
                      </a:r>
                      <a:r>
                        <a:rPr lang="en-US" baseline="0" dirty="0" err="1" smtClean="0"/>
                        <a:t>Iterasi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Total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Jml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.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Data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Diterima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Tidak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bg1"/>
                          </a:solidFill>
                        </a:rPr>
                        <a:t>Diterima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Entropy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Gain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Entropy Total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0.8453 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dirty="0" smtClean="0"/>
                        <a:t>IPK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Bagus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0.8112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lvl="1"/>
                      <a:r>
                        <a:rPr lang="en-US" sz="2400" dirty="0" smtClean="0"/>
                        <a:t>0.0049</a:t>
                      </a:r>
                      <a:endParaRPr lang="en-US" sz="24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Cukup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0.8112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Kurang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0.9182 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1683327" cy="1959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classification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i="1" dirty="0"/>
              <a:t>data mining</a:t>
            </a:r>
            <a:r>
              <a:rPr lang="en-US" dirty="0"/>
              <a:t> yang </a:t>
            </a:r>
            <a:r>
              <a:rPr lang="en-US" dirty="0" err="1"/>
              <a:t>memetakan</a:t>
            </a:r>
            <a:r>
              <a:rPr lang="en-US" dirty="0"/>
              <a:t> data </a:t>
            </a:r>
            <a:r>
              <a:rPr lang="en-US" dirty="0" err="1"/>
              <a:t>kedalam</a:t>
            </a:r>
            <a:r>
              <a:rPr lang="en-US" dirty="0"/>
              <a:t> </a:t>
            </a:r>
            <a:r>
              <a:rPr lang="en-US" dirty="0" err="1"/>
              <a:t>kelompok-kelompok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kelas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ditetapkan</a:t>
            </a:r>
            <a:r>
              <a:rPr lang="en-US" dirty="0"/>
              <a:t>.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yang </a:t>
            </a:r>
            <a:r>
              <a:rPr lang="en-US" dirty="0" err="1"/>
              <a:t>memelukan</a:t>
            </a:r>
            <a:r>
              <a:rPr lang="en-US" dirty="0"/>
              <a:t> </a:t>
            </a:r>
            <a:r>
              <a:rPr lang="en-US" i="1" dirty="0"/>
              <a:t>training data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mengklasifikasi</a:t>
            </a:r>
            <a:r>
              <a:rPr lang="en-US" dirty="0"/>
              <a:t> data yang </a:t>
            </a:r>
            <a:r>
              <a:rPr lang="en-US" dirty="0" err="1"/>
              <a:t>diuji</a:t>
            </a:r>
            <a:r>
              <a:rPr lang="en-US" dirty="0"/>
              <a:t>, </a:t>
            </a:r>
            <a:r>
              <a:rPr lang="en-US" dirty="0" err="1"/>
              <a:t>kedalam</a:t>
            </a:r>
            <a:r>
              <a:rPr lang="en-US" dirty="0"/>
              <a:t> </a:t>
            </a:r>
            <a:r>
              <a:rPr lang="en-US" dirty="0" err="1"/>
              <a:t>kelas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grup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ditentukan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1683327" cy="195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77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3200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TAHAP 1.2: CARI ENTROPY DAN INFORMATION GAIN DARI ATRIBUT PSIKOLOGI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1683327" cy="1959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TAHAP 1.2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Klasifikasi</a:t>
            </a:r>
            <a:r>
              <a:rPr lang="en-US" sz="2800" dirty="0" smtClean="0"/>
              <a:t> Values (</a:t>
            </a:r>
            <a:r>
              <a:rPr lang="en-US" sz="2800" dirty="0" err="1" smtClean="0"/>
              <a:t>Psikologi</a:t>
            </a:r>
            <a:r>
              <a:rPr lang="en-US" sz="2800" dirty="0" smtClean="0"/>
              <a:t>): </a:t>
            </a:r>
            <a:r>
              <a:rPr lang="en-US" sz="2800" b="1" dirty="0" err="1" smtClean="0">
                <a:solidFill>
                  <a:srgbClr val="FF0000"/>
                </a:solidFill>
              </a:rPr>
              <a:t>Tinggi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</a:rPr>
              <a:t>Sedang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</a:rPr>
              <a:t>Rendah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lvl="1"/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Sampel</a:t>
            </a:r>
            <a:r>
              <a:rPr lang="en-US" dirty="0" smtClean="0"/>
              <a:t> Data = 11</a:t>
            </a:r>
          </a:p>
          <a:p>
            <a:pPr lvl="1"/>
            <a:r>
              <a:rPr lang="en-US" dirty="0" err="1" smtClean="0"/>
              <a:t>S</a:t>
            </a:r>
            <a:r>
              <a:rPr lang="en-US" baseline="-25000" dirty="0" err="1" smtClean="0"/>
              <a:t>tinggi</a:t>
            </a:r>
            <a:r>
              <a:rPr lang="en-US" baseline="-25000" dirty="0" smtClean="0"/>
              <a:t> 	= [3+, 0-], |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tinggi</a:t>
            </a:r>
            <a:r>
              <a:rPr lang="en-US" baseline="-25000" dirty="0" smtClean="0"/>
              <a:t> |</a:t>
            </a:r>
            <a:r>
              <a:rPr lang="en-US" dirty="0" smtClean="0"/>
              <a:t> = 3</a:t>
            </a:r>
            <a:r>
              <a:rPr lang="en-US" baseline="-25000" dirty="0" smtClean="0"/>
              <a:t>	</a:t>
            </a:r>
          </a:p>
          <a:p>
            <a:pPr lvl="1"/>
            <a:r>
              <a:rPr lang="en-US" dirty="0" err="1" smtClean="0"/>
              <a:t>S</a:t>
            </a:r>
            <a:r>
              <a:rPr lang="en-US" baseline="-25000" dirty="0" err="1" smtClean="0"/>
              <a:t>sedang</a:t>
            </a:r>
            <a:r>
              <a:rPr lang="en-US" baseline="-25000" dirty="0" smtClean="0"/>
              <a:t>	= [4+, 1-], |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sedang</a:t>
            </a:r>
            <a:r>
              <a:rPr lang="en-US" baseline="-25000" dirty="0" smtClean="0"/>
              <a:t> |</a:t>
            </a:r>
            <a:r>
              <a:rPr lang="en-US" dirty="0" smtClean="0"/>
              <a:t> = 5</a:t>
            </a:r>
            <a:endParaRPr lang="en-US" baseline="-25000" dirty="0" smtClean="0"/>
          </a:p>
          <a:p>
            <a:pPr lvl="1"/>
            <a:r>
              <a:rPr lang="en-US" dirty="0" err="1" smtClean="0"/>
              <a:t>S</a:t>
            </a:r>
            <a:r>
              <a:rPr lang="en-US" baseline="-25000" dirty="0" err="1" smtClean="0"/>
              <a:t>rendah</a:t>
            </a:r>
            <a:r>
              <a:rPr lang="en-US" baseline="-25000" dirty="0" smtClean="0"/>
              <a:t>	= [1+, 2-], |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rendah</a:t>
            </a:r>
            <a:r>
              <a:rPr lang="en-US" baseline="-25000" dirty="0" smtClean="0"/>
              <a:t> |</a:t>
            </a:r>
            <a:r>
              <a:rPr lang="en-US" dirty="0" smtClean="0"/>
              <a:t> = 3 </a:t>
            </a:r>
            <a:r>
              <a:rPr lang="en-US" baseline="-25000" dirty="0" smtClean="0"/>
              <a:t>	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1683327" cy="1959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TAHAP 1.2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1828800"/>
            <a:ext cx="8001000" cy="1371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US" sz="2400" b="1" dirty="0" smtClean="0"/>
              <a:t>Entropy (</a:t>
            </a:r>
            <a:r>
              <a:rPr lang="en-US" sz="2400" dirty="0" err="1" smtClean="0"/>
              <a:t>S</a:t>
            </a:r>
            <a:r>
              <a:rPr lang="en-US" sz="2400" baseline="-25000" dirty="0" err="1" smtClean="0"/>
              <a:t>tinggi</a:t>
            </a:r>
            <a:r>
              <a:rPr lang="en-US" sz="2400" b="1" dirty="0" smtClean="0"/>
              <a:t>) = (((-3)/3 log2 (3/3)) + ((( - 0) /3) * log2          </a:t>
            </a:r>
          </a:p>
          <a:p>
            <a:pPr marL="0" lvl="1"/>
            <a:r>
              <a:rPr lang="en-US" sz="2400" b="1" dirty="0" smtClean="0"/>
              <a:t>                               (0/3)) = 0 </a:t>
            </a:r>
          </a:p>
          <a:p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609600" y="3429000"/>
            <a:ext cx="8001000" cy="13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US" sz="2400" b="1" dirty="0" smtClean="0"/>
              <a:t>Entropy (</a:t>
            </a:r>
            <a:r>
              <a:rPr lang="en-US" sz="2400" dirty="0" err="1" smtClean="0"/>
              <a:t>S</a:t>
            </a:r>
            <a:r>
              <a:rPr lang="en-US" sz="2400" baseline="-25000" dirty="0" err="1" smtClean="0"/>
              <a:t>sedang</a:t>
            </a:r>
            <a:r>
              <a:rPr lang="en-US" sz="2400" b="1" dirty="0" smtClean="0"/>
              <a:t>) = (((-4)/5 log2 (4/5)) + ((( - 1) /5) * log2          </a:t>
            </a:r>
          </a:p>
          <a:p>
            <a:pPr marL="0" lvl="1"/>
            <a:r>
              <a:rPr lang="en-US" sz="2400" b="1" dirty="0" smtClean="0"/>
              <a:t>                               (1/5)) = 0.7219</a:t>
            </a:r>
          </a:p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609600" y="5105400"/>
            <a:ext cx="8001000" cy="137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US" sz="2400" b="1" dirty="0" smtClean="0"/>
              <a:t>Entropy (</a:t>
            </a:r>
            <a:r>
              <a:rPr lang="en-US" sz="2400" dirty="0" err="1" smtClean="0"/>
              <a:t>S</a:t>
            </a:r>
            <a:r>
              <a:rPr lang="en-US" sz="2400" baseline="-25000" dirty="0" err="1" smtClean="0"/>
              <a:t>rendah</a:t>
            </a:r>
            <a:r>
              <a:rPr lang="en-US" sz="2400" b="1" dirty="0" smtClean="0"/>
              <a:t>) = (((-1)/3 log2 (1/3)) + ((( - 2) /3) * log2          </a:t>
            </a:r>
          </a:p>
          <a:p>
            <a:pPr marL="0" lvl="1"/>
            <a:r>
              <a:rPr lang="en-US" sz="2400" b="1" dirty="0" smtClean="0"/>
              <a:t>                               (2/3)) = 0.9182</a:t>
            </a:r>
          </a:p>
          <a:p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1683327" cy="1959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TAHAP 1.2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Hitung</a:t>
            </a:r>
            <a:r>
              <a:rPr lang="en-US" dirty="0" smtClean="0"/>
              <a:t> Information Gain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2362200"/>
            <a:ext cx="8610600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Gain (S, Psychology) = 0.8453 - (3/11)*0-(5/11)*0.7219-(3/11)*0.9182 = 0.2667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1683327" cy="1959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TAHAP 1.2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419600"/>
              </p:ext>
            </p:extLst>
          </p:nvPr>
        </p:nvGraphicFramePr>
        <p:xfrm>
          <a:off x="457200" y="1676400"/>
          <a:ext cx="8229597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0971"/>
                <a:gridCol w="1175657"/>
                <a:gridCol w="1175657"/>
                <a:gridCol w="1175657"/>
                <a:gridCol w="1175657"/>
                <a:gridCol w="1175657"/>
                <a:gridCol w="1110341"/>
              </a:tblGrid>
              <a:tr h="370840">
                <a:tc rowSpan="2" gridSpan="2">
                  <a:txBody>
                    <a:bodyPr/>
                    <a:lstStyle/>
                    <a:p>
                      <a:r>
                        <a:rPr lang="en-US" dirty="0" err="1" smtClean="0"/>
                        <a:t>Simpul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Rekursi</a:t>
                      </a:r>
                      <a:r>
                        <a:rPr lang="en-US" dirty="0" smtClean="0"/>
                        <a:t> Level </a:t>
                      </a:r>
                      <a:r>
                        <a:rPr lang="en-US" baseline="0" dirty="0" smtClean="0"/>
                        <a:t> 1 </a:t>
                      </a:r>
                      <a:r>
                        <a:rPr lang="en-US" baseline="0" dirty="0" err="1" smtClean="0"/>
                        <a:t>Iterasi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Total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Jml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.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Data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Diterima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Tidak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bg1"/>
                          </a:solidFill>
                        </a:rPr>
                        <a:t>Diterima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Entropy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Gain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Entropy Total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0.8453 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dirty="0" smtClean="0"/>
                        <a:t>IPK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Bagus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0.8112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lvl="1" algn="ctr"/>
                      <a:r>
                        <a:rPr lang="en-US" sz="1600" dirty="0" smtClean="0"/>
                        <a:t>0.0049</a:t>
                      </a:r>
                      <a:endParaRPr lang="en-US" sz="16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Cukup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0.8112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Kurang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0.9182 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dirty="0" err="1" smtClean="0"/>
                        <a:t>Psikologi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Tinggi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0.2667</a:t>
                      </a:r>
                      <a:endParaRPr lang="en-US" sz="18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Sedang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0.7219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Rendah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0.9182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1683327" cy="1959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3200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TAHAP 1.3: CARI ENTROPY DAN INFORMATION GAIN DARI ATRIBUT WAWANCARA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1683327" cy="1959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TAHAP </a:t>
            </a:r>
            <a:r>
              <a:rPr lang="en-US" b="1" dirty="0" smtClean="0"/>
              <a:t>1.3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Klasifikasi</a:t>
            </a:r>
            <a:r>
              <a:rPr lang="en-US" sz="2800" dirty="0" smtClean="0"/>
              <a:t> Values (</a:t>
            </a:r>
            <a:r>
              <a:rPr lang="en-US" sz="2800" dirty="0" err="1" smtClean="0"/>
              <a:t>wawancara</a:t>
            </a:r>
            <a:r>
              <a:rPr lang="en-US" sz="2800" dirty="0" smtClean="0"/>
              <a:t>): </a:t>
            </a:r>
            <a:r>
              <a:rPr lang="en-US" sz="2800" b="1" dirty="0" err="1" smtClean="0">
                <a:solidFill>
                  <a:srgbClr val="FF0000"/>
                </a:solidFill>
              </a:rPr>
              <a:t>Bagus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</a:rPr>
              <a:t>Buruk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lvl="1"/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Sampel</a:t>
            </a:r>
            <a:r>
              <a:rPr lang="en-US" dirty="0" smtClean="0"/>
              <a:t> Data = 11</a:t>
            </a:r>
          </a:p>
          <a:p>
            <a:pPr lvl="1"/>
            <a:r>
              <a:rPr lang="en-US" dirty="0" err="1" smtClean="0"/>
              <a:t>S</a:t>
            </a:r>
            <a:r>
              <a:rPr lang="en-US" baseline="-25000" dirty="0" err="1" smtClean="0"/>
              <a:t>bagus</a:t>
            </a:r>
            <a:r>
              <a:rPr lang="en-US" baseline="-25000" dirty="0" smtClean="0"/>
              <a:t> 	= [6+, 0-], |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bagus</a:t>
            </a:r>
            <a:r>
              <a:rPr lang="en-US" baseline="-25000" dirty="0" smtClean="0"/>
              <a:t> |</a:t>
            </a:r>
            <a:r>
              <a:rPr lang="en-US" dirty="0" smtClean="0"/>
              <a:t> = 6</a:t>
            </a:r>
            <a:r>
              <a:rPr lang="en-US" baseline="-25000" dirty="0" smtClean="0"/>
              <a:t>	</a:t>
            </a:r>
          </a:p>
          <a:p>
            <a:pPr lvl="1"/>
            <a:r>
              <a:rPr lang="en-US" dirty="0" err="1" smtClean="0"/>
              <a:t>S</a:t>
            </a:r>
            <a:r>
              <a:rPr lang="en-US" baseline="-25000" dirty="0" err="1" smtClean="0"/>
              <a:t>buruk</a:t>
            </a:r>
            <a:r>
              <a:rPr lang="en-US" baseline="-25000" dirty="0" smtClean="0"/>
              <a:t>	= [2+, 3-], |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buruk</a:t>
            </a:r>
            <a:r>
              <a:rPr lang="en-US" baseline="-25000" dirty="0" smtClean="0"/>
              <a:t> |</a:t>
            </a:r>
            <a:r>
              <a:rPr lang="en-US" dirty="0" smtClean="0"/>
              <a:t> = 5</a:t>
            </a:r>
            <a:endParaRPr lang="en-US" baseline="-25000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1683327" cy="1959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TAHAP 1.3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400" y="1828800"/>
            <a:ext cx="8001000" cy="1371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US" sz="2400" b="1" dirty="0" smtClean="0"/>
              <a:t>Entropy (</a:t>
            </a:r>
            <a:r>
              <a:rPr lang="en-US" sz="2400" dirty="0" err="1" smtClean="0"/>
              <a:t>S</a:t>
            </a:r>
            <a:r>
              <a:rPr lang="en-US" sz="2400" baseline="-25000" dirty="0" err="1" smtClean="0"/>
              <a:t>bagus</a:t>
            </a:r>
            <a:r>
              <a:rPr lang="en-US" sz="2400" b="1" dirty="0" smtClean="0"/>
              <a:t>) = (((-6)/6 log2 (0/6)) + ((( - 0) /6) * log2          </a:t>
            </a:r>
          </a:p>
          <a:p>
            <a:pPr marL="0" lvl="1"/>
            <a:r>
              <a:rPr lang="en-US" sz="2400" b="1" dirty="0" smtClean="0"/>
              <a:t>                               (0/6)) = 0 </a:t>
            </a:r>
          </a:p>
          <a:p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33400" y="3429000"/>
            <a:ext cx="8001000" cy="13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US" sz="2400" b="1" dirty="0" smtClean="0"/>
              <a:t>Entropy (</a:t>
            </a:r>
            <a:r>
              <a:rPr lang="en-US" sz="2400" dirty="0" err="1" smtClean="0"/>
              <a:t>S</a:t>
            </a:r>
            <a:r>
              <a:rPr lang="en-US" sz="2400" baseline="-25000" dirty="0" err="1" smtClean="0"/>
              <a:t>buruk</a:t>
            </a:r>
            <a:r>
              <a:rPr lang="en-US" sz="2400" b="1" dirty="0" smtClean="0"/>
              <a:t>) = (((-2)/5 log2 (2/5)) + ((( - 3) /5) * log2          </a:t>
            </a:r>
          </a:p>
          <a:p>
            <a:pPr marL="0" lvl="1"/>
            <a:r>
              <a:rPr lang="en-US" sz="2400" b="1" dirty="0" smtClean="0"/>
              <a:t>                               (3/5)) =</a:t>
            </a:r>
            <a:r>
              <a:rPr lang="en-US" sz="2400" dirty="0" smtClean="0"/>
              <a:t> </a:t>
            </a:r>
            <a:r>
              <a:rPr lang="en-US" sz="2400" b="1" dirty="0" smtClean="0"/>
              <a:t>0.9709</a:t>
            </a:r>
          </a:p>
          <a:p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1683327" cy="1959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TAHAP 1.3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Hitung</a:t>
            </a:r>
            <a:r>
              <a:rPr lang="en-US" dirty="0" smtClean="0"/>
              <a:t> Entropy Total Dan Gain.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2362200"/>
            <a:ext cx="8610600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US" sz="2400" dirty="0"/>
              <a:t>Gain (S, Interview) = 0.8453 - (6/11)*0-(5/11)*0.9709 = 0.4039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1683327" cy="1959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TAHAP 1.3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853852"/>
              </p:ext>
            </p:extLst>
          </p:nvPr>
        </p:nvGraphicFramePr>
        <p:xfrm>
          <a:off x="457200" y="1676400"/>
          <a:ext cx="8229597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045028"/>
                <a:gridCol w="1175657"/>
                <a:gridCol w="1175657"/>
                <a:gridCol w="1175657"/>
                <a:gridCol w="1175657"/>
                <a:gridCol w="1110341"/>
              </a:tblGrid>
              <a:tr h="370840">
                <a:tc rowSpan="2" gridSpan="2">
                  <a:txBody>
                    <a:bodyPr/>
                    <a:lstStyle/>
                    <a:p>
                      <a:r>
                        <a:rPr lang="en-US" dirty="0" err="1" smtClean="0"/>
                        <a:t>Simpul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Rekursi</a:t>
                      </a:r>
                      <a:r>
                        <a:rPr lang="en-US" dirty="0" smtClean="0"/>
                        <a:t> Level </a:t>
                      </a:r>
                      <a:r>
                        <a:rPr lang="en-US" baseline="0" dirty="0" smtClean="0"/>
                        <a:t> 1 </a:t>
                      </a:r>
                      <a:r>
                        <a:rPr lang="en-US" baseline="0" dirty="0" err="1" smtClean="0"/>
                        <a:t>Iterasi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Total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Jml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.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Data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Diterima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Tidak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bg1"/>
                          </a:solidFill>
                        </a:rPr>
                        <a:t>Diterima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Entropy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Gain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Entropy Total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0.8453 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dirty="0" smtClean="0"/>
                        <a:t>IPK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Bagus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0.8112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lvl="1" algn="ctr"/>
                      <a:r>
                        <a:rPr lang="en-US" sz="1600" dirty="0" smtClean="0"/>
                        <a:t>0.0049</a:t>
                      </a:r>
                      <a:endParaRPr lang="en-US" sz="16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Cukup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0.8112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Kurang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0.9182 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dirty="0" err="1" smtClean="0"/>
                        <a:t>Psikologi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Tinggi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0.2667</a:t>
                      </a:r>
                      <a:endParaRPr lang="en-US" sz="18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Sedang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0.7219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Rendah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0.9182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 err="1" smtClean="0"/>
                        <a:t>Wawancara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Bagus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1" algn="ctr"/>
                      <a:r>
                        <a:rPr lang="en-US" sz="1800" dirty="0" smtClean="0"/>
                        <a:t>0.4039</a:t>
                      </a:r>
                      <a:endParaRPr lang="en-US" sz="18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Buruk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0.9709</a:t>
                      </a:r>
                      <a:endParaRPr lang="en-US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1683327" cy="1959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classification </a:t>
            </a:r>
            <a:r>
              <a:rPr lang="en-US" dirty="0" err="1"/>
              <a:t>adalah</a:t>
            </a:r>
            <a:r>
              <a:rPr lang="en-US" dirty="0"/>
              <a:t>,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i="1" dirty="0"/>
              <a:t>learning phase</a:t>
            </a:r>
            <a:r>
              <a:rPr lang="en-US" dirty="0"/>
              <a:t>, </a:t>
            </a:r>
            <a:r>
              <a:rPr lang="en-US" dirty="0" err="1"/>
              <a:t>dimana</a:t>
            </a:r>
            <a:r>
              <a:rPr lang="en-US" dirty="0"/>
              <a:t> data </a:t>
            </a:r>
            <a:r>
              <a:rPr lang="en-US" dirty="0" err="1"/>
              <a:t>pelatihan</a:t>
            </a:r>
            <a:r>
              <a:rPr lang="en-US" dirty="0"/>
              <a:t> </a:t>
            </a:r>
            <a:r>
              <a:rPr lang="en-US" dirty="0" err="1"/>
              <a:t>dianalisis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aturan</a:t>
            </a:r>
            <a:r>
              <a:rPr lang="en-US" dirty="0"/>
              <a:t> 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klasifikasi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Langkah</a:t>
            </a:r>
            <a:r>
              <a:rPr lang="en-US" dirty="0" smtClean="0"/>
              <a:t> </a:t>
            </a:r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, </a:t>
            </a:r>
            <a:r>
              <a:rPr lang="en-US" dirty="0" err="1"/>
              <a:t>lakukan</a:t>
            </a:r>
            <a:r>
              <a:rPr lang="en-US" dirty="0"/>
              <a:t> </a:t>
            </a:r>
            <a:r>
              <a:rPr lang="en-US" dirty="0" err="1"/>
              <a:t>klasifikasi</a:t>
            </a:r>
            <a:r>
              <a:rPr lang="en-US" dirty="0"/>
              <a:t> data, </a:t>
            </a:r>
            <a:r>
              <a:rPr lang="en-US" dirty="0" err="1"/>
              <a:t>dimana</a:t>
            </a:r>
            <a:r>
              <a:rPr lang="en-US" dirty="0"/>
              <a:t> data yang </a:t>
            </a:r>
            <a:r>
              <a:rPr lang="en-US" dirty="0" err="1"/>
              <a:t>diuji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diklasifikasikan</a:t>
            </a:r>
            <a:r>
              <a:rPr lang="en-US" dirty="0"/>
              <a:t> </a:t>
            </a:r>
            <a:r>
              <a:rPr lang="en-US" dirty="0" err="1"/>
              <a:t>kedalam</a:t>
            </a:r>
            <a:r>
              <a:rPr lang="en-US" dirty="0"/>
              <a:t> </a:t>
            </a:r>
            <a:r>
              <a:rPr lang="en-US" dirty="0" err="1"/>
              <a:t>kelas-kelas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aturan-aturan</a:t>
            </a:r>
            <a:r>
              <a:rPr lang="en-US" dirty="0"/>
              <a:t> yang </a:t>
            </a:r>
            <a:r>
              <a:rPr lang="en-US" dirty="0" err="1"/>
              <a:t>dihasilkan</a:t>
            </a:r>
            <a:r>
              <a:rPr lang="en-US" dirty="0"/>
              <a:t> di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.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klasifikasi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mensyaratkan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kelas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didefinisikan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atributnya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diharuskan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i="1" dirty="0"/>
              <a:t>value</a:t>
            </a:r>
            <a:r>
              <a:rPr lang="en-US" dirty="0"/>
              <a:t> </a:t>
            </a:r>
            <a:r>
              <a:rPr lang="en-US" dirty="0" err="1"/>
              <a:t>atribut</a:t>
            </a:r>
            <a:r>
              <a:rPr lang="en-US" dirty="0"/>
              <a:t> </a:t>
            </a:r>
            <a:r>
              <a:rPr lang="en-US" dirty="0" err="1"/>
              <a:t>kelas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i="1" dirty="0"/>
              <a:t>value</a:t>
            </a:r>
            <a:r>
              <a:rPr lang="en-US" dirty="0"/>
              <a:t> "</a:t>
            </a:r>
            <a:r>
              <a:rPr lang="en-US" dirty="0" err="1"/>
              <a:t>Diterima</a:t>
            </a:r>
            <a:r>
              <a:rPr lang="en-US" dirty="0"/>
              <a:t>" </a:t>
            </a:r>
            <a:r>
              <a:rPr lang="en-US" dirty="0" err="1"/>
              <a:t>atau</a:t>
            </a:r>
            <a:r>
              <a:rPr lang="en-US" dirty="0"/>
              <a:t> "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 smtClean="0"/>
              <a:t>Diterima</a:t>
            </a:r>
            <a:r>
              <a:rPr lang="en-US" dirty="0" smtClean="0"/>
              <a:t>“.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1683327" cy="195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3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Tahap</a:t>
            </a:r>
            <a:r>
              <a:rPr lang="en-US" dirty="0" smtClean="0"/>
              <a:t> 1.4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Dari </a:t>
            </a: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Rekursi</a:t>
            </a:r>
            <a:r>
              <a:rPr lang="en-US" dirty="0" smtClean="0"/>
              <a:t> Level  1 </a:t>
            </a:r>
            <a:r>
              <a:rPr lang="en-US" dirty="0" err="1" smtClean="0"/>
              <a:t>Iterasi</a:t>
            </a:r>
            <a:r>
              <a:rPr lang="en-US" dirty="0" smtClean="0"/>
              <a:t> 1,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dilihat</a:t>
            </a:r>
            <a:r>
              <a:rPr lang="en-US" dirty="0" smtClean="0"/>
              <a:t> </a:t>
            </a:r>
            <a:r>
              <a:rPr lang="en-US" dirty="0" err="1" smtClean="0"/>
              <a:t>sampel</a:t>
            </a:r>
            <a:r>
              <a:rPr lang="en-US" dirty="0" smtClean="0"/>
              <a:t> </a:t>
            </a:r>
            <a:r>
              <a:rPr lang="en-US" dirty="0" err="1" smtClean="0"/>
              <a:t>Wawancara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Gain </a:t>
            </a:r>
            <a:r>
              <a:rPr lang="en-US" dirty="0" err="1" smtClean="0"/>
              <a:t>Tertinggi</a:t>
            </a:r>
            <a:r>
              <a:rPr lang="en-US" dirty="0" smtClean="0"/>
              <a:t>,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sampel</a:t>
            </a:r>
            <a:r>
              <a:rPr lang="en-US" dirty="0" smtClean="0"/>
              <a:t> </a:t>
            </a:r>
            <a:r>
              <a:rPr lang="en-US" dirty="0" err="1" smtClean="0"/>
              <a:t>Wawancara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i="1" dirty="0" smtClean="0"/>
              <a:t>best classifier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i="1" dirty="0" smtClean="0"/>
              <a:t>root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pohon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1683327" cy="1959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Tahap</a:t>
            </a:r>
            <a:r>
              <a:rPr lang="en-US" dirty="0"/>
              <a:t> 1.4: </a:t>
            </a:r>
            <a:r>
              <a:rPr lang="en-US" dirty="0" smtClean="0"/>
              <a:t>FIRST ROOT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0" y="1828800"/>
            <a:ext cx="33528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WAWANCARA</a:t>
            </a:r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 rot="10800000" flipV="1">
            <a:off x="2971800" y="2743200"/>
            <a:ext cx="1752600" cy="1600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2"/>
          </p:cNvCxnSpPr>
          <p:nvPr/>
        </p:nvCxnSpPr>
        <p:spPr>
          <a:xfrm rot="16200000" flipH="1">
            <a:off x="4800600" y="2667000"/>
            <a:ext cx="1600200" cy="1752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1683327" cy="1959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Tahap</a:t>
            </a:r>
            <a:r>
              <a:rPr lang="en-US" dirty="0"/>
              <a:t> 1.4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Tahapan</a:t>
            </a:r>
            <a:r>
              <a:rPr lang="en-US" dirty="0" smtClean="0"/>
              <a:t> </a:t>
            </a:r>
            <a:r>
              <a:rPr lang="en-US" dirty="0" err="1" smtClean="0"/>
              <a:t>selanjutnya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,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pengecekan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i="1" dirty="0" smtClean="0"/>
              <a:t>internal node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sampel</a:t>
            </a:r>
            <a:r>
              <a:rPr lang="en-US" dirty="0" smtClean="0"/>
              <a:t> </a:t>
            </a:r>
            <a:r>
              <a:rPr lang="en-US" dirty="0" err="1" smtClean="0"/>
              <a:t>wawancara</a:t>
            </a:r>
            <a:r>
              <a:rPr lang="en-US" dirty="0" smtClean="0"/>
              <a:t>,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atribut</a:t>
            </a:r>
            <a:r>
              <a:rPr lang="en-US" dirty="0" smtClean="0"/>
              <a:t> </a:t>
            </a:r>
            <a:r>
              <a:rPr lang="en-US" dirty="0" err="1" smtClean="0"/>
              <a:t>kosong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atribut</a:t>
            </a:r>
            <a:r>
              <a:rPr lang="en-US" dirty="0" smtClean="0"/>
              <a:t> </a:t>
            </a:r>
            <a:r>
              <a:rPr lang="en-US" dirty="0" err="1" smtClean="0"/>
              <a:t>kosong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ID3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berhenti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akan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membentuk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simpul</a:t>
            </a:r>
            <a:r>
              <a:rPr lang="en-US" b="1" dirty="0" smtClean="0">
                <a:solidFill>
                  <a:srgbClr val="FF0000"/>
                </a:solidFill>
              </a:rPr>
              <a:t> leaf node </a:t>
            </a:r>
            <a:r>
              <a:rPr lang="en-US" b="1" dirty="0" err="1" smtClean="0">
                <a:solidFill>
                  <a:srgbClr val="FF0000"/>
                </a:solidFill>
              </a:rPr>
              <a:t>dari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atribut</a:t>
            </a:r>
            <a:r>
              <a:rPr lang="en-US" b="1" dirty="0" smtClean="0">
                <a:solidFill>
                  <a:srgbClr val="FF0000"/>
                </a:solidFill>
              </a:rPr>
              <a:t> yang paling </a:t>
            </a:r>
            <a:r>
              <a:rPr lang="en-US" b="1" dirty="0" err="1" smtClean="0">
                <a:solidFill>
                  <a:srgbClr val="FF0000"/>
                </a:solidFill>
              </a:rPr>
              <a:t>sering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muncul</a:t>
            </a:r>
            <a:r>
              <a:rPr lang="en-US" dirty="0" smtClean="0"/>
              <a:t>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atribut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kosong</a:t>
            </a:r>
            <a:r>
              <a:rPr lang="en-US" dirty="0" smtClean="0"/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maka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fungsi</a:t>
            </a:r>
            <a:r>
              <a:rPr lang="en-US" b="1" dirty="0" smtClean="0">
                <a:solidFill>
                  <a:srgbClr val="FF0000"/>
                </a:solidFill>
              </a:rPr>
              <a:t> ID3 </a:t>
            </a:r>
            <a:r>
              <a:rPr lang="en-US" b="1" dirty="0" err="1" smtClean="0">
                <a:solidFill>
                  <a:srgbClr val="FF0000"/>
                </a:solidFill>
              </a:rPr>
              <a:t>akan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dipanggil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kembali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1683327" cy="1959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Tahap</a:t>
            </a:r>
            <a:r>
              <a:rPr lang="en-US" dirty="0"/>
              <a:t> 1.4: </a:t>
            </a:r>
            <a:r>
              <a:rPr lang="en-US" dirty="0" err="1" smtClean="0"/>
              <a:t>Substree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Rekursi</a:t>
            </a:r>
            <a:r>
              <a:rPr lang="en-US" dirty="0" smtClean="0"/>
              <a:t> Level  1 </a:t>
            </a:r>
            <a:r>
              <a:rPr lang="en-US" dirty="0" err="1" smtClean="0"/>
              <a:t>Iterasi</a:t>
            </a:r>
            <a:r>
              <a:rPr lang="en-US" dirty="0" smtClean="0"/>
              <a:t> 1, </a:t>
            </a:r>
            <a:r>
              <a:rPr lang="en-US" dirty="0" err="1" smtClean="0"/>
              <a:t>didapat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sampel</a:t>
            </a:r>
            <a:r>
              <a:rPr lang="en-US" dirty="0" smtClean="0"/>
              <a:t> </a:t>
            </a:r>
            <a:r>
              <a:rPr lang="en-US" dirty="0" err="1" smtClean="0"/>
              <a:t>Wawancara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atribut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:  </a:t>
            </a:r>
          </a:p>
          <a:p>
            <a:pPr lvl="1"/>
            <a:r>
              <a:rPr lang="en-US" dirty="0" err="1" smtClean="0"/>
              <a:t>Atribut</a:t>
            </a:r>
            <a:r>
              <a:rPr lang="en-US" dirty="0" smtClean="0"/>
              <a:t> </a:t>
            </a:r>
            <a:r>
              <a:rPr lang="en-US" dirty="0" err="1" smtClean="0"/>
              <a:t>Bagus</a:t>
            </a:r>
            <a:r>
              <a:rPr lang="en-US" dirty="0" smtClean="0"/>
              <a:t>		: 6 </a:t>
            </a:r>
            <a:r>
              <a:rPr lang="en-US" dirty="0" err="1" smtClean="0"/>
              <a:t>Diterima</a:t>
            </a:r>
            <a:r>
              <a:rPr lang="en-US" dirty="0" smtClean="0"/>
              <a:t>, 0 </a:t>
            </a:r>
            <a:r>
              <a:rPr lang="en-US" dirty="0" err="1" smtClean="0"/>
              <a:t>Ditolak</a:t>
            </a:r>
            <a:endParaRPr lang="en-US" dirty="0" smtClean="0"/>
          </a:p>
          <a:p>
            <a:pPr lvl="1"/>
            <a:r>
              <a:rPr lang="en-US" dirty="0" err="1" smtClean="0"/>
              <a:t>Atribut</a:t>
            </a:r>
            <a:r>
              <a:rPr lang="en-US" dirty="0" smtClean="0"/>
              <a:t> </a:t>
            </a:r>
            <a:r>
              <a:rPr lang="en-US" dirty="0" err="1" smtClean="0"/>
              <a:t>Buruk</a:t>
            </a:r>
            <a:r>
              <a:rPr lang="en-US" dirty="0" smtClean="0"/>
              <a:t>		:  2 </a:t>
            </a:r>
            <a:r>
              <a:rPr lang="en-US" dirty="0" err="1" smtClean="0"/>
              <a:t>Diterima</a:t>
            </a:r>
            <a:r>
              <a:rPr lang="en-US" dirty="0" smtClean="0"/>
              <a:t>, 3 </a:t>
            </a:r>
            <a:r>
              <a:rPr lang="en-US" dirty="0" err="1" smtClean="0"/>
              <a:t>Ditolak</a:t>
            </a:r>
            <a:endParaRPr lang="en-US" dirty="0" smtClean="0"/>
          </a:p>
          <a:p>
            <a:pPr lvl="1"/>
            <a:endParaRPr lang="en-US" dirty="0" smtClean="0"/>
          </a:p>
          <a:p>
            <a:pPr marL="347663" lvl="1" indent="-347663"/>
            <a:r>
              <a:rPr lang="en-US" dirty="0" err="1" smtClean="0"/>
              <a:t>Dikarenakan</a:t>
            </a:r>
            <a:r>
              <a:rPr lang="en-US" dirty="0" smtClean="0"/>
              <a:t> </a:t>
            </a:r>
            <a:r>
              <a:rPr lang="en-US" dirty="0" err="1" smtClean="0"/>
              <a:t>atribut</a:t>
            </a:r>
            <a:r>
              <a:rPr lang="en-US" dirty="0" smtClean="0"/>
              <a:t> </a:t>
            </a:r>
            <a:r>
              <a:rPr lang="en-US" dirty="0" err="1" smtClean="0"/>
              <a:t>bagus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atribut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yang </a:t>
            </a:r>
            <a:r>
              <a:rPr lang="en-US" dirty="0" err="1" smtClean="0"/>
              <a:t>kosong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simpul</a:t>
            </a:r>
            <a:r>
              <a:rPr lang="en-US" dirty="0" smtClean="0"/>
              <a:t> </a:t>
            </a:r>
            <a:r>
              <a:rPr lang="en-US" dirty="0" err="1" smtClean="0"/>
              <a:t>berhenti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simpul</a:t>
            </a:r>
            <a:r>
              <a:rPr lang="en-US" dirty="0" smtClean="0"/>
              <a:t> leaf node </a:t>
            </a:r>
            <a:r>
              <a:rPr lang="en-US" b="1" dirty="0" err="1" smtClean="0"/>
              <a:t>Diterima</a:t>
            </a:r>
            <a:r>
              <a:rPr lang="en-US" b="1" dirty="0" smtClean="0"/>
              <a:t>. </a:t>
            </a:r>
          </a:p>
          <a:p>
            <a:pPr marL="347663" lvl="1" indent="-347663"/>
            <a:r>
              <a:rPr lang="en-US" dirty="0" err="1" smtClean="0"/>
              <a:t>Dikarenakan</a:t>
            </a:r>
            <a:r>
              <a:rPr lang="en-US" dirty="0" smtClean="0"/>
              <a:t> </a:t>
            </a:r>
            <a:r>
              <a:rPr lang="en-US" dirty="0" err="1" smtClean="0"/>
              <a:t>atribut</a:t>
            </a:r>
            <a:r>
              <a:rPr lang="en-US" dirty="0" smtClean="0"/>
              <a:t> </a:t>
            </a:r>
            <a:r>
              <a:rPr lang="en-US" dirty="0" err="1" smtClean="0"/>
              <a:t>buruk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yang </a:t>
            </a:r>
            <a:r>
              <a:rPr lang="en-US" dirty="0" err="1" smtClean="0"/>
              <a:t>kosong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ID3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dijalankan</a:t>
            </a:r>
            <a:r>
              <a:rPr lang="en-US" dirty="0" smtClean="0"/>
              <a:t>.</a:t>
            </a:r>
          </a:p>
          <a:p>
            <a:pPr marL="347663" lvl="1" indent="-347663">
              <a:buNone/>
            </a:pPr>
            <a:endParaRPr lang="en-US" b="1" dirty="0" smtClean="0"/>
          </a:p>
          <a:p>
            <a:pPr marL="347663" lvl="1" indent="-347663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1683327" cy="1959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Tahap</a:t>
            </a:r>
            <a:r>
              <a:rPr lang="en-US" dirty="0"/>
              <a:t> 1.4: </a:t>
            </a:r>
            <a:r>
              <a:rPr lang="en-US" dirty="0" err="1" smtClean="0"/>
              <a:t>Substree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0" y="1828800"/>
            <a:ext cx="33528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WAWANCARA</a:t>
            </a:r>
            <a:endParaRPr lang="en-US" b="1" dirty="0"/>
          </a:p>
        </p:txBody>
      </p:sp>
      <p:cxnSp>
        <p:nvCxnSpPr>
          <p:cNvPr id="5" name="Straight Connector 4"/>
          <p:cNvCxnSpPr/>
          <p:nvPr/>
        </p:nvCxnSpPr>
        <p:spPr>
          <a:xfrm rot="10800000" flipV="1">
            <a:off x="2971800" y="2743200"/>
            <a:ext cx="1752600" cy="1600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4" idx="2"/>
          </p:cNvCxnSpPr>
          <p:nvPr/>
        </p:nvCxnSpPr>
        <p:spPr>
          <a:xfrm rot="16200000" flipH="1">
            <a:off x="4838700" y="2628900"/>
            <a:ext cx="2133600" cy="2362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00400" y="3505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Bagus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28800" y="4191000"/>
            <a:ext cx="2286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DITERIMA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5638800" y="4876800"/>
            <a:ext cx="2286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019800" y="3886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Buruk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1683327" cy="1959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3200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TAHAP 2: MENCARI INTERNAL NODE DARI SIMPUL ATRIBUT BURUK MILIK WAWANCARA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1683327" cy="1959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Tahap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Langkah</a:t>
            </a:r>
            <a:r>
              <a:rPr lang="en-US" dirty="0" smtClean="0"/>
              <a:t> </a:t>
            </a:r>
            <a:r>
              <a:rPr lang="en-US" dirty="0" err="1" smtClean="0"/>
              <a:t>selanjutnya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i="1" dirty="0" smtClean="0"/>
              <a:t>Internal Node </a:t>
            </a:r>
            <a:r>
              <a:rPr lang="en-US" dirty="0" err="1" smtClean="0"/>
              <a:t>dibawah</a:t>
            </a:r>
            <a:r>
              <a:rPr lang="en-US" dirty="0" smtClean="0"/>
              <a:t> </a:t>
            </a:r>
            <a:r>
              <a:rPr lang="en-US" i="1" dirty="0" smtClean="0"/>
              <a:t>root </a:t>
            </a:r>
            <a:r>
              <a:rPr lang="en-US" dirty="0" err="1" smtClean="0"/>
              <a:t>Wawancara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Data yang </a:t>
            </a:r>
            <a:r>
              <a:rPr lang="en-US" dirty="0" err="1" smtClean="0"/>
              <a:t>digali</a:t>
            </a:r>
            <a:r>
              <a:rPr lang="en-US" dirty="0" smtClean="0"/>
              <a:t> </a:t>
            </a:r>
            <a:r>
              <a:rPr lang="en-US" dirty="0" err="1" smtClean="0"/>
              <a:t>diambil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atribut</a:t>
            </a:r>
            <a:r>
              <a:rPr lang="en-US" dirty="0" smtClean="0"/>
              <a:t> </a:t>
            </a:r>
            <a:r>
              <a:rPr lang="en-US" b="1" dirty="0" err="1" smtClean="0"/>
              <a:t>buruk</a:t>
            </a:r>
            <a:r>
              <a:rPr lang="en-US" b="1" dirty="0" smtClean="0"/>
              <a:t> </a:t>
            </a:r>
            <a:r>
              <a:rPr lang="en-US" dirty="0" err="1" smtClean="0"/>
              <a:t>milik</a:t>
            </a:r>
            <a:r>
              <a:rPr lang="en-US" dirty="0" smtClean="0"/>
              <a:t> Root </a:t>
            </a:r>
            <a:r>
              <a:rPr lang="en-US" b="1" dirty="0" err="1" smtClean="0"/>
              <a:t>Wawancara</a:t>
            </a:r>
            <a:r>
              <a:rPr lang="en-US" b="1" dirty="0" smtClean="0"/>
              <a:t>. </a:t>
            </a:r>
          </a:p>
          <a:p>
            <a:r>
              <a:rPr lang="en-US" dirty="0" err="1" smtClean="0"/>
              <a:t>Diketahui</a:t>
            </a:r>
            <a:r>
              <a:rPr lang="en-US" dirty="0" smtClean="0"/>
              <a:t> </a:t>
            </a:r>
            <a:r>
              <a:rPr lang="en-US" dirty="0" err="1" smtClean="0"/>
              <a:t>Atribut</a:t>
            </a:r>
            <a:r>
              <a:rPr lang="en-US" dirty="0" smtClean="0"/>
              <a:t> </a:t>
            </a:r>
            <a:r>
              <a:rPr lang="en-US" b="1" dirty="0" err="1" smtClean="0"/>
              <a:t>Buruk</a:t>
            </a:r>
            <a:r>
              <a:rPr lang="en-US" b="1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Data 5,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diterima</a:t>
            </a:r>
            <a:r>
              <a:rPr lang="en-US" dirty="0" smtClean="0"/>
              <a:t> </a:t>
            </a:r>
            <a:r>
              <a:rPr lang="en-US" dirty="0" err="1" smtClean="0"/>
              <a:t>sebanyak</a:t>
            </a:r>
            <a:r>
              <a:rPr lang="en-US" dirty="0" smtClean="0"/>
              <a:t> 2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diterima</a:t>
            </a:r>
            <a:r>
              <a:rPr lang="en-US" dirty="0" smtClean="0"/>
              <a:t> </a:t>
            </a:r>
            <a:r>
              <a:rPr lang="en-US" dirty="0" err="1" smtClean="0"/>
              <a:t>sebanyak</a:t>
            </a:r>
            <a:r>
              <a:rPr lang="en-US" dirty="0" smtClean="0"/>
              <a:t> 3. 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1683327" cy="1959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</a:t>
            </a:r>
            <a:r>
              <a:rPr lang="en-US" dirty="0" err="1" smtClean="0"/>
              <a:t>Tahap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err="1" smtClean="0"/>
              <a:t>Contoh</a:t>
            </a:r>
            <a:r>
              <a:rPr lang="en-GB" sz="2000" dirty="0" smtClean="0"/>
              <a:t> sample data </a:t>
            </a:r>
            <a:r>
              <a:rPr lang="en-GB" sz="2000" dirty="0" err="1" smtClean="0"/>
              <a:t>kriteria</a:t>
            </a:r>
            <a:r>
              <a:rPr lang="en-GB" sz="2000" dirty="0" smtClean="0"/>
              <a:t> </a:t>
            </a:r>
            <a:r>
              <a:rPr lang="en-GB" sz="2000" dirty="0" err="1" smtClean="0"/>
              <a:t>penerimaan</a:t>
            </a:r>
            <a:r>
              <a:rPr lang="en-GB" sz="2000" dirty="0" smtClean="0"/>
              <a:t> </a:t>
            </a:r>
            <a:r>
              <a:rPr lang="en-GB" sz="2000" dirty="0" err="1" smtClean="0"/>
              <a:t>karyawan</a:t>
            </a:r>
            <a:r>
              <a:rPr lang="en-GB" sz="2000" dirty="0" smtClean="0"/>
              <a:t> </a:t>
            </a:r>
            <a:r>
              <a:rPr lang="en-GB" sz="2000" dirty="0" err="1" smtClean="0"/>
              <a:t>di</a:t>
            </a:r>
            <a:r>
              <a:rPr lang="en-GB" sz="2000" dirty="0" smtClean="0"/>
              <a:t> PT. Sejahtera. </a:t>
            </a:r>
            <a:endParaRPr lang="en-US" sz="20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367073"/>
              </p:ext>
            </p:extLst>
          </p:nvPr>
        </p:nvGraphicFramePr>
        <p:xfrm>
          <a:off x="536575" y="2206625"/>
          <a:ext cx="9332913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Document" r:id="rId3" imgW="6322597" imgH="2208556" progId="Word.Document.12">
                  <p:embed/>
                </p:oleObj>
              </mc:Choice>
              <mc:Fallback>
                <p:oleObj name="Document" r:id="rId3" imgW="6322597" imgH="2208556" progId="Word.Document.12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2206625"/>
                        <a:ext cx="9332913" cy="325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1683327" cy="1959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Tahap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Langkah</a:t>
            </a:r>
            <a:r>
              <a:rPr lang="en-US" b="1" dirty="0" smtClean="0"/>
              <a:t> 1: </a:t>
            </a:r>
            <a:r>
              <a:rPr lang="en-US" b="1" dirty="0" err="1" smtClean="0"/>
              <a:t>Buat</a:t>
            </a:r>
            <a:r>
              <a:rPr lang="en-US" b="1" dirty="0" smtClean="0"/>
              <a:t> </a:t>
            </a:r>
            <a:r>
              <a:rPr lang="en-US" b="1" dirty="0" err="1" smtClean="0"/>
              <a:t>Tabel</a:t>
            </a:r>
            <a:r>
              <a:rPr lang="en-US" b="1" dirty="0" smtClean="0"/>
              <a:t> </a:t>
            </a:r>
            <a:r>
              <a:rPr lang="en-US" b="1" dirty="0" err="1" smtClean="0"/>
              <a:t>Rekursi</a:t>
            </a:r>
            <a:r>
              <a:rPr lang="en-US" b="1" dirty="0" smtClean="0"/>
              <a:t> Level 2 </a:t>
            </a:r>
            <a:r>
              <a:rPr lang="en-US" b="1" dirty="0" err="1" smtClean="0"/>
              <a:t>Iterasi</a:t>
            </a:r>
            <a:r>
              <a:rPr lang="en-US" b="1" dirty="0" smtClean="0"/>
              <a:t> 1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2438400"/>
          <a:ext cx="8229600" cy="193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57350"/>
                <a:gridCol w="1657350"/>
                <a:gridCol w="1657350"/>
                <a:gridCol w="1657350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US" dirty="0" err="1" smtClean="0"/>
                        <a:t>Simpul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Rekursi</a:t>
                      </a:r>
                      <a:r>
                        <a:rPr lang="en-US" dirty="0" smtClean="0"/>
                        <a:t> Level </a:t>
                      </a:r>
                      <a:r>
                        <a:rPr lang="en-US" baseline="0" dirty="0" smtClean="0"/>
                        <a:t> 2 </a:t>
                      </a:r>
                      <a:r>
                        <a:rPr lang="en-US" baseline="0" dirty="0" err="1" smtClean="0"/>
                        <a:t>Iterasi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Total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Jml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.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Data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Diterima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Tidak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bg1"/>
                          </a:solidFill>
                        </a:rPr>
                        <a:t>Diterima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Entropy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Entropy Total </a:t>
                      </a:r>
                      <a:r>
                        <a:rPr lang="en-US" dirty="0" err="1" smtClean="0"/>
                        <a:t>Atribut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Wawancara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Buruk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1683327" cy="1959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Tahap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Langkah</a:t>
            </a:r>
            <a:r>
              <a:rPr lang="en-US" b="1" dirty="0" smtClean="0"/>
              <a:t> 2: </a:t>
            </a:r>
            <a:r>
              <a:rPr lang="en-US" b="1" dirty="0" err="1" smtClean="0"/>
              <a:t>Menghitung</a:t>
            </a:r>
            <a:r>
              <a:rPr lang="en-US" b="1" dirty="0" smtClean="0"/>
              <a:t> Entropy Total</a:t>
            </a:r>
          </a:p>
          <a:p>
            <a:pPr lvl="1"/>
            <a:r>
              <a:rPr lang="en-US" dirty="0" err="1" smtClean="0"/>
              <a:t>Jumlah</a:t>
            </a:r>
            <a:r>
              <a:rPr lang="en-US" dirty="0" smtClean="0"/>
              <a:t> sample </a:t>
            </a:r>
            <a:r>
              <a:rPr lang="en-US" dirty="0" err="1" smtClean="0"/>
              <a:t>pelamar</a:t>
            </a:r>
            <a:r>
              <a:rPr lang="en-US" dirty="0" smtClean="0"/>
              <a:t> </a:t>
            </a:r>
            <a:r>
              <a:rPr lang="en-US" dirty="0" err="1" smtClean="0"/>
              <a:t>Wawancara</a:t>
            </a:r>
            <a:r>
              <a:rPr lang="en-US" dirty="0" smtClean="0"/>
              <a:t> </a:t>
            </a:r>
            <a:r>
              <a:rPr lang="en-US" dirty="0" err="1" smtClean="0"/>
              <a:t>Buruk</a:t>
            </a:r>
            <a:r>
              <a:rPr lang="en-US" dirty="0" smtClean="0"/>
              <a:t> =  5</a:t>
            </a:r>
          </a:p>
          <a:p>
            <a:pPr lvl="1"/>
            <a:r>
              <a:rPr lang="en-US" dirty="0" err="1" smtClean="0"/>
              <a:t>Atribut</a:t>
            </a:r>
            <a:r>
              <a:rPr lang="en-US" dirty="0" smtClean="0"/>
              <a:t> yang </a:t>
            </a:r>
            <a:r>
              <a:rPr lang="en-US" dirty="0" err="1" smtClean="0"/>
              <a:t>diterima</a:t>
            </a:r>
            <a:r>
              <a:rPr lang="en-US" dirty="0" smtClean="0"/>
              <a:t>     =   2  </a:t>
            </a:r>
            <a:r>
              <a:rPr lang="en-US" dirty="0" err="1" smtClean="0"/>
              <a:t>Pelamar</a:t>
            </a:r>
            <a:endParaRPr lang="en-US" dirty="0" smtClean="0"/>
          </a:p>
          <a:p>
            <a:pPr lvl="1"/>
            <a:r>
              <a:rPr lang="en-US" dirty="0" err="1" smtClean="0"/>
              <a:t>Atribut</a:t>
            </a:r>
            <a:r>
              <a:rPr lang="en-US" dirty="0" smtClean="0"/>
              <a:t> yang </a:t>
            </a:r>
            <a:r>
              <a:rPr lang="en-US" dirty="0" err="1" smtClean="0"/>
              <a:t>ditolak</a:t>
            </a:r>
            <a:r>
              <a:rPr lang="en-US" dirty="0" smtClean="0"/>
              <a:t>	       =   3  </a:t>
            </a:r>
            <a:r>
              <a:rPr lang="en-US" dirty="0" err="1" smtClean="0"/>
              <a:t>Pelamar</a:t>
            </a:r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0"/>
            <a:ext cx="3581400" cy="75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" y="5029200"/>
            <a:ext cx="8001000" cy="1371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US" sz="2400" b="1" dirty="0" smtClean="0"/>
              <a:t>Entropy (total) = (((-2)/5 log2 (2/5)) + ((( - 3) / 5) * log2          </a:t>
            </a:r>
          </a:p>
          <a:p>
            <a:pPr marL="0" lvl="1"/>
            <a:r>
              <a:rPr lang="en-US" sz="2400" b="1" dirty="0" smtClean="0"/>
              <a:t>                               (3/5)) = 0.9709</a:t>
            </a:r>
          </a:p>
          <a:p>
            <a:endParaRPr lang="en-US" sz="2400" dirty="0"/>
          </a:p>
        </p:txBody>
      </p:sp>
      <p:sp>
        <p:nvSpPr>
          <p:cNvPr id="6" name="Down Arrow 5"/>
          <p:cNvSpPr/>
          <p:nvPr/>
        </p:nvSpPr>
        <p:spPr>
          <a:xfrm>
            <a:off x="533400" y="4419600"/>
            <a:ext cx="533400" cy="762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1000" y="3810000"/>
            <a:ext cx="42672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3200400" y="3200400"/>
            <a:ext cx="2133600" cy="1828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V="1">
            <a:off x="4876800" y="4038600"/>
            <a:ext cx="1600200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5829300" y="3314700"/>
            <a:ext cx="2667000" cy="1219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1683327" cy="1959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Classification</a:t>
            </a:r>
          </a:p>
          <a:p>
            <a:r>
              <a:rPr lang="en-US" dirty="0" err="1" smtClean="0"/>
              <a:t>Pohon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endParaRPr lang="en-US" dirty="0" smtClean="0"/>
          </a:p>
          <a:p>
            <a:r>
              <a:rPr lang="en-US" dirty="0" err="1" smtClean="0"/>
              <a:t>Algoritma</a:t>
            </a:r>
            <a:r>
              <a:rPr lang="en-US" dirty="0" smtClean="0"/>
              <a:t> ID3</a:t>
            </a:r>
          </a:p>
          <a:p>
            <a:r>
              <a:rPr lang="en-US" dirty="0" smtClean="0"/>
              <a:t>Information Gain</a:t>
            </a:r>
          </a:p>
          <a:p>
            <a:r>
              <a:rPr lang="en-US" dirty="0" smtClean="0"/>
              <a:t>Entropy</a:t>
            </a:r>
          </a:p>
          <a:p>
            <a:r>
              <a:rPr lang="en-US" dirty="0" smtClean="0"/>
              <a:t>Sample Data</a:t>
            </a:r>
          </a:p>
          <a:p>
            <a:r>
              <a:rPr lang="en-US" dirty="0" smtClean="0"/>
              <a:t>Exercise</a:t>
            </a:r>
          </a:p>
          <a:p>
            <a:r>
              <a:rPr lang="en-US" dirty="0"/>
              <a:t>Assignment</a:t>
            </a:r>
          </a:p>
          <a:p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 rot="20648369">
            <a:off x="3819973" y="1900172"/>
            <a:ext cx="1175465" cy="685800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1683327" cy="195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11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Tahap</a:t>
            </a:r>
            <a:r>
              <a:rPr lang="en-US" dirty="0" smtClean="0"/>
              <a:t> 2.1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Klasifikasi</a:t>
            </a:r>
            <a:r>
              <a:rPr lang="en-US" dirty="0" smtClean="0"/>
              <a:t> Values (IPK): </a:t>
            </a:r>
            <a:r>
              <a:rPr lang="en-US" b="1" dirty="0" err="1" smtClean="0">
                <a:solidFill>
                  <a:srgbClr val="FF0000"/>
                </a:solidFill>
              </a:rPr>
              <a:t>Bagus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Cukup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Kurang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Sampel</a:t>
            </a:r>
            <a:r>
              <a:rPr lang="en-US" dirty="0" smtClean="0"/>
              <a:t> Data = 5</a:t>
            </a:r>
          </a:p>
          <a:p>
            <a:pPr lvl="1"/>
            <a:r>
              <a:rPr lang="en-US" dirty="0" err="1" smtClean="0"/>
              <a:t>S</a:t>
            </a:r>
            <a:r>
              <a:rPr lang="en-US" baseline="-25000" dirty="0" err="1" smtClean="0"/>
              <a:t>bagus</a:t>
            </a:r>
            <a:r>
              <a:rPr lang="en-US" baseline="-25000" dirty="0" smtClean="0"/>
              <a:t> 	= [1+, 1-], |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bagus</a:t>
            </a:r>
            <a:r>
              <a:rPr lang="en-US" baseline="-25000" dirty="0" smtClean="0"/>
              <a:t> |</a:t>
            </a:r>
            <a:r>
              <a:rPr lang="en-US" dirty="0" smtClean="0"/>
              <a:t> = 2</a:t>
            </a:r>
            <a:r>
              <a:rPr lang="en-US" baseline="-25000" dirty="0" smtClean="0"/>
              <a:t>	</a:t>
            </a:r>
          </a:p>
          <a:p>
            <a:pPr lvl="1"/>
            <a:r>
              <a:rPr lang="en-US" dirty="0" err="1" smtClean="0"/>
              <a:t>S</a:t>
            </a:r>
            <a:r>
              <a:rPr lang="en-US" baseline="-25000" dirty="0" err="1" smtClean="0"/>
              <a:t>cukup</a:t>
            </a:r>
            <a:r>
              <a:rPr lang="en-US" baseline="-25000" dirty="0" smtClean="0"/>
              <a:t>	= [1+, 1-], |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cukup</a:t>
            </a:r>
            <a:r>
              <a:rPr lang="en-US" baseline="-25000" dirty="0" smtClean="0"/>
              <a:t> |</a:t>
            </a:r>
            <a:r>
              <a:rPr lang="en-US" dirty="0" smtClean="0"/>
              <a:t> = 2</a:t>
            </a:r>
            <a:endParaRPr lang="en-US" baseline="-25000" dirty="0" smtClean="0"/>
          </a:p>
          <a:p>
            <a:pPr lvl="1"/>
            <a:r>
              <a:rPr lang="en-US" dirty="0" err="1" smtClean="0"/>
              <a:t>S</a:t>
            </a:r>
            <a:r>
              <a:rPr lang="en-US" baseline="-25000" dirty="0" err="1" smtClean="0"/>
              <a:t>kurang</a:t>
            </a:r>
            <a:r>
              <a:rPr lang="en-US" baseline="-25000" dirty="0" smtClean="0"/>
              <a:t>	= [0+, 1-], |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kurang</a:t>
            </a:r>
            <a:r>
              <a:rPr lang="en-US" baseline="-25000" dirty="0" smtClean="0"/>
              <a:t> |</a:t>
            </a:r>
            <a:r>
              <a:rPr lang="en-US" dirty="0" smtClean="0"/>
              <a:t> = 1</a:t>
            </a:r>
            <a:r>
              <a:rPr lang="en-US" baseline="-25000" dirty="0" smtClean="0"/>
              <a:t>	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1683327" cy="1959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smtClean="0"/>
              <a:t>2.1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1828800"/>
            <a:ext cx="8001000" cy="1371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US" sz="2400" b="1" dirty="0" smtClean="0"/>
              <a:t>Entropy (</a:t>
            </a:r>
            <a:r>
              <a:rPr lang="en-US" sz="2400" dirty="0" err="1" smtClean="0"/>
              <a:t>S</a:t>
            </a:r>
            <a:r>
              <a:rPr lang="en-US" sz="2400" baseline="-25000" dirty="0" err="1" smtClean="0"/>
              <a:t>bagus</a:t>
            </a:r>
            <a:r>
              <a:rPr lang="en-US" sz="2400" b="1" dirty="0" smtClean="0"/>
              <a:t>) = (((-1)/2 log2 (1/2)) + ((( - 1) /2) * log2          </a:t>
            </a:r>
          </a:p>
          <a:p>
            <a:pPr marL="0" lvl="1"/>
            <a:r>
              <a:rPr lang="en-US" sz="2400" b="1" dirty="0" smtClean="0"/>
              <a:t>                               (1/2)) = 1</a:t>
            </a:r>
          </a:p>
          <a:p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609600" y="3429000"/>
            <a:ext cx="8001000" cy="13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US" sz="2400" b="1" dirty="0" smtClean="0"/>
              <a:t>Entropy (</a:t>
            </a:r>
            <a:r>
              <a:rPr lang="en-US" sz="2400" dirty="0" err="1" smtClean="0"/>
              <a:t>S</a:t>
            </a:r>
            <a:r>
              <a:rPr lang="en-US" sz="2400" baseline="-25000" dirty="0" err="1" smtClean="0"/>
              <a:t>cukup</a:t>
            </a:r>
            <a:r>
              <a:rPr lang="en-US" sz="2400" b="1" dirty="0" smtClean="0"/>
              <a:t>) = (((-1)/2 log2 (1/2)) + ((( - 1) /2) * log2          </a:t>
            </a:r>
          </a:p>
          <a:p>
            <a:pPr marL="0" lvl="1"/>
            <a:r>
              <a:rPr lang="en-US" sz="2400" b="1" dirty="0" smtClean="0"/>
              <a:t>                               (1/2)) = 1</a:t>
            </a:r>
          </a:p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609600" y="5105400"/>
            <a:ext cx="8001000" cy="137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US" sz="2400" b="1" dirty="0" smtClean="0"/>
              <a:t>Entropy (</a:t>
            </a:r>
            <a:r>
              <a:rPr lang="en-US" sz="2400" dirty="0" err="1" smtClean="0"/>
              <a:t>S</a:t>
            </a:r>
            <a:r>
              <a:rPr lang="en-US" sz="2400" baseline="-25000" dirty="0" err="1" smtClean="0"/>
              <a:t>kurang</a:t>
            </a:r>
            <a:r>
              <a:rPr lang="en-US" sz="2400" b="1" dirty="0" smtClean="0"/>
              <a:t>) = (((-0)/1 log2 (0/1)) + ((( - 1) /1) * log2          </a:t>
            </a:r>
          </a:p>
          <a:p>
            <a:pPr marL="0" lvl="1"/>
            <a:r>
              <a:rPr lang="en-US" sz="2400" b="1" dirty="0" smtClean="0"/>
              <a:t>                               (1/1)) = 0</a:t>
            </a:r>
          </a:p>
          <a:p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1683327" cy="1959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Tahap</a:t>
            </a:r>
            <a:r>
              <a:rPr lang="en-US" dirty="0"/>
              <a:t> 2.1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Hitung</a:t>
            </a:r>
            <a:r>
              <a:rPr lang="en-US" dirty="0" smtClean="0"/>
              <a:t> Entropy Total Dan Gain.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2362200"/>
            <a:ext cx="8610600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US" sz="2400" dirty="0"/>
              <a:t>Gain (S, GPA) = 0.9709 - (2/5)*1-(2/5)*1-(1/5)*0 = 0.1709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1683327" cy="1959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Tahap</a:t>
            </a:r>
            <a:r>
              <a:rPr lang="en-US" dirty="0"/>
              <a:t> 2.1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Rekursi</a:t>
            </a:r>
            <a:r>
              <a:rPr lang="en-US" dirty="0" smtClean="0"/>
              <a:t> Level 2 </a:t>
            </a:r>
            <a:r>
              <a:rPr lang="en-US" dirty="0" err="1" smtClean="0"/>
              <a:t>Iterasi</a:t>
            </a:r>
            <a:r>
              <a:rPr lang="en-US" dirty="0" smtClean="0"/>
              <a:t> 1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3" y="2514600"/>
          <a:ext cx="8229597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0971"/>
                <a:gridCol w="1175657"/>
                <a:gridCol w="1175657"/>
                <a:gridCol w="1175657"/>
                <a:gridCol w="1175657"/>
                <a:gridCol w="1175657"/>
                <a:gridCol w="1110341"/>
              </a:tblGrid>
              <a:tr h="370840">
                <a:tc rowSpan="2" gridSpan="2">
                  <a:txBody>
                    <a:bodyPr/>
                    <a:lstStyle/>
                    <a:p>
                      <a:r>
                        <a:rPr lang="en-US" dirty="0" err="1" smtClean="0"/>
                        <a:t>Simpul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Rekursi</a:t>
                      </a:r>
                      <a:r>
                        <a:rPr lang="en-US" dirty="0" smtClean="0"/>
                        <a:t> Level </a:t>
                      </a:r>
                      <a:r>
                        <a:rPr lang="en-US" baseline="0" dirty="0" smtClean="0"/>
                        <a:t> 2 </a:t>
                      </a:r>
                      <a:r>
                        <a:rPr lang="en-US" baseline="0" dirty="0" err="1" smtClean="0"/>
                        <a:t>Iterasi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Total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Jml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.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Data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Diterima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Tidak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bg1"/>
                          </a:solidFill>
                        </a:rPr>
                        <a:t>Diterima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Entropy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Gain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Entropy Total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0.9709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dirty="0" smtClean="0"/>
                        <a:t>IPK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Bagus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0.1709</a:t>
                      </a:r>
                      <a:endParaRPr lang="en-US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Cukup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Kurang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1683327" cy="1959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Tahap</a:t>
            </a:r>
            <a:r>
              <a:rPr lang="en-US" dirty="0" smtClean="0"/>
              <a:t> 2.2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Klasifikasi</a:t>
            </a:r>
            <a:r>
              <a:rPr lang="en-US" dirty="0" smtClean="0"/>
              <a:t> Values (</a:t>
            </a:r>
            <a:r>
              <a:rPr lang="en-US" dirty="0" err="1" smtClean="0"/>
              <a:t>Psikologi</a:t>
            </a:r>
            <a:r>
              <a:rPr lang="en-US" dirty="0" smtClean="0"/>
              <a:t>): </a:t>
            </a:r>
            <a:r>
              <a:rPr lang="en-US" b="1" dirty="0" err="1" smtClean="0">
                <a:solidFill>
                  <a:srgbClr val="FF0000"/>
                </a:solidFill>
              </a:rPr>
              <a:t>Sedang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Rendah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Sampel</a:t>
            </a:r>
            <a:r>
              <a:rPr lang="en-US" dirty="0" smtClean="0"/>
              <a:t> Data = 5</a:t>
            </a:r>
          </a:p>
          <a:p>
            <a:pPr lvl="1"/>
            <a:r>
              <a:rPr lang="en-US" dirty="0" err="1" smtClean="0"/>
              <a:t>S</a:t>
            </a:r>
            <a:r>
              <a:rPr lang="en-US" baseline="-25000" dirty="0" err="1" smtClean="0"/>
              <a:t>sedang</a:t>
            </a:r>
            <a:r>
              <a:rPr lang="en-US" baseline="-25000" dirty="0" smtClean="0"/>
              <a:t> 	= [2+, 1-], |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sedang</a:t>
            </a:r>
            <a:r>
              <a:rPr lang="en-US" baseline="-25000" dirty="0" smtClean="0"/>
              <a:t> |</a:t>
            </a:r>
            <a:r>
              <a:rPr lang="en-US" dirty="0" smtClean="0"/>
              <a:t> = 3</a:t>
            </a:r>
            <a:r>
              <a:rPr lang="en-US" baseline="-25000" dirty="0" smtClean="0"/>
              <a:t>	</a:t>
            </a:r>
          </a:p>
          <a:p>
            <a:pPr lvl="1"/>
            <a:r>
              <a:rPr lang="en-US" dirty="0" err="1" smtClean="0"/>
              <a:t>S</a:t>
            </a:r>
            <a:r>
              <a:rPr lang="en-US" baseline="-25000" dirty="0" err="1" smtClean="0"/>
              <a:t>rendah</a:t>
            </a:r>
            <a:r>
              <a:rPr lang="en-US" baseline="-25000" dirty="0" smtClean="0"/>
              <a:t>	= [0+, 2-], |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rendah</a:t>
            </a:r>
            <a:r>
              <a:rPr lang="en-US" baseline="-25000" dirty="0" smtClean="0"/>
              <a:t> |</a:t>
            </a:r>
            <a:r>
              <a:rPr lang="en-US" dirty="0" smtClean="0"/>
              <a:t> = 2</a:t>
            </a:r>
            <a:endParaRPr lang="en-US" baseline="-25000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1683327" cy="1959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/>
              <a:t>Tahap</a:t>
            </a:r>
            <a:r>
              <a:rPr lang="en-US" dirty="0"/>
              <a:t> 2.2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400" y="1828800"/>
            <a:ext cx="8001000" cy="1371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US" sz="2400" b="1" dirty="0" smtClean="0"/>
              <a:t>Entropy (</a:t>
            </a:r>
            <a:r>
              <a:rPr lang="en-US" sz="2400" dirty="0" err="1" smtClean="0"/>
              <a:t>S</a:t>
            </a:r>
            <a:r>
              <a:rPr lang="en-US" sz="2400" baseline="-25000" dirty="0" err="1" smtClean="0"/>
              <a:t>sedang</a:t>
            </a:r>
            <a:r>
              <a:rPr lang="en-US" sz="2400" b="1" dirty="0" smtClean="0"/>
              <a:t>) = (((-2)/3 log2 (2/3)) + ((( - 1) /3) * log2          </a:t>
            </a:r>
          </a:p>
          <a:p>
            <a:pPr marL="0" lvl="1"/>
            <a:r>
              <a:rPr lang="en-US" sz="2400" b="1" dirty="0" smtClean="0"/>
              <a:t>                               (1/3)) = 0.9182</a:t>
            </a:r>
          </a:p>
          <a:p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33400" y="3429000"/>
            <a:ext cx="8001000" cy="13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US" sz="2400" b="1" dirty="0" smtClean="0"/>
              <a:t>Entropy (</a:t>
            </a:r>
            <a:r>
              <a:rPr lang="en-US" sz="2400" dirty="0" err="1" smtClean="0"/>
              <a:t>S</a:t>
            </a:r>
            <a:r>
              <a:rPr lang="en-US" sz="2400" baseline="-25000" dirty="0" err="1" smtClean="0"/>
              <a:t>rendah</a:t>
            </a:r>
            <a:r>
              <a:rPr lang="en-US" sz="2400" b="1" dirty="0" smtClean="0"/>
              <a:t>) = (((-0)/2 log2 (0/2)) + ((( - 2) /2) * log2          </a:t>
            </a:r>
          </a:p>
          <a:p>
            <a:pPr marL="0" lvl="1"/>
            <a:r>
              <a:rPr lang="en-US" sz="2400" b="1" dirty="0" smtClean="0"/>
              <a:t>                               (2/2)) = 0</a:t>
            </a:r>
          </a:p>
          <a:p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1683327" cy="1959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Tahap</a:t>
            </a:r>
            <a:r>
              <a:rPr lang="en-US" dirty="0"/>
              <a:t> 2.2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Hitung</a:t>
            </a:r>
            <a:r>
              <a:rPr lang="en-US" dirty="0" smtClean="0"/>
              <a:t> Entropy Total Dan Gain.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2362200"/>
            <a:ext cx="8610600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US" sz="2400" dirty="0"/>
              <a:t>Gain (S, Psychology) = 0.9709 - (3/5)*0.9182-(2/5)*0 = 0.4199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1683327" cy="1959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Tahap</a:t>
            </a:r>
            <a:r>
              <a:rPr lang="en-US" dirty="0"/>
              <a:t> 2.2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Rekursi</a:t>
            </a:r>
            <a:r>
              <a:rPr lang="en-US" dirty="0" smtClean="0"/>
              <a:t> Level 2 </a:t>
            </a:r>
            <a:r>
              <a:rPr lang="en-US" dirty="0" err="1" smtClean="0"/>
              <a:t>Iterasi</a:t>
            </a:r>
            <a:r>
              <a:rPr lang="en-US" dirty="0" smtClean="0"/>
              <a:t> 1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510739"/>
              </p:ext>
            </p:extLst>
          </p:nvPr>
        </p:nvGraphicFramePr>
        <p:xfrm>
          <a:off x="457203" y="2514600"/>
          <a:ext cx="8229597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0971"/>
                <a:gridCol w="1175657"/>
                <a:gridCol w="1175657"/>
                <a:gridCol w="1175657"/>
                <a:gridCol w="1175657"/>
                <a:gridCol w="1175657"/>
                <a:gridCol w="1110341"/>
              </a:tblGrid>
              <a:tr h="370840">
                <a:tc rowSpan="2" gridSpan="2">
                  <a:txBody>
                    <a:bodyPr/>
                    <a:lstStyle/>
                    <a:p>
                      <a:r>
                        <a:rPr lang="en-US" dirty="0" err="1" smtClean="0"/>
                        <a:t>Simpul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Rekursi</a:t>
                      </a:r>
                      <a:r>
                        <a:rPr lang="en-US" dirty="0" smtClean="0"/>
                        <a:t> Level </a:t>
                      </a:r>
                      <a:r>
                        <a:rPr lang="en-US" baseline="0" dirty="0" smtClean="0"/>
                        <a:t> 2 </a:t>
                      </a:r>
                      <a:r>
                        <a:rPr lang="en-US" baseline="0" dirty="0" err="1" smtClean="0"/>
                        <a:t>Iterasi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Total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Jml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.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Data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Diterima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Tidak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bg1"/>
                          </a:solidFill>
                        </a:rPr>
                        <a:t>Diterima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Entropy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Gain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Entropy Total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0.9709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dirty="0" smtClean="0"/>
                        <a:t>IPK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Bagus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0.1709</a:t>
                      </a:r>
                      <a:endParaRPr lang="en-US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Cukup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Kurang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 err="1" smtClean="0"/>
                        <a:t>Psikologi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Sedang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 0.9182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1" algn="ctr"/>
                      <a:r>
                        <a:rPr lang="en-US" sz="1800" b="1" dirty="0" smtClean="0"/>
                        <a:t>0.4199</a:t>
                      </a:r>
                      <a:endParaRPr lang="en-US" sz="18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Rendah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1683327" cy="1959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3200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TAHAP 3: MENCARI LEAF NODE TERAKHIR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1683327" cy="195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02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smtClean="0"/>
              <a:t>3.1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Dari </a:t>
            </a: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Rekursi</a:t>
            </a:r>
            <a:r>
              <a:rPr lang="en-US" dirty="0" smtClean="0"/>
              <a:t> Level  2 </a:t>
            </a:r>
            <a:r>
              <a:rPr lang="en-US" dirty="0" err="1" smtClean="0"/>
              <a:t>Iterasi</a:t>
            </a:r>
            <a:r>
              <a:rPr lang="en-US" dirty="0" smtClean="0"/>
              <a:t> 1,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dilihat</a:t>
            </a:r>
            <a:r>
              <a:rPr lang="en-US" dirty="0" smtClean="0"/>
              <a:t> </a:t>
            </a:r>
            <a:r>
              <a:rPr lang="en-US" dirty="0" err="1" smtClean="0"/>
              <a:t>sampel</a:t>
            </a:r>
            <a:r>
              <a:rPr lang="en-US" dirty="0" smtClean="0"/>
              <a:t> IPK </a:t>
            </a:r>
            <a:r>
              <a:rPr lang="en-US" dirty="0" err="1" smtClean="0"/>
              <a:t>memiliki</a:t>
            </a:r>
            <a:r>
              <a:rPr lang="en-US" dirty="0" smtClean="0"/>
              <a:t> Gain </a:t>
            </a:r>
            <a:r>
              <a:rPr lang="en-US" dirty="0" err="1" smtClean="0"/>
              <a:t>Tertinggi</a:t>
            </a:r>
            <a:r>
              <a:rPr lang="en-US" dirty="0" smtClean="0"/>
              <a:t>,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sampel</a:t>
            </a:r>
            <a:r>
              <a:rPr lang="en-US" dirty="0" smtClean="0"/>
              <a:t> IPK </a:t>
            </a:r>
            <a:r>
              <a:rPr lang="en-US" dirty="0" err="1" smtClean="0"/>
              <a:t>menjadi</a:t>
            </a:r>
            <a:r>
              <a:rPr lang="en-US" dirty="0" smtClean="0"/>
              <a:t> Internal Node</a:t>
            </a:r>
            <a:r>
              <a:rPr lang="en-US" i="1" dirty="0" smtClean="0"/>
              <a:t> </a:t>
            </a:r>
            <a:r>
              <a:rPr lang="en-US" dirty="0" err="1" smtClean="0"/>
              <a:t>dibawah</a:t>
            </a:r>
            <a:r>
              <a:rPr lang="en-US" dirty="0" smtClean="0"/>
              <a:t> root </a:t>
            </a:r>
            <a:r>
              <a:rPr lang="en-US" dirty="0" err="1" smtClean="0"/>
              <a:t>wawancara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1683327" cy="1959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Pohon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Pohon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klasifikasi</a:t>
            </a:r>
            <a:r>
              <a:rPr lang="en-US" dirty="0"/>
              <a:t> yang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representasi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pohon</a:t>
            </a:r>
            <a:r>
              <a:rPr lang="en-US" dirty="0"/>
              <a:t> (</a:t>
            </a:r>
            <a:r>
              <a:rPr lang="en-US" i="1" dirty="0"/>
              <a:t>tree</a:t>
            </a:r>
            <a:r>
              <a:rPr lang="en-US" dirty="0"/>
              <a:t>).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setiapa</a:t>
            </a:r>
            <a:r>
              <a:rPr lang="en-US" dirty="0"/>
              <a:t> </a:t>
            </a:r>
            <a:r>
              <a:rPr lang="en-US" i="1" dirty="0"/>
              <a:t>node</a:t>
            </a:r>
            <a:r>
              <a:rPr lang="en-US" dirty="0"/>
              <a:t> </a:t>
            </a:r>
            <a:r>
              <a:rPr lang="en-US" dirty="0" err="1"/>
              <a:t>mempresentasikan</a:t>
            </a:r>
            <a:r>
              <a:rPr lang="en-US" dirty="0"/>
              <a:t> </a:t>
            </a:r>
            <a:r>
              <a:rPr lang="en-US" dirty="0" err="1"/>
              <a:t>atribut</a:t>
            </a:r>
            <a:r>
              <a:rPr lang="en-US" dirty="0"/>
              <a:t>, </a:t>
            </a:r>
            <a:r>
              <a:rPr lang="en-US" dirty="0" err="1"/>
              <a:t>cabangnya</a:t>
            </a:r>
            <a:r>
              <a:rPr lang="en-US" dirty="0"/>
              <a:t> </a:t>
            </a:r>
            <a:r>
              <a:rPr lang="en-US" dirty="0" err="1"/>
              <a:t>mempresentasikan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atribut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daun</a:t>
            </a:r>
            <a:r>
              <a:rPr lang="en-US" dirty="0"/>
              <a:t> </a:t>
            </a:r>
            <a:r>
              <a:rPr lang="en-US" dirty="0" err="1"/>
              <a:t>mempresentasikan</a:t>
            </a:r>
            <a:r>
              <a:rPr lang="en-US" dirty="0"/>
              <a:t> </a:t>
            </a:r>
            <a:r>
              <a:rPr lang="en-US" dirty="0" err="1"/>
              <a:t>kelas</a:t>
            </a:r>
            <a:r>
              <a:rPr lang="en-US" dirty="0"/>
              <a:t>. </a:t>
            </a:r>
            <a:r>
              <a:rPr lang="en-US" i="1" dirty="0"/>
              <a:t>Node </a:t>
            </a:r>
            <a:r>
              <a:rPr lang="en-US" dirty="0"/>
              <a:t>yang paling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pohon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i="1" dirty="0"/>
              <a:t>root</a:t>
            </a:r>
            <a:r>
              <a:rPr lang="en-US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1683327" cy="195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8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smtClean="0"/>
              <a:t>3.1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0" y="1828800"/>
            <a:ext cx="33528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WAWANCARA</a:t>
            </a:r>
            <a:endParaRPr lang="en-US" b="1" dirty="0"/>
          </a:p>
        </p:txBody>
      </p:sp>
      <p:cxnSp>
        <p:nvCxnSpPr>
          <p:cNvPr id="5" name="Straight Connector 4"/>
          <p:cNvCxnSpPr/>
          <p:nvPr/>
        </p:nvCxnSpPr>
        <p:spPr>
          <a:xfrm rot="10800000" flipV="1">
            <a:off x="2971800" y="2743200"/>
            <a:ext cx="1752600" cy="1600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4" idx="2"/>
          </p:cNvCxnSpPr>
          <p:nvPr/>
        </p:nvCxnSpPr>
        <p:spPr>
          <a:xfrm rot="16200000" flipH="1">
            <a:off x="4838700" y="2628900"/>
            <a:ext cx="2133600" cy="2362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00400" y="3505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Bagus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28800" y="4191000"/>
            <a:ext cx="2286000" cy="457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DITERIMA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5638800" y="4876800"/>
            <a:ext cx="2286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Psikologi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019800" y="3886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Buruk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1683327" cy="1959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smtClean="0"/>
              <a:t>3.1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Rekursi</a:t>
            </a:r>
            <a:r>
              <a:rPr lang="en-US" dirty="0" smtClean="0"/>
              <a:t> Level  2 </a:t>
            </a:r>
            <a:r>
              <a:rPr lang="en-US" dirty="0" err="1" smtClean="0"/>
              <a:t>Iterasi</a:t>
            </a:r>
            <a:r>
              <a:rPr lang="en-US" dirty="0" smtClean="0"/>
              <a:t> 1, </a:t>
            </a:r>
            <a:r>
              <a:rPr lang="en-US" dirty="0" err="1" smtClean="0"/>
              <a:t>didapat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sampel</a:t>
            </a:r>
            <a:r>
              <a:rPr lang="en-US" dirty="0" smtClean="0"/>
              <a:t> </a:t>
            </a:r>
            <a:r>
              <a:rPr lang="en-US" dirty="0" err="1" smtClean="0"/>
              <a:t>Psikologi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atribut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:  </a:t>
            </a:r>
          </a:p>
          <a:p>
            <a:pPr lvl="1"/>
            <a:r>
              <a:rPr lang="en-US" dirty="0" err="1" smtClean="0"/>
              <a:t>Atribut</a:t>
            </a:r>
            <a:r>
              <a:rPr lang="en-US" dirty="0" smtClean="0"/>
              <a:t> </a:t>
            </a:r>
            <a:r>
              <a:rPr lang="en-US" dirty="0" err="1" smtClean="0"/>
              <a:t>Sedang</a:t>
            </a:r>
            <a:r>
              <a:rPr lang="en-US" dirty="0" smtClean="0"/>
              <a:t>		: 2 </a:t>
            </a:r>
            <a:r>
              <a:rPr lang="en-US" dirty="0" err="1" smtClean="0"/>
              <a:t>Diterima</a:t>
            </a:r>
            <a:r>
              <a:rPr lang="en-US" dirty="0" smtClean="0"/>
              <a:t>, 1 </a:t>
            </a:r>
            <a:r>
              <a:rPr lang="en-US" dirty="0" err="1" smtClean="0"/>
              <a:t>Ditolak</a:t>
            </a:r>
            <a:endParaRPr lang="en-US" dirty="0" smtClean="0"/>
          </a:p>
          <a:p>
            <a:pPr lvl="1"/>
            <a:r>
              <a:rPr lang="en-US" dirty="0" err="1" smtClean="0"/>
              <a:t>Atribut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		: 0 </a:t>
            </a:r>
            <a:r>
              <a:rPr lang="en-US" dirty="0" err="1" smtClean="0"/>
              <a:t>Diterima</a:t>
            </a:r>
            <a:r>
              <a:rPr lang="en-US" dirty="0" smtClean="0"/>
              <a:t>, 1 </a:t>
            </a:r>
            <a:r>
              <a:rPr lang="en-US" dirty="0" err="1" smtClean="0"/>
              <a:t>Ditolak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marL="347663" lvl="1" indent="-347663"/>
            <a:r>
              <a:rPr lang="en-US" dirty="0" err="1" smtClean="0"/>
              <a:t>Dikarenakan</a:t>
            </a:r>
            <a:r>
              <a:rPr lang="en-US" dirty="0" smtClean="0"/>
              <a:t> </a:t>
            </a:r>
            <a:r>
              <a:rPr lang="en-US" dirty="0" err="1" smtClean="0"/>
              <a:t>atribut</a:t>
            </a:r>
            <a:r>
              <a:rPr lang="en-US" dirty="0" smtClean="0"/>
              <a:t> </a:t>
            </a:r>
            <a:r>
              <a:rPr lang="en-US" b="1" dirty="0" err="1" smtClean="0"/>
              <a:t>rendah</a:t>
            </a:r>
            <a:r>
              <a:rPr lang="en-US" b="1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atribut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yang </a:t>
            </a:r>
            <a:r>
              <a:rPr lang="en-US" dirty="0" err="1" smtClean="0"/>
              <a:t>kosong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simpul</a:t>
            </a:r>
            <a:r>
              <a:rPr lang="en-US" dirty="0" smtClean="0"/>
              <a:t> </a:t>
            </a:r>
            <a:r>
              <a:rPr lang="en-US" dirty="0" err="1" smtClean="0"/>
              <a:t>berhenti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leaf node </a:t>
            </a:r>
            <a:r>
              <a:rPr lang="en-US" b="1" dirty="0" err="1" smtClean="0"/>
              <a:t>Ditolak</a:t>
            </a:r>
            <a:r>
              <a:rPr lang="en-US" b="1" dirty="0" smtClean="0"/>
              <a:t>.</a:t>
            </a:r>
          </a:p>
          <a:p>
            <a:pPr marL="347663" lvl="1" indent="-347663"/>
            <a:endParaRPr lang="en-US" b="1" dirty="0" smtClean="0"/>
          </a:p>
          <a:p>
            <a:pPr marL="347663" lvl="1" indent="-347663"/>
            <a:r>
              <a:rPr lang="en-US" dirty="0" err="1" smtClean="0"/>
              <a:t>Dikarenakan</a:t>
            </a:r>
            <a:r>
              <a:rPr lang="en-US" dirty="0" smtClean="0"/>
              <a:t> </a:t>
            </a:r>
            <a:r>
              <a:rPr lang="en-US" dirty="0" err="1" smtClean="0"/>
              <a:t>atribut</a:t>
            </a:r>
            <a:r>
              <a:rPr lang="en-US" dirty="0" smtClean="0"/>
              <a:t> </a:t>
            </a:r>
            <a:r>
              <a:rPr lang="en-US" b="1" dirty="0" err="1" smtClean="0"/>
              <a:t>sedang</a:t>
            </a:r>
            <a:r>
              <a:rPr lang="en-US" b="1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atribut</a:t>
            </a:r>
            <a:r>
              <a:rPr lang="en-US" dirty="0" smtClean="0"/>
              <a:t> yang </a:t>
            </a:r>
            <a:r>
              <a:rPr lang="en-US" dirty="0" err="1" smtClean="0"/>
              <a:t>kosong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ID3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dijalankan</a:t>
            </a:r>
            <a:r>
              <a:rPr lang="en-US" dirty="0" smtClean="0"/>
              <a:t>.</a:t>
            </a:r>
          </a:p>
          <a:p>
            <a:pPr marL="347663" lvl="1" indent="-347663"/>
            <a:endParaRPr lang="en-US" dirty="0" smtClean="0"/>
          </a:p>
          <a:p>
            <a:pPr marL="347663" lvl="1" indent="-347663"/>
            <a:r>
              <a:rPr lang="en-US" dirty="0" err="1" smtClean="0"/>
              <a:t>Dikarenakan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terkahir</a:t>
            </a:r>
            <a:r>
              <a:rPr lang="en-US" dirty="0" smtClean="0"/>
              <a:t> yang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IPK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dijadikan</a:t>
            </a:r>
            <a:r>
              <a:rPr lang="en-US" dirty="0" smtClean="0"/>
              <a:t> Internal Node </a:t>
            </a:r>
            <a:r>
              <a:rPr lang="en-US" dirty="0" err="1" smtClean="0"/>
              <a:t>dibawah</a:t>
            </a:r>
            <a:r>
              <a:rPr lang="en-US" dirty="0" smtClean="0"/>
              <a:t> Internal Node </a:t>
            </a:r>
            <a:r>
              <a:rPr lang="en-US" dirty="0" err="1" smtClean="0"/>
              <a:t>Psikologi</a:t>
            </a:r>
            <a:r>
              <a:rPr lang="en-US" dirty="0" smtClean="0"/>
              <a:t>. </a:t>
            </a:r>
          </a:p>
          <a:p>
            <a:pPr marL="347663" lvl="1" indent="-347663">
              <a:buNone/>
            </a:pPr>
            <a:endParaRPr lang="en-US" b="1" dirty="0" smtClean="0"/>
          </a:p>
          <a:p>
            <a:pPr marL="347663" lvl="1" indent="-347663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1683327" cy="1959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Tahap</a:t>
            </a:r>
            <a:r>
              <a:rPr lang="en-US" dirty="0"/>
              <a:t> 3.1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81400" y="1371600"/>
            <a:ext cx="2667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WAWANCARA</a:t>
            </a:r>
            <a:endParaRPr lang="en-US" b="1" dirty="0"/>
          </a:p>
        </p:txBody>
      </p:sp>
      <p:cxnSp>
        <p:nvCxnSpPr>
          <p:cNvPr id="5" name="Straight Connector 4"/>
          <p:cNvCxnSpPr/>
          <p:nvPr/>
        </p:nvCxnSpPr>
        <p:spPr>
          <a:xfrm rot="10800000" flipV="1">
            <a:off x="2971800" y="1828800"/>
            <a:ext cx="1752600" cy="1600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4" idx="2"/>
            <a:endCxn id="11" idx="0"/>
          </p:cNvCxnSpPr>
          <p:nvPr/>
        </p:nvCxnSpPr>
        <p:spPr>
          <a:xfrm rot="16200000" flipH="1">
            <a:off x="4781550" y="1962150"/>
            <a:ext cx="2133600" cy="18669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00400" y="2514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Bagus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28800" y="3276600"/>
            <a:ext cx="2286000" cy="457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DITERIMA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5638800" y="3962400"/>
            <a:ext cx="2286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PSIKOLOGI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791200" y="2971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Buruk</a:t>
            </a:r>
            <a:endParaRPr lang="en-US" dirty="0"/>
          </a:p>
        </p:txBody>
      </p:sp>
      <p:cxnSp>
        <p:nvCxnSpPr>
          <p:cNvPr id="15" name="Straight Connector 14"/>
          <p:cNvCxnSpPr>
            <a:endCxn id="22" idx="0"/>
          </p:cNvCxnSpPr>
          <p:nvPr/>
        </p:nvCxnSpPr>
        <p:spPr>
          <a:xfrm>
            <a:off x="7010400" y="4419600"/>
            <a:ext cx="1066800" cy="990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6210300" y="4610100"/>
            <a:ext cx="990600" cy="609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239000" y="5410200"/>
            <a:ext cx="1676400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DITOLAK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543800" y="4800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Rendah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5334000" y="5410200"/>
            <a:ext cx="1828800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IPK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019800" y="4800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Sedang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</a:t>
            </a:r>
            <a:r>
              <a:rPr lang="en-US" dirty="0" err="1" smtClean="0"/>
              <a:t>Tahap</a:t>
            </a:r>
            <a:r>
              <a:rPr lang="en-US" dirty="0" smtClean="0"/>
              <a:t> 3.2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err="1" smtClean="0"/>
              <a:t>Contoh</a:t>
            </a:r>
            <a:r>
              <a:rPr lang="en-GB" sz="2000" dirty="0" smtClean="0"/>
              <a:t> sample data </a:t>
            </a:r>
            <a:r>
              <a:rPr lang="en-GB" sz="2000" dirty="0" err="1" smtClean="0"/>
              <a:t>kriteria</a:t>
            </a:r>
            <a:r>
              <a:rPr lang="en-GB" sz="2000" dirty="0" smtClean="0"/>
              <a:t> </a:t>
            </a:r>
            <a:r>
              <a:rPr lang="en-GB" sz="2000" dirty="0" err="1" smtClean="0"/>
              <a:t>penerimaan</a:t>
            </a:r>
            <a:r>
              <a:rPr lang="en-GB" sz="2000" dirty="0" smtClean="0"/>
              <a:t> </a:t>
            </a:r>
            <a:r>
              <a:rPr lang="en-GB" sz="2000" dirty="0" err="1" smtClean="0"/>
              <a:t>karyawan</a:t>
            </a:r>
            <a:r>
              <a:rPr lang="en-GB" sz="2000" dirty="0" smtClean="0"/>
              <a:t> </a:t>
            </a:r>
            <a:r>
              <a:rPr lang="en-GB" sz="2000" dirty="0" err="1" smtClean="0"/>
              <a:t>di</a:t>
            </a:r>
            <a:r>
              <a:rPr lang="en-GB" sz="2000" dirty="0" smtClean="0"/>
              <a:t> PT. Sejahtera. </a:t>
            </a:r>
            <a:endParaRPr lang="en-US" sz="20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586762"/>
              </p:ext>
            </p:extLst>
          </p:nvPr>
        </p:nvGraphicFramePr>
        <p:xfrm>
          <a:off x="538163" y="2205038"/>
          <a:ext cx="9156700" cy="294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4" name="Document" r:id="rId3" imgW="6893844" imgH="2221158" progId="Word.Document.12">
                  <p:embed/>
                </p:oleObj>
              </mc:Choice>
              <mc:Fallback>
                <p:oleObj name="Document" r:id="rId3" imgW="6893844" imgH="2221158" progId="Word.Document.12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2205038"/>
                        <a:ext cx="9156700" cy="294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1683327" cy="1959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Tahap</a:t>
            </a:r>
            <a:r>
              <a:rPr lang="en-US" dirty="0" smtClean="0"/>
              <a:t> 3.2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Rekursi</a:t>
            </a:r>
            <a:r>
              <a:rPr lang="en-US" dirty="0" smtClean="0"/>
              <a:t> Level 3 </a:t>
            </a:r>
            <a:r>
              <a:rPr lang="en-US" dirty="0" err="1" smtClean="0"/>
              <a:t>Iterasi</a:t>
            </a:r>
            <a:r>
              <a:rPr lang="en-US" dirty="0" smtClean="0"/>
              <a:t> 1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334492"/>
              </p:ext>
            </p:extLst>
          </p:nvPr>
        </p:nvGraphicFramePr>
        <p:xfrm>
          <a:off x="838200" y="2590800"/>
          <a:ext cx="7119256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0971"/>
                <a:gridCol w="1175657"/>
                <a:gridCol w="1175657"/>
                <a:gridCol w="1175657"/>
                <a:gridCol w="1175657"/>
                <a:gridCol w="1175657"/>
              </a:tblGrid>
              <a:tr h="370840">
                <a:tc rowSpan="2" gridSpan="2">
                  <a:txBody>
                    <a:bodyPr/>
                    <a:lstStyle/>
                    <a:p>
                      <a:r>
                        <a:rPr lang="en-US" dirty="0" err="1" smtClean="0"/>
                        <a:t>Simpul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Rekursi</a:t>
                      </a:r>
                      <a:r>
                        <a:rPr lang="en-US" dirty="0" smtClean="0"/>
                        <a:t> Level </a:t>
                      </a:r>
                      <a:r>
                        <a:rPr lang="en-US" baseline="0" dirty="0" smtClean="0"/>
                        <a:t> 3 </a:t>
                      </a:r>
                      <a:r>
                        <a:rPr lang="en-US" baseline="0" dirty="0" err="1" smtClean="0"/>
                        <a:t>Iterasi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Total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Jml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.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Data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Diterima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Tidak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bg1"/>
                          </a:solidFill>
                        </a:rPr>
                        <a:t>Diterima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Entropy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Entropy Total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dirty="0" smtClean="0"/>
                        <a:t>IPK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Bagus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Cukup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Kurang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1683327" cy="1959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Tahap</a:t>
            </a:r>
            <a:r>
              <a:rPr lang="en-US" dirty="0" smtClean="0"/>
              <a:t> 3.2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Dari </a:t>
            </a: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Rekursi</a:t>
            </a:r>
            <a:r>
              <a:rPr lang="en-US" dirty="0" smtClean="0"/>
              <a:t> Level 3 </a:t>
            </a:r>
            <a:r>
              <a:rPr lang="en-US" dirty="0" err="1" smtClean="0"/>
              <a:t>Iterasi</a:t>
            </a:r>
            <a:r>
              <a:rPr lang="en-US" dirty="0" smtClean="0"/>
              <a:t> 1,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dilihat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atribut</a:t>
            </a:r>
            <a:r>
              <a:rPr lang="en-US" dirty="0" smtClean="0"/>
              <a:t> yang </a:t>
            </a:r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atribut</a:t>
            </a:r>
            <a:r>
              <a:rPr lang="en-US" dirty="0" smtClean="0"/>
              <a:t> </a:t>
            </a:r>
            <a:r>
              <a:rPr lang="en-US" dirty="0" err="1" smtClean="0"/>
              <a:t>Bagus</a:t>
            </a:r>
            <a:r>
              <a:rPr lang="en-US" dirty="0" smtClean="0"/>
              <a:t>, </a:t>
            </a:r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Kurang</a:t>
            </a:r>
            <a:r>
              <a:rPr lang="en-US" dirty="0" smtClean="0"/>
              <a:t>. </a:t>
            </a:r>
            <a:r>
              <a:rPr lang="en-US" dirty="0" err="1" smtClean="0"/>
              <a:t>Ketiga</a:t>
            </a:r>
            <a:r>
              <a:rPr lang="en-US" dirty="0" smtClean="0"/>
              <a:t> </a:t>
            </a:r>
            <a:r>
              <a:rPr lang="en-US" dirty="0" err="1" smtClean="0"/>
              <a:t>atribut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yang </a:t>
            </a:r>
            <a:r>
              <a:rPr lang="en-US" dirty="0" err="1" smtClean="0"/>
              <a:t>kosong</a:t>
            </a:r>
            <a:r>
              <a:rPr lang="en-US" dirty="0" smtClean="0"/>
              <a:t>,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ID3 </a:t>
            </a:r>
            <a:r>
              <a:rPr lang="en-US" dirty="0" err="1" smtClean="0"/>
              <a:t>dihentikan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leafnode</a:t>
            </a:r>
            <a:r>
              <a:rPr lang="en-US" dirty="0" smtClean="0"/>
              <a:t> yang paling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1683327" cy="1959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2266"/>
            <a:ext cx="8229600" cy="1143000"/>
          </a:xfrm>
        </p:spPr>
        <p:txBody>
          <a:bodyPr/>
          <a:lstStyle/>
          <a:p>
            <a:r>
              <a:rPr lang="en-US" dirty="0" smtClean="0"/>
              <a:t>Final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14700" y="1175266"/>
            <a:ext cx="2667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WAWANCARA</a:t>
            </a:r>
            <a:endParaRPr lang="en-US" b="1" dirty="0"/>
          </a:p>
        </p:txBody>
      </p:sp>
      <p:cxnSp>
        <p:nvCxnSpPr>
          <p:cNvPr id="5" name="Straight Connector 4"/>
          <p:cNvCxnSpPr/>
          <p:nvPr/>
        </p:nvCxnSpPr>
        <p:spPr>
          <a:xfrm rot="10800000" flipV="1">
            <a:off x="2705100" y="1632466"/>
            <a:ext cx="1752600" cy="1600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4" idx="2"/>
            <a:endCxn id="11" idx="0"/>
          </p:cNvCxnSpPr>
          <p:nvPr/>
        </p:nvCxnSpPr>
        <p:spPr>
          <a:xfrm rot="16200000" flipH="1">
            <a:off x="4514850" y="1765816"/>
            <a:ext cx="2133600" cy="18669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33700" y="2318266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Bagus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62100" y="3080266"/>
            <a:ext cx="2286000" cy="457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DITERIMA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5372100" y="3766066"/>
            <a:ext cx="2286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PSIKOLOGI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524500" y="2775466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Buruk</a:t>
            </a:r>
            <a:endParaRPr lang="en-US" dirty="0"/>
          </a:p>
        </p:txBody>
      </p:sp>
      <p:cxnSp>
        <p:nvCxnSpPr>
          <p:cNvPr id="15" name="Straight Connector 14"/>
          <p:cNvCxnSpPr>
            <a:endCxn id="22" idx="0"/>
          </p:cNvCxnSpPr>
          <p:nvPr/>
        </p:nvCxnSpPr>
        <p:spPr>
          <a:xfrm>
            <a:off x="6743700" y="4223266"/>
            <a:ext cx="1066800" cy="990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5943600" y="4413766"/>
            <a:ext cx="990600" cy="609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972300" y="5213866"/>
            <a:ext cx="1676400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DITOLAK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277100" y="4604266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Kurang</a:t>
            </a:r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1683327" cy="1959199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4457700" y="5178283"/>
            <a:ext cx="2286000" cy="457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IPK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5600700" y="4604266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Sedang</a:t>
            </a:r>
            <a:endParaRPr lang="en-US" dirty="0"/>
          </a:p>
        </p:txBody>
      </p:sp>
      <p:cxnSp>
        <p:nvCxnSpPr>
          <p:cNvPr id="39" name="Straight Connector 38"/>
          <p:cNvCxnSpPr>
            <a:stCxn id="36" idx="2"/>
            <a:endCxn id="51" idx="0"/>
          </p:cNvCxnSpPr>
          <p:nvPr/>
        </p:nvCxnSpPr>
        <p:spPr>
          <a:xfrm flipH="1">
            <a:off x="5372100" y="5635483"/>
            <a:ext cx="228600" cy="6081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6" idx="2"/>
          </p:cNvCxnSpPr>
          <p:nvPr/>
        </p:nvCxnSpPr>
        <p:spPr>
          <a:xfrm>
            <a:off x="5600700" y="5635483"/>
            <a:ext cx="647700" cy="612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36" idx="2"/>
            <a:endCxn id="53" idx="0"/>
          </p:cNvCxnSpPr>
          <p:nvPr/>
        </p:nvCxnSpPr>
        <p:spPr>
          <a:xfrm flipH="1">
            <a:off x="4419600" y="5635483"/>
            <a:ext cx="1181100" cy="612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5895975" y="6243637"/>
            <a:ext cx="914400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/>
              <a:t>DITOLAK</a:t>
            </a:r>
            <a:endParaRPr lang="en-US" sz="1050" b="1" dirty="0"/>
          </a:p>
        </p:txBody>
      </p:sp>
      <p:sp>
        <p:nvSpPr>
          <p:cNvPr id="51" name="Rectangle 50"/>
          <p:cNvSpPr/>
          <p:nvPr/>
        </p:nvSpPr>
        <p:spPr>
          <a:xfrm>
            <a:off x="4914900" y="6243637"/>
            <a:ext cx="914400" cy="152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/>
              <a:t>DITERIMA</a:t>
            </a:r>
            <a:endParaRPr lang="en-US" sz="1050" b="1" dirty="0"/>
          </a:p>
        </p:txBody>
      </p:sp>
      <p:sp>
        <p:nvSpPr>
          <p:cNvPr id="53" name="Rectangle 52"/>
          <p:cNvSpPr/>
          <p:nvPr/>
        </p:nvSpPr>
        <p:spPr>
          <a:xfrm>
            <a:off x="3962400" y="6248400"/>
            <a:ext cx="914400" cy="152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/>
              <a:t>DITERIMA</a:t>
            </a:r>
            <a:endParaRPr lang="en-US" sz="105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5838825" y="5901780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/>
              <a:t>Kurang</a:t>
            </a:r>
            <a:endParaRPr lang="en-US" sz="1050" dirty="0"/>
          </a:p>
        </p:txBody>
      </p:sp>
      <p:sp>
        <p:nvSpPr>
          <p:cNvPr id="55" name="TextBox 54"/>
          <p:cNvSpPr txBox="1"/>
          <p:nvPr/>
        </p:nvSpPr>
        <p:spPr>
          <a:xfrm>
            <a:off x="4479925" y="5867400"/>
            <a:ext cx="53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/>
              <a:t>Bagus</a:t>
            </a:r>
            <a:endParaRPr lang="en-US" sz="1050" dirty="0"/>
          </a:p>
        </p:txBody>
      </p:sp>
      <p:sp>
        <p:nvSpPr>
          <p:cNvPr id="56" name="TextBox 55"/>
          <p:cNvSpPr txBox="1"/>
          <p:nvPr/>
        </p:nvSpPr>
        <p:spPr>
          <a:xfrm>
            <a:off x="5105400" y="5901780"/>
            <a:ext cx="53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/>
              <a:t>Cukup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IF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IF WAWANCARA = BAGUS  THEN DITERIMA</a:t>
            </a:r>
          </a:p>
          <a:p>
            <a:r>
              <a:rPr lang="en-US" sz="1600" dirty="0" smtClean="0"/>
              <a:t>IF WAWANCARA = BURUK AND PSIKOLOGI  = SEDANG AND IPK = BAGUS THEN DITERIMA</a:t>
            </a:r>
          </a:p>
          <a:p>
            <a:r>
              <a:rPr lang="en-US" sz="1600" dirty="0"/>
              <a:t>IF WAWANCARA = BURUK AND PSIKOLOGI  = SEDANG AND IPK = </a:t>
            </a:r>
            <a:r>
              <a:rPr lang="en-US" sz="1600" dirty="0" smtClean="0"/>
              <a:t>CUKUP </a:t>
            </a:r>
            <a:r>
              <a:rPr lang="en-US" sz="1600" dirty="0"/>
              <a:t>THEN DITERIMA</a:t>
            </a:r>
          </a:p>
          <a:p>
            <a:r>
              <a:rPr lang="en-US" sz="1600" dirty="0"/>
              <a:t>IF WAWANCARA = BURUK AND PSIKOLOGI  = SEDANG AND IPK = </a:t>
            </a:r>
            <a:r>
              <a:rPr lang="en-US" sz="1600" dirty="0" smtClean="0"/>
              <a:t>KURANG </a:t>
            </a:r>
            <a:r>
              <a:rPr lang="en-US" sz="1600" dirty="0"/>
              <a:t>THEN </a:t>
            </a:r>
            <a:r>
              <a:rPr lang="en-US" sz="1600" dirty="0" smtClean="0"/>
              <a:t>DITOLAK</a:t>
            </a:r>
          </a:p>
          <a:p>
            <a:r>
              <a:rPr lang="en-US" sz="1600" dirty="0"/>
              <a:t>IF WAWANCARA = BURUK AND PSIKOLOGI  = SEDANG AND IPK = BAGUS THEN </a:t>
            </a:r>
            <a:r>
              <a:rPr lang="en-US" sz="1600" dirty="0" smtClean="0"/>
              <a:t>DITERIMA</a:t>
            </a:r>
          </a:p>
          <a:p>
            <a:r>
              <a:rPr lang="en-US" sz="1600" dirty="0"/>
              <a:t>IF WAWANCARA = BURUK AND PSIKOLOGI  = </a:t>
            </a:r>
            <a:r>
              <a:rPr lang="en-US" sz="1600" dirty="0" smtClean="0"/>
              <a:t>KURANG THEN DITOLAK</a:t>
            </a:r>
            <a:endParaRPr lang="en-US" sz="1600" dirty="0"/>
          </a:p>
          <a:p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1683327" cy="1959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Classification</a:t>
            </a:r>
          </a:p>
          <a:p>
            <a:r>
              <a:rPr lang="en-US" dirty="0" err="1" smtClean="0"/>
              <a:t>Pohon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endParaRPr lang="en-US" dirty="0" smtClean="0"/>
          </a:p>
          <a:p>
            <a:r>
              <a:rPr lang="en-US" dirty="0" err="1" smtClean="0"/>
              <a:t>Algoritma</a:t>
            </a:r>
            <a:r>
              <a:rPr lang="en-US" dirty="0" smtClean="0"/>
              <a:t> ID3</a:t>
            </a:r>
          </a:p>
          <a:p>
            <a:pPr lvl="1"/>
            <a:r>
              <a:rPr lang="en-US" dirty="0" smtClean="0"/>
              <a:t>Information Gain</a:t>
            </a:r>
          </a:p>
          <a:p>
            <a:pPr lvl="1"/>
            <a:r>
              <a:rPr lang="en-US" dirty="0" smtClean="0"/>
              <a:t>Entropy</a:t>
            </a:r>
          </a:p>
          <a:p>
            <a:r>
              <a:rPr lang="en-US" dirty="0" smtClean="0"/>
              <a:t>Sample Data</a:t>
            </a:r>
          </a:p>
          <a:p>
            <a:r>
              <a:rPr lang="en-US" dirty="0" smtClean="0"/>
              <a:t>Exercise</a:t>
            </a:r>
          </a:p>
          <a:p>
            <a:r>
              <a:rPr lang="en-US" dirty="0"/>
              <a:t>Assignment</a:t>
            </a:r>
          </a:p>
          <a:p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 rot="20648369">
            <a:off x="2281139" y="4490970"/>
            <a:ext cx="1175465" cy="685800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1683327" cy="195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2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6705600" cy="42703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Excercise</a:t>
            </a:r>
            <a:endParaRPr lang="en-US" dirty="0"/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5254" r="63679" b="17503"/>
          <a:stretch>
            <a:fillRect/>
          </a:stretch>
        </p:blipFill>
        <p:spPr bwMode="auto">
          <a:xfrm>
            <a:off x="1828800" y="838200"/>
            <a:ext cx="6019800" cy="5929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1683327" cy="19591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Pohon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/>
              <a:t>pohon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3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i="1" dirty="0"/>
              <a:t>node, </a:t>
            </a:r>
            <a:r>
              <a:rPr lang="en-US" dirty="0" err="1"/>
              <a:t>yaitu</a:t>
            </a:r>
            <a:r>
              <a:rPr lang="en-US" dirty="0"/>
              <a:t>:</a:t>
            </a:r>
          </a:p>
          <a:p>
            <a:pPr lvl="1"/>
            <a:r>
              <a:rPr lang="en-GB" i="1" dirty="0"/>
              <a:t>Root node</a:t>
            </a:r>
            <a:r>
              <a:rPr lang="en-GB" dirty="0"/>
              <a:t>, </a:t>
            </a:r>
            <a:r>
              <a:rPr lang="en-GB" dirty="0" err="1"/>
              <a:t>merupakan</a:t>
            </a:r>
            <a:r>
              <a:rPr lang="en-GB" dirty="0"/>
              <a:t> </a:t>
            </a:r>
            <a:r>
              <a:rPr lang="en-GB" i="1" dirty="0"/>
              <a:t>node </a:t>
            </a:r>
            <a:r>
              <a:rPr lang="en-GB" dirty="0"/>
              <a:t>paling </a:t>
            </a:r>
            <a:r>
              <a:rPr lang="en-GB" dirty="0" err="1"/>
              <a:t>atas</a:t>
            </a:r>
            <a:r>
              <a:rPr lang="en-GB" dirty="0"/>
              <a:t>. </a:t>
            </a:r>
            <a:r>
              <a:rPr lang="en-GB" i="1" dirty="0"/>
              <a:t>Node </a:t>
            </a:r>
            <a:r>
              <a:rPr lang="en-GB" dirty="0" err="1"/>
              <a:t>ini</a:t>
            </a:r>
            <a:r>
              <a:rPr lang="en-GB" dirty="0"/>
              <a:t> </a:t>
            </a:r>
            <a:r>
              <a:rPr lang="en-GB" dirty="0" err="1"/>
              <a:t>tidak</a:t>
            </a:r>
            <a:r>
              <a:rPr lang="en-GB" dirty="0"/>
              <a:t> </a:t>
            </a:r>
            <a:r>
              <a:rPr lang="en-GB" dirty="0" err="1"/>
              <a:t>memiliki</a:t>
            </a:r>
            <a:r>
              <a:rPr lang="en-GB" dirty="0"/>
              <a:t> </a:t>
            </a:r>
            <a:r>
              <a:rPr lang="en-GB" i="1" dirty="0"/>
              <a:t>input</a:t>
            </a:r>
            <a:r>
              <a:rPr lang="en-GB" dirty="0"/>
              <a:t>, </a:t>
            </a:r>
            <a:r>
              <a:rPr lang="en-GB" dirty="0" err="1"/>
              <a:t>tapi</a:t>
            </a:r>
            <a:r>
              <a:rPr lang="en-GB" dirty="0"/>
              <a:t> </a:t>
            </a:r>
            <a:r>
              <a:rPr lang="en-GB" dirty="0" err="1"/>
              <a:t>bisa</a:t>
            </a:r>
            <a:r>
              <a:rPr lang="en-GB" dirty="0"/>
              <a:t> </a:t>
            </a:r>
            <a:r>
              <a:rPr lang="en-GB" dirty="0" err="1"/>
              <a:t>memiliki</a:t>
            </a:r>
            <a:r>
              <a:rPr lang="en-GB" dirty="0"/>
              <a:t> output </a:t>
            </a:r>
            <a:r>
              <a:rPr lang="en-GB" dirty="0" err="1"/>
              <a:t>lebih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</a:t>
            </a:r>
            <a:r>
              <a:rPr lang="en-GB" dirty="0" err="1"/>
              <a:t>satu</a:t>
            </a:r>
            <a:r>
              <a:rPr lang="en-GB" dirty="0"/>
              <a:t>. </a:t>
            </a:r>
            <a:endParaRPr lang="en-US" dirty="0"/>
          </a:p>
          <a:p>
            <a:pPr lvl="1"/>
            <a:r>
              <a:rPr lang="en-GB" i="1" dirty="0"/>
              <a:t>Internal node</a:t>
            </a:r>
            <a:r>
              <a:rPr lang="en-GB" dirty="0"/>
              <a:t>, </a:t>
            </a:r>
            <a:r>
              <a:rPr lang="en-GB" dirty="0" err="1"/>
              <a:t>merupakan</a:t>
            </a:r>
            <a:r>
              <a:rPr lang="en-GB" dirty="0"/>
              <a:t> </a:t>
            </a:r>
            <a:r>
              <a:rPr lang="en-GB" i="1" dirty="0"/>
              <a:t>node </a:t>
            </a:r>
            <a:r>
              <a:rPr lang="en-GB" dirty="0" err="1"/>
              <a:t>percabangan</a:t>
            </a:r>
            <a:r>
              <a:rPr lang="en-GB" dirty="0"/>
              <a:t>, </a:t>
            </a:r>
            <a:r>
              <a:rPr lang="en-GB" dirty="0" err="1"/>
              <a:t>pada</a:t>
            </a:r>
            <a:r>
              <a:rPr lang="en-GB" dirty="0"/>
              <a:t> </a:t>
            </a:r>
            <a:r>
              <a:rPr lang="en-GB" i="1" dirty="0"/>
              <a:t>node </a:t>
            </a:r>
            <a:r>
              <a:rPr lang="en-GB" dirty="0" err="1"/>
              <a:t>ini</a:t>
            </a:r>
            <a:r>
              <a:rPr lang="en-GB" dirty="0"/>
              <a:t> </a:t>
            </a:r>
            <a:r>
              <a:rPr lang="en-GB" dirty="0" err="1"/>
              <a:t>hanya</a:t>
            </a:r>
            <a:r>
              <a:rPr lang="en-GB" dirty="0"/>
              <a:t> </a:t>
            </a:r>
            <a:r>
              <a:rPr lang="en-GB" dirty="0" err="1"/>
              <a:t>terdapat</a:t>
            </a:r>
            <a:r>
              <a:rPr lang="en-GB" dirty="0"/>
              <a:t> </a:t>
            </a:r>
            <a:r>
              <a:rPr lang="en-GB" dirty="0" err="1"/>
              <a:t>satu</a:t>
            </a:r>
            <a:r>
              <a:rPr lang="en-GB" dirty="0"/>
              <a:t> </a:t>
            </a:r>
            <a:r>
              <a:rPr lang="en-GB" i="1" dirty="0"/>
              <a:t>input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memiliki</a:t>
            </a:r>
            <a:r>
              <a:rPr lang="en-GB" dirty="0"/>
              <a:t> </a:t>
            </a:r>
            <a:r>
              <a:rPr lang="en-GB" i="1" dirty="0"/>
              <a:t>output</a:t>
            </a:r>
            <a:r>
              <a:rPr lang="en-GB" dirty="0"/>
              <a:t>, minimal </a:t>
            </a:r>
            <a:r>
              <a:rPr lang="en-GB" dirty="0" err="1"/>
              <a:t>dua</a:t>
            </a:r>
            <a:r>
              <a:rPr lang="en-GB" dirty="0"/>
              <a:t>. </a:t>
            </a:r>
            <a:endParaRPr lang="en-US" dirty="0"/>
          </a:p>
          <a:p>
            <a:pPr lvl="1"/>
            <a:r>
              <a:rPr lang="en-GB" i="1" dirty="0"/>
              <a:t>Leaf node </a:t>
            </a:r>
            <a:r>
              <a:rPr lang="en-GB" dirty="0" err="1"/>
              <a:t>atau</a:t>
            </a:r>
            <a:r>
              <a:rPr lang="en-GB" dirty="0"/>
              <a:t> </a:t>
            </a:r>
            <a:r>
              <a:rPr lang="en-GB" i="1" dirty="0"/>
              <a:t>terminal node</a:t>
            </a:r>
            <a:r>
              <a:rPr lang="en-GB" dirty="0"/>
              <a:t>, </a:t>
            </a:r>
            <a:r>
              <a:rPr lang="en-GB" dirty="0" err="1"/>
              <a:t>merupakan</a:t>
            </a:r>
            <a:r>
              <a:rPr lang="en-GB" dirty="0"/>
              <a:t> </a:t>
            </a:r>
            <a:r>
              <a:rPr lang="en-GB" i="1" dirty="0"/>
              <a:t>node </a:t>
            </a:r>
            <a:r>
              <a:rPr lang="en-GB" dirty="0" err="1"/>
              <a:t>akhir</a:t>
            </a:r>
            <a:r>
              <a:rPr lang="en-GB" dirty="0"/>
              <a:t>, </a:t>
            </a:r>
            <a:r>
              <a:rPr lang="en-GB" dirty="0" err="1"/>
              <a:t>pada</a:t>
            </a:r>
            <a:r>
              <a:rPr lang="en-GB" dirty="0"/>
              <a:t> </a:t>
            </a:r>
            <a:r>
              <a:rPr lang="en-GB" i="1" dirty="0"/>
              <a:t>node</a:t>
            </a:r>
            <a:r>
              <a:rPr lang="en-GB" dirty="0"/>
              <a:t> </a:t>
            </a:r>
            <a:r>
              <a:rPr lang="en-GB" dirty="0" err="1"/>
              <a:t>ini</a:t>
            </a:r>
            <a:r>
              <a:rPr lang="en-GB" dirty="0"/>
              <a:t> </a:t>
            </a:r>
            <a:r>
              <a:rPr lang="en-GB" dirty="0" err="1"/>
              <a:t>hanya</a:t>
            </a:r>
            <a:r>
              <a:rPr lang="en-GB" dirty="0"/>
              <a:t> </a:t>
            </a:r>
            <a:r>
              <a:rPr lang="en-GB" dirty="0" err="1"/>
              <a:t>terdapat</a:t>
            </a:r>
            <a:r>
              <a:rPr lang="en-GB" dirty="0"/>
              <a:t> </a:t>
            </a:r>
            <a:r>
              <a:rPr lang="en-GB" dirty="0" err="1"/>
              <a:t>satu</a:t>
            </a:r>
            <a:r>
              <a:rPr lang="en-GB" dirty="0"/>
              <a:t> </a:t>
            </a:r>
            <a:r>
              <a:rPr lang="en-GB" i="1" dirty="0"/>
              <a:t>input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tidak</a:t>
            </a:r>
            <a:r>
              <a:rPr lang="en-GB" dirty="0"/>
              <a:t> </a:t>
            </a:r>
            <a:r>
              <a:rPr lang="en-GB" dirty="0" err="1"/>
              <a:t>memiliki</a:t>
            </a:r>
            <a:r>
              <a:rPr lang="en-GB" dirty="0"/>
              <a:t> </a:t>
            </a:r>
            <a:r>
              <a:rPr lang="en-GB" i="1" dirty="0"/>
              <a:t>output</a:t>
            </a:r>
            <a:r>
              <a:rPr lang="en-GB" dirty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1683327" cy="195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85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Classification</a:t>
            </a:r>
          </a:p>
          <a:p>
            <a:r>
              <a:rPr lang="en-US" dirty="0" err="1" smtClean="0"/>
              <a:t>Pohon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endParaRPr lang="en-US" dirty="0" smtClean="0"/>
          </a:p>
          <a:p>
            <a:r>
              <a:rPr lang="en-US" dirty="0" err="1" smtClean="0"/>
              <a:t>Algoritma</a:t>
            </a:r>
            <a:r>
              <a:rPr lang="en-US" dirty="0" smtClean="0"/>
              <a:t> ID3</a:t>
            </a:r>
          </a:p>
          <a:p>
            <a:pPr lvl="1"/>
            <a:r>
              <a:rPr lang="en-US" dirty="0" smtClean="0"/>
              <a:t>Information Gain</a:t>
            </a:r>
          </a:p>
          <a:p>
            <a:pPr lvl="1"/>
            <a:r>
              <a:rPr lang="en-US" dirty="0" smtClean="0"/>
              <a:t>Entropy</a:t>
            </a:r>
          </a:p>
          <a:p>
            <a:r>
              <a:rPr lang="en-US" dirty="0" smtClean="0"/>
              <a:t>Sample Data</a:t>
            </a:r>
          </a:p>
          <a:p>
            <a:r>
              <a:rPr lang="en-US" dirty="0" smtClean="0"/>
              <a:t>Exercise</a:t>
            </a:r>
          </a:p>
          <a:p>
            <a:r>
              <a:rPr lang="en-US" dirty="0" smtClean="0"/>
              <a:t>Assignment</a:t>
            </a:r>
          </a:p>
          <a:p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 rot="20648369">
            <a:off x="2967919" y="4981441"/>
            <a:ext cx="1175465" cy="685800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1683327" cy="195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7626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7" t="16099" r="17279" b="11309"/>
          <a:stretch/>
        </p:blipFill>
        <p:spPr bwMode="auto">
          <a:xfrm>
            <a:off x="1752600" y="1219200"/>
            <a:ext cx="6781800" cy="5099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83327" cy="195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593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6" t="36111" r="32065" b="12698"/>
          <a:stretch/>
        </p:blipFill>
        <p:spPr bwMode="auto">
          <a:xfrm>
            <a:off x="457200" y="381000"/>
            <a:ext cx="8229600" cy="550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1683327" cy="195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0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Algoritma</a:t>
            </a:r>
            <a:r>
              <a:rPr lang="en-US" dirty="0" smtClean="0"/>
              <a:t> ID3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A</a:t>
            </a:r>
            <a:r>
              <a:rPr lang="en-US" dirty="0" err="1" smtClean="0"/>
              <a:t>lgoritma</a:t>
            </a:r>
            <a:r>
              <a:rPr lang="en-US" dirty="0" smtClean="0"/>
              <a:t> </a:t>
            </a:r>
            <a:r>
              <a:rPr lang="en-US" dirty="0"/>
              <a:t>ID3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i="1" dirty="0"/>
              <a:t>iterative </a:t>
            </a:r>
            <a:r>
              <a:rPr lang="en-US" i="1" dirty="0" err="1"/>
              <a:t>dichotomiser</a:t>
            </a:r>
            <a:r>
              <a:rPr lang="en-US" i="1" dirty="0"/>
              <a:t> 3 </a:t>
            </a:r>
            <a:r>
              <a:rPr lang="en-US" dirty="0"/>
              <a:t>(ID3)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membangkitkan</a:t>
            </a:r>
            <a:r>
              <a:rPr lang="en-US" dirty="0"/>
              <a:t> </a:t>
            </a:r>
            <a:r>
              <a:rPr lang="en-US" dirty="0" err="1"/>
              <a:t>pohon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.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entropi</a:t>
            </a:r>
            <a:r>
              <a:rPr lang="en-US" dirty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1683327" cy="195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8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1352</TotalTime>
  <Words>2326</Words>
  <Application>Microsoft Office PowerPoint</Application>
  <PresentationFormat>On-screen Show (4:3)</PresentationFormat>
  <Paragraphs>575</Paragraphs>
  <Slides>71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71</vt:i4>
      </vt:variant>
    </vt:vector>
  </HeadingPairs>
  <TitlesOfParts>
    <vt:vector size="78" baseType="lpstr">
      <vt:lpstr>Arial</vt:lpstr>
      <vt:lpstr>Bookman Old Style</vt:lpstr>
      <vt:lpstr>Calibri</vt:lpstr>
      <vt:lpstr>Wingdings</vt:lpstr>
      <vt:lpstr>Office Theme</vt:lpstr>
      <vt:lpstr>Microsoft Word Document</vt:lpstr>
      <vt:lpstr>Document</vt:lpstr>
      <vt:lpstr>Data Mining</vt:lpstr>
      <vt:lpstr>Outline</vt:lpstr>
      <vt:lpstr>Classification Techniques</vt:lpstr>
      <vt:lpstr>Classification Techniques</vt:lpstr>
      <vt:lpstr>Outline</vt:lpstr>
      <vt:lpstr>Pohon Keputusan</vt:lpstr>
      <vt:lpstr>Pohon Keputusan</vt:lpstr>
      <vt:lpstr>PowerPoint Presentation</vt:lpstr>
      <vt:lpstr>Algoritma ID3</vt:lpstr>
      <vt:lpstr>Outline</vt:lpstr>
      <vt:lpstr>Algoritma ID3</vt:lpstr>
      <vt:lpstr>Algoritma ID3</vt:lpstr>
      <vt:lpstr>Algoritma ID3</vt:lpstr>
      <vt:lpstr>Algoritma ID3</vt:lpstr>
      <vt:lpstr>The Algorithm (cont.)</vt:lpstr>
      <vt:lpstr>Alur Algoritma ID3</vt:lpstr>
      <vt:lpstr>Kelompok Sampel Data</vt:lpstr>
      <vt:lpstr>PowerPoint Presentation</vt:lpstr>
      <vt:lpstr>Outline</vt:lpstr>
      <vt:lpstr>Sample</vt:lpstr>
      <vt:lpstr>TAHAP 1: CARI ENTROPY TOTAL</vt:lpstr>
      <vt:lpstr>Tahap 1</vt:lpstr>
      <vt:lpstr>Tahap 1</vt:lpstr>
      <vt:lpstr>Tahap 1</vt:lpstr>
      <vt:lpstr>TAHAP 1.1: CARI ENTROPY DAN INFORMATION GAIN DARI ATRIBUT IPK</vt:lpstr>
      <vt:lpstr>Tahap 1.1</vt:lpstr>
      <vt:lpstr>Tahap 1.1</vt:lpstr>
      <vt:lpstr>Tahap 1.1</vt:lpstr>
      <vt:lpstr>Tahap 2</vt:lpstr>
      <vt:lpstr>TAHAP 1.2: CARI ENTROPY DAN INFORMATION GAIN DARI ATRIBUT PSIKOLOGI</vt:lpstr>
      <vt:lpstr>TAHAP 1.2</vt:lpstr>
      <vt:lpstr>TAHAP 1.2</vt:lpstr>
      <vt:lpstr>TAHAP 1.2</vt:lpstr>
      <vt:lpstr>TAHAP 1.2</vt:lpstr>
      <vt:lpstr>TAHAP 1.3: CARI ENTROPY DAN INFORMATION GAIN DARI ATRIBUT WAWANCARA</vt:lpstr>
      <vt:lpstr>TAHAP 1.3</vt:lpstr>
      <vt:lpstr>TAHAP 1.3</vt:lpstr>
      <vt:lpstr>TAHAP 1.3</vt:lpstr>
      <vt:lpstr>TAHAP 1.3</vt:lpstr>
      <vt:lpstr>Tahap 1.4</vt:lpstr>
      <vt:lpstr>Tahap 1.4: FIRST ROOT</vt:lpstr>
      <vt:lpstr>Tahap 1.4</vt:lpstr>
      <vt:lpstr>Tahap 1.4: Substree</vt:lpstr>
      <vt:lpstr>Tahap 1.4: Substree</vt:lpstr>
      <vt:lpstr>TAHAP 2: MENCARI INTERNAL NODE DARI SIMPUL ATRIBUT BURUK MILIK WAWANCARA</vt:lpstr>
      <vt:lpstr>Tahap 2</vt:lpstr>
      <vt:lpstr>Sample Tahap 2</vt:lpstr>
      <vt:lpstr>Tahap 2</vt:lpstr>
      <vt:lpstr>Tahap 2</vt:lpstr>
      <vt:lpstr>Tahap 2.1</vt:lpstr>
      <vt:lpstr>Tahap 2.1</vt:lpstr>
      <vt:lpstr>Tahap 2.1</vt:lpstr>
      <vt:lpstr>Tahap 2.1</vt:lpstr>
      <vt:lpstr>Tahap 2.2</vt:lpstr>
      <vt:lpstr>Tahap 2.2</vt:lpstr>
      <vt:lpstr>Tahap 2.2</vt:lpstr>
      <vt:lpstr>Tahap 2.2</vt:lpstr>
      <vt:lpstr>TAHAP 3: MENCARI LEAF NODE TERAKHIR</vt:lpstr>
      <vt:lpstr>Tahap 3.1</vt:lpstr>
      <vt:lpstr>Tahap 3.1</vt:lpstr>
      <vt:lpstr>Tahap 3.1</vt:lpstr>
      <vt:lpstr>Tahap 3.1</vt:lpstr>
      <vt:lpstr>Sample Tahap 3.2</vt:lpstr>
      <vt:lpstr>Tahap 3.2</vt:lpstr>
      <vt:lpstr>Tahap 3.2</vt:lpstr>
      <vt:lpstr>Final Tree</vt:lpstr>
      <vt:lpstr>Logic IF Rules</vt:lpstr>
      <vt:lpstr>Outline</vt:lpstr>
      <vt:lpstr>Excercise</vt:lpstr>
      <vt:lpstr>Outline</vt:lpstr>
      <vt:lpstr>Assignment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Darmajaya</dc:creator>
  <cp:lastModifiedBy>Acer</cp:lastModifiedBy>
  <cp:revision>101</cp:revision>
  <dcterms:created xsi:type="dcterms:W3CDTF">2017-03-15T06:06:24Z</dcterms:created>
  <dcterms:modified xsi:type="dcterms:W3CDTF">2021-07-28T14:26:47Z</dcterms:modified>
</cp:coreProperties>
</file>