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9" r:id="rId3"/>
    <p:sldId id="258" r:id="rId4"/>
    <p:sldId id="257" r:id="rId5"/>
    <p:sldId id="262" r:id="rId6"/>
    <p:sldId id="277" r:id="rId7"/>
    <p:sldId id="278" r:id="rId8"/>
    <p:sldId id="279" r:id="rId9"/>
    <p:sldId id="264" r:id="rId10"/>
    <p:sldId id="280" r:id="rId11"/>
    <p:sldId id="281" r:id="rId12"/>
    <p:sldId id="265" r:id="rId13"/>
    <p:sldId id="282" r:id="rId14"/>
    <p:sldId id="283" r:id="rId15"/>
    <p:sldId id="261" r:id="rId16"/>
    <p:sldId id="274" r:id="rId17"/>
  </p:sldIdLst>
  <p:sldSz cx="18288000" cy="10287000"/>
  <p:notesSz cx="6858000" cy="9144000"/>
  <p:embeddedFontLs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Black" panose="020B0604020202020204" charset="0"/>
      <p:bold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Montserrat SemiBold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8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382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7830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6882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91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250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07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81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2857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t="-9220" b="-9219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86" name="Google Shape;86;p13"/>
          <p:cNvGrpSpPr/>
          <p:nvPr/>
        </p:nvGrpSpPr>
        <p:grpSpPr>
          <a:xfrm>
            <a:off x="10002193" y="-2006577"/>
            <a:ext cx="10835687" cy="9946822"/>
            <a:chOff x="0" y="-47625"/>
            <a:chExt cx="812800" cy="746125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8B6FF">
                <a:alpha val="28235"/>
              </a:srgbClr>
            </a:solidFill>
            <a:ln>
              <a:noFill/>
            </a:ln>
          </p:spPr>
        </p:sp>
        <p:sp>
          <p:nvSpPr>
            <p:cNvPr id="88" name="Google Shape;88;p1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9474340" y="-2016860"/>
            <a:ext cx="11011179" cy="10107918"/>
            <a:chOff x="0" y="-47625"/>
            <a:chExt cx="812800" cy="746125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8B6FF">
                <a:alpha val="28235"/>
              </a:srgbClr>
            </a:solidFill>
            <a:ln>
              <a:noFill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-685241" y="2727597"/>
            <a:ext cx="7993047" cy="7993047"/>
            <a:chOff x="0" y="0"/>
            <a:chExt cx="10657396" cy="10657396"/>
          </a:xfrm>
        </p:grpSpPr>
        <p:grpSp>
          <p:nvGrpSpPr>
            <p:cNvPr id="93" name="Google Shape;93;p13"/>
            <p:cNvGrpSpPr/>
            <p:nvPr/>
          </p:nvGrpSpPr>
          <p:grpSpPr>
            <a:xfrm>
              <a:off x="0" y="0"/>
              <a:ext cx="10657396" cy="10657396"/>
              <a:chOff x="0" y="0"/>
              <a:chExt cx="812800" cy="81280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13"/>
            <p:cNvGrpSpPr/>
            <p:nvPr/>
          </p:nvGrpSpPr>
          <p:grpSpPr>
            <a:xfrm>
              <a:off x="1034397" y="1034397"/>
              <a:ext cx="8588602" cy="8588602"/>
              <a:chOff x="0" y="0"/>
              <a:chExt cx="812800" cy="812800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13"/>
            <p:cNvGrpSpPr/>
            <p:nvPr/>
          </p:nvGrpSpPr>
          <p:grpSpPr>
            <a:xfrm>
              <a:off x="1786907" y="1786907"/>
              <a:ext cx="7083581" cy="7083581"/>
              <a:chOff x="0" y="0"/>
              <a:chExt cx="812800" cy="812800"/>
            </a:xfrm>
          </p:grpSpPr>
          <p:sp>
            <p:nvSpPr>
              <p:cNvPr id="100" name="Google Shape;10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13"/>
            <p:cNvGrpSpPr/>
            <p:nvPr/>
          </p:nvGrpSpPr>
          <p:grpSpPr>
            <a:xfrm>
              <a:off x="2409352" y="2409352"/>
              <a:ext cx="5838691" cy="5838691"/>
              <a:chOff x="0" y="0"/>
              <a:chExt cx="812800" cy="812800"/>
            </a:xfrm>
          </p:grpSpPr>
          <p:sp>
            <p:nvSpPr>
              <p:cNvPr id="103" name="Google Shape;10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13"/>
            <p:cNvGrpSpPr/>
            <p:nvPr/>
          </p:nvGrpSpPr>
          <p:grpSpPr>
            <a:xfrm>
              <a:off x="3092186" y="3092186"/>
              <a:ext cx="4473024" cy="4473024"/>
              <a:chOff x="0" y="0"/>
              <a:chExt cx="812800" cy="812800"/>
            </a:xfrm>
          </p:grpSpPr>
          <p:sp>
            <p:nvSpPr>
              <p:cNvPr id="106" name="Google Shape;10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" name="Google Shape;108;p13"/>
          <p:cNvGrpSpPr/>
          <p:nvPr/>
        </p:nvGrpSpPr>
        <p:grpSpPr>
          <a:xfrm>
            <a:off x="0" y="8533034"/>
            <a:ext cx="6095940" cy="1753966"/>
            <a:chOff x="0" y="-47625"/>
            <a:chExt cx="1926614" cy="554339"/>
          </a:xfrm>
        </p:grpSpPr>
        <p:sp>
          <p:nvSpPr>
            <p:cNvPr id="109" name="Google Shape;109;p13"/>
            <p:cNvSpPr/>
            <p:nvPr/>
          </p:nvSpPr>
          <p:spPr>
            <a:xfrm>
              <a:off x="0" y="0"/>
              <a:ext cx="1926614" cy="506714"/>
            </a:xfrm>
            <a:custGeom>
              <a:avLst/>
              <a:gdLst/>
              <a:ahLst/>
              <a:cxnLst/>
              <a:rect l="l" t="t" r="r" b="b"/>
              <a:pathLst>
                <a:path w="1926614" h="506714" extrusionOk="0">
                  <a:moveTo>
                    <a:pt x="0" y="0"/>
                  </a:moveTo>
                  <a:lnTo>
                    <a:pt x="1926614" y="0"/>
                  </a:lnTo>
                  <a:lnTo>
                    <a:pt x="1926614" y="506714"/>
                  </a:lnTo>
                  <a:lnTo>
                    <a:pt x="0" y="506714"/>
                  </a:lnTo>
                  <a:close/>
                </a:path>
              </a:pathLst>
            </a:custGeom>
            <a:solidFill>
              <a:srgbClr val="407FDE"/>
            </a:solidFill>
            <a:ln>
              <a:noFill/>
            </a:ln>
          </p:spPr>
        </p:sp>
        <p:sp>
          <p:nvSpPr>
            <p:cNvPr id="110" name="Google Shape;110;p13"/>
            <p:cNvSpPr txBox="1"/>
            <p:nvPr/>
          </p:nvSpPr>
          <p:spPr>
            <a:xfrm>
              <a:off x="0" y="-47625"/>
              <a:ext cx="1926614" cy="554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6095940" y="8533034"/>
            <a:ext cx="6095940" cy="1753966"/>
            <a:chOff x="0" y="-47625"/>
            <a:chExt cx="1926614" cy="554339"/>
          </a:xfrm>
        </p:grpSpPr>
        <p:sp>
          <p:nvSpPr>
            <p:cNvPr id="112" name="Google Shape;112;p13"/>
            <p:cNvSpPr/>
            <p:nvPr/>
          </p:nvSpPr>
          <p:spPr>
            <a:xfrm>
              <a:off x="0" y="0"/>
              <a:ext cx="1926614" cy="506714"/>
            </a:xfrm>
            <a:custGeom>
              <a:avLst/>
              <a:gdLst/>
              <a:ahLst/>
              <a:cxnLst/>
              <a:rect l="l" t="t" r="r" b="b"/>
              <a:pathLst>
                <a:path w="1926614" h="506714" extrusionOk="0">
                  <a:moveTo>
                    <a:pt x="0" y="0"/>
                  </a:moveTo>
                  <a:lnTo>
                    <a:pt x="1926614" y="0"/>
                  </a:lnTo>
                  <a:lnTo>
                    <a:pt x="1926614" y="506714"/>
                  </a:lnTo>
                  <a:lnTo>
                    <a:pt x="0" y="506714"/>
                  </a:lnTo>
                  <a:close/>
                </a:path>
              </a:pathLst>
            </a:custGeom>
            <a:solidFill>
              <a:srgbClr val="38B6FF"/>
            </a:solidFill>
            <a:ln>
              <a:noFill/>
            </a:ln>
          </p:spPr>
        </p:sp>
        <p:sp>
          <p:nvSpPr>
            <p:cNvPr id="113" name="Google Shape;113;p13"/>
            <p:cNvSpPr txBox="1"/>
            <p:nvPr/>
          </p:nvSpPr>
          <p:spPr>
            <a:xfrm>
              <a:off x="0" y="-47625"/>
              <a:ext cx="1926614" cy="554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12192060" y="8533034"/>
            <a:ext cx="6095940" cy="1753966"/>
            <a:chOff x="0" y="-47625"/>
            <a:chExt cx="1926614" cy="554339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1926614" cy="506714"/>
            </a:xfrm>
            <a:custGeom>
              <a:avLst/>
              <a:gdLst/>
              <a:ahLst/>
              <a:cxnLst/>
              <a:rect l="l" t="t" r="r" b="b"/>
              <a:pathLst>
                <a:path w="1926614" h="506714" extrusionOk="0">
                  <a:moveTo>
                    <a:pt x="0" y="0"/>
                  </a:moveTo>
                  <a:lnTo>
                    <a:pt x="1926614" y="0"/>
                  </a:lnTo>
                  <a:lnTo>
                    <a:pt x="1926614" y="506714"/>
                  </a:lnTo>
                  <a:lnTo>
                    <a:pt x="0" y="506714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16" name="Google Shape;116;p13"/>
            <p:cNvSpPr txBox="1"/>
            <p:nvPr/>
          </p:nvSpPr>
          <p:spPr>
            <a:xfrm>
              <a:off x="0" y="-47625"/>
              <a:ext cx="1926614" cy="554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10569079" y="-1178608"/>
            <a:ext cx="9140004" cy="8390238"/>
            <a:chOff x="0" y="-47625"/>
            <a:chExt cx="812800" cy="746125"/>
          </a:xfrm>
        </p:grpSpPr>
        <p:sp>
          <p:nvSpPr>
            <p:cNvPr id="118" name="Google Shape;118;p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8B6FF">
                <a:alpha val="28235"/>
              </a:srgbClr>
            </a:solidFill>
            <a:ln>
              <a:noFill/>
            </a:ln>
          </p:spPr>
        </p:sp>
        <p:sp>
          <p:nvSpPr>
            <p:cNvPr id="119" name="Google Shape;119;p1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3"/>
          <p:cNvSpPr/>
          <p:nvPr/>
        </p:nvSpPr>
        <p:spPr>
          <a:xfrm rot="-2699999">
            <a:off x="-7863916" y="-4537241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21" name="Google Shape;121;p13"/>
          <p:cNvGrpSpPr/>
          <p:nvPr/>
        </p:nvGrpSpPr>
        <p:grpSpPr>
          <a:xfrm>
            <a:off x="619553" y="5831520"/>
            <a:ext cx="5092273" cy="1216984"/>
            <a:chOff x="0" y="-47625"/>
            <a:chExt cx="1154460" cy="320523"/>
          </a:xfrm>
        </p:grpSpPr>
        <p:sp>
          <p:nvSpPr>
            <p:cNvPr id="122" name="Google Shape;122;p13"/>
            <p:cNvSpPr/>
            <p:nvPr/>
          </p:nvSpPr>
          <p:spPr>
            <a:xfrm>
              <a:off x="0" y="0"/>
              <a:ext cx="1154460" cy="272898"/>
            </a:xfrm>
            <a:custGeom>
              <a:avLst/>
              <a:gdLst/>
              <a:ahLst/>
              <a:cxnLst/>
              <a:rect l="l" t="t" r="r" b="b"/>
              <a:pathLst>
                <a:path w="1154460" h="272898" extrusionOk="0">
                  <a:moveTo>
                    <a:pt x="90077" y="0"/>
                  </a:moveTo>
                  <a:lnTo>
                    <a:pt x="1064383" y="0"/>
                  </a:lnTo>
                  <a:cubicBezTo>
                    <a:pt x="1088273" y="0"/>
                    <a:pt x="1111185" y="9490"/>
                    <a:pt x="1128077" y="26383"/>
                  </a:cubicBezTo>
                  <a:cubicBezTo>
                    <a:pt x="1144970" y="43276"/>
                    <a:pt x="1154460" y="66187"/>
                    <a:pt x="1154460" y="90077"/>
                  </a:cubicBezTo>
                  <a:lnTo>
                    <a:pt x="1154460" y="182821"/>
                  </a:lnTo>
                  <a:cubicBezTo>
                    <a:pt x="1154460" y="206711"/>
                    <a:pt x="1144970" y="229622"/>
                    <a:pt x="1128077" y="246515"/>
                  </a:cubicBezTo>
                  <a:cubicBezTo>
                    <a:pt x="1111185" y="263407"/>
                    <a:pt x="1088273" y="272898"/>
                    <a:pt x="1064383" y="272898"/>
                  </a:cubicBezTo>
                  <a:lnTo>
                    <a:pt x="90077" y="272898"/>
                  </a:lnTo>
                  <a:cubicBezTo>
                    <a:pt x="66187" y="272898"/>
                    <a:pt x="43276" y="263407"/>
                    <a:pt x="26383" y="246515"/>
                  </a:cubicBezTo>
                  <a:cubicBezTo>
                    <a:pt x="9490" y="229622"/>
                    <a:pt x="0" y="206711"/>
                    <a:pt x="0" y="182821"/>
                  </a:cubicBezTo>
                  <a:lnTo>
                    <a:pt x="0" y="90077"/>
                  </a:lnTo>
                  <a:cubicBezTo>
                    <a:pt x="0" y="66187"/>
                    <a:pt x="9490" y="43276"/>
                    <a:pt x="26383" y="26383"/>
                  </a:cubicBezTo>
                  <a:cubicBezTo>
                    <a:pt x="43276" y="9490"/>
                    <a:pt x="66187" y="0"/>
                    <a:pt x="90077" y="0"/>
                  </a:cubicBezTo>
                  <a:close/>
                </a:path>
              </a:pathLst>
            </a:custGeom>
            <a:solidFill>
              <a:srgbClr val="FF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0" y="-47625"/>
              <a:ext cx="1154460" cy="320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3"/>
          <p:cNvGrpSpPr/>
          <p:nvPr/>
        </p:nvGrpSpPr>
        <p:grpSpPr>
          <a:xfrm rot="1812227">
            <a:off x="12710945" y="220437"/>
            <a:ext cx="5044020" cy="6462184"/>
            <a:chOff x="-147178" y="-1"/>
            <a:chExt cx="6725359" cy="8616246"/>
          </a:xfrm>
        </p:grpSpPr>
        <p:grpSp>
          <p:nvGrpSpPr>
            <p:cNvPr id="125" name="Google Shape;125;p13"/>
            <p:cNvGrpSpPr/>
            <p:nvPr/>
          </p:nvGrpSpPr>
          <p:grpSpPr>
            <a:xfrm rot="-9023308">
              <a:off x="743004" y="916323"/>
              <a:ext cx="4897166" cy="4495445"/>
              <a:chOff x="0" y="-47625"/>
              <a:chExt cx="812800" cy="746125"/>
            </a:xfrm>
          </p:grpSpPr>
          <p:sp>
            <p:nvSpPr>
              <p:cNvPr id="126" name="Google Shape;126;p1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571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27" name="Google Shape;127;p13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4550" tIns="104550" rIns="104550" bIns="104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 rot="-9023308">
              <a:off x="673754" y="2998567"/>
              <a:ext cx="5083495" cy="4666490"/>
              <a:chOff x="0" y="-47625"/>
              <a:chExt cx="812800" cy="746125"/>
            </a:xfrm>
          </p:grpSpPr>
          <p:sp>
            <p:nvSpPr>
              <p:cNvPr id="129" name="Google Shape;129;p1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30" name="Google Shape;130;p13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4550" tIns="104550" rIns="104550" bIns="104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2910435" y="5074340"/>
              <a:ext cx="762000" cy="762000"/>
              <a:chOff x="0" y="0"/>
              <a:chExt cx="812800" cy="812800"/>
            </a:xfrm>
          </p:grpSpPr>
          <p:sp>
            <p:nvSpPr>
              <p:cNvPr id="132" name="Google Shape;132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13"/>
            <p:cNvGrpSpPr/>
            <p:nvPr/>
          </p:nvGrpSpPr>
          <p:grpSpPr>
            <a:xfrm>
              <a:off x="3066896" y="5646272"/>
              <a:ext cx="449078" cy="608501"/>
              <a:chOff x="0" y="-47625"/>
              <a:chExt cx="635000" cy="860425"/>
            </a:xfrm>
          </p:grpSpPr>
          <p:sp>
            <p:nvSpPr>
              <p:cNvPr id="135" name="Google Shape;135;p13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36" name="Google Shape;136;p13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" name="Google Shape;137;p13"/>
          <p:cNvGrpSpPr/>
          <p:nvPr/>
        </p:nvGrpSpPr>
        <p:grpSpPr>
          <a:xfrm>
            <a:off x="4743657" y="6168742"/>
            <a:ext cx="723366" cy="723366"/>
            <a:chOff x="0" y="0"/>
            <a:chExt cx="812800" cy="812800"/>
          </a:xfrm>
        </p:grpSpPr>
        <p:sp>
          <p:nvSpPr>
            <p:cNvPr id="138" name="Google Shape;138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2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3"/>
          <p:cNvSpPr txBox="1"/>
          <p:nvPr/>
        </p:nvSpPr>
        <p:spPr>
          <a:xfrm>
            <a:off x="1484827" y="2008569"/>
            <a:ext cx="11646000" cy="153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9999" b="1" dirty="0" smtClean="0">
                <a:solidFill>
                  <a:srgbClr val="FFFFFF"/>
                </a:solidFill>
                <a:latin typeface="Montserrat"/>
                <a:sym typeface="Montserrat"/>
              </a:rPr>
              <a:t>Pendahuluan </a:t>
            </a:r>
            <a:endParaRPr dirty="0"/>
          </a:p>
        </p:txBody>
      </p:sp>
      <p:sp>
        <p:nvSpPr>
          <p:cNvPr id="144" name="Google Shape;144;p13"/>
          <p:cNvSpPr txBox="1"/>
          <p:nvPr/>
        </p:nvSpPr>
        <p:spPr>
          <a:xfrm>
            <a:off x="700855" y="6187545"/>
            <a:ext cx="4698353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500" dirty="0" smtClean="0">
                <a:solidFill>
                  <a:srgbClr val="FFFFFF"/>
                </a:solidFill>
              </a:rPr>
              <a:t>Yuni Puspita Sari,MTI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14"/>
          <p:cNvSpPr txBox="1"/>
          <p:nvPr/>
        </p:nvSpPr>
        <p:spPr>
          <a:xfrm>
            <a:off x="645981" y="167564"/>
            <a:ext cx="135926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Jenis ancaman</a:t>
            </a:r>
            <a:endParaRPr sz="6000" b="1" dirty="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645981" y="2010904"/>
            <a:ext cx="14765037" cy="66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sz="3600" b="1" dirty="0" smtClean="0">
                <a:solidFill>
                  <a:schemeClr val="bg1"/>
                </a:solidFill>
              </a:rPr>
              <a:t>1. Malware </a:t>
            </a:r>
            <a:r>
              <a:rPr lang="id-ID" sz="3600" b="1" dirty="0">
                <a:solidFill>
                  <a:schemeClr val="bg1"/>
                </a:solidFill>
              </a:rPr>
              <a:t>(virus, worm, trojan, ransomware) </a:t>
            </a:r>
            <a:endParaRPr lang="id-ID" sz="3600" b="1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id-ID" sz="3600" dirty="0" smtClean="0">
                <a:solidFill>
                  <a:schemeClr val="bg1"/>
                </a:solidFill>
              </a:rPr>
              <a:t>C</a:t>
            </a:r>
            <a:r>
              <a:rPr lang="id-ID" sz="3600" i="1" dirty="0" smtClean="0">
                <a:solidFill>
                  <a:schemeClr val="bg1"/>
                </a:solidFill>
              </a:rPr>
              <a:t>ontoh </a:t>
            </a:r>
            <a:r>
              <a:rPr lang="id-ID" sz="3600" i="1" dirty="0">
                <a:solidFill>
                  <a:schemeClr val="bg1"/>
                </a:solidFill>
              </a:rPr>
              <a:t>nyata</a:t>
            </a:r>
            <a:r>
              <a:rPr lang="id-ID" sz="3600" dirty="0">
                <a:solidFill>
                  <a:schemeClr val="bg1"/>
                </a:solidFill>
              </a:rPr>
              <a:t>: WannaCry (2017): memanfaatkan exploit EternalBlue </a:t>
            </a:r>
            <a:r>
              <a:rPr lang="id-ID" sz="3600" dirty="0" smtClean="0">
                <a:solidFill>
                  <a:schemeClr val="bg1"/>
                </a:solidFill>
              </a:rPr>
              <a:t> pada </a:t>
            </a:r>
            <a:r>
              <a:rPr lang="id-ID" sz="3600" dirty="0">
                <a:solidFill>
                  <a:schemeClr val="bg1"/>
                </a:solidFill>
              </a:rPr>
              <a:t>SMB, menyebabkan gangguan layanan di rumah sakit dan organisasi </a:t>
            </a:r>
            <a:r>
              <a:rPr lang="id-ID" sz="3600" dirty="0" smtClean="0">
                <a:solidFill>
                  <a:schemeClr val="bg1"/>
                </a:solidFill>
              </a:rPr>
              <a:t>lain</a:t>
            </a:r>
            <a:r>
              <a:rPr lang="id-ID" sz="3600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id-ID" sz="3600" dirty="0" smtClean="0">
                <a:solidFill>
                  <a:schemeClr val="bg1"/>
                </a:solidFill>
              </a:rPr>
              <a:t>pengguna </a:t>
            </a:r>
            <a:r>
              <a:rPr lang="id-ID" sz="3600" dirty="0">
                <a:solidFill>
                  <a:schemeClr val="bg1"/>
                </a:solidFill>
              </a:rPr>
              <a:t>internal menyalahgunakan hak akses</a:t>
            </a:r>
            <a:r>
              <a:rPr lang="id-ID" sz="3600" dirty="0" smtClean="0">
                <a:solidFill>
                  <a:schemeClr val="bg1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id-ID" sz="3600" b="1" dirty="0" smtClean="0">
                <a:solidFill>
                  <a:schemeClr val="bg1"/>
                </a:solidFill>
              </a:rPr>
              <a:t>2. </a:t>
            </a:r>
            <a:r>
              <a:rPr lang="id-ID" sz="3600" b="1" dirty="0">
                <a:solidFill>
                  <a:schemeClr val="bg1"/>
                </a:solidFill>
              </a:rPr>
              <a:t>Supply-chain </a:t>
            </a:r>
            <a:r>
              <a:rPr lang="id-ID" sz="3600" b="1" dirty="0" smtClean="0">
                <a:solidFill>
                  <a:schemeClr val="bg1"/>
                </a:solidFill>
              </a:rPr>
              <a:t>attack</a:t>
            </a:r>
          </a:p>
          <a:p>
            <a:pPr lvl="0">
              <a:lnSpc>
                <a:spcPct val="150000"/>
              </a:lnSpc>
            </a:pPr>
            <a:r>
              <a:rPr lang="id-ID" sz="3600" i="1" dirty="0">
                <a:solidFill>
                  <a:schemeClr val="bg1"/>
                </a:solidFill>
              </a:rPr>
              <a:t>contoh nyata</a:t>
            </a:r>
            <a:r>
              <a:rPr lang="id-ID" sz="3600" dirty="0">
                <a:solidFill>
                  <a:schemeClr val="bg1"/>
                </a:solidFill>
              </a:rPr>
              <a:t>: </a:t>
            </a:r>
            <a:r>
              <a:rPr lang="id-ID" sz="3600" b="1" dirty="0">
                <a:solidFill>
                  <a:schemeClr val="bg1"/>
                </a:solidFill>
              </a:rPr>
              <a:t>SolarWinds (2020)</a:t>
            </a:r>
            <a:r>
              <a:rPr lang="id-ID" sz="3600" dirty="0">
                <a:solidFill>
                  <a:schemeClr val="bg1"/>
                </a:solidFill>
              </a:rPr>
              <a:t>: update software yang terkompromi yang menimbulkan akses skala besar</a:t>
            </a:r>
            <a:r>
              <a:rPr lang="id-ID" sz="36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0" name="Google Shape;160;p14"/>
          <p:cNvSpPr/>
          <p:nvPr/>
        </p:nvSpPr>
        <p:spPr>
          <a:xfrm rot="7599151">
            <a:off x="11423302" y="402263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12217597" y="936876"/>
            <a:ext cx="1875026" cy="1989564"/>
            <a:chOff x="0" y="-122432"/>
            <a:chExt cx="2500034" cy="2652752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7" name="Google Shape;167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70" name="Google Shape;17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 rot="8840484">
              <a:off x="873587" y="682056"/>
              <a:ext cx="395197" cy="395197"/>
              <a:chOff x="0" y="0"/>
              <a:chExt cx="812800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 rot="8840484">
              <a:off x="816146" y="505646"/>
              <a:ext cx="232906" cy="315588"/>
              <a:chOff x="0" y="-47625"/>
              <a:chExt cx="635000" cy="8604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14"/>
          <p:cNvGrpSpPr/>
          <p:nvPr/>
        </p:nvGrpSpPr>
        <p:grpSpPr>
          <a:xfrm rot="-7214293">
            <a:off x="16009774" y="8079888"/>
            <a:ext cx="1209607" cy="1283498"/>
            <a:chOff x="0" y="-78983"/>
            <a:chExt cx="1612809" cy="171133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314245" y="440306"/>
              <a:ext cx="1298564" cy="1192042"/>
              <a:chOff x="0" y="-47625"/>
              <a:chExt cx="812800" cy="746125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80" name="Google Shape;18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0" y="-78983"/>
              <a:ext cx="1347973" cy="1237397"/>
              <a:chOff x="0" y="-47625"/>
              <a:chExt cx="812800" cy="746125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83" name="Google Shape;183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 rot="9220010">
              <a:off x="507475" y="433726"/>
              <a:ext cx="258304" cy="258304"/>
              <a:chOff x="0" y="0"/>
              <a:chExt cx="812800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 rot="9220010">
              <a:off x="486052" y="309304"/>
              <a:ext cx="152229" cy="206270"/>
              <a:chOff x="0" y="-47625"/>
              <a:chExt cx="635000" cy="8604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734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55" name="Google Shape;155;p14"/>
          <p:cNvSpPr txBox="1"/>
          <p:nvPr/>
        </p:nvSpPr>
        <p:spPr>
          <a:xfrm>
            <a:off x="645981" y="2010904"/>
            <a:ext cx="14765037" cy="66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sz="3600" b="1" dirty="0">
                <a:solidFill>
                  <a:schemeClr val="bg1"/>
                </a:solidFill>
              </a:rPr>
              <a:t>3</a:t>
            </a:r>
            <a:r>
              <a:rPr lang="id-ID" sz="3600" b="1" dirty="0" smtClean="0">
                <a:solidFill>
                  <a:schemeClr val="bg1"/>
                </a:solidFill>
              </a:rPr>
              <a:t>. </a:t>
            </a:r>
            <a:r>
              <a:rPr lang="id-ID" sz="3600" b="1" dirty="0">
                <a:solidFill>
                  <a:schemeClr val="bg1"/>
                </a:solidFill>
              </a:rPr>
              <a:t>Phishing &amp; Social Engineering </a:t>
            </a:r>
            <a:endParaRPr lang="id-ID" sz="3600" b="1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id-ID" sz="3600" dirty="0">
                <a:solidFill>
                  <a:schemeClr val="bg1"/>
                </a:solidFill>
              </a:rPr>
              <a:t>sering menjadi pintu masuk awal bagi pencurian kredensial</a:t>
            </a:r>
            <a:r>
              <a:rPr lang="id-ID" sz="3600" dirty="0" smtClean="0">
                <a:solidFill>
                  <a:schemeClr val="bg1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id-ID" sz="3600" b="1" dirty="0">
                <a:solidFill>
                  <a:schemeClr val="bg1"/>
                </a:solidFill>
              </a:rPr>
              <a:t>4</a:t>
            </a:r>
            <a:r>
              <a:rPr lang="id-ID" sz="3600" b="1" dirty="0" smtClean="0">
                <a:solidFill>
                  <a:schemeClr val="bg1"/>
                </a:solidFill>
              </a:rPr>
              <a:t>. </a:t>
            </a:r>
            <a:r>
              <a:rPr lang="id-ID" sz="3600" b="1" dirty="0">
                <a:solidFill>
                  <a:schemeClr val="bg1"/>
                </a:solidFill>
              </a:rPr>
              <a:t>DDoS</a:t>
            </a:r>
            <a:endParaRPr lang="id-ID" sz="3600" b="1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id-ID" sz="3600" dirty="0">
                <a:solidFill>
                  <a:schemeClr val="bg1"/>
                </a:solidFill>
              </a:rPr>
              <a:t>gangguan layanan komersial/website besar</a:t>
            </a:r>
            <a:r>
              <a:rPr lang="id-ID" sz="3600" dirty="0" smtClean="0">
                <a:solidFill>
                  <a:schemeClr val="bg1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id-ID" sz="3600" b="1" dirty="0" smtClean="0">
                <a:solidFill>
                  <a:schemeClr val="bg1"/>
                </a:solidFill>
              </a:rPr>
              <a:t>5. </a:t>
            </a:r>
            <a:r>
              <a:rPr lang="id-ID" sz="3600" b="1" dirty="0">
                <a:solidFill>
                  <a:schemeClr val="bg1"/>
                </a:solidFill>
              </a:rPr>
              <a:t>Zero-day &amp; </a:t>
            </a:r>
            <a:r>
              <a:rPr lang="id-ID" sz="3600" b="1" dirty="0" smtClean="0">
                <a:solidFill>
                  <a:schemeClr val="bg1"/>
                </a:solidFill>
              </a:rPr>
              <a:t>Exploit</a:t>
            </a:r>
          </a:p>
          <a:p>
            <a:pPr lvl="0">
              <a:lnSpc>
                <a:spcPct val="150000"/>
              </a:lnSpc>
            </a:pPr>
            <a:r>
              <a:rPr lang="id-ID" sz="3600" dirty="0">
                <a:solidFill>
                  <a:schemeClr val="bg1"/>
                </a:solidFill>
              </a:rPr>
              <a:t>celah tak dikenal yang dieksploitasi sebelum patch </a:t>
            </a:r>
            <a:r>
              <a:rPr lang="id-ID" sz="3600" dirty="0" smtClean="0">
                <a:solidFill>
                  <a:schemeClr val="bg1"/>
                </a:solidFill>
              </a:rPr>
              <a:t>tersedia</a:t>
            </a:r>
          </a:p>
          <a:p>
            <a:pPr lvl="0">
              <a:lnSpc>
                <a:spcPct val="150000"/>
              </a:lnSpc>
            </a:pPr>
            <a:r>
              <a:rPr lang="id-ID" sz="3600" b="1" dirty="0" smtClean="0">
                <a:solidFill>
                  <a:schemeClr val="bg1"/>
                </a:solidFill>
              </a:rPr>
              <a:t>6. </a:t>
            </a:r>
            <a:r>
              <a:rPr lang="id-ID" sz="3600" b="1" dirty="0">
                <a:solidFill>
                  <a:schemeClr val="bg1"/>
                </a:solidFill>
              </a:rPr>
              <a:t>Insider </a:t>
            </a:r>
            <a:r>
              <a:rPr lang="id-ID" sz="3600" b="1" dirty="0" smtClean="0">
                <a:solidFill>
                  <a:schemeClr val="bg1"/>
                </a:solidFill>
              </a:rPr>
              <a:t>threat</a:t>
            </a:r>
          </a:p>
          <a:p>
            <a:pPr lvl="0">
              <a:lnSpc>
                <a:spcPct val="150000"/>
              </a:lnSpc>
            </a:pPr>
            <a:r>
              <a:rPr lang="id-ID" sz="3600" dirty="0">
                <a:solidFill>
                  <a:schemeClr val="bg1"/>
                </a:solidFill>
              </a:rPr>
              <a:t>pengguna internal yang menyalahgunakan hak akses.</a:t>
            </a:r>
            <a:endParaRPr lang="id-ID" sz="3600" dirty="0" smtClean="0">
              <a:solidFill>
                <a:schemeClr val="bg1"/>
              </a:solidFill>
            </a:endParaRPr>
          </a:p>
        </p:txBody>
      </p:sp>
      <p:sp>
        <p:nvSpPr>
          <p:cNvPr id="160" name="Google Shape;160;p14"/>
          <p:cNvSpPr/>
          <p:nvPr/>
        </p:nvSpPr>
        <p:spPr>
          <a:xfrm rot="7599151">
            <a:off x="11423302" y="402263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12217597" y="936876"/>
            <a:ext cx="1875026" cy="1989564"/>
            <a:chOff x="0" y="-122432"/>
            <a:chExt cx="2500034" cy="2652752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7" name="Google Shape;167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70" name="Google Shape;17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 rot="8840484">
              <a:off x="873587" y="682056"/>
              <a:ext cx="395197" cy="395197"/>
              <a:chOff x="0" y="0"/>
              <a:chExt cx="812800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 rot="8840484">
              <a:off x="816146" y="505646"/>
              <a:ext cx="232906" cy="315588"/>
              <a:chOff x="0" y="-47625"/>
              <a:chExt cx="635000" cy="8604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14"/>
          <p:cNvGrpSpPr/>
          <p:nvPr/>
        </p:nvGrpSpPr>
        <p:grpSpPr>
          <a:xfrm rot="-7214293">
            <a:off x="16009774" y="8079888"/>
            <a:ext cx="1209607" cy="1283498"/>
            <a:chOff x="0" y="-78983"/>
            <a:chExt cx="1612809" cy="171133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314245" y="440306"/>
              <a:ext cx="1298564" cy="1192042"/>
              <a:chOff x="0" y="-47625"/>
              <a:chExt cx="812800" cy="746125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80" name="Google Shape;18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0" y="-78983"/>
              <a:ext cx="1347973" cy="1237397"/>
              <a:chOff x="0" y="-47625"/>
              <a:chExt cx="812800" cy="746125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83" name="Google Shape;183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 rot="9220010">
              <a:off x="507475" y="433726"/>
              <a:ext cx="258304" cy="258304"/>
              <a:chOff x="0" y="0"/>
              <a:chExt cx="812800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 rot="9220010">
              <a:off x="486052" y="309304"/>
              <a:ext cx="152229" cy="206270"/>
              <a:chOff x="0" y="-47625"/>
              <a:chExt cx="635000" cy="8604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394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2"/>
          <p:cNvGrpSpPr/>
          <p:nvPr/>
        </p:nvGrpSpPr>
        <p:grpSpPr>
          <a:xfrm>
            <a:off x="5755680" y="-952011"/>
            <a:ext cx="11710621" cy="11710621"/>
            <a:chOff x="0" y="0"/>
            <a:chExt cx="15614161" cy="15614161"/>
          </a:xfrm>
        </p:grpSpPr>
        <p:grpSp>
          <p:nvGrpSpPr>
            <p:cNvPr id="460" name="Google Shape;460;p22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461" name="Google Shape;461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3" name="Google Shape;463;p22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464" name="Google Shape;464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6" name="Google Shape;466;p22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467" name="Google Shape;467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p22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470" name="Google Shape;470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p22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473" name="Google Shape;473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5" name="Google Shape;475;p22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pic>
        <p:nvPicPr>
          <p:cNvPr id="476" name="Google Shape;476;p22"/>
          <p:cNvPicPr preferRelativeResize="0"/>
          <p:nvPr/>
        </p:nvPicPr>
        <p:blipFill rotWithShape="1">
          <a:blip r:embed="rId4">
            <a:alphaModFix/>
          </a:blip>
          <a:srcRect t="22610" b="22610"/>
          <a:stretch/>
        </p:blipFill>
        <p:spPr>
          <a:xfrm>
            <a:off x="8728514" y="2368333"/>
            <a:ext cx="9442736" cy="4955556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22"/>
          <p:cNvSpPr txBox="1"/>
          <p:nvPr/>
        </p:nvSpPr>
        <p:spPr>
          <a:xfrm>
            <a:off x="1028699" y="1019175"/>
            <a:ext cx="1643760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7500" b="1" dirty="0" smtClean="0">
                <a:solidFill>
                  <a:srgbClr val="69F3C2"/>
                </a:solidFill>
                <a:latin typeface="Montserrat"/>
                <a:sym typeface="Montserrat"/>
              </a:rPr>
              <a:t>Trend terbaru serangan cyber</a:t>
            </a:r>
            <a:endParaRPr dirty="0"/>
          </a:p>
        </p:txBody>
      </p:sp>
      <p:sp>
        <p:nvSpPr>
          <p:cNvPr id="479" name="Google Shape;479;p22"/>
          <p:cNvSpPr txBox="1"/>
          <p:nvPr/>
        </p:nvSpPr>
        <p:spPr>
          <a:xfrm>
            <a:off x="1048186" y="2690504"/>
            <a:ext cx="7260900" cy="339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>
              <a:lnSpc>
                <a:spcPct val="115000"/>
              </a:lnSpc>
              <a:buAutoNum type="arabicPeriod"/>
            </a:pPr>
            <a:r>
              <a:rPr lang="id-ID" sz="2400" b="1" dirty="0" smtClean="0">
                <a:solidFill>
                  <a:schemeClr val="bg1"/>
                </a:solidFill>
              </a:rPr>
              <a:t>Ransomware </a:t>
            </a:r>
            <a:r>
              <a:rPr lang="id-ID" sz="2400" b="1" dirty="0">
                <a:solidFill>
                  <a:schemeClr val="bg1"/>
                </a:solidFill>
              </a:rPr>
              <a:t>double-extortion </a:t>
            </a:r>
          </a:p>
          <a:p>
            <a:pPr marL="457200" lvl="0" indent="-457200">
              <a:lnSpc>
                <a:spcPct val="115000"/>
              </a:lnSpc>
              <a:buAutoNum type="arabicPeriod"/>
            </a:pPr>
            <a:r>
              <a:rPr lang="id-ID" sz="2400" b="1" dirty="0" smtClean="0">
                <a:solidFill>
                  <a:schemeClr val="bg1"/>
                </a:solidFill>
              </a:rPr>
              <a:t>AI-augmented phishing/automation</a:t>
            </a:r>
          </a:p>
          <a:p>
            <a:pPr marL="457200" lvl="0" indent="-457200">
              <a:lnSpc>
                <a:spcPct val="115000"/>
              </a:lnSpc>
              <a:buAutoNum type="arabicPeriod"/>
            </a:pPr>
            <a:r>
              <a:rPr lang="id-ID" sz="2400" b="1" dirty="0">
                <a:solidFill>
                  <a:schemeClr val="bg1"/>
                </a:solidFill>
              </a:rPr>
              <a:t>IoT/OT </a:t>
            </a:r>
            <a:r>
              <a:rPr lang="id-ID" sz="2400" b="1" dirty="0" smtClean="0">
                <a:solidFill>
                  <a:schemeClr val="bg1"/>
                </a:solidFill>
              </a:rPr>
              <a:t>exploitation</a:t>
            </a:r>
          </a:p>
          <a:p>
            <a:pPr marL="457200" lvl="0" indent="-457200">
              <a:lnSpc>
                <a:spcPct val="115000"/>
              </a:lnSpc>
              <a:buAutoNum type="arabicPeriod"/>
            </a:pPr>
            <a:r>
              <a:rPr lang="id-ID" sz="2400" b="1" dirty="0">
                <a:solidFill>
                  <a:schemeClr val="bg1"/>
                </a:solidFill>
              </a:rPr>
              <a:t>Supply-chain &amp; software update </a:t>
            </a:r>
            <a:r>
              <a:rPr lang="id-ID" sz="2400" b="1" dirty="0" smtClean="0">
                <a:solidFill>
                  <a:schemeClr val="bg1"/>
                </a:solidFill>
              </a:rPr>
              <a:t>compromise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sym typeface="Arial"/>
              </a:rPr>
              <a:t>.</a:t>
            </a:r>
            <a:endParaRPr lang="id-ID" sz="2400" b="1" i="0" u="none" strike="noStrike" cap="none" dirty="0" smtClean="0">
              <a:solidFill>
                <a:srgbClr val="FFFFFF"/>
              </a:solidFill>
              <a:sym typeface="Arial"/>
            </a:endParaRPr>
          </a:p>
          <a:p>
            <a:pPr marL="457200" lvl="0" indent="-457200">
              <a:lnSpc>
                <a:spcPct val="115000"/>
              </a:lnSpc>
              <a:buAutoNum type="arabicPeriod"/>
            </a:pPr>
            <a:endParaRPr lang="id-ID" sz="2400" b="1" dirty="0">
              <a:solidFill>
                <a:srgbClr val="FFFFFF"/>
              </a:solidFill>
            </a:endParaRPr>
          </a:p>
          <a:p>
            <a:pPr marL="457200" lvl="0" indent="-457200">
              <a:lnSpc>
                <a:spcPct val="115000"/>
              </a:lnSpc>
              <a:buAutoNum type="arabicPeriod"/>
            </a:pPr>
            <a:endParaRPr lang="id-ID" sz="2400" b="1" dirty="0" smtClean="0">
              <a:solidFill>
                <a:srgbClr val="FFFFFF"/>
              </a:solidFill>
            </a:endParaRPr>
          </a:p>
          <a:p>
            <a:pPr marL="457200" lvl="0" indent="-457200">
              <a:lnSpc>
                <a:spcPct val="115000"/>
              </a:lnSpc>
              <a:buAutoNum type="arabicPeriod"/>
            </a:pPr>
            <a:endParaRPr lang="id-ID" sz="2400" b="1" dirty="0">
              <a:solidFill>
                <a:srgbClr val="FFFFFF"/>
              </a:solidFill>
            </a:endParaRPr>
          </a:p>
          <a:p>
            <a:pPr lvl="0">
              <a:lnSpc>
                <a:spcPct val="115000"/>
              </a:lnSpc>
            </a:pPr>
            <a:r>
              <a:rPr lang="id-ID" sz="2400" b="1" dirty="0" smtClean="0">
                <a:solidFill>
                  <a:srgbClr val="FFFFFF"/>
                </a:solidFill>
              </a:rPr>
              <a:t>Diskusikan masing masing contoh dari trend ini</a:t>
            </a:r>
            <a:endParaRPr b="1" dirty="0"/>
          </a:p>
        </p:txBody>
      </p:sp>
      <p:grpSp>
        <p:nvGrpSpPr>
          <p:cNvPr id="480" name="Google Shape;480;p22"/>
          <p:cNvGrpSpPr/>
          <p:nvPr/>
        </p:nvGrpSpPr>
        <p:grpSpPr>
          <a:xfrm>
            <a:off x="8412632" y="7323889"/>
            <a:ext cx="1567130" cy="1438577"/>
            <a:chOff x="0" y="-47625"/>
            <a:chExt cx="812800" cy="746125"/>
          </a:xfrm>
        </p:grpSpPr>
        <p:sp>
          <p:nvSpPr>
            <p:cNvPr id="481" name="Google Shape;481;p2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82" name="Google Shape;482;p22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22"/>
          <p:cNvGrpSpPr/>
          <p:nvPr/>
        </p:nvGrpSpPr>
        <p:grpSpPr>
          <a:xfrm rot="5400000">
            <a:off x="13348222" y="4179124"/>
            <a:ext cx="265996" cy="6732946"/>
            <a:chOff x="0" y="-47625"/>
            <a:chExt cx="70057" cy="1773286"/>
          </a:xfrm>
        </p:grpSpPr>
        <p:sp>
          <p:nvSpPr>
            <p:cNvPr id="484" name="Google Shape;484;p22"/>
            <p:cNvSpPr/>
            <p:nvPr/>
          </p:nvSpPr>
          <p:spPr>
            <a:xfrm>
              <a:off x="0" y="0"/>
              <a:ext cx="70057" cy="1725661"/>
            </a:xfrm>
            <a:custGeom>
              <a:avLst/>
              <a:gdLst/>
              <a:ahLst/>
              <a:cxnLst/>
              <a:rect l="l" t="t" r="r" b="b"/>
              <a:pathLst>
                <a:path w="70057" h="1725661" extrusionOk="0">
                  <a:moveTo>
                    <a:pt x="0" y="0"/>
                  </a:moveTo>
                  <a:lnTo>
                    <a:pt x="70057" y="0"/>
                  </a:lnTo>
                  <a:lnTo>
                    <a:pt x="70057" y="1725661"/>
                  </a:lnTo>
                  <a:lnTo>
                    <a:pt x="0" y="1725661"/>
                  </a:lnTo>
                  <a:close/>
                </a:path>
              </a:pathLst>
            </a:custGeom>
            <a:solidFill>
              <a:srgbClr val="F35391"/>
            </a:solidFill>
            <a:ln>
              <a:noFill/>
            </a:ln>
          </p:spPr>
        </p:sp>
        <p:sp>
          <p:nvSpPr>
            <p:cNvPr id="485" name="Google Shape;485;p22"/>
            <p:cNvSpPr txBox="1"/>
            <p:nvPr/>
          </p:nvSpPr>
          <p:spPr>
            <a:xfrm>
              <a:off x="0" y="-47625"/>
              <a:ext cx="70057" cy="1773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22"/>
          <p:cNvGrpSpPr/>
          <p:nvPr/>
        </p:nvGrpSpPr>
        <p:grpSpPr>
          <a:xfrm rot="5400000">
            <a:off x="12833863" y="5874594"/>
            <a:ext cx="230480" cy="4381604"/>
            <a:chOff x="0" y="-47625"/>
            <a:chExt cx="60703" cy="1154003"/>
          </a:xfrm>
        </p:grpSpPr>
        <p:sp>
          <p:nvSpPr>
            <p:cNvPr id="487" name="Google Shape;487;p22"/>
            <p:cNvSpPr/>
            <p:nvPr/>
          </p:nvSpPr>
          <p:spPr>
            <a:xfrm>
              <a:off x="0" y="0"/>
              <a:ext cx="60703" cy="1106378"/>
            </a:xfrm>
            <a:custGeom>
              <a:avLst/>
              <a:gdLst/>
              <a:ahLst/>
              <a:cxnLst/>
              <a:rect l="l" t="t" r="r" b="b"/>
              <a:pathLst>
                <a:path w="60703" h="1106378" extrusionOk="0">
                  <a:moveTo>
                    <a:pt x="0" y="0"/>
                  </a:moveTo>
                  <a:lnTo>
                    <a:pt x="60703" y="0"/>
                  </a:lnTo>
                  <a:lnTo>
                    <a:pt x="60703" y="1106378"/>
                  </a:lnTo>
                  <a:lnTo>
                    <a:pt x="0" y="1106378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488" name="Google Shape;488;p22"/>
            <p:cNvSpPr txBox="1"/>
            <p:nvPr/>
          </p:nvSpPr>
          <p:spPr>
            <a:xfrm>
              <a:off x="0" y="-47625"/>
              <a:ext cx="60703" cy="1154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14"/>
          <p:cNvSpPr txBox="1"/>
          <p:nvPr/>
        </p:nvSpPr>
        <p:spPr>
          <a:xfrm>
            <a:off x="645981" y="167564"/>
            <a:ext cx="135926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Hambatan </a:t>
            </a:r>
            <a:endParaRPr sz="6000" b="1" dirty="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645982" y="2010904"/>
            <a:ext cx="11724652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id-ID" sz="3600" dirty="0" smtClean="0">
                <a:solidFill>
                  <a:schemeClr val="bg1"/>
                </a:solidFill>
              </a:rPr>
              <a:t>Keterbatasan </a:t>
            </a:r>
            <a:r>
              <a:rPr lang="id-ID" sz="3600" dirty="0">
                <a:solidFill>
                  <a:schemeClr val="bg1"/>
                </a:solidFill>
              </a:rPr>
              <a:t>anggaran IT → sulit beli solusi atau tenaga </a:t>
            </a:r>
            <a:r>
              <a:rPr lang="id-ID" sz="3600" dirty="0" smtClean="0">
                <a:solidFill>
                  <a:schemeClr val="bg1"/>
                </a:solidFill>
              </a:rPr>
              <a:t>ahli.</a:t>
            </a: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id-ID" sz="3600" dirty="0">
                <a:solidFill>
                  <a:schemeClr val="bg1"/>
                </a:solidFill>
              </a:rPr>
              <a:t>Rendahnya kesadaran pengguna → klik link phishing</a:t>
            </a:r>
            <a:r>
              <a:rPr lang="id-ID" sz="3600" dirty="0" smtClean="0">
                <a:solidFill>
                  <a:schemeClr val="bg1"/>
                </a:solidFill>
              </a:rPr>
              <a:t>.</a:t>
            </a: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sv-SE" sz="3600" dirty="0">
                <a:solidFill>
                  <a:schemeClr val="bg1"/>
                </a:solidFill>
              </a:rPr>
              <a:t>Kompleksitas sistem warisan (legacy systems) yang sulit </a:t>
            </a:r>
            <a:r>
              <a:rPr lang="sv-SE" sz="3600" dirty="0" smtClean="0">
                <a:solidFill>
                  <a:schemeClr val="bg1"/>
                </a:solidFill>
              </a:rPr>
              <a:t>di-patch</a:t>
            </a:r>
            <a:endParaRPr lang="id-ID" sz="3600" dirty="0" smtClean="0">
              <a:solidFill>
                <a:schemeClr val="bg1"/>
              </a:solidFill>
            </a:endParaRP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id-ID" sz="3600" dirty="0">
                <a:solidFill>
                  <a:schemeClr val="bg1"/>
                </a:solidFill>
              </a:rPr>
              <a:t>Konflik antara kebutuhan fungsional dan keamanan (mis. kemudahan akses vs kontrol ketat</a:t>
            </a:r>
            <a:r>
              <a:rPr lang="id-ID" sz="3600" dirty="0" smtClean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160" name="Google Shape;160;p14"/>
          <p:cNvSpPr/>
          <p:nvPr/>
        </p:nvSpPr>
        <p:spPr>
          <a:xfrm rot="7599151">
            <a:off x="11423302" y="402263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12217597" y="936876"/>
            <a:ext cx="1875026" cy="1989564"/>
            <a:chOff x="0" y="-122432"/>
            <a:chExt cx="2500034" cy="2652752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7" name="Google Shape;167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70" name="Google Shape;17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 rot="8840484">
              <a:off x="873587" y="682056"/>
              <a:ext cx="395197" cy="395197"/>
              <a:chOff x="0" y="0"/>
              <a:chExt cx="812800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 rot="8840484">
              <a:off x="816146" y="505646"/>
              <a:ext cx="232906" cy="315588"/>
              <a:chOff x="0" y="-47625"/>
              <a:chExt cx="635000" cy="8604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14"/>
          <p:cNvGrpSpPr/>
          <p:nvPr/>
        </p:nvGrpSpPr>
        <p:grpSpPr>
          <a:xfrm rot="-7214293">
            <a:off x="16009774" y="8079888"/>
            <a:ext cx="1209607" cy="1283498"/>
            <a:chOff x="0" y="-78983"/>
            <a:chExt cx="1612809" cy="171133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314245" y="440306"/>
              <a:ext cx="1298564" cy="1192042"/>
              <a:chOff x="0" y="-47625"/>
              <a:chExt cx="812800" cy="746125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80" name="Google Shape;18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0" y="-78983"/>
              <a:ext cx="1347973" cy="1237397"/>
              <a:chOff x="0" y="-47625"/>
              <a:chExt cx="812800" cy="746125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83" name="Google Shape;183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 rot="9220010">
              <a:off x="507475" y="433726"/>
              <a:ext cx="258304" cy="258304"/>
              <a:chOff x="0" y="0"/>
              <a:chExt cx="812800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 rot="9220010">
              <a:off x="486052" y="309304"/>
              <a:ext cx="152229" cy="206270"/>
              <a:chOff x="0" y="-47625"/>
              <a:chExt cx="635000" cy="8604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8746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14"/>
          <p:cNvSpPr txBox="1"/>
          <p:nvPr/>
        </p:nvSpPr>
        <p:spPr>
          <a:xfrm>
            <a:off x="732245" y="1478594"/>
            <a:ext cx="135926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Kebijakan yang disarankan  </a:t>
            </a:r>
            <a:endParaRPr sz="6000" b="1" dirty="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2367971" y="3649923"/>
            <a:ext cx="11724652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sz="3600" dirty="0"/>
              <a:t>Kebijakan password &amp; MFA, backup &amp; disaster recovery plan, patch management, asset inventory, dan user awareness program.</a:t>
            </a:r>
            <a:endParaRPr lang="id-ID" sz="3600" dirty="0" smtClean="0">
              <a:solidFill>
                <a:schemeClr val="bg1"/>
              </a:solidFill>
            </a:endParaRPr>
          </a:p>
        </p:txBody>
      </p:sp>
      <p:sp>
        <p:nvSpPr>
          <p:cNvPr id="160" name="Google Shape;160;p14"/>
          <p:cNvSpPr/>
          <p:nvPr/>
        </p:nvSpPr>
        <p:spPr>
          <a:xfrm rot="7599151">
            <a:off x="11423302" y="402263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12217597" y="936876"/>
            <a:ext cx="1875026" cy="1989564"/>
            <a:chOff x="0" y="-122432"/>
            <a:chExt cx="2500034" cy="2652752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7" name="Google Shape;167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70" name="Google Shape;17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 rot="8840484">
              <a:off x="873587" y="682056"/>
              <a:ext cx="395197" cy="395197"/>
              <a:chOff x="0" y="0"/>
              <a:chExt cx="812800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 rot="8840484">
              <a:off x="816146" y="505646"/>
              <a:ext cx="232906" cy="315588"/>
              <a:chOff x="0" y="-47625"/>
              <a:chExt cx="635000" cy="8604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14"/>
          <p:cNvGrpSpPr/>
          <p:nvPr/>
        </p:nvGrpSpPr>
        <p:grpSpPr>
          <a:xfrm rot="-7214293">
            <a:off x="16009774" y="8079888"/>
            <a:ext cx="1209607" cy="1283498"/>
            <a:chOff x="0" y="-78983"/>
            <a:chExt cx="1612809" cy="171133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314245" y="440306"/>
              <a:ext cx="1298564" cy="1192042"/>
              <a:chOff x="0" y="-47625"/>
              <a:chExt cx="812800" cy="746125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80" name="Google Shape;18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0" y="-78983"/>
              <a:ext cx="1347973" cy="1237397"/>
              <a:chOff x="0" y="-47625"/>
              <a:chExt cx="812800" cy="746125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83" name="Google Shape;183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 rot="9220010">
              <a:off x="507475" y="433726"/>
              <a:ext cx="258304" cy="258304"/>
              <a:chOff x="0" y="0"/>
              <a:chExt cx="812800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 rot="9220010">
              <a:off x="486052" y="309304"/>
              <a:ext cx="152229" cy="206270"/>
              <a:chOff x="0" y="-47625"/>
              <a:chExt cx="635000" cy="8604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623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/>
          <p:nvPr/>
        </p:nvSpPr>
        <p:spPr>
          <a:xfrm rot="7807243">
            <a:off x="10832503" y="289855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pic>
        <p:nvPicPr>
          <p:cNvPr id="292" name="Google Shape;292;p18"/>
          <p:cNvPicPr preferRelativeResize="0"/>
          <p:nvPr/>
        </p:nvPicPr>
        <p:blipFill rotWithShape="1">
          <a:blip r:embed="rId4">
            <a:alphaModFix/>
          </a:blip>
          <a:srcRect t="27909" b="27909"/>
          <a:stretch/>
        </p:blipFill>
        <p:spPr>
          <a:xfrm>
            <a:off x="0" y="5418886"/>
            <a:ext cx="18288000" cy="486811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8"/>
          <p:cNvSpPr txBox="1"/>
          <p:nvPr/>
        </p:nvSpPr>
        <p:spPr>
          <a:xfrm>
            <a:off x="5915551" y="2513256"/>
            <a:ext cx="411690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id-ID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Studi 1 — WannaCry</a:t>
            </a:r>
            <a:endParaRPr sz="3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18"/>
          <p:cNvSpPr txBox="1"/>
          <p:nvPr/>
        </p:nvSpPr>
        <p:spPr>
          <a:xfrm>
            <a:off x="5978524" y="3451773"/>
            <a:ext cx="3019200" cy="84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Cara kerja, dampak dan pelajaran </a:t>
            </a:r>
            <a:r>
              <a:rPr lang="en-US" sz="24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95" name="Google Shape;295;p18"/>
          <p:cNvSpPr txBox="1"/>
          <p:nvPr/>
        </p:nvSpPr>
        <p:spPr>
          <a:xfrm>
            <a:off x="13368393" y="2518295"/>
            <a:ext cx="4695319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id-ID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Studi 2 — SolarWinds</a:t>
            </a:r>
            <a:endParaRPr sz="3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18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298" name="Google Shape;298;p18"/>
          <p:cNvSpPr txBox="1"/>
          <p:nvPr/>
        </p:nvSpPr>
        <p:spPr>
          <a:xfrm>
            <a:off x="1028700" y="1056801"/>
            <a:ext cx="6663349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7000" b="1" i="0" u="none" strike="noStrike" cap="none" dirty="0" smtClean="0">
                <a:solidFill>
                  <a:srgbClr val="69F3C2"/>
                </a:solidFill>
                <a:latin typeface="Montserrat"/>
                <a:ea typeface="Montserrat"/>
                <a:cs typeface="Montserrat"/>
                <a:sym typeface="Montserrat"/>
              </a:rPr>
              <a:t>Studi Kasus </a:t>
            </a:r>
            <a:endParaRPr dirty="0"/>
          </a:p>
        </p:txBody>
      </p:sp>
      <p:grpSp>
        <p:nvGrpSpPr>
          <p:cNvPr id="299" name="Google Shape;299;p18"/>
          <p:cNvGrpSpPr/>
          <p:nvPr/>
        </p:nvGrpSpPr>
        <p:grpSpPr>
          <a:xfrm>
            <a:off x="2042525" y="4376705"/>
            <a:ext cx="1441918" cy="1458865"/>
            <a:chOff x="0" y="-99633"/>
            <a:chExt cx="1922558" cy="1945153"/>
          </a:xfrm>
        </p:grpSpPr>
        <p:grpSp>
          <p:nvGrpSpPr>
            <p:cNvPr id="300" name="Google Shape;300;p18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01" name="Google Shape;301;p1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02" name="Google Shape;302;p18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303;p18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04" name="Google Shape;304;p1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05" name="Google Shape;305;p18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6" name="Google Shape;306;p18"/>
          <p:cNvGrpSpPr/>
          <p:nvPr/>
        </p:nvGrpSpPr>
        <p:grpSpPr>
          <a:xfrm>
            <a:off x="16717138" y="742565"/>
            <a:ext cx="847888" cy="856040"/>
            <a:chOff x="0" y="-60012"/>
            <a:chExt cx="1130517" cy="1141387"/>
          </a:xfrm>
        </p:grpSpPr>
        <p:grpSp>
          <p:nvGrpSpPr>
            <p:cNvPr id="307" name="Google Shape;307;p18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08" name="Google Shape;308;p1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09" name="Google Shape;309;p18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18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11" name="Google Shape;311;p1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12" name="Google Shape;312;p18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3" name="Google Shape;313;p18"/>
          <p:cNvGrpSpPr/>
          <p:nvPr/>
        </p:nvGrpSpPr>
        <p:grpSpPr>
          <a:xfrm>
            <a:off x="5246300" y="2663560"/>
            <a:ext cx="339583" cy="359480"/>
            <a:chOff x="0" y="-47625"/>
            <a:chExt cx="812800" cy="860425"/>
          </a:xfrm>
        </p:grpSpPr>
        <p:sp>
          <p:nvSpPr>
            <p:cNvPr id="314" name="Google Shape;314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315" name="Google Shape;315;p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8"/>
          <p:cNvGrpSpPr/>
          <p:nvPr/>
        </p:nvGrpSpPr>
        <p:grpSpPr>
          <a:xfrm>
            <a:off x="12493907" y="2673508"/>
            <a:ext cx="339583" cy="359480"/>
            <a:chOff x="0" y="-47625"/>
            <a:chExt cx="812800" cy="860425"/>
          </a:xfrm>
        </p:grpSpPr>
        <p:sp>
          <p:nvSpPr>
            <p:cNvPr id="317" name="Google Shape;317;p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318" name="Google Shape;318;p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294;p18"/>
          <p:cNvSpPr txBox="1"/>
          <p:nvPr/>
        </p:nvSpPr>
        <p:spPr>
          <a:xfrm>
            <a:off x="13368393" y="3373592"/>
            <a:ext cx="3019200" cy="84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Cara kerja, dampak dan pelajaran </a:t>
            </a:r>
            <a:r>
              <a:rPr lang="en-US" sz="24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CA8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1"/>
          <p:cNvSpPr txBox="1"/>
          <p:nvPr/>
        </p:nvSpPr>
        <p:spPr>
          <a:xfrm>
            <a:off x="3729073" y="3774537"/>
            <a:ext cx="10829854" cy="136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69F3C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Thank you!</a:t>
            </a:r>
            <a:endParaRPr/>
          </a:p>
        </p:txBody>
      </p:sp>
      <p:sp>
        <p:nvSpPr>
          <p:cNvPr id="797" name="Google Shape;797;p31"/>
          <p:cNvSpPr/>
          <p:nvPr/>
        </p:nvSpPr>
        <p:spPr>
          <a:xfrm rot="-2699999">
            <a:off x="-5544457" y="-298863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798" name="Google Shape;798;p31"/>
          <p:cNvSpPr/>
          <p:nvPr/>
        </p:nvSpPr>
        <p:spPr>
          <a:xfrm rot="7807243">
            <a:off x="11109324" y="3463818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799" name="Google Shape;799;p31"/>
          <p:cNvGrpSpPr/>
          <p:nvPr/>
        </p:nvGrpSpPr>
        <p:grpSpPr>
          <a:xfrm>
            <a:off x="13775409" y="946006"/>
            <a:ext cx="2728468" cy="2504648"/>
            <a:chOff x="0" y="-47625"/>
            <a:chExt cx="812800" cy="746125"/>
          </a:xfrm>
        </p:grpSpPr>
        <p:sp>
          <p:nvSpPr>
            <p:cNvPr id="800" name="Google Shape;800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801" name="Google Shape;801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31"/>
          <p:cNvGrpSpPr/>
          <p:nvPr/>
        </p:nvGrpSpPr>
        <p:grpSpPr>
          <a:xfrm>
            <a:off x="14425431" y="680584"/>
            <a:ext cx="2078446" cy="1907948"/>
            <a:chOff x="0" y="-47625"/>
            <a:chExt cx="812800" cy="746125"/>
          </a:xfrm>
        </p:grpSpPr>
        <p:sp>
          <p:nvSpPr>
            <p:cNvPr id="803" name="Google Shape;803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804" name="Google Shape;804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31"/>
          <p:cNvGrpSpPr/>
          <p:nvPr/>
        </p:nvGrpSpPr>
        <p:grpSpPr>
          <a:xfrm>
            <a:off x="1846611" y="1879955"/>
            <a:ext cx="1509689" cy="1385847"/>
            <a:chOff x="0" y="-47625"/>
            <a:chExt cx="812800" cy="746125"/>
          </a:xfrm>
        </p:grpSpPr>
        <p:sp>
          <p:nvSpPr>
            <p:cNvPr id="806" name="Google Shape;806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807" name="Google Shape;807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31"/>
          <p:cNvGrpSpPr/>
          <p:nvPr/>
        </p:nvGrpSpPr>
        <p:grpSpPr>
          <a:xfrm>
            <a:off x="2257209" y="1774156"/>
            <a:ext cx="1032416" cy="947726"/>
            <a:chOff x="0" y="-47625"/>
            <a:chExt cx="812800" cy="746125"/>
          </a:xfrm>
        </p:grpSpPr>
        <p:sp>
          <p:nvSpPr>
            <p:cNvPr id="809" name="Google Shape;809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810" name="Google Shape;810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31"/>
          <p:cNvGrpSpPr/>
          <p:nvPr/>
        </p:nvGrpSpPr>
        <p:grpSpPr>
          <a:xfrm>
            <a:off x="11699915" y="7630006"/>
            <a:ext cx="1007468" cy="995426"/>
            <a:chOff x="0" y="-53826"/>
            <a:chExt cx="1343290" cy="1327236"/>
          </a:xfrm>
        </p:grpSpPr>
        <p:grpSp>
          <p:nvGrpSpPr>
            <p:cNvPr id="812" name="Google Shape;812;p31"/>
            <p:cNvGrpSpPr/>
            <p:nvPr/>
          </p:nvGrpSpPr>
          <p:grpSpPr>
            <a:xfrm>
              <a:off x="0" y="40312"/>
              <a:ext cx="1343290" cy="1233098"/>
              <a:chOff x="0" y="-47625"/>
              <a:chExt cx="812800" cy="746125"/>
            </a:xfrm>
          </p:grpSpPr>
          <p:sp>
            <p:nvSpPr>
              <p:cNvPr id="813" name="Google Shape;813;p3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814" name="Google Shape;814;p31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5" name="Google Shape;815;p31"/>
            <p:cNvGrpSpPr/>
            <p:nvPr/>
          </p:nvGrpSpPr>
          <p:grpSpPr>
            <a:xfrm>
              <a:off x="365341" y="-53826"/>
              <a:ext cx="918623" cy="843268"/>
              <a:chOff x="0" y="-47625"/>
              <a:chExt cx="812800" cy="746125"/>
            </a:xfrm>
          </p:grpSpPr>
          <p:sp>
            <p:nvSpPr>
              <p:cNvPr id="816" name="Google Shape;816;p3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817" name="Google Shape;817;p31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CA8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/>
          <p:nvPr/>
        </p:nvSpPr>
        <p:spPr>
          <a:xfrm rot="-8100000">
            <a:off x="-7019259" y="4447771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237" name="Google Shape;237;p16"/>
          <p:cNvSpPr/>
          <p:nvPr/>
        </p:nvSpPr>
        <p:spPr>
          <a:xfrm rot="2700000">
            <a:off x="7693193" y="-4051440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1"/>
                </a:lnTo>
                <a:lnTo>
                  <a:pt x="0" y="9368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238" name="Google Shape;238;p16"/>
          <p:cNvGrpSpPr/>
          <p:nvPr/>
        </p:nvGrpSpPr>
        <p:grpSpPr>
          <a:xfrm>
            <a:off x="-297850" y="-850361"/>
            <a:ext cx="7993047" cy="7993047"/>
            <a:chOff x="0" y="0"/>
            <a:chExt cx="10657396" cy="10657396"/>
          </a:xfrm>
        </p:grpSpPr>
        <p:grpSp>
          <p:nvGrpSpPr>
            <p:cNvPr id="239" name="Google Shape;239;p16"/>
            <p:cNvGrpSpPr/>
            <p:nvPr/>
          </p:nvGrpSpPr>
          <p:grpSpPr>
            <a:xfrm>
              <a:off x="0" y="0"/>
              <a:ext cx="10657396" cy="10657396"/>
              <a:chOff x="0" y="0"/>
              <a:chExt cx="812800" cy="812800"/>
            </a:xfrm>
          </p:grpSpPr>
          <p:sp>
            <p:nvSpPr>
              <p:cNvPr id="240" name="Google Shape;24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6"/>
            <p:cNvGrpSpPr/>
            <p:nvPr/>
          </p:nvGrpSpPr>
          <p:grpSpPr>
            <a:xfrm>
              <a:off x="1034397" y="1034397"/>
              <a:ext cx="8588602" cy="8588602"/>
              <a:chOff x="0" y="0"/>
              <a:chExt cx="812800" cy="812800"/>
            </a:xfrm>
          </p:grpSpPr>
          <p:sp>
            <p:nvSpPr>
              <p:cNvPr id="243" name="Google Shape;24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16"/>
            <p:cNvGrpSpPr/>
            <p:nvPr/>
          </p:nvGrpSpPr>
          <p:grpSpPr>
            <a:xfrm>
              <a:off x="1786907" y="1786907"/>
              <a:ext cx="7083581" cy="7083581"/>
              <a:chOff x="0" y="0"/>
              <a:chExt cx="812800" cy="812800"/>
            </a:xfrm>
          </p:grpSpPr>
          <p:sp>
            <p:nvSpPr>
              <p:cNvPr id="246" name="Google Shape;24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" name="Google Shape;248;p16"/>
            <p:cNvGrpSpPr/>
            <p:nvPr/>
          </p:nvGrpSpPr>
          <p:grpSpPr>
            <a:xfrm>
              <a:off x="2409352" y="2409352"/>
              <a:ext cx="5838691" cy="5838691"/>
              <a:chOff x="0" y="0"/>
              <a:chExt cx="812800" cy="812800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" name="Google Shape;251;p16"/>
            <p:cNvGrpSpPr/>
            <p:nvPr/>
          </p:nvGrpSpPr>
          <p:grpSpPr>
            <a:xfrm>
              <a:off x="3092186" y="3092186"/>
              <a:ext cx="4473024" cy="4473024"/>
              <a:chOff x="0" y="0"/>
              <a:chExt cx="812800" cy="812800"/>
            </a:xfrm>
          </p:grpSpPr>
          <p:sp>
            <p:nvSpPr>
              <p:cNvPr id="252" name="Google Shape;25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4" name="Google Shape;254;p16"/>
          <p:cNvGrpSpPr/>
          <p:nvPr/>
        </p:nvGrpSpPr>
        <p:grpSpPr>
          <a:xfrm>
            <a:off x="1989919" y="-179217"/>
            <a:ext cx="3086100" cy="6469932"/>
            <a:chOff x="0" y="-47625"/>
            <a:chExt cx="812800" cy="1704015"/>
          </a:xfrm>
        </p:grpSpPr>
        <p:sp>
          <p:nvSpPr>
            <p:cNvPr id="255" name="Google Shape;255;p16"/>
            <p:cNvSpPr/>
            <p:nvPr/>
          </p:nvSpPr>
          <p:spPr>
            <a:xfrm>
              <a:off x="0" y="0"/>
              <a:ext cx="812800" cy="1656390"/>
            </a:xfrm>
            <a:custGeom>
              <a:avLst/>
              <a:gdLst/>
              <a:ahLst/>
              <a:cxnLst/>
              <a:rect l="l" t="t" r="r" b="b"/>
              <a:pathLst>
                <a:path w="812800" h="165639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1656390"/>
                  </a:lnTo>
                  <a:lnTo>
                    <a:pt x="0" y="1656390"/>
                  </a:lnTo>
                  <a:close/>
                </a:path>
              </a:pathLst>
            </a:custGeom>
            <a:solidFill>
              <a:srgbClr val="F35391"/>
            </a:solidFill>
            <a:ln>
              <a:noFill/>
            </a:ln>
          </p:spPr>
        </p:sp>
        <p:sp>
          <p:nvSpPr>
            <p:cNvPr id="256" name="Google Shape;256;p16"/>
            <p:cNvSpPr txBox="1"/>
            <p:nvPr/>
          </p:nvSpPr>
          <p:spPr>
            <a:xfrm>
              <a:off x="0" y="-47625"/>
              <a:ext cx="812800" cy="170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6"/>
          <p:cNvGrpSpPr/>
          <p:nvPr/>
        </p:nvGrpSpPr>
        <p:grpSpPr>
          <a:xfrm>
            <a:off x="2926386" y="2373875"/>
            <a:ext cx="1544574" cy="1544574"/>
            <a:chOff x="0" y="0"/>
            <a:chExt cx="812800" cy="812800"/>
          </a:xfrm>
        </p:grpSpPr>
        <p:sp>
          <p:nvSpPr>
            <p:cNvPr id="258" name="Google Shape;258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01</a:t>
              </a:r>
              <a:endParaRPr/>
            </a:p>
          </p:txBody>
        </p:sp>
      </p:grpSp>
      <p:grpSp>
        <p:nvGrpSpPr>
          <p:cNvPr id="260" name="Google Shape;260;p16"/>
          <p:cNvGrpSpPr/>
          <p:nvPr/>
        </p:nvGrpSpPr>
        <p:grpSpPr>
          <a:xfrm>
            <a:off x="15201900" y="-180826"/>
            <a:ext cx="3086100" cy="10466217"/>
            <a:chOff x="0" y="-47625"/>
            <a:chExt cx="812800" cy="2756534"/>
          </a:xfrm>
        </p:grpSpPr>
        <p:sp>
          <p:nvSpPr>
            <p:cNvPr id="261" name="Google Shape;261;p16"/>
            <p:cNvSpPr/>
            <p:nvPr/>
          </p:nvSpPr>
          <p:spPr>
            <a:xfrm>
              <a:off x="0" y="0"/>
              <a:ext cx="812800" cy="2708909"/>
            </a:xfrm>
            <a:custGeom>
              <a:avLst/>
              <a:gdLst/>
              <a:ahLst/>
              <a:cxnLst/>
              <a:rect l="l" t="t" r="r" b="b"/>
              <a:pathLst>
                <a:path w="812800" h="2708909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8909"/>
                  </a:lnTo>
                  <a:lnTo>
                    <a:pt x="0" y="2708909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262" name="Google Shape;262;p16"/>
            <p:cNvSpPr txBox="1"/>
            <p:nvPr/>
          </p:nvSpPr>
          <p:spPr>
            <a:xfrm>
              <a:off x="0" y="-47625"/>
              <a:ext cx="812800" cy="2756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6"/>
          <p:cNvSpPr/>
          <p:nvPr/>
        </p:nvSpPr>
        <p:spPr>
          <a:xfrm>
            <a:off x="15201900" y="-1002413"/>
            <a:ext cx="6858000" cy="10134270"/>
          </a:xfrm>
          <a:custGeom>
            <a:avLst/>
            <a:gdLst/>
            <a:ahLst/>
            <a:cxnLst/>
            <a:rect l="l" t="t" r="r" b="b"/>
            <a:pathLst>
              <a:path w="6858000" h="10134270" extrusionOk="0">
                <a:moveTo>
                  <a:pt x="0" y="0"/>
                </a:moveTo>
                <a:lnTo>
                  <a:pt x="6858000" y="0"/>
                </a:lnTo>
                <a:lnTo>
                  <a:pt x="6858000" y="10134270"/>
                </a:lnTo>
                <a:lnTo>
                  <a:pt x="0" y="10134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4629" r="-131652"/>
            </a:stretch>
          </a:blipFill>
          <a:ln>
            <a:noFill/>
          </a:ln>
        </p:spPr>
      </p:sp>
      <p:sp>
        <p:nvSpPr>
          <p:cNvPr id="264" name="Google Shape;264;p16"/>
          <p:cNvSpPr/>
          <p:nvPr/>
        </p:nvSpPr>
        <p:spPr>
          <a:xfrm>
            <a:off x="12660743" y="2057400"/>
            <a:ext cx="5627257" cy="8229600"/>
          </a:xfrm>
          <a:custGeom>
            <a:avLst/>
            <a:gdLst/>
            <a:ahLst/>
            <a:cxnLst/>
            <a:rect l="l" t="t" r="r" b="b"/>
            <a:pathLst>
              <a:path w="5627257" h="8229600" extrusionOk="0">
                <a:moveTo>
                  <a:pt x="0" y="0"/>
                </a:moveTo>
                <a:lnTo>
                  <a:pt x="5627257" y="0"/>
                </a:lnTo>
                <a:lnTo>
                  <a:pt x="562725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9750" r="-109750"/>
            </a:stretch>
          </a:blipFill>
          <a:ln>
            <a:noFill/>
          </a:ln>
        </p:spPr>
      </p:sp>
      <p:grpSp>
        <p:nvGrpSpPr>
          <p:cNvPr id="265" name="Google Shape;265;p16"/>
          <p:cNvGrpSpPr/>
          <p:nvPr/>
        </p:nvGrpSpPr>
        <p:grpSpPr>
          <a:xfrm>
            <a:off x="10942193" y="8259518"/>
            <a:ext cx="339583" cy="359480"/>
            <a:chOff x="0" y="-47625"/>
            <a:chExt cx="812800" cy="860425"/>
          </a:xfrm>
        </p:grpSpPr>
        <p:sp>
          <p:nvSpPr>
            <p:cNvPr id="266" name="Google Shape;266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267" name="Google Shape;267;p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6"/>
          <p:cNvSpPr txBox="1"/>
          <p:nvPr/>
        </p:nvSpPr>
        <p:spPr>
          <a:xfrm>
            <a:off x="5277788" y="715390"/>
            <a:ext cx="1005134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Defenisi Keamanan Komputer</a:t>
            </a:r>
            <a:endParaRPr lang="id-ID" sz="6600" dirty="0"/>
          </a:p>
        </p:txBody>
      </p:sp>
      <p:sp>
        <p:nvSpPr>
          <p:cNvPr id="271" name="Google Shape;271;p16"/>
          <p:cNvSpPr txBox="1"/>
          <p:nvPr/>
        </p:nvSpPr>
        <p:spPr>
          <a:xfrm>
            <a:off x="6111098" y="3389214"/>
            <a:ext cx="4368406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3200" dirty="0">
                <a:solidFill>
                  <a:srgbClr val="FFFFFF"/>
                </a:solidFill>
              </a:rPr>
              <a:t>Upaya perlindungan aset informasi (data, perangkat, layanan) dari ancaman yang dapat menyebabkan kerugian (kerahasiaan, integritas, ketersediaan).</a:t>
            </a:r>
            <a:endParaRPr lang="id-ID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/>
          <p:nvPr/>
        </p:nvSpPr>
        <p:spPr>
          <a:xfrm>
            <a:off x="9106995" y="7092629"/>
            <a:ext cx="330615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2400" dirty="0">
                <a:solidFill>
                  <a:srgbClr val="FFFFFF"/>
                </a:solidFill>
              </a:rPr>
              <a:t>Mencegah penyalahgunaan sumber daya (mis. botnet).</a:t>
            </a:r>
          </a:p>
        </p:txBody>
      </p:sp>
      <p:sp>
        <p:nvSpPr>
          <p:cNvPr id="197" name="Google Shape;197;p15"/>
          <p:cNvSpPr txBox="1"/>
          <p:nvPr/>
        </p:nvSpPr>
        <p:spPr>
          <a:xfrm>
            <a:off x="890224" y="1038225"/>
            <a:ext cx="16507551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8800" b="0" i="0" u="none" strike="noStrike" cap="none" dirty="0" smtClean="0">
                <a:solidFill>
                  <a:srgbClr val="69F3C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Tujuan </a:t>
            </a:r>
            <a:endParaRPr dirty="0"/>
          </a:p>
        </p:txBody>
      </p:sp>
      <p:sp>
        <p:nvSpPr>
          <p:cNvPr id="198" name="Google Shape;198;p15"/>
          <p:cNvSpPr/>
          <p:nvPr/>
        </p:nvSpPr>
        <p:spPr>
          <a:xfrm rot="-3278844">
            <a:off x="-7521576" y="-46840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 rot="7599151">
            <a:off x="12214224" y="426586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200" name="Google Shape;200;p15"/>
          <p:cNvGrpSpPr/>
          <p:nvPr/>
        </p:nvGrpSpPr>
        <p:grpSpPr>
          <a:xfrm>
            <a:off x="2356457" y="3389467"/>
            <a:ext cx="3496156" cy="3027514"/>
            <a:chOff x="0" y="0"/>
            <a:chExt cx="4661542" cy="4036685"/>
          </a:xfrm>
        </p:grpSpPr>
        <p:sp>
          <p:nvSpPr>
            <p:cNvPr id="201" name="Google Shape;201;p15"/>
            <p:cNvSpPr/>
            <p:nvPr/>
          </p:nvSpPr>
          <p:spPr>
            <a:xfrm>
              <a:off x="0" y="0"/>
              <a:ext cx="4661542" cy="4036685"/>
            </a:xfrm>
            <a:custGeom>
              <a:avLst/>
              <a:gdLst/>
              <a:ahLst/>
              <a:cxnLst/>
              <a:rect l="l" t="t" r="r" b="b"/>
              <a:pathLst>
                <a:path w="4282440" h="3708400" extrusionOk="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69F3C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2" name="Google Shape;202;p15"/>
            <p:cNvSpPr/>
            <p:nvPr/>
          </p:nvSpPr>
          <p:spPr>
            <a:xfrm>
              <a:off x="328910" y="284821"/>
              <a:ext cx="4003722" cy="3467042"/>
            </a:xfrm>
            <a:custGeom>
              <a:avLst/>
              <a:gdLst/>
              <a:ahLst/>
              <a:cxnLst/>
              <a:rect l="l" t="t" r="r" b="b"/>
              <a:pathLst>
                <a:path w="4282440" h="3708400" extrusionOk="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grpSp>
        <p:nvGrpSpPr>
          <p:cNvPr id="203" name="Google Shape;203;p15"/>
          <p:cNvGrpSpPr/>
          <p:nvPr/>
        </p:nvGrpSpPr>
        <p:grpSpPr>
          <a:xfrm>
            <a:off x="7087609" y="3389467"/>
            <a:ext cx="3496156" cy="3027514"/>
            <a:chOff x="0" y="0"/>
            <a:chExt cx="4661542" cy="4036685"/>
          </a:xfrm>
        </p:grpSpPr>
        <p:sp>
          <p:nvSpPr>
            <p:cNvPr id="204" name="Google Shape;204;p15"/>
            <p:cNvSpPr/>
            <p:nvPr/>
          </p:nvSpPr>
          <p:spPr>
            <a:xfrm>
              <a:off x="0" y="0"/>
              <a:ext cx="4661542" cy="4036685"/>
            </a:xfrm>
            <a:custGeom>
              <a:avLst/>
              <a:gdLst/>
              <a:ahLst/>
              <a:cxnLst/>
              <a:rect l="l" t="t" r="r" b="b"/>
              <a:pathLst>
                <a:path w="4282440" h="3708400" extrusionOk="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69F3C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5" name="Google Shape;205;p15"/>
            <p:cNvSpPr/>
            <p:nvPr/>
          </p:nvSpPr>
          <p:spPr>
            <a:xfrm>
              <a:off x="328910" y="284821"/>
              <a:ext cx="4003722" cy="3467042"/>
            </a:xfrm>
            <a:custGeom>
              <a:avLst/>
              <a:gdLst/>
              <a:ahLst/>
              <a:cxnLst/>
              <a:rect l="l" t="t" r="r" b="b"/>
              <a:pathLst>
                <a:path w="4282440" h="3708400" extrusionOk="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grpSp>
        <p:nvGrpSpPr>
          <p:cNvPr id="206" name="Google Shape;206;p15"/>
          <p:cNvGrpSpPr/>
          <p:nvPr/>
        </p:nvGrpSpPr>
        <p:grpSpPr>
          <a:xfrm>
            <a:off x="11818761" y="3389467"/>
            <a:ext cx="3496156" cy="3027514"/>
            <a:chOff x="0" y="0"/>
            <a:chExt cx="4661542" cy="4036685"/>
          </a:xfrm>
        </p:grpSpPr>
        <p:sp>
          <p:nvSpPr>
            <p:cNvPr id="207" name="Google Shape;207;p15"/>
            <p:cNvSpPr/>
            <p:nvPr/>
          </p:nvSpPr>
          <p:spPr>
            <a:xfrm>
              <a:off x="0" y="0"/>
              <a:ext cx="4661542" cy="4036685"/>
            </a:xfrm>
            <a:custGeom>
              <a:avLst/>
              <a:gdLst/>
              <a:ahLst/>
              <a:cxnLst/>
              <a:rect l="l" t="t" r="r" b="b"/>
              <a:pathLst>
                <a:path w="4282440" h="3708400" extrusionOk="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69F3C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8" name="Google Shape;208;p15"/>
            <p:cNvSpPr/>
            <p:nvPr/>
          </p:nvSpPr>
          <p:spPr>
            <a:xfrm>
              <a:off x="328910" y="284821"/>
              <a:ext cx="4003722" cy="3467042"/>
            </a:xfrm>
            <a:custGeom>
              <a:avLst/>
              <a:gdLst/>
              <a:ahLst/>
              <a:cxnLst/>
              <a:rect l="l" t="t" r="r" b="b"/>
              <a:pathLst>
                <a:path w="4282440" h="3708400" extrusionOk="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sp>
        <p:nvSpPr>
          <p:cNvPr id="209" name="Google Shape;209;p15"/>
          <p:cNvSpPr/>
          <p:nvPr/>
        </p:nvSpPr>
        <p:spPr>
          <a:xfrm>
            <a:off x="3346508" y="4145197"/>
            <a:ext cx="1443419" cy="1443419"/>
          </a:xfrm>
          <a:custGeom>
            <a:avLst/>
            <a:gdLst/>
            <a:ahLst/>
            <a:cxnLst/>
            <a:rect l="l" t="t" r="r" b="b"/>
            <a:pathLst>
              <a:path w="1443419" h="1443419" extrusionOk="0">
                <a:moveTo>
                  <a:pt x="0" y="0"/>
                </a:moveTo>
                <a:lnTo>
                  <a:pt x="1443420" y="0"/>
                </a:lnTo>
                <a:lnTo>
                  <a:pt x="1443420" y="1443419"/>
                </a:lnTo>
                <a:lnTo>
                  <a:pt x="0" y="1443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0" name="Google Shape;210;p15"/>
          <p:cNvSpPr/>
          <p:nvPr/>
        </p:nvSpPr>
        <p:spPr>
          <a:xfrm>
            <a:off x="8113978" y="4145197"/>
            <a:ext cx="1443419" cy="1443419"/>
          </a:xfrm>
          <a:custGeom>
            <a:avLst/>
            <a:gdLst/>
            <a:ahLst/>
            <a:cxnLst/>
            <a:rect l="l" t="t" r="r" b="b"/>
            <a:pathLst>
              <a:path w="1443419" h="1443419" extrusionOk="0">
                <a:moveTo>
                  <a:pt x="0" y="0"/>
                </a:moveTo>
                <a:lnTo>
                  <a:pt x="1443419" y="0"/>
                </a:lnTo>
                <a:lnTo>
                  <a:pt x="1443419" y="1443419"/>
                </a:lnTo>
                <a:lnTo>
                  <a:pt x="0" y="1443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1" name="Google Shape;211;p15"/>
          <p:cNvSpPr/>
          <p:nvPr/>
        </p:nvSpPr>
        <p:spPr>
          <a:xfrm>
            <a:off x="12596797" y="3994495"/>
            <a:ext cx="1744824" cy="1744824"/>
          </a:xfrm>
          <a:custGeom>
            <a:avLst/>
            <a:gdLst/>
            <a:ahLst/>
            <a:cxnLst/>
            <a:rect l="l" t="t" r="r" b="b"/>
            <a:pathLst>
              <a:path w="1744824" h="1744824" extrusionOk="0">
                <a:moveTo>
                  <a:pt x="0" y="0"/>
                </a:moveTo>
                <a:lnTo>
                  <a:pt x="1744824" y="0"/>
                </a:lnTo>
                <a:lnTo>
                  <a:pt x="1744824" y="1744823"/>
                </a:lnTo>
                <a:lnTo>
                  <a:pt x="0" y="17448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4" name="Google Shape;214;p15"/>
          <p:cNvSpPr txBox="1"/>
          <p:nvPr/>
        </p:nvSpPr>
        <p:spPr>
          <a:xfrm>
            <a:off x="4914150" y="7092629"/>
            <a:ext cx="33061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fi-FI" sz="2400" dirty="0">
                <a:solidFill>
                  <a:srgbClr val="FFFFFF"/>
                </a:solidFill>
              </a:rPr>
              <a:t>Menjamin layanan tetap berjalan (uptime).</a:t>
            </a:r>
            <a:endParaRPr lang="id-ID" sz="2400" dirty="0">
              <a:solidFill>
                <a:srgbClr val="FFFFFF"/>
              </a:solidFill>
            </a:endParaRPr>
          </a:p>
        </p:txBody>
      </p:sp>
      <p:sp>
        <p:nvSpPr>
          <p:cNvPr id="217" name="Google Shape;217;p15"/>
          <p:cNvSpPr txBox="1"/>
          <p:nvPr/>
        </p:nvSpPr>
        <p:spPr>
          <a:xfrm>
            <a:off x="703381" y="7092629"/>
            <a:ext cx="33061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t-IT" sz="2400" dirty="0">
                <a:solidFill>
                  <a:srgbClr val="FFFFFF"/>
                </a:solidFill>
              </a:rPr>
              <a:t>Melindungi data pribadi dan bisnis</a:t>
            </a:r>
            <a:endParaRPr lang="id-ID" sz="2400" dirty="0">
              <a:solidFill>
                <a:srgbClr val="FFFFFF"/>
              </a:solidFill>
            </a:endParaRPr>
          </a:p>
        </p:txBody>
      </p:sp>
      <p:grpSp>
        <p:nvGrpSpPr>
          <p:cNvPr id="218" name="Google Shape;218;p15"/>
          <p:cNvGrpSpPr/>
          <p:nvPr/>
        </p:nvGrpSpPr>
        <p:grpSpPr>
          <a:xfrm>
            <a:off x="15314918" y="1506159"/>
            <a:ext cx="847888" cy="856040"/>
            <a:chOff x="0" y="-60012"/>
            <a:chExt cx="1130517" cy="1141387"/>
          </a:xfrm>
        </p:grpSpPr>
        <p:grpSp>
          <p:nvGrpSpPr>
            <p:cNvPr id="219" name="Google Shape;219;p15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220" name="Google Shape;220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1" name="Google Shape;221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15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223" name="Google Shape;223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24" name="Google Shape;224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5" name="Google Shape;225;p15"/>
          <p:cNvGrpSpPr/>
          <p:nvPr/>
        </p:nvGrpSpPr>
        <p:grpSpPr>
          <a:xfrm>
            <a:off x="6093688" y="8385898"/>
            <a:ext cx="847888" cy="856040"/>
            <a:chOff x="0" y="-60012"/>
            <a:chExt cx="1130517" cy="1141387"/>
          </a:xfrm>
        </p:grpSpPr>
        <p:grpSp>
          <p:nvGrpSpPr>
            <p:cNvPr id="226" name="Google Shape;226;p15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227" name="Google Shape;227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8" name="Google Shape;228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5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31" name="Google Shape;231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" name="Google Shape;196;p15"/>
          <p:cNvSpPr txBox="1"/>
          <p:nvPr/>
        </p:nvSpPr>
        <p:spPr>
          <a:xfrm>
            <a:off x="12733620" y="7000917"/>
            <a:ext cx="33061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2400" dirty="0">
                <a:solidFill>
                  <a:srgbClr val="FFFFFF"/>
                </a:solidFill>
              </a:rPr>
              <a:t>Memenuhi regulasi &amp; kepercayaan pengguna</a:t>
            </a:r>
            <a:r>
              <a:rPr lang="id-ID" sz="2400" dirty="0"/>
              <a:t>.</a:t>
            </a:r>
            <a:endParaRPr lang="id-ID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14"/>
          <p:cNvSpPr txBox="1"/>
          <p:nvPr/>
        </p:nvSpPr>
        <p:spPr>
          <a:xfrm>
            <a:off x="1301588" y="1028700"/>
            <a:ext cx="135926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b="1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Contoh nyata</a:t>
            </a:r>
            <a:endParaRPr sz="6000" dirty="0"/>
          </a:p>
        </p:txBody>
      </p:sp>
      <p:sp>
        <p:nvSpPr>
          <p:cNvPr id="155" name="Google Shape;155;p14"/>
          <p:cNvSpPr txBox="1"/>
          <p:nvPr/>
        </p:nvSpPr>
        <p:spPr>
          <a:xfrm>
            <a:off x="1301588" y="2772911"/>
            <a:ext cx="13501340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d-ID" sz="3600" dirty="0" smtClean="0">
                <a:solidFill>
                  <a:srgbClr val="FFFFFF"/>
                </a:solidFill>
              </a:rPr>
              <a:t>Sebuah </a:t>
            </a:r>
            <a:r>
              <a:rPr lang="id-ID" sz="3600" dirty="0">
                <a:solidFill>
                  <a:srgbClr val="FFFFFF"/>
                </a:solidFill>
              </a:rPr>
              <a:t>rumah sakit perlu menjaga kerahasiaan rekam medis (Confidentiality) agar privasi pasien </a:t>
            </a:r>
            <a:r>
              <a:rPr lang="id-ID" sz="3600" dirty="0" smtClean="0">
                <a:solidFill>
                  <a:srgbClr val="FFFFFF"/>
                </a:solidFill>
              </a:rPr>
              <a:t>terjaga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3600" dirty="0">
                <a:solidFill>
                  <a:srgbClr val="FFFFFF"/>
                </a:solidFill>
              </a:rPr>
              <a:t>Bank membutuhkan integritas transaksi — jika record transfer diubah, nasabah dirugikan.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d-ID" sz="3600" dirty="0">
                <a:solidFill>
                  <a:srgbClr val="FFFFFF"/>
                </a:solidFill>
              </a:rPr>
              <a:t>Layanan e-commerce harus tersedia selama jam belanja puncak; downtime berarti kehilangan omzet.</a:t>
            </a:r>
            <a:endParaRPr lang="sv-SE" sz="3600" dirty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endParaRPr lang="id-ID" sz="3600" dirty="0">
              <a:solidFill>
                <a:srgbClr val="FFFFFF"/>
              </a:solidFill>
            </a:endParaRPr>
          </a:p>
        </p:txBody>
      </p:sp>
      <p:sp>
        <p:nvSpPr>
          <p:cNvPr id="160" name="Google Shape;160;p14"/>
          <p:cNvSpPr/>
          <p:nvPr/>
        </p:nvSpPr>
        <p:spPr>
          <a:xfrm rot="7599151">
            <a:off x="11423302" y="402263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12217597" y="936876"/>
            <a:ext cx="1875026" cy="1989564"/>
            <a:chOff x="0" y="-122432"/>
            <a:chExt cx="2500034" cy="2652752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7" name="Google Shape;167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70" name="Google Shape;17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 rot="8840484">
              <a:off x="873587" y="682056"/>
              <a:ext cx="395197" cy="395197"/>
              <a:chOff x="0" y="0"/>
              <a:chExt cx="812800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 rot="8840484">
              <a:off x="816146" y="505646"/>
              <a:ext cx="232906" cy="315588"/>
              <a:chOff x="0" y="-47625"/>
              <a:chExt cx="635000" cy="8604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14"/>
          <p:cNvGrpSpPr/>
          <p:nvPr/>
        </p:nvGrpSpPr>
        <p:grpSpPr>
          <a:xfrm rot="-7214293">
            <a:off x="16009774" y="8079888"/>
            <a:ext cx="1209607" cy="1283498"/>
            <a:chOff x="0" y="-78983"/>
            <a:chExt cx="1612809" cy="171133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314245" y="440306"/>
              <a:ext cx="1298564" cy="1192042"/>
              <a:chOff x="0" y="-47625"/>
              <a:chExt cx="812800" cy="746125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80" name="Google Shape;18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0" y="-78983"/>
              <a:ext cx="1347973" cy="1237397"/>
              <a:chOff x="0" y="-47625"/>
              <a:chExt cx="812800" cy="746125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83" name="Google Shape;183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 rot="9220010">
              <a:off x="507475" y="433726"/>
              <a:ext cx="258304" cy="258304"/>
              <a:chOff x="0" y="0"/>
              <a:chExt cx="812800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 rot="9220010">
              <a:off x="486052" y="309304"/>
              <a:ext cx="152229" cy="206270"/>
              <a:chOff x="0" y="-47625"/>
              <a:chExt cx="635000" cy="8604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178676" y="-36553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1" name="Google Shape;341;p19"/>
          <p:cNvSpPr/>
          <p:nvPr/>
        </p:nvSpPr>
        <p:spPr>
          <a:xfrm>
            <a:off x="9331256" y="6235531"/>
            <a:ext cx="1641341" cy="1641335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9"/>
          <p:cNvSpPr/>
          <p:nvPr/>
        </p:nvSpPr>
        <p:spPr>
          <a:xfrm>
            <a:off x="14106200" y="9112144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9"/>
          <p:cNvSpPr/>
          <p:nvPr/>
        </p:nvSpPr>
        <p:spPr>
          <a:xfrm>
            <a:off x="7100817" y="3777305"/>
            <a:ext cx="1641341" cy="1641335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9"/>
          <p:cNvSpPr/>
          <p:nvPr/>
        </p:nvSpPr>
        <p:spPr>
          <a:xfrm>
            <a:off x="10437420" y="3847743"/>
            <a:ext cx="1641341" cy="1641335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9"/>
          <p:cNvSpPr/>
          <p:nvPr/>
        </p:nvSpPr>
        <p:spPr>
          <a:xfrm>
            <a:off x="11041724" y="5890318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35391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11166569" y="8702300"/>
            <a:ext cx="420643" cy="420641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2" name="Google Shape;352;p19"/>
          <p:cNvSpPr txBox="1"/>
          <p:nvPr/>
        </p:nvSpPr>
        <p:spPr>
          <a:xfrm>
            <a:off x="3288689" y="1038225"/>
            <a:ext cx="1210612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b="0" i="0" u="none" strike="noStrike" cap="none" dirty="0" smtClean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Aspek Keamanan Informasi </a:t>
            </a:r>
            <a:endParaRPr sz="6000" dirty="0"/>
          </a:p>
        </p:txBody>
      </p:sp>
      <p:grpSp>
        <p:nvGrpSpPr>
          <p:cNvPr id="353" name="Google Shape;353;p19"/>
          <p:cNvGrpSpPr/>
          <p:nvPr/>
        </p:nvGrpSpPr>
        <p:grpSpPr>
          <a:xfrm>
            <a:off x="3804080" y="6364210"/>
            <a:ext cx="4876200" cy="1644863"/>
            <a:chOff x="0" y="0"/>
            <a:chExt cx="6501600" cy="2193149"/>
          </a:xfrm>
        </p:grpSpPr>
        <p:sp>
          <p:nvSpPr>
            <p:cNvPr id="354" name="Google Shape;354;p19"/>
            <p:cNvSpPr txBox="1"/>
            <p:nvPr/>
          </p:nvSpPr>
          <p:spPr>
            <a:xfrm>
              <a:off x="0" y="0"/>
              <a:ext cx="6501600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id-ID" sz="25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</a:rPr>
                <a:t>Availability (Ketersediaan</a:t>
              </a:r>
              <a:r>
                <a:rPr lang="id-ID" sz="25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</a:rPr>
                <a:t>)</a:t>
              </a:r>
              <a:r>
                <a:rPr lang="en-US" sz="2500" b="1" i="0" u="none" strike="noStrike" cap="none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19"/>
            <p:cNvSpPr txBox="1"/>
            <p:nvPr/>
          </p:nvSpPr>
          <p:spPr>
            <a:xfrm>
              <a:off x="2142893" y="777378"/>
              <a:ext cx="4314300" cy="1415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r">
                <a:lnSpc>
                  <a:spcPct val="115000"/>
                </a:lnSpc>
              </a:pPr>
              <a:r>
                <a:rPr lang="nb-NO" sz="2000" dirty="0">
                  <a:solidFill>
                    <a:srgbClr val="FFFFFF"/>
                  </a:solidFill>
                </a:rPr>
                <a:t>sistem dan data dapat diakses kapan pun dibutuhkan</a:t>
              </a:r>
              <a:r>
                <a:rPr lang="nb-NO" sz="2000" dirty="0" smtClean="0">
                  <a:solidFill>
                    <a:srgbClr val="FFFFFF"/>
                  </a:solidFill>
                </a:rPr>
                <a:t>.</a:t>
              </a:r>
              <a:endParaRPr dirty="0"/>
            </a:p>
          </p:txBody>
        </p:sp>
      </p:grpSp>
      <p:grpSp>
        <p:nvGrpSpPr>
          <p:cNvPr id="356" name="Google Shape;356;p19"/>
          <p:cNvGrpSpPr/>
          <p:nvPr/>
        </p:nvGrpSpPr>
        <p:grpSpPr>
          <a:xfrm>
            <a:off x="1409341" y="3400351"/>
            <a:ext cx="4876200" cy="1731187"/>
            <a:chOff x="186247" y="-434446"/>
            <a:chExt cx="6501601" cy="2308249"/>
          </a:xfrm>
        </p:grpSpPr>
        <p:sp>
          <p:nvSpPr>
            <p:cNvPr id="357" name="Google Shape;357;p19"/>
            <p:cNvSpPr txBox="1"/>
            <p:nvPr/>
          </p:nvSpPr>
          <p:spPr>
            <a:xfrm>
              <a:off x="186247" y="-434446"/>
              <a:ext cx="6501601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id-ID" sz="25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</a:rPr>
                <a:t>Confidentiality (Kerahasiaan</a:t>
              </a:r>
              <a:r>
                <a:rPr lang="id-ID" sz="25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</a:rPr>
                <a:t>)</a:t>
              </a:r>
              <a:endParaRPr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1537377" y="458031"/>
              <a:ext cx="4314301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r">
                <a:lnSpc>
                  <a:spcPct val="115000"/>
                </a:lnSpc>
              </a:pPr>
              <a:r>
                <a:rPr lang="id-ID" sz="2000" dirty="0">
                  <a:solidFill>
                    <a:srgbClr val="FFFFFF"/>
                  </a:solidFill>
                </a:rPr>
                <a:t>hanya pihak berwenang yang </a:t>
              </a:r>
              <a:r>
                <a:rPr lang="id-ID" sz="2000" dirty="0">
                  <a:solidFill>
                    <a:srgbClr val="FFFFFF"/>
                  </a:solidFill>
                </a:rPr>
                <a:t>dapat </a:t>
              </a:r>
              <a:r>
                <a:rPr lang="id-ID" sz="2000" dirty="0">
                  <a:solidFill>
                    <a:srgbClr val="FFFFFF"/>
                  </a:solidFill>
                </a:rPr>
                <a:t>mengakses </a:t>
              </a:r>
              <a:r>
                <a:rPr lang="id-ID" sz="2000" dirty="0">
                  <a:solidFill>
                    <a:srgbClr val="FFFFFF"/>
                  </a:solidFill>
                </a:rPr>
                <a:t>informasi</a:t>
              </a:r>
              <a:r>
                <a:rPr lang="id-ID" sz="2000" dirty="0" smtClean="0">
                  <a:solidFill>
                    <a:srgbClr val="FFFFFF"/>
                  </a:solidFill>
                </a:rPr>
                <a:t>.</a:t>
              </a:r>
              <a:endParaRPr dirty="0"/>
            </a:p>
          </p:txBody>
        </p:sp>
      </p:grpSp>
      <p:grpSp>
        <p:nvGrpSpPr>
          <p:cNvPr id="359" name="Google Shape;359;p19"/>
          <p:cNvGrpSpPr/>
          <p:nvPr/>
        </p:nvGrpSpPr>
        <p:grpSpPr>
          <a:xfrm>
            <a:off x="12803401" y="3324790"/>
            <a:ext cx="4876200" cy="892750"/>
            <a:chOff x="0" y="0"/>
            <a:chExt cx="6501600" cy="1190333"/>
          </a:xfrm>
        </p:grpSpPr>
        <p:sp>
          <p:nvSpPr>
            <p:cNvPr id="360" name="Google Shape;360;p19"/>
            <p:cNvSpPr txBox="1"/>
            <p:nvPr/>
          </p:nvSpPr>
          <p:spPr>
            <a:xfrm>
              <a:off x="0" y="0"/>
              <a:ext cx="6501600" cy="615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id-ID" sz="25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</a:rPr>
                <a:t>Integrity </a:t>
              </a:r>
              <a:r>
                <a:rPr lang="id-ID" sz="25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</a:rPr>
                <a:t>(Integritas)</a:t>
              </a:r>
              <a:endParaRPr sz="25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9"/>
            <p:cNvSpPr txBox="1"/>
            <p:nvPr/>
          </p:nvSpPr>
          <p:spPr>
            <a:xfrm>
              <a:off x="173311" y="718409"/>
              <a:ext cx="4314300" cy="471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15000"/>
                </a:lnSpc>
              </a:pPr>
              <a:r>
                <a:rPr lang="id-ID" sz="2000" dirty="0">
                  <a:solidFill>
                    <a:srgbClr val="FFFFFF"/>
                  </a:solidFill>
                </a:rPr>
                <a:t>data tidak diubah tanpa izin</a:t>
              </a:r>
              <a:r>
                <a:rPr lang="id-ID" sz="2000" dirty="0" smtClean="0">
                  <a:solidFill>
                    <a:srgbClr val="FFFFFF"/>
                  </a:solidFill>
                </a:rPr>
                <a:t>.</a:t>
              </a:r>
              <a:endParaRPr dirty="0"/>
            </a:p>
          </p:txBody>
        </p:sp>
      </p:grp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14"/>
          <p:cNvSpPr txBox="1"/>
          <p:nvPr/>
        </p:nvSpPr>
        <p:spPr>
          <a:xfrm>
            <a:off x="1301588" y="1028700"/>
            <a:ext cx="13592634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Model </a:t>
            </a:r>
            <a:r>
              <a:rPr lang="id-ID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CIA </a:t>
            </a:r>
            <a:r>
              <a:rPr lang="id-ID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dengan </a:t>
            </a:r>
            <a:r>
              <a:rPr lang="id-ID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contoh ancaman &amp; mitigasi</a:t>
            </a:r>
            <a:endParaRPr sz="6000" b="1" dirty="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1281220" y="3625045"/>
            <a:ext cx="14765037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d-ID" sz="3600" dirty="0">
                <a:solidFill>
                  <a:srgbClr val="FFFFFF"/>
                </a:solidFill>
              </a:rPr>
              <a:t>Confidentiality (Kerahasiaan</a:t>
            </a:r>
            <a:r>
              <a:rPr lang="id-ID" sz="3600" dirty="0">
                <a:solidFill>
                  <a:srgbClr val="FFFFFF"/>
                </a:solidFill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id-ID" sz="3600" dirty="0">
                <a:solidFill>
                  <a:srgbClr val="FFFFFF"/>
                </a:solidFill>
              </a:rPr>
              <a:t> </a:t>
            </a:r>
            <a:r>
              <a:rPr lang="id-ID" sz="3600" dirty="0">
                <a:solidFill>
                  <a:srgbClr val="FFFFFF"/>
                </a:solidFill>
              </a:rPr>
              <a:t>  </a:t>
            </a:r>
            <a:r>
              <a:rPr lang="id-ID" sz="3600" dirty="0">
                <a:solidFill>
                  <a:srgbClr val="FFFFFF"/>
                </a:solidFill>
              </a:rPr>
              <a:t>Ancaman: Data breach, exfiltration via malware / phishing.</a:t>
            </a:r>
            <a:br>
              <a:rPr lang="id-ID" sz="3600" dirty="0">
                <a:solidFill>
                  <a:srgbClr val="FFFFFF"/>
                </a:solidFill>
              </a:rPr>
            </a:br>
            <a:r>
              <a:rPr lang="id-ID" sz="3600" dirty="0">
                <a:solidFill>
                  <a:srgbClr val="FFFFFF"/>
                </a:solidFill>
              </a:rPr>
              <a:t>   </a:t>
            </a:r>
            <a:r>
              <a:rPr lang="id-ID" sz="3600" dirty="0">
                <a:solidFill>
                  <a:srgbClr val="FFFFFF"/>
                </a:solidFill>
              </a:rPr>
              <a:t>Mitigasi</a:t>
            </a:r>
            <a:r>
              <a:rPr lang="id-ID" sz="3600" dirty="0">
                <a:solidFill>
                  <a:srgbClr val="FFFFFF"/>
                </a:solidFill>
              </a:rPr>
              <a:t>: Enkripsi data at rest &amp; in transit, akses berbasis </a:t>
            </a:r>
            <a:r>
              <a:rPr lang="id-ID" sz="3600" dirty="0" smtClean="0">
                <a:solidFill>
                  <a:srgbClr val="FFFFFF"/>
                </a:solidFill>
              </a:rPr>
              <a:t>peran,</a:t>
            </a:r>
          </a:p>
          <a:p>
            <a:pPr lvl="0">
              <a:lnSpc>
                <a:spcPct val="150000"/>
              </a:lnSpc>
            </a:pPr>
            <a:endParaRPr lang="id-ID" sz="3600" dirty="0" smtClean="0"/>
          </a:p>
          <a:p>
            <a:pPr lvl="0">
              <a:lnSpc>
                <a:spcPct val="150000"/>
              </a:lnSpc>
            </a:pPr>
            <a:r>
              <a:rPr lang="id-ID" sz="3600" i="1" dirty="0">
                <a:solidFill>
                  <a:schemeClr val="bg1"/>
                </a:solidFill>
              </a:rPr>
              <a:t>Contoh nyata:</a:t>
            </a:r>
            <a:r>
              <a:rPr lang="id-ID" sz="3600" dirty="0">
                <a:solidFill>
                  <a:schemeClr val="bg1"/>
                </a:solidFill>
              </a:rPr>
              <a:t> Kebocoran data pelanggan pada sebuah perusahaan e-commerce (data pengguna terekspos) </a:t>
            </a:r>
            <a:r>
              <a:rPr lang="id-ID" sz="3600" dirty="0" smtClean="0">
                <a:solidFill>
                  <a:schemeClr val="bg1"/>
                </a:solidFill>
              </a:rPr>
              <a:t> </a:t>
            </a:r>
            <a:r>
              <a:rPr lang="id-ID" sz="3600" dirty="0">
                <a:solidFill>
                  <a:schemeClr val="bg1"/>
                </a:solidFill>
              </a:rPr>
              <a:t>akibatnya reputasi dan denda</a:t>
            </a:r>
            <a:r>
              <a:rPr lang="id-ID" sz="3600" dirty="0"/>
              <a:t>.</a:t>
            </a:r>
            <a:endParaRPr lang="id-ID" sz="3600" dirty="0">
              <a:solidFill>
                <a:srgbClr val="FFFFFF"/>
              </a:solidFill>
            </a:endParaRPr>
          </a:p>
        </p:txBody>
      </p:sp>
      <p:sp>
        <p:nvSpPr>
          <p:cNvPr id="160" name="Google Shape;160;p14"/>
          <p:cNvSpPr/>
          <p:nvPr/>
        </p:nvSpPr>
        <p:spPr>
          <a:xfrm rot="7599151">
            <a:off x="11423302" y="402263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12217597" y="936876"/>
            <a:ext cx="1875026" cy="1989564"/>
            <a:chOff x="0" y="-122432"/>
            <a:chExt cx="2500034" cy="2652752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7" name="Google Shape;167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70" name="Google Shape;17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 rot="8840484">
              <a:off x="873587" y="682056"/>
              <a:ext cx="395197" cy="395197"/>
              <a:chOff x="0" y="0"/>
              <a:chExt cx="812800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 rot="8840484">
              <a:off x="816146" y="505646"/>
              <a:ext cx="232906" cy="315588"/>
              <a:chOff x="0" y="-47625"/>
              <a:chExt cx="635000" cy="8604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14"/>
          <p:cNvGrpSpPr/>
          <p:nvPr/>
        </p:nvGrpSpPr>
        <p:grpSpPr>
          <a:xfrm rot="-7214293">
            <a:off x="16009774" y="8079888"/>
            <a:ext cx="1209607" cy="1283498"/>
            <a:chOff x="0" y="-78983"/>
            <a:chExt cx="1612809" cy="171133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314245" y="440306"/>
              <a:ext cx="1298564" cy="1192042"/>
              <a:chOff x="0" y="-47625"/>
              <a:chExt cx="812800" cy="746125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80" name="Google Shape;18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0" y="-78983"/>
              <a:ext cx="1347973" cy="1237397"/>
              <a:chOff x="0" y="-47625"/>
              <a:chExt cx="812800" cy="746125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83" name="Google Shape;183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 rot="9220010">
              <a:off x="507475" y="433726"/>
              <a:ext cx="258304" cy="258304"/>
              <a:chOff x="0" y="0"/>
              <a:chExt cx="812800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 rot="9220010">
              <a:off x="486052" y="309304"/>
              <a:ext cx="152229" cy="206270"/>
              <a:chOff x="0" y="-47625"/>
              <a:chExt cx="635000" cy="8604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479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14"/>
          <p:cNvSpPr txBox="1"/>
          <p:nvPr/>
        </p:nvSpPr>
        <p:spPr>
          <a:xfrm>
            <a:off x="1301588" y="1028700"/>
            <a:ext cx="13592634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Model </a:t>
            </a:r>
            <a:r>
              <a:rPr lang="id-ID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CIA </a:t>
            </a:r>
            <a:r>
              <a:rPr lang="id-ID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dengan </a:t>
            </a:r>
            <a:r>
              <a:rPr lang="id-ID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contoh ancaman &amp; mitigasi</a:t>
            </a:r>
            <a:endParaRPr sz="6000" b="1" dirty="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1281220" y="3625045"/>
            <a:ext cx="14765037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d-ID" sz="3600" dirty="0">
                <a:solidFill>
                  <a:schemeClr val="bg1"/>
                </a:solidFill>
              </a:rPr>
              <a:t>Integrity (Integritas</a:t>
            </a:r>
            <a:r>
              <a:rPr lang="id-ID" sz="3600" dirty="0" smtClean="0">
                <a:solidFill>
                  <a:schemeClr val="bg1"/>
                </a:solidFill>
              </a:rPr>
              <a:t>)</a:t>
            </a:r>
            <a:endParaRPr lang="id-ID" sz="36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id-ID" sz="3600" dirty="0" smtClean="0">
                <a:solidFill>
                  <a:schemeClr val="bg1"/>
                </a:solidFill>
              </a:rPr>
              <a:t>Ancaman</a:t>
            </a:r>
            <a:r>
              <a:rPr lang="id-ID" sz="3600" dirty="0">
                <a:solidFill>
                  <a:schemeClr val="bg1"/>
                </a:solidFill>
              </a:rPr>
              <a:t>: Malware yang memodifikasi file, man-in-the-middle </a:t>
            </a:r>
            <a:r>
              <a:rPr lang="id-ID" sz="3600" dirty="0" smtClean="0">
                <a:solidFill>
                  <a:schemeClr val="bg1"/>
                </a:solidFill>
              </a:rPr>
              <a:t>yang mengubah </a:t>
            </a:r>
            <a:r>
              <a:rPr lang="id-ID" sz="3600" dirty="0">
                <a:solidFill>
                  <a:schemeClr val="bg1"/>
                </a:solidFill>
              </a:rPr>
              <a:t>data.</a:t>
            </a:r>
            <a:br>
              <a:rPr lang="id-ID" sz="3600" dirty="0">
                <a:solidFill>
                  <a:schemeClr val="bg1"/>
                </a:solidFill>
              </a:rPr>
            </a:br>
            <a:r>
              <a:rPr lang="id-ID" sz="3600" dirty="0">
                <a:solidFill>
                  <a:schemeClr val="bg1"/>
                </a:solidFill>
              </a:rPr>
              <a:t>Mitigasi: Checksums, digital signatures, version control, audit log</a:t>
            </a:r>
            <a:r>
              <a:rPr lang="id-ID" sz="3600" dirty="0" smtClean="0">
                <a:solidFill>
                  <a:schemeClr val="bg1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id-ID" sz="3600" i="1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id-ID" sz="3600" i="1" dirty="0">
                <a:solidFill>
                  <a:schemeClr val="bg1"/>
                </a:solidFill>
              </a:rPr>
              <a:t>Contoh nyata:</a:t>
            </a:r>
            <a:r>
              <a:rPr lang="id-ID" sz="3600" dirty="0">
                <a:solidFill>
                  <a:schemeClr val="bg1"/>
                </a:solidFill>
              </a:rPr>
              <a:t> Pembobolan situs dan pengubahan konten (defacement) yang menampilkan pesan palsu.</a:t>
            </a:r>
            <a:endParaRPr lang="id-ID" sz="3600" dirty="0">
              <a:solidFill>
                <a:schemeClr val="bg1"/>
              </a:solidFill>
            </a:endParaRPr>
          </a:p>
        </p:txBody>
      </p:sp>
      <p:sp>
        <p:nvSpPr>
          <p:cNvPr id="160" name="Google Shape;160;p14"/>
          <p:cNvSpPr/>
          <p:nvPr/>
        </p:nvSpPr>
        <p:spPr>
          <a:xfrm rot="7599151">
            <a:off x="11423302" y="402263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12217597" y="936876"/>
            <a:ext cx="1875026" cy="1989564"/>
            <a:chOff x="0" y="-122432"/>
            <a:chExt cx="2500034" cy="2652752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7" name="Google Shape;167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70" name="Google Shape;17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 rot="8840484">
              <a:off x="873587" y="682056"/>
              <a:ext cx="395197" cy="395197"/>
              <a:chOff x="0" y="0"/>
              <a:chExt cx="812800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 rot="8840484">
              <a:off x="816146" y="505646"/>
              <a:ext cx="232906" cy="315588"/>
              <a:chOff x="0" y="-47625"/>
              <a:chExt cx="635000" cy="8604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14"/>
          <p:cNvGrpSpPr/>
          <p:nvPr/>
        </p:nvGrpSpPr>
        <p:grpSpPr>
          <a:xfrm rot="-7214293">
            <a:off x="16009774" y="8079888"/>
            <a:ext cx="1209607" cy="1283498"/>
            <a:chOff x="0" y="-78983"/>
            <a:chExt cx="1612809" cy="171133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314245" y="440306"/>
              <a:ext cx="1298564" cy="1192042"/>
              <a:chOff x="0" y="-47625"/>
              <a:chExt cx="812800" cy="746125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80" name="Google Shape;18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0" y="-78983"/>
              <a:ext cx="1347973" cy="1237397"/>
              <a:chOff x="0" y="-47625"/>
              <a:chExt cx="812800" cy="746125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83" name="Google Shape;183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 rot="9220010">
              <a:off x="507475" y="433726"/>
              <a:ext cx="258304" cy="258304"/>
              <a:chOff x="0" y="0"/>
              <a:chExt cx="812800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 rot="9220010">
              <a:off x="486052" y="309304"/>
              <a:ext cx="152229" cy="206270"/>
              <a:chOff x="0" y="-47625"/>
              <a:chExt cx="635000" cy="8604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831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14"/>
          <p:cNvSpPr txBox="1"/>
          <p:nvPr/>
        </p:nvSpPr>
        <p:spPr>
          <a:xfrm>
            <a:off x="1301588" y="1028700"/>
            <a:ext cx="13592634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Model </a:t>
            </a:r>
            <a:r>
              <a:rPr lang="id-ID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CIA </a:t>
            </a:r>
            <a:r>
              <a:rPr lang="id-ID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dengan </a:t>
            </a:r>
            <a:r>
              <a:rPr lang="id-ID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contoh ancaman &amp; mitigasi</a:t>
            </a:r>
            <a:endParaRPr sz="6000" b="1" dirty="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1281220" y="3625045"/>
            <a:ext cx="14765037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d-ID" sz="3600" dirty="0">
                <a:solidFill>
                  <a:schemeClr val="bg1"/>
                </a:solidFill>
              </a:rPr>
              <a:t>Availability (Ketersediaan</a:t>
            </a:r>
            <a:r>
              <a:rPr lang="id-ID" sz="3600" dirty="0" smtClean="0">
                <a:solidFill>
                  <a:schemeClr val="bg1"/>
                </a:solidFill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id-ID" sz="3600" dirty="0">
                <a:solidFill>
                  <a:schemeClr val="bg1"/>
                </a:solidFill>
              </a:rPr>
              <a:t>Ancaman: DDoS, ransomware yang mengunci sistem.</a:t>
            </a:r>
            <a:br>
              <a:rPr lang="id-ID" sz="3600" dirty="0">
                <a:solidFill>
                  <a:schemeClr val="bg1"/>
                </a:solidFill>
              </a:rPr>
            </a:br>
            <a:r>
              <a:rPr lang="id-ID" sz="3600" dirty="0">
                <a:solidFill>
                  <a:schemeClr val="bg1"/>
                </a:solidFill>
              </a:rPr>
              <a:t>Mitigasi: Redundansi, backup offline, proteksi DDoS, patching</a:t>
            </a:r>
            <a:r>
              <a:rPr lang="id-ID" sz="3600" dirty="0" smtClean="0">
                <a:solidFill>
                  <a:schemeClr val="bg1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id-ID" sz="3600" i="1" dirty="0">
              <a:solidFill>
                <a:schemeClr val="bg1"/>
              </a:solidFill>
            </a:endParaRPr>
          </a:p>
          <a:p>
            <a:r>
              <a:rPr lang="id-ID" sz="3600" i="1" dirty="0">
                <a:solidFill>
                  <a:schemeClr val="bg1"/>
                </a:solidFill>
              </a:rPr>
              <a:t>Contoh nyata:</a:t>
            </a:r>
            <a:r>
              <a:rPr lang="id-ID" sz="3600" dirty="0">
                <a:solidFill>
                  <a:schemeClr val="bg1"/>
                </a:solidFill>
              </a:rPr>
              <a:t> Serangan ransomware yang mengenkripsi sistem rumah sakit sehingga layanan terhenti.</a:t>
            </a:r>
          </a:p>
        </p:txBody>
      </p:sp>
      <p:sp>
        <p:nvSpPr>
          <p:cNvPr id="160" name="Google Shape;160;p14"/>
          <p:cNvSpPr/>
          <p:nvPr/>
        </p:nvSpPr>
        <p:spPr>
          <a:xfrm rot="7599151">
            <a:off x="11423302" y="402263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12217597" y="936876"/>
            <a:ext cx="1875026" cy="1989564"/>
            <a:chOff x="0" y="-122432"/>
            <a:chExt cx="2500034" cy="2652752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7" name="Google Shape;167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70" name="Google Shape;17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 rot="8840484">
              <a:off x="873587" y="682056"/>
              <a:ext cx="395197" cy="395197"/>
              <a:chOff x="0" y="0"/>
              <a:chExt cx="812800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 rot="8840484">
              <a:off x="816146" y="505646"/>
              <a:ext cx="232906" cy="315588"/>
              <a:chOff x="0" y="-47625"/>
              <a:chExt cx="635000" cy="8604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14"/>
          <p:cNvGrpSpPr/>
          <p:nvPr/>
        </p:nvGrpSpPr>
        <p:grpSpPr>
          <a:xfrm rot="-7214293">
            <a:off x="16009774" y="8079888"/>
            <a:ext cx="1209607" cy="1283498"/>
            <a:chOff x="0" y="-78983"/>
            <a:chExt cx="1612809" cy="171133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314245" y="440306"/>
              <a:ext cx="1298564" cy="1192042"/>
              <a:chOff x="0" y="-47625"/>
              <a:chExt cx="812800" cy="746125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80" name="Google Shape;18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0" y="-78983"/>
              <a:ext cx="1347973" cy="1237397"/>
              <a:chOff x="0" y="-47625"/>
              <a:chExt cx="812800" cy="746125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83" name="Google Shape;183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 rot="9220010">
              <a:off x="507475" y="433726"/>
              <a:ext cx="258304" cy="258304"/>
              <a:chOff x="0" y="0"/>
              <a:chExt cx="812800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 rot="9220010">
              <a:off x="486052" y="309304"/>
              <a:ext cx="152229" cy="206270"/>
              <a:chOff x="0" y="-47625"/>
              <a:chExt cx="635000" cy="8604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133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21"/>
          <p:cNvPicPr preferRelativeResize="0"/>
          <p:nvPr/>
        </p:nvPicPr>
        <p:blipFill rotWithShape="1">
          <a:blip r:embed="rId3">
            <a:alphaModFix/>
          </a:blip>
          <a:srcRect l="27364" r="27364"/>
          <a:stretch/>
        </p:blipFill>
        <p:spPr>
          <a:xfrm>
            <a:off x="11298185" y="0"/>
            <a:ext cx="698981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1"/>
          <p:cNvSpPr/>
          <p:nvPr/>
        </p:nvSpPr>
        <p:spPr>
          <a:xfrm rot="-3278844">
            <a:off x="-7178676" y="-36553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425" name="Google Shape;425;p21"/>
          <p:cNvGrpSpPr/>
          <p:nvPr/>
        </p:nvGrpSpPr>
        <p:grpSpPr>
          <a:xfrm>
            <a:off x="9431564" y="-352738"/>
            <a:ext cx="1875026" cy="1989564"/>
            <a:chOff x="0" y="-122432"/>
            <a:chExt cx="2500034" cy="2652752"/>
          </a:xfrm>
        </p:grpSpPr>
        <p:grpSp>
          <p:nvGrpSpPr>
            <p:cNvPr id="426" name="Google Shape;426;p21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427" name="Google Shape;427;p2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428" name="Google Shape;428;p21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9" name="Google Shape;429;p21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430" name="Google Shape;430;p2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431" name="Google Shape;431;p21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2" name="Google Shape;432;p21"/>
          <p:cNvGrpSpPr/>
          <p:nvPr/>
        </p:nvGrpSpPr>
        <p:grpSpPr>
          <a:xfrm>
            <a:off x="1131499" y="3599713"/>
            <a:ext cx="339583" cy="359480"/>
            <a:chOff x="0" y="-47625"/>
            <a:chExt cx="812800" cy="860425"/>
          </a:xfrm>
        </p:grpSpPr>
        <p:sp>
          <p:nvSpPr>
            <p:cNvPr id="433" name="Google Shape;433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434" name="Google Shape;434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21"/>
          <p:cNvGrpSpPr/>
          <p:nvPr/>
        </p:nvGrpSpPr>
        <p:grpSpPr>
          <a:xfrm>
            <a:off x="1141615" y="5305271"/>
            <a:ext cx="339583" cy="359480"/>
            <a:chOff x="0" y="-47625"/>
            <a:chExt cx="812800" cy="860425"/>
          </a:xfrm>
        </p:grpSpPr>
        <p:sp>
          <p:nvSpPr>
            <p:cNvPr id="436" name="Google Shape;436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437" name="Google Shape;437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6596691" y="3547211"/>
            <a:ext cx="339583" cy="359480"/>
            <a:chOff x="0" y="-47625"/>
            <a:chExt cx="812800" cy="860425"/>
          </a:xfrm>
        </p:grpSpPr>
        <p:sp>
          <p:nvSpPr>
            <p:cNvPr id="439" name="Google Shape;439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440" name="Google Shape;440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21"/>
          <p:cNvGrpSpPr/>
          <p:nvPr/>
        </p:nvGrpSpPr>
        <p:grpSpPr>
          <a:xfrm>
            <a:off x="6588453" y="5525851"/>
            <a:ext cx="339583" cy="359480"/>
            <a:chOff x="0" y="-47625"/>
            <a:chExt cx="812800" cy="860425"/>
          </a:xfrm>
        </p:grpSpPr>
        <p:sp>
          <p:nvSpPr>
            <p:cNvPr id="442" name="Google Shape;442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443" name="Google Shape;443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21"/>
          <p:cNvSpPr txBox="1"/>
          <p:nvPr/>
        </p:nvSpPr>
        <p:spPr>
          <a:xfrm>
            <a:off x="783520" y="271728"/>
            <a:ext cx="9393705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7500" b="1" i="0" u="none" strike="noStrike" cap="none" dirty="0" smtClea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Ruang Lingkup Keamanan</a:t>
            </a:r>
            <a:endParaRPr dirty="0"/>
          </a:p>
        </p:txBody>
      </p:sp>
      <p:grpSp>
        <p:nvGrpSpPr>
          <p:cNvPr id="445" name="Google Shape;445;p21"/>
          <p:cNvGrpSpPr/>
          <p:nvPr/>
        </p:nvGrpSpPr>
        <p:grpSpPr>
          <a:xfrm>
            <a:off x="1827051" y="3574359"/>
            <a:ext cx="4401221" cy="3331724"/>
            <a:chOff x="0" y="0"/>
            <a:chExt cx="5868295" cy="4442300"/>
          </a:xfrm>
        </p:grpSpPr>
        <p:sp>
          <p:nvSpPr>
            <p:cNvPr id="446" name="Google Shape;446;p21"/>
            <p:cNvSpPr txBox="1"/>
            <p:nvPr/>
          </p:nvSpPr>
          <p:spPr>
            <a:xfrm>
              <a:off x="0" y="0"/>
              <a:ext cx="5161003" cy="78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3200" dirty="0" smtClean="0">
                  <a:solidFill>
                    <a:srgbClr val="FFFFFF"/>
                  </a:solidFill>
                </a:rPr>
                <a:t>Fisik </a:t>
              </a:r>
              <a:endParaRPr dirty="0"/>
            </a:p>
          </p:txBody>
        </p:sp>
        <p:sp>
          <p:nvSpPr>
            <p:cNvPr id="447" name="Google Shape;447;p21"/>
            <p:cNvSpPr txBox="1"/>
            <p:nvPr/>
          </p:nvSpPr>
          <p:spPr>
            <a:xfrm>
              <a:off x="43956" y="2120364"/>
              <a:ext cx="5161002" cy="1575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3200" b="0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Sistem Operasi dan Aplikasi </a:t>
              </a:r>
              <a:endParaRPr dirty="0"/>
            </a:p>
          </p:txBody>
        </p:sp>
        <p:sp>
          <p:nvSpPr>
            <p:cNvPr id="448" name="Google Shape;448;p21"/>
            <p:cNvSpPr txBox="1"/>
            <p:nvPr/>
          </p:nvSpPr>
          <p:spPr>
            <a:xfrm>
              <a:off x="0" y="750948"/>
              <a:ext cx="5160900" cy="1132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15000"/>
                </a:lnSpc>
              </a:pPr>
              <a:r>
                <a:rPr lang="id-ID" sz="2400" dirty="0">
                  <a:solidFill>
                    <a:schemeClr val="bg1"/>
                  </a:solidFill>
                </a:rPr>
                <a:t>akses server room, CCTV, kontrol pintu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49" name="Google Shape;449;p21"/>
            <p:cNvSpPr txBox="1"/>
            <p:nvPr/>
          </p:nvSpPr>
          <p:spPr>
            <a:xfrm>
              <a:off x="72848" y="3875991"/>
              <a:ext cx="5795447" cy="566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15000"/>
                </a:lnSpc>
              </a:pPr>
              <a:r>
                <a:rPr lang="id-ID" sz="2400" dirty="0">
                  <a:solidFill>
                    <a:schemeClr val="bg1"/>
                  </a:solidFill>
                </a:rPr>
                <a:t>hardening, patch management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0" name="Google Shape;450;p21"/>
          <p:cNvGrpSpPr/>
          <p:nvPr/>
        </p:nvGrpSpPr>
        <p:grpSpPr>
          <a:xfrm>
            <a:off x="7273837" y="3457007"/>
            <a:ext cx="4114899" cy="3444360"/>
            <a:chOff x="99700" y="-433604"/>
            <a:chExt cx="5486532" cy="4592481"/>
          </a:xfrm>
        </p:grpSpPr>
        <p:sp>
          <p:nvSpPr>
            <p:cNvPr id="451" name="Google Shape;451;p21"/>
            <p:cNvSpPr txBox="1"/>
            <p:nvPr/>
          </p:nvSpPr>
          <p:spPr>
            <a:xfrm>
              <a:off x="99700" y="-433604"/>
              <a:ext cx="5377004" cy="78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3200" dirty="0" smtClean="0">
                  <a:solidFill>
                    <a:srgbClr val="FFFFFF"/>
                  </a:solidFill>
                </a:rPr>
                <a:t>Jaringan</a:t>
              </a:r>
              <a:endParaRPr dirty="0"/>
            </a:p>
          </p:txBody>
        </p:sp>
        <p:sp>
          <p:nvSpPr>
            <p:cNvPr id="452" name="Google Shape;452;p21"/>
            <p:cNvSpPr txBox="1"/>
            <p:nvPr/>
          </p:nvSpPr>
          <p:spPr>
            <a:xfrm>
              <a:off x="209228" y="2283923"/>
              <a:ext cx="5377004" cy="78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3200" dirty="0" smtClean="0">
                  <a:solidFill>
                    <a:srgbClr val="FFFFFF"/>
                  </a:solidFill>
                </a:rPr>
                <a:t>Data dan Aplikasi </a:t>
              </a:r>
              <a:endParaRPr dirty="0"/>
            </a:p>
          </p:txBody>
        </p:sp>
        <p:sp>
          <p:nvSpPr>
            <p:cNvPr id="453" name="Google Shape;453;p21"/>
            <p:cNvSpPr txBox="1"/>
            <p:nvPr/>
          </p:nvSpPr>
          <p:spPr>
            <a:xfrm>
              <a:off x="178748" y="510773"/>
              <a:ext cx="5160900" cy="1132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15000"/>
                </a:lnSpc>
              </a:pPr>
              <a:r>
                <a:rPr lang="id-ID" sz="2400" dirty="0">
                  <a:solidFill>
                    <a:schemeClr val="bg1"/>
                  </a:solidFill>
                </a:rPr>
                <a:t>firewall, IDS/IPS, segmentasi VLAN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54" name="Google Shape;454;p21"/>
            <p:cNvSpPr txBox="1"/>
            <p:nvPr/>
          </p:nvSpPr>
          <p:spPr>
            <a:xfrm>
              <a:off x="244379" y="3026259"/>
              <a:ext cx="5306700" cy="113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15000"/>
                </a:lnSpc>
              </a:pPr>
              <a:r>
                <a:rPr lang="id-ID" sz="2400" dirty="0">
                  <a:solidFill>
                    <a:schemeClr val="bg1"/>
                  </a:solidFill>
                </a:rPr>
                <a:t>enkripsi, backup, klasifikasi data 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oogle Shape;435;p21"/>
          <p:cNvGrpSpPr/>
          <p:nvPr/>
        </p:nvGrpSpPr>
        <p:grpSpPr>
          <a:xfrm>
            <a:off x="1062679" y="7449595"/>
            <a:ext cx="339583" cy="359480"/>
            <a:chOff x="0" y="-47625"/>
            <a:chExt cx="812800" cy="860425"/>
          </a:xfrm>
        </p:grpSpPr>
        <p:sp>
          <p:nvSpPr>
            <p:cNvPr id="35" name="Google Shape;436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36" name="Google Shape;437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447;p21"/>
          <p:cNvSpPr txBox="1"/>
          <p:nvPr/>
        </p:nvSpPr>
        <p:spPr>
          <a:xfrm>
            <a:off x="1831482" y="7363605"/>
            <a:ext cx="3870752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Identitas dan Akses</a:t>
            </a:r>
            <a:endParaRPr dirty="0"/>
          </a:p>
        </p:txBody>
      </p:sp>
      <p:sp>
        <p:nvSpPr>
          <p:cNvPr id="38" name="Google Shape;447;p21"/>
          <p:cNvSpPr txBox="1"/>
          <p:nvPr/>
        </p:nvSpPr>
        <p:spPr>
          <a:xfrm>
            <a:off x="7408711" y="7372420"/>
            <a:ext cx="3870752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Manusia dan Proses </a:t>
            </a:r>
            <a:endParaRPr dirty="0"/>
          </a:p>
        </p:txBody>
      </p:sp>
      <p:grpSp>
        <p:nvGrpSpPr>
          <p:cNvPr id="39" name="Google Shape;441;p21"/>
          <p:cNvGrpSpPr/>
          <p:nvPr/>
        </p:nvGrpSpPr>
        <p:grpSpPr>
          <a:xfrm>
            <a:off x="6624638" y="7449595"/>
            <a:ext cx="339583" cy="359480"/>
            <a:chOff x="0" y="-47625"/>
            <a:chExt cx="812800" cy="860425"/>
          </a:xfrm>
        </p:grpSpPr>
        <p:sp>
          <p:nvSpPr>
            <p:cNvPr id="40" name="Google Shape;442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41" name="Google Shape;443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49;p21"/>
          <p:cNvSpPr txBox="1"/>
          <p:nvPr/>
        </p:nvSpPr>
        <p:spPr>
          <a:xfrm>
            <a:off x="1827051" y="8031381"/>
            <a:ext cx="4346585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id-ID" sz="2400" dirty="0">
                <a:solidFill>
                  <a:schemeClr val="bg1"/>
                </a:solidFill>
              </a:rPr>
              <a:t>MFA, password policy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3" name="Google Shape;454;p21"/>
          <p:cNvSpPr txBox="1"/>
          <p:nvPr/>
        </p:nvSpPr>
        <p:spPr>
          <a:xfrm>
            <a:off x="7441551" y="8049083"/>
            <a:ext cx="3980025" cy="84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</a:rPr>
              <a:t>security awareness, incident response plan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491</Words>
  <Application>Microsoft Office PowerPoint</Application>
  <PresentationFormat>Custom</PresentationFormat>
  <Paragraphs>85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Montserrat</vt:lpstr>
      <vt:lpstr>Montserrat Black</vt:lpstr>
      <vt:lpstr>Open Sans</vt:lpstr>
      <vt:lpstr>Montserrat SemiBold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9</cp:revision>
  <dcterms:modified xsi:type="dcterms:W3CDTF">2025-10-08T13:35:40Z</dcterms:modified>
</cp:coreProperties>
</file>