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58" r:id="rId4"/>
    <p:sldId id="257" r:id="rId5"/>
    <p:sldId id="262" r:id="rId6"/>
    <p:sldId id="284" r:id="rId7"/>
    <p:sldId id="285" r:id="rId8"/>
    <p:sldId id="286" r:id="rId9"/>
    <p:sldId id="277" r:id="rId10"/>
    <p:sldId id="287" r:id="rId11"/>
    <p:sldId id="274" r:id="rId12"/>
  </p:sldIdLst>
  <p:sldSz cx="18288000" cy="10287000"/>
  <p:notesSz cx="6858000" cy="9144000"/>
  <p:embeddedFontLst>
    <p:embeddedFont>
      <p:font typeface="Montserrat SemiBold" panose="020B060402020202020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Unicode MS" panose="020B0604020202020204" pitchFamily="34" charset="-128"/>
      <p:regular r:id="rId26"/>
    </p:embeddedFont>
    <p:embeddedFont>
      <p:font typeface="Montserrat Black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49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46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25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00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25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285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t="-9220" b="-9219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10002193" y="-2006577"/>
            <a:ext cx="10835687" cy="9946822"/>
            <a:chOff x="0" y="-47625"/>
            <a:chExt cx="812800" cy="74612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88" name="Google Shape;88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9474340" y="-2016860"/>
            <a:ext cx="11011179" cy="10107918"/>
            <a:chOff x="0" y="-47625"/>
            <a:chExt cx="812800" cy="746125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-685241" y="2727597"/>
            <a:ext cx="7993047" cy="7993047"/>
            <a:chOff x="0" y="0"/>
            <a:chExt cx="10657396" cy="10657396"/>
          </a:xfrm>
        </p:grpSpPr>
        <p:grpSp>
          <p:nvGrpSpPr>
            <p:cNvPr id="93" name="Google Shape;93;p13"/>
            <p:cNvGrpSpPr/>
            <p:nvPr/>
          </p:nvGrpSpPr>
          <p:grpSpPr>
            <a:xfrm>
              <a:off x="0" y="0"/>
              <a:ext cx="10657396" cy="10657396"/>
              <a:chOff x="0" y="0"/>
              <a:chExt cx="812800" cy="8128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1034397" y="1034397"/>
              <a:ext cx="8588602" cy="8588602"/>
              <a:chOff x="0" y="0"/>
              <a:chExt cx="812800" cy="81280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1786907" y="1786907"/>
              <a:ext cx="7083581" cy="7083581"/>
              <a:chOff x="0" y="0"/>
              <a:chExt cx="812800" cy="812800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2409352" y="2409352"/>
              <a:ext cx="5838691" cy="5838691"/>
              <a:chOff x="0" y="0"/>
              <a:chExt cx="812800" cy="812800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3092186" y="3092186"/>
              <a:ext cx="4473024" cy="4473024"/>
              <a:chOff x="0" y="0"/>
              <a:chExt cx="812800" cy="8128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" name="Google Shape;108;p13"/>
          <p:cNvGrpSpPr/>
          <p:nvPr/>
        </p:nvGrpSpPr>
        <p:grpSpPr>
          <a:xfrm>
            <a:off x="0" y="8533034"/>
            <a:ext cx="6095940" cy="1753966"/>
            <a:chOff x="0" y="-47625"/>
            <a:chExt cx="1926614" cy="554339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solidFill>
              <a:srgbClr val="407FDE"/>
            </a:solidFill>
            <a:ln>
              <a:noFill/>
            </a:ln>
          </p:spPr>
        </p:sp>
        <p:sp>
          <p:nvSpPr>
            <p:cNvPr id="110" name="Google Shape;110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6095940" y="8533034"/>
            <a:ext cx="6095940" cy="1753966"/>
            <a:chOff x="0" y="-47625"/>
            <a:chExt cx="1926614" cy="554339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solidFill>
              <a:srgbClr val="38B6FF"/>
            </a:solidFill>
            <a:ln>
              <a:noFill/>
            </a:ln>
          </p:spPr>
        </p:sp>
        <p:sp>
          <p:nvSpPr>
            <p:cNvPr id="113" name="Google Shape;113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12192060" y="8533034"/>
            <a:ext cx="6095940" cy="1753966"/>
            <a:chOff x="0" y="-47625"/>
            <a:chExt cx="1926614" cy="554339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6" name="Google Shape;116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10569079" y="-1178608"/>
            <a:ext cx="9140004" cy="8390238"/>
            <a:chOff x="0" y="-47625"/>
            <a:chExt cx="812800" cy="746125"/>
          </a:xfrm>
        </p:grpSpPr>
        <p:sp>
          <p:nvSpPr>
            <p:cNvPr id="118" name="Google Shape;118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119" name="Google Shape;119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3"/>
          <p:cNvSpPr/>
          <p:nvPr/>
        </p:nvSpPr>
        <p:spPr>
          <a:xfrm rot="-2699999">
            <a:off x="-7863916" y="-4537241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21" name="Google Shape;121;p13"/>
          <p:cNvGrpSpPr/>
          <p:nvPr/>
        </p:nvGrpSpPr>
        <p:grpSpPr>
          <a:xfrm>
            <a:off x="619553" y="5831520"/>
            <a:ext cx="5092273" cy="1216984"/>
            <a:chOff x="0" y="-47625"/>
            <a:chExt cx="1154460" cy="320523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1154460" cy="272898"/>
            </a:xfrm>
            <a:custGeom>
              <a:avLst/>
              <a:gdLst/>
              <a:ahLst/>
              <a:cxnLst/>
              <a:rect l="l" t="t" r="r" b="b"/>
              <a:pathLst>
                <a:path w="1154460" h="272898" extrusionOk="0">
                  <a:moveTo>
                    <a:pt x="90077" y="0"/>
                  </a:moveTo>
                  <a:lnTo>
                    <a:pt x="1064383" y="0"/>
                  </a:lnTo>
                  <a:cubicBezTo>
                    <a:pt x="1088273" y="0"/>
                    <a:pt x="1111185" y="9490"/>
                    <a:pt x="1128077" y="26383"/>
                  </a:cubicBezTo>
                  <a:cubicBezTo>
                    <a:pt x="1144970" y="43276"/>
                    <a:pt x="1154460" y="66187"/>
                    <a:pt x="1154460" y="90077"/>
                  </a:cubicBezTo>
                  <a:lnTo>
                    <a:pt x="1154460" y="182821"/>
                  </a:lnTo>
                  <a:cubicBezTo>
                    <a:pt x="1154460" y="206711"/>
                    <a:pt x="1144970" y="229622"/>
                    <a:pt x="1128077" y="246515"/>
                  </a:cubicBezTo>
                  <a:cubicBezTo>
                    <a:pt x="1111185" y="263407"/>
                    <a:pt x="1088273" y="272898"/>
                    <a:pt x="1064383" y="272898"/>
                  </a:cubicBezTo>
                  <a:lnTo>
                    <a:pt x="90077" y="272898"/>
                  </a:lnTo>
                  <a:cubicBezTo>
                    <a:pt x="66187" y="272898"/>
                    <a:pt x="43276" y="263407"/>
                    <a:pt x="26383" y="246515"/>
                  </a:cubicBezTo>
                  <a:cubicBezTo>
                    <a:pt x="9490" y="229622"/>
                    <a:pt x="0" y="206711"/>
                    <a:pt x="0" y="182821"/>
                  </a:cubicBezTo>
                  <a:lnTo>
                    <a:pt x="0" y="90077"/>
                  </a:lnTo>
                  <a:cubicBezTo>
                    <a:pt x="0" y="66187"/>
                    <a:pt x="9490" y="43276"/>
                    <a:pt x="26383" y="26383"/>
                  </a:cubicBezTo>
                  <a:cubicBezTo>
                    <a:pt x="43276" y="9490"/>
                    <a:pt x="66187" y="0"/>
                    <a:pt x="90077" y="0"/>
                  </a:cubicBez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0" y="-47625"/>
              <a:ext cx="1154460" cy="320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 rot="1812227">
            <a:off x="12710945" y="220437"/>
            <a:ext cx="5044020" cy="6462184"/>
            <a:chOff x="-147178" y="-1"/>
            <a:chExt cx="6725359" cy="8616246"/>
          </a:xfrm>
        </p:grpSpPr>
        <p:grpSp>
          <p:nvGrpSpPr>
            <p:cNvPr id="125" name="Google Shape;125;p13"/>
            <p:cNvGrpSpPr/>
            <p:nvPr/>
          </p:nvGrpSpPr>
          <p:grpSpPr>
            <a:xfrm rot="-9023308">
              <a:off x="743004" y="916323"/>
              <a:ext cx="4897166" cy="4495445"/>
              <a:chOff x="0" y="-47625"/>
              <a:chExt cx="812800" cy="746125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571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27" name="Google Shape;127;p13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4550" tIns="104550" rIns="104550" bIns="104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 rot="-9023308">
              <a:off x="673754" y="2998567"/>
              <a:ext cx="5083495" cy="4666490"/>
              <a:chOff x="0" y="-47625"/>
              <a:chExt cx="812800" cy="746125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30" name="Google Shape;130;p13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4550" tIns="104550" rIns="104550" bIns="104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2910435" y="5074340"/>
              <a:ext cx="762000" cy="762000"/>
              <a:chOff x="0" y="0"/>
              <a:chExt cx="812800" cy="812800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3066896" y="5646272"/>
              <a:ext cx="449078" cy="608501"/>
              <a:chOff x="0" y="-47625"/>
              <a:chExt cx="635000" cy="860425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36" name="Google Shape;136;p13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" name="Google Shape;137;p13"/>
          <p:cNvGrpSpPr/>
          <p:nvPr/>
        </p:nvGrpSpPr>
        <p:grpSpPr>
          <a:xfrm>
            <a:off x="4743657" y="6168742"/>
            <a:ext cx="723366" cy="723366"/>
            <a:chOff x="0" y="0"/>
            <a:chExt cx="812800" cy="812800"/>
          </a:xfrm>
        </p:grpSpPr>
        <p:sp>
          <p:nvSpPr>
            <p:cNvPr id="138" name="Google Shape;138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2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3"/>
          <p:cNvSpPr txBox="1"/>
          <p:nvPr/>
        </p:nvSpPr>
        <p:spPr>
          <a:xfrm>
            <a:off x="1484827" y="2008569"/>
            <a:ext cx="116460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>
                <a:solidFill>
                  <a:schemeClr val="bg1"/>
                </a:solidFill>
              </a:rPr>
              <a:t>Pengenalan Kriptografi dan Jenis </a:t>
            </a:r>
            <a:r>
              <a:rPr lang="id-ID" sz="6000" b="1" dirty="0" smtClean="0">
                <a:solidFill>
                  <a:schemeClr val="bg1"/>
                </a:solidFill>
              </a:rPr>
              <a:t>Enkrips</a:t>
            </a:r>
            <a:r>
              <a:rPr lang="id-ID" sz="6000" b="1" dirty="0" smtClean="0">
                <a:solidFill>
                  <a:schemeClr val="bg1"/>
                </a:solidFill>
                <a:latin typeface="Montserrat"/>
                <a:sym typeface="Montserrat"/>
              </a:rPr>
              <a:t>i </a:t>
            </a:r>
            <a:endParaRPr sz="6000" b="1" dirty="0">
              <a:solidFill>
                <a:schemeClr val="bg1"/>
              </a:solidFill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700855" y="6187545"/>
            <a:ext cx="4698353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500" dirty="0" smtClean="0">
                <a:solidFill>
                  <a:srgbClr val="FFFFFF"/>
                </a:solidFill>
              </a:rPr>
              <a:t>Yuni Puspita Sari,MTI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1228269" y="562656"/>
            <a:ext cx="179568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dirty="0">
                <a:solidFill>
                  <a:schemeClr val="bg1"/>
                </a:solidFill>
              </a:rPr>
              <a:t>8</a:t>
            </a:r>
            <a:r>
              <a:rPr lang="id-ID" sz="6000" dirty="0" smtClean="0">
                <a:solidFill>
                  <a:schemeClr val="bg1"/>
                </a:solidFill>
              </a:rPr>
              <a:t>. </a:t>
            </a:r>
            <a:r>
              <a:rPr lang="id-ID" sz="6000" dirty="0">
                <a:solidFill>
                  <a:schemeClr val="bg1"/>
                </a:solidFill>
              </a:rPr>
              <a:t>Tantangan dan Serangan terhadap Kriptografi</a:t>
            </a:r>
            <a:endParaRPr sz="6000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5810608" y="2627605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21967"/>
              </p:ext>
            </p:extLst>
          </p:nvPr>
        </p:nvGraphicFramePr>
        <p:xfrm>
          <a:off x="2329087" y="2148204"/>
          <a:ext cx="12818898" cy="5217741"/>
        </p:xfrm>
        <a:graphic>
          <a:graphicData uri="http://schemas.openxmlformats.org/drawingml/2006/table">
            <a:tbl>
              <a:tblPr/>
              <a:tblGrid>
                <a:gridCol w="4272966">
                  <a:extLst>
                    <a:ext uri="{9D8B030D-6E8A-4147-A177-3AD203B41FA5}">
                      <a16:colId xmlns:a16="http://schemas.microsoft.com/office/drawing/2014/main" val="2939865275"/>
                    </a:ext>
                  </a:extLst>
                </a:gridCol>
                <a:gridCol w="4272966">
                  <a:extLst>
                    <a:ext uri="{9D8B030D-6E8A-4147-A177-3AD203B41FA5}">
                      <a16:colId xmlns:a16="http://schemas.microsoft.com/office/drawing/2014/main" val="4006524510"/>
                    </a:ext>
                  </a:extLst>
                </a:gridCol>
                <a:gridCol w="4272966">
                  <a:extLst>
                    <a:ext uri="{9D8B030D-6E8A-4147-A177-3AD203B41FA5}">
                      <a16:colId xmlns:a16="http://schemas.microsoft.com/office/drawing/2014/main" val="3241066530"/>
                    </a:ext>
                  </a:extLst>
                </a:gridCol>
              </a:tblGrid>
              <a:tr h="720456"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Jenis Serangan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Deskripsi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Contoh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407148"/>
                  </a:ext>
                </a:extLst>
              </a:tr>
              <a:tr h="1224775"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Brute Force Attack</a:t>
                      </a:r>
                      <a:endParaRPr lang="id-ID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Mencoba semua kombinasi kunci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>
                          <a:solidFill>
                            <a:schemeClr val="bg1"/>
                          </a:solidFill>
                        </a:rPr>
                        <a:t>Menebak kunci AES dengan komputer super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9145"/>
                  </a:ext>
                </a:extLst>
              </a:tr>
              <a:tr h="720456">
                <a:tc>
                  <a:txBody>
                    <a:bodyPr/>
                    <a:lstStyle/>
                    <a:p>
                      <a:r>
                        <a:rPr lang="id-ID" sz="2400" b="1">
                          <a:solidFill>
                            <a:schemeClr val="bg1"/>
                          </a:solidFill>
                        </a:rPr>
                        <a:t>Dictionary Attack</a:t>
                      </a:r>
                      <a:endParaRPr lang="id-ID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Menggunakan daftar kata umum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>
                          <a:solidFill>
                            <a:schemeClr val="bg1"/>
                          </a:solidFill>
                        </a:rPr>
                        <a:t>Menyerang password lemah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972082"/>
                  </a:ext>
                </a:extLst>
              </a:tr>
              <a:tr h="1224775">
                <a:tc>
                  <a:txBody>
                    <a:bodyPr/>
                    <a:lstStyle/>
                    <a:p>
                      <a:r>
                        <a:rPr lang="id-ID" sz="2400" b="1">
                          <a:solidFill>
                            <a:schemeClr val="bg1"/>
                          </a:solidFill>
                        </a:rPr>
                        <a:t>Side Channel Attack</a:t>
                      </a:r>
                      <a:endParaRPr lang="id-ID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Memanfaatkan informasi waktu atau daya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>
                          <a:solidFill>
                            <a:schemeClr val="bg1"/>
                          </a:solidFill>
                        </a:rPr>
                        <a:t>Menyerang smart card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183866"/>
                  </a:ext>
                </a:extLst>
              </a:tr>
              <a:tr h="1224775">
                <a:tc>
                  <a:txBody>
                    <a:bodyPr/>
                    <a:lstStyle/>
                    <a:p>
                      <a:r>
                        <a:rPr lang="id-ID" sz="2400" b="1">
                          <a:solidFill>
                            <a:schemeClr val="bg1"/>
                          </a:solidFill>
                        </a:rPr>
                        <a:t>Cryptanalysis</a:t>
                      </a:r>
                      <a:endParaRPr lang="id-ID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>
                          <a:solidFill>
                            <a:schemeClr val="bg1"/>
                          </a:solidFill>
                        </a:rPr>
                        <a:t>Analisis matematis untuk pecahkan cipher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Menyerang algoritma klasik Caesar/Vigenère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75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49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CA8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1"/>
          <p:cNvSpPr txBox="1"/>
          <p:nvPr/>
        </p:nvSpPr>
        <p:spPr>
          <a:xfrm>
            <a:off x="3729073" y="3774537"/>
            <a:ext cx="10829854" cy="136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69F3C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Thank you!</a:t>
            </a:r>
            <a:endParaRPr/>
          </a:p>
        </p:txBody>
      </p:sp>
      <p:sp>
        <p:nvSpPr>
          <p:cNvPr id="797" name="Google Shape;797;p31"/>
          <p:cNvSpPr/>
          <p:nvPr/>
        </p:nvSpPr>
        <p:spPr>
          <a:xfrm rot="-2699999">
            <a:off x="-5544457" y="-298863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798" name="Google Shape;798;p31"/>
          <p:cNvSpPr/>
          <p:nvPr/>
        </p:nvSpPr>
        <p:spPr>
          <a:xfrm rot="7807243">
            <a:off x="11109324" y="3463818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799" name="Google Shape;799;p31"/>
          <p:cNvGrpSpPr/>
          <p:nvPr/>
        </p:nvGrpSpPr>
        <p:grpSpPr>
          <a:xfrm>
            <a:off x="13775409" y="946006"/>
            <a:ext cx="2728468" cy="2504648"/>
            <a:chOff x="0" y="-47625"/>
            <a:chExt cx="812800" cy="746125"/>
          </a:xfrm>
        </p:grpSpPr>
        <p:sp>
          <p:nvSpPr>
            <p:cNvPr id="800" name="Google Shape;800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01" name="Google Shape;801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31"/>
          <p:cNvGrpSpPr/>
          <p:nvPr/>
        </p:nvGrpSpPr>
        <p:grpSpPr>
          <a:xfrm>
            <a:off x="14425431" y="680584"/>
            <a:ext cx="2078446" cy="1907948"/>
            <a:chOff x="0" y="-47625"/>
            <a:chExt cx="812800" cy="746125"/>
          </a:xfrm>
        </p:grpSpPr>
        <p:sp>
          <p:nvSpPr>
            <p:cNvPr id="803" name="Google Shape;803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804" name="Google Shape;804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31"/>
          <p:cNvGrpSpPr/>
          <p:nvPr/>
        </p:nvGrpSpPr>
        <p:grpSpPr>
          <a:xfrm>
            <a:off x="1846611" y="1879955"/>
            <a:ext cx="1509689" cy="1385847"/>
            <a:chOff x="0" y="-47625"/>
            <a:chExt cx="812800" cy="746125"/>
          </a:xfrm>
        </p:grpSpPr>
        <p:sp>
          <p:nvSpPr>
            <p:cNvPr id="806" name="Google Shape;806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07" name="Google Shape;807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31"/>
          <p:cNvGrpSpPr/>
          <p:nvPr/>
        </p:nvGrpSpPr>
        <p:grpSpPr>
          <a:xfrm>
            <a:off x="2257209" y="1774156"/>
            <a:ext cx="1032416" cy="947726"/>
            <a:chOff x="0" y="-47625"/>
            <a:chExt cx="812800" cy="746125"/>
          </a:xfrm>
        </p:grpSpPr>
        <p:sp>
          <p:nvSpPr>
            <p:cNvPr id="809" name="Google Shape;809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810" name="Google Shape;810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31"/>
          <p:cNvGrpSpPr/>
          <p:nvPr/>
        </p:nvGrpSpPr>
        <p:grpSpPr>
          <a:xfrm>
            <a:off x="11699915" y="7630006"/>
            <a:ext cx="1007468" cy="995426"/>
            <a:chOff x="0" y="-53826"/>
            <a:chExt cx="1343290" cy="1327236"/>
          </a:xfrm>
        </p:grpSpPr>
        <p:grpSp>
          <p:nvGrpSpPr>
            <p:cNvPr id="812" name="Google Shape;812;p31"/>
            <p:cNvGrpSpPr/>
            <p:nvPr/>
          </p:nvGrpSpPr>
          <p:grpSpPr>
            <a:xfrm>
              <a:off x="0" y="40312"/>
              <a:ext cx="1343290" cy="1233098"/>
              <a:chOff x="0" y="-47625"/>
              <a:chExt cx="812800" cy="746125"/>
            </a:xfrm>
          </p:grpSpPr>
          <p:sp>
            <p:nvSpPr>
              <p:cNvPr id="813" name="Google Shape;813;p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814" name="Google Shape;814;p3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31"/>
            <p:cNvGrpSpPr/>
            <p:nvPr/>
          </p:nvGrpSpPr>
          <p:grpSpPr>
            <a:xfrm>
              <a:off x="365341" y="-53826"/>
              <a:ext cx="918623" cy="843268"/>
              <a:chOff x="0" y="-47625"/>
              <a:chExt cx="812800" cy="746125"/>
            </a:xfrm>
          </p:grpSpPr>
          <p:sp>
            <p:nvSpPr>
              <p:cNvPr id="816" name="Google Shape;816;p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817" name="Google Shape;817;p3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CA8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/>
          <p:nvPr/>
        </p:nvSpPr>
        <p:spPr>
          <a:xfrm rot="-8100000">
            <a:off x="-7019259" y="4447771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37" name="Google Shape;237;p16"/>
          <p:cNvSpPr/>
          <p:nvPr/>
        </p:nvSpPr>
        <p:spPr>
          <a:xfrm rot="2700000">
            <a:off x="7693193" y="-4051440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1"/>
                </a:lnTo>
                <a:lnTo>
                  <a:pt x="0" y="9368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238" name="Google Shape;238;p16"/>
          <p:cNvGrpSpPr/>
          <p:nvPr/>
        </p:nvGrpSpPr>
        <p:grpSpPr>
          <a:xfrm>
            <a:off x="-297850" y="-850361"/>
            <a:ext cx="7993047" cy="7993047"/>
            <a:chOff x="0" y="0"/>
            <a:chExt cx="10657396" cy="10657396"/>
          </a:xfrm>
        </p:grpSpPr>
        <p:grpSp>
          <p:nvGrpSpPr>
            <p:cNvPr id="239" name="Google Shape;239;p16"/>
            <p:cNvGrpSpPr/>
            <p:nvPr/>
          </p:nvGrpSpPr>
          <p:grpSpPr>
            <a:xfrm>
              <a:off x="0" y="0"/>
              <a:ext cx="10657396" cy="10657396"/>
              <a:chOff x="0" y="0"/>
              <a:chExt cx="812800" cy="812800"/>
            </a:xfrm>
          </p:grpSpPr>
          <p:sp>
            <p:nvSpPr>
              <p:cNvPr id="240" name="Google Shape;2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6"/>
            <p:cNvGrpSpPr/>
            <p:nvPr/>
          </p:nvGrpSpPr>
          <p:grpSpPr>
            <a:xfrm>
              <a:off x="1034397" y="1034397"/>
              <a:ext cx="8588602" cy="8588602"/>
              <a:chOff x="0" y="0"/>
              <a:chExt cx="812800" cy="812800"/>
            </a:xfrm>
          </p:grpSpPr>
          <p:sp>
            <p:nvSpPr>
              <p:cNvPr id="243" name="Google Shape;2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16"/>
            <p:cNvGrpSpPr/>
            <p:nvPr/>
          </p:nvGrpSpPr>
          <p:grpSpPr>
            <a:xfrm>
              <a:off x="1786907" y="1786907"/>
              <a:ext cx="7083581" cy="7083581"/>
              <a:chOff x="0" y="0"/>
              <a:chExt cx="812800" cy="812800"/>
            </a:xfrm>
          </p:grpSpPr>
          <p:sp>
            <p:nvSpPr>
              <p:cNvPr id="246" name="Google Shape;2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16"/>
            <p:cNvGrpSpPr/>
            <p:nvPr/>
          </p:nvGrpSpPr>
          <p:grpSpPr>
            <a:xfrm>
              <a:off x="2409352" y="2409352"/>
              <a:ext cx="5838691" cy="5838691"/>
              <a:chOff x="0" y="0"/>
              <a:chExt cx="812800" cy="812800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p16"/>
            <p:cNvGrpSpPr/>
            <p:nvPr/>
          </p:nvGrpSpPr>
          <p:grpSpPr>
            <a:xfrm>
              <a:off x="3092186" y="3092186"/>
              <a:ext cx="4473024" cy="4473024"/>
              <a:chOff x="0" y="0"/>
              <a:chExt cx="812800" cy="812800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4" name="Google Shape;254;p16"/>
          <p:cNvGrpSpPr/>
          <p:nvPr/>
        </p:nvGrpSpPr>
        <p:grpSpPr>
          <a:xfrm>
            <a:off x="1989919" y="-179217"/>
            <a:ext cx="3086100" cy="6469932"/>
            <a:chOff x="0" y="-47625"/>
            <a:chExt cx="812800" cy="1704015"/>
          </a:xfrm>
        </p:grpSpPr>
        <p:sp>
          <p:nvSpPr>
            <p:cNvPr id="255" name="Google Shape;255;p16"/>
            <p:cNvSpPr/>
            <p:nvPr/>
          </p:nvSpPr>
          <p:spPr>
            <a:xfrm>
              <a:off x="0" y="0"/>
              <a:ext cx="812800" cy="1656390"/>
            </a:xfrm>
            <a:custGeom>
              <a:avLst/>
              <a:gdLst/>
              <a:ahLst/>
              <a:cxnLst/>
              <a:rect l="l" t="t" r="r" b="b"/>
              <a:pathLst>
                <a:path w="812800" h="165639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656390"/>
                  </a:lnTo>
                  <a:lnTo>
                    <a:pt x="0" y="1656390"/>
                  </a:lnTo>
                  <a:close/>
                </a:path>
              </a:pathLst>
            </a:custGeom>
            <a:solidFill>
              <a:srgbClr val="F35391"/>
            </a:solidFill>
            <a:ln>
              <a:noFill/>
            </a:ln>
          </p:spPr>
        </p:sp>
        <p:sp>
          <p:nvSpPr>
            <p:cNvPr id="256" name="Google Shape;256;p16"/>
            <p:cNvSpPr txBox="1"/>
            <p:nvPr/>
          </p:nvSpPr>
          <p:spPr>
            <a:xfrm>
              <a:off x="0" y="-47625"/>
              <a:ext cx="812800" cy="170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6"/>
          <p:cNvGrpSpPr/>
          <p:nvPr/>
        </p:nvGrpSpPr>
        <p:grpSpPr>
          <a:xfrm>
            <a:off x="2926386" y="2373875"/>
            <a:ext cx="1544574" cy="1544574"/>
            <a:chOff x="0" y="0"/>
            <a:chExt cx="812800" cy="812800"/>
          </a:xfrm>
        </p:grpSpPr>
        <p:sp>
          <p:nvSpPr>
            <p:cNvPr id="258" name="Google Shape;258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01</a:t>
              </a:r>
              <a:endParaRPr/>
            </a:p>
          </p:txBody>
        </p:sp>
      </p:grpSp>
      <p:grpSp>
        <p:nvGrpSpPr>
          <p:cNvPr id="260" name="Google Shape;260;p16"/>
          <p:cNvGrpSpPr/>
          <p:nvPr/>
        </p:nvGrpSpPr>
        <p:grpSpPr>
          <a:xfrm>
            <a:off x="15201900" y="-180826"/>
            <a:ext cx="3086100" cy="10466217"/>
            <a:chOff x="0" y="-47625"/>
            <a:chExt cx="812800" cy="2756534"/>
          </a:xfrm>
        </p:grpSpPr>
        <p:sp>
          <p:nvSpPr>
            <p:cNvPr id="261" name="Google Shape;261;p16"/>
            <p:cNvSpPr/>
            <p:nvPr/>
          </p:nvSpPr>
          <p:spPr>
            <a:xfrm>
              <a:off x="0" y="0"/>
              <a:ext cx="812800" cy="2708909"/>
            </a:xfrm>
            <a:custGeom>
              <a:avLst/>
              <a:gdLst/>
              <a:ahLst/>
              <a:cxnLst/>
              <a:rect l="l" t="t" r="r" b="b"/>
              <a:pathLst>
                <a:path w="812800" h="270890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8909"/>
                  </a:lnTo>
                  <a:lnTo>
                    <a:pt x="0" y="2708909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262" name="Google Shape;262;p16"/>
            <p:cNvSpPr txBox="1"/>
            <p:nvPr/>
          </p:nvSpPr>
          <p:spPr>
            <a:xfrm>
              <a:off x="0" y="-47625"/>
              <a:ext cx="812800" cy="2756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6"/>
          <p:cNvSpPr/>
          <p:nvPr/>
        </p:nvSpPr>
        <p:spPr>
          <a:xfrm>
            <a:off x="15201900" y="-1002413"/>
            <a:ext cx="6858000" cy="10134270"/>
          </a:xfrm>
          <a:custGeom>
            <a:avLst/>
            <a:gdLst/>
            <a:ahLst/>
            <a:cxnLst/>
            <a:rect l="l" t="t" r="r" b="b"/>
            <a:pathLst>
              <a:path w="6858000" h="10134270" extrusionOk="0">
                <a:moveTo>
                  <a:pt x="0" y="0"/>
                </a:moveTo>
                <a:lnTo>
                  <a:pt x="6858000" y="0"/>
                </a:lnTo>
                <a:lnTo>
                  <a:pt x="6858000" y="10134270"/>
                </a:lnTo>
                <a:lnTo>
                  <a:pt x="0" y="10134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4629" r="-131652"/>
            </a:stretch>
          </a:blipFill>
          <a:ln>
            <a:noFill/>
          </a:ln>
        </p:spPr>
      </p:sp>
      <p:grpSp>
        <p:nvGrpSpPr>
          <p:cNvPr id="265" name="Google Shape;265;p16"/>
          <p:cNvGrpSpPr/>
          <p:nvPr/>
        </p:nvGrpSpPr>
        <p:grpSpPr>
          <a:xfrm>
            <a:off x="10942193" y="8259518"/>
            <a:ext cx="339583" cy="359480"/>
            <a:chOff x="0" y="-47625"/>
            <a:chExt cx="812800" cy="860425"/>
          </a:xfrm>
        </p:grpSpPr>
        <p:sp>
          <p:nvSpPr>
            <p:cNvPr id="266" name="Google Shape;266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267" name="Google Shape;267;p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6"/>
          <p:cNvSpPr txBox="1"/>
          <p:nvPr/>
        </p:nvSpPr>
        <p:spPr>
          <a:xfrm>
            <a:off x="5277788" y="715390"/>
            <a:ext cx="1005134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600" dirty="0">
                <a:solidFill>
                  <a:schemeClr val="bg1"/>
                </a:solidFill>
              </a:rPr>
              <a:t>1. Pengantar Kriptografi</a:t>
            </a:r>
            <a:endParaRPr lang="id-ID" sz="6600" dirty="0">
              <a:solidFill>
                <a:schemeClr val="bg1"/>
              </a:solidFill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5361750" y="2336095"/>
            <a:ext cx="9711537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id-ID" sz="3200" b="1" dirty="0" smtClean="0">
                <a:solidFill>
                  <a:schemeClr val="bg1"/>
                </a:solidFill>
              </a:rPr>
              <a:t>Definisi</a:t>
            </a:r>
          </a:p>
          <a:p>
            <a:pPr algn="just"/>
            <a:endParaRPr lang="id-ID" sz="3200" b="1" dirty="0">
              <a:solidFill>
                <a:schemeClr val="bg1"/>
              </a:solidFill>
            </a:endParaRPr>
          </a:p>
          <a:p>
            <a:pPr algn="just"/>
            <a:r>
              <a:rPr lang="id-ID" sz="3200" b="1" dirty="0">
                <a:solidFill>
                  <a:schemeClr val="bg1"/>
                </a:solidFill>
              </a:rPr>
              <a:t>Kriptografi</a:t>
            </a:r>
            <a:r>
              <a:rPr lang="id-ID" sz="3200" dirty="0">
                <a:solidFill>
                  <a:schemeClr val="bg1"/>
                </a:solidFill>
              </a:rPr>
              <a:t> adalah ilmu dan seni untuk menjaga </a:t>
            </a:r>
            <a:r>
              <a:rPr lang="id-ID" sz="3200" b="1" dirty="0">
                <a:solidFill>
                  <a:schemeClr val="bg1"/>
                </a:solidFill>
              </a:rPr>
              <a:t>kerahasiaan informasi</a:t>
            </a:r>
            <a:r>
              <a:rPr lang="id-ID" sz="3200" dirty="0">
                <a:solidFill>
                  <a:schemeClr val="bg1"/>
                </a:solidFill>
              </a:rPr>
              <a:t> dengan cara mengubah pesan asli (</a:t>
            </a:r>
            <a:r>
              <a:rPr lang="id-ID" sz="3200" i="1" dirty="0">
                <a:solidFill>
                  <a:schemeClr val="bg1"/>
                </a:solidFill>
              </a:rPr>
              <a:t>plaintext</a:t>
            </a:r>
            <a:r>
              <a:rPr lang="id-ID" sz="3200" dirty="0">
                <a:solidFill>
                  <a:schemeClr val="bg1"/>
                </a:solidFill>
              </a:rPr>
              <a:t>) menjadi bentuk yang tidak dapat dibaca (</a:t>
            </a:r>
            <a:r>
              <a:rPr lang="id-ID" sz="3200" i="1" dirty="0">
                <a:solidFill>
                  <a:schemeClr val="bg1"/>
                </a:solidFill>
              </a:rPr>
              <a:t>ciphertext</a:t>
            </a:r>
            <a:r>
              <a:rPr lang="id-ID" sz="3200" dirty="0">
                <a:solidFill>
                  <a:schemeClr val="bg1"/>
                </a:solidFill>
              </a:rPr>
              <a:t>), sehingga hanya pihak yang memiliki kunci tertentu yang dapat mengembalikannya (</a:t>
            </a:r>
            <a:r>
              <a:rPr lang="id-ID" sz="3200" i="1" dirty="0">
                <a:solidFill>
                  <a:schemeClr val="bg1"/>
                </a:solidFill>
              </a:rPr>
              <a:t>dekripsi</a:t>
            </a:r>
            <a:r>
              <a:rPr lang="id-ID" sz="3200" dirty="0">
                <a:solidFill>
                  <a:schemeClr val="bg1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/>
        </p:nvSpPr>
        <p:spPr>
          <a:xfrm>
            <a:off x="-584910" y="1382640"/>
            <a:ext cx="17397776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id-ID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Tujuan Utama Kriptografi (Prinsip CIA + AN)</a:t>
            </a:r>
            <a:r>
              <a:rPr lang="id-ID" sz="4800" b="0" i="0" u="none" strike="noStrike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Google Shape;198;p15"/>
          <p:cNvSpPr/>
          <p:nvPr/>
        </p:nvSpPr>
        <p:spPr>
          <a:xfrm rot="-3278844">
            <a:off x="-7521576" y="-46840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 rot="7599151">
            <a:off x="12214224" y="426586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09" name="Google Shape;209;p15"/>
          <p:cNvSpPr/>
          <p:nvPr/>
        </p:nvSpPr>
        <p:spPr>
          <a:xfrm>
            <a:off x="334650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20" y="0"/>
                </a:lnTo>
                <a:lnTo>
                  <a:pt x="1443420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0" name="Google Shape;210;p15"/>
          <p:cNvSpPr/>
          <p:nvPr/>
        </p:nvSpPr>
        <p:spPr>
          <a:xfrm>
            <a:off x="811397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19" y="0"/>
                </a:lnTo>
                <a:lnTo>
                  <a:pt x="1443419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18" name="Google Shape;218;p15"/>
          <p:cNvGrpSpPr/>
          <p:nvPr/>
        </p:nvGrpSpPr>
        <p:grpSpPr>
          <a:xfrm>
            <a:off x="15314918" y="1506159"/>
            <a:ext cx="847888" cy="856040"/>
            <a:chOff x="0" y="-60012"/>
            <a:chExt cx="1130517" cy="1141387"/>
          </a:xfrm>
        </p:grpSpPr>
        <p:grpSp>
          <p:nvGrpSpPr>
            <p:cNvPr id="219" name="Google Shape;219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0" name="Google Shape;22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1" name="Google Shape;22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23" name="Google Shape;223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24" name="Google Shape;224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5" name="Google Shape;225;p15"/>
          <p:cNvGrpSpPr/>
          <p:nvPr/>
        </p:nvGrpSpPr>
        <p:grpSpPr>
          <a:xfrm>
            <a:off x="4789927" y="8854526"/>
            <a:ext cx="847888" cy="856040"/>
            <a:chOff x="0" y="-60012"/>
            <a:chExt cx="1130517" cy="1141387"/>
          </a:xfrm>
        </p:grpSpPr>
        <p:grpSp>
          <p:nvGrpSpPr>
            <p:cNvPr id="226" name="Google Shape;226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7" name="Google Shape;227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8" name="Google Shape;228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31" name="Google Shape;23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95671"/>
              </p:ext>
            </p:extLst>
          </p:nvPr>
        </p:nvGraphicFramePr>
        <p:xfrm>
          <a:off x="2639021" y="3040653"/>
          <a:ext cx="11715333" cy="5710328"/>
        </p:xfrm>
        <a:graphic>
          <a:graphicData uri="http://schemas.openxmlformats.org/drawingml/2006/table">
            <a:tbl>
              <a:tblPr/>
              <a:tblGrid>
                <a:gridCol w="3905111">
                  <a:extLst>
                    <a:ext uri="{9D8B030D-6E8A-4147-A177-3AD203B41FA5}">
                      <a16:colId xmlns:a16="http://schemas.microsoft.com/office/drawing/2014/main" val="2237614608"/>
                    </a:ext>
                  </a:extLst>
                </a:gridCol>
                <a:gridCol w="3905111">
                  <a:extLst>
                    <a:ext uri="{9D8B030D-6E8A-4147-A177-3AD203B41FA5}">
                      <a16:colId xmlns:a16="http://schemas.microsoft.com/office/drawing/2014/main" val="2621577620"/>
                    </a:ext>
                  </a:extLst>
                </a:gridCol>
                <a:gridCol w="3905111">
                  <a:extLst>
                    <a:ext uri="{9D8B030D-6E8A-4147-A177-3AD203B41FA5}">
                      <a16:colId xmlns:a16="http://schemas.microsoft.com/office/drawing/2014/main" val="4075986800"/>
                    </a:ext>
                  </a:extLst>
                </a:gridCol>
              </a:tblGrid>
              <a:tr h="650648">
                <a:tc>
                  <a:txBody>
                    <a:bodyPr/>
                    <a:lstStyle/>
                    <a:p>
                      <a:r>
                        <a:rPr lang="id-ID" sz="28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Tujuan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Keterangan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Contoh Kasus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677927"/>
                  </a:ext>
                </a:extLst>
              </a:tr>
              <a:tr h="1106102">
                <a:tc>
                  <a:txBody>
                    <a:bodyPr/>
                    <a:lstStyle/>
                    <a:p>
                      <a:r>
                        <a:rPr lang="id-ID" sz="28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Confidentiality</a:t>
                      </a:r>
                      <a:endParaRPr lang="id-ID" sz="28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Menjaga kerahasiaan data agar tidak dibaca pihak lain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Enkripsi pesan email dengan PGP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989911"/>
                  </a:ext>
                </a:extLst>
              </a:tr>
              <a:tr h="1106102">
                <a:tc>
                  <a:txBody>
                    <a:bodyPr/>
                    <a:lstStyle/>
                    <a:p>
                      <a:r>
                        <a:rPr lang="id-ID" sz="28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Integrity</a:t>
                      </a:r>
                      <a:endParaRPr lang="id-ID" sz="28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Menjamin data tidak berubah selama transmisi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Hashing file dengan SHA-256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466953"/>
                  </a:ext>
                </a:extLst>
              </a:tr>
              <a:tr h="650648">
                <a:tc>
                  <a:txBody>
                    <a:bodyPr/>
                    <a:lstStyle/>
                    <a:p>
                      <a:r>
                        <a:rPr lang="id-ID" sz="28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Authentication</a:t>
                      </a:r>
                      <a:endParaRPr lang="id-ID" sz="28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Memastikan identitas pengirim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Login dengan digital certificate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796016"/>
                  </a:ext>
                </a:extLst>
              </a:tr>
              <a:tr h="1106102">
                <a:tc>
                  <a:txBody>
                    <a:bodyPr/>
                    <a:lstStyle/>
                    <a:p>
                      <a:r>
                        <a:rPr lang="id-ID" sz="2800" b="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Non-repudiation</a:t>
                      </a:r>
                      <a:endParaRPr lang="id-ID" sz="28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Menghindari penyangkalan oleh pengirim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Tanda tangan digital pada dokumen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5076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1301588" y="1028700"/>
            <a:ext cx="169864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. </a:t>
            </a:r>
            <a:r>
              <a:rPr lang="id-ID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Komponen Dasar Sistem Kriptografi</a:t>
            </a:r>
            <a:endParaRPr sz="6000" b="1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5374565" y="1952030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05106"/>
              </p:ext>
            </p:extLst>
          </p:nvPr>
        </p:nvGraphicFramePr>
        <p:xfrm>
          <a:off x="2446591" y="2572998"/>
          <a:ext cx="12553056" cy="5353878"/>
        </p:xfrm>
        <a:graphic>
          <a:graphicData uri="http://schemas.openxmlformats.org/drawingml/2006/table">
            <a:tbl>
              <a:tblPr/>
              <a:tblGrid>
                <a:gridCol w="4184352">
                  <a:extLst>
                    <a:ext uri="{9D8B030D-6E8A-4147-A177-3AD203B41FA5}">
                      <a16:colId xmlns:a16="http://schemas.microsoft.com/office/drawing/2014/main" val="240451345"/>
                    </a:ext>
                  </a:extLst>
                </a:gridCol>
                <a:gridCol w="4635155">
                  <a:extLst>
                    <a:ext uri="{9D8B030D-6E8A-4147-A177-3AD203B41FA5}">
                      <a16:colId xmlns:a16="http://schemas.microsoft.com/office/drawing/2014/main" val="3167710071"/>
                    </a:ext>
                  </a:extLst>
                </a:gridCol>
                <a:gridCol w="3733549">
                  <a:extLst>
                    <a:ext uri="{9D8B030D-6E8A-4147-A177-3AD203B41FA5}">
                      <a16:colId xmlns:a16="http://schemas.microsoft.com/office/drawing/2014/main" val="1409442426"/>
                    </a:ext>
                  </a:extLst>
                </a:gridCol>
              </a:tblGrid>
              <a:tr h="608395"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Komponen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Deskripsi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Contoh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69520"/>
                  </a:ext>
                </a:extLst>
              </a:tr>
              <a:tr h="1034272">
                <a:tc>
                  <a:txBody>
                    <a:bodyPr/>
                    <a:lstStyle/>
                    <a:p>
                      <a:r>
                        <a:rPr lang="id-ID" sz="2000" b="1">
                          <a:solidFill>
                            <a:schemeClr val="bg1"/>
                          </a:solidFill>
                        </a:rPr>
                        <a:t>Plaintext</a:t>
                      </a:r>
                      <a:endParaRPr lang="id-ID" sz="2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>
                          <a:solidFill>
                            <a:schemeClr val="bg1"/>
                          </a:solidFill>
                        </a:rPr>
                        <a:t>Pesan asli yang ingin diamankan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>
                          <a:solidFill>
                            <a:schemeClr val="bg1"/>
                          </a:solidFill>
                        </a:rPr>
                        <a:t>“Kata sandi: admin123”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592563"/>
                  </a:ext>
                </a:extLst>
              </a:tr>
              <a:tr h="608395">
                <a:tc>
                  <a:txBody>
                    <a:bodyPr/>
                    <a:lstStyle/>
                    <a:p>
                      <a:r>
                        <a:rPr lang="id-ID" sz="2000" b="1">
                          <a:solidFill>
                            <a:schemeClr val="bg1"/>
                          </a:solidFill>
                        </a:rPr>
                        <a:t>Ciphertext</a:t>
                      </a:r>
                      <a:endParaRPr lang="id-ID" sz="2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>
                          <a:solidFill>
                            <a:schemeClr val="bg1"/>
                          </a:solidFill>
                        </a:rPr>
                        <a:t>Hasil pesan terenkripsi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>
                          <a:solidFill>
                            <a:schemeClr val="bg1"/>
                          </a:solidFill>
                        </a:rPr>
                        <a:t>“Odwh vdqgl: dgplq456”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554569"/>
                  </a:ext>
                </a:extLst>
              </a:tr>
              <a:tr h="1034272">
                <a:tc>
                  <a:txBody>
                    <a:bodyPr/>
                    <a:lstStyle/>
                    <a:p>
                      <a:r>
                        <a:rPr lang="id-ID" sz="2000" b="1">
                          <a:solidFill>
                            <a:schemeClr val="bg1"/>
                          </a:solidFill>
                        </a:rPr>
                        <a:t>Encryption Algorithm</a:t>
                      </a:r>
                      <a:endParaRPr lang="id-ID" sz="2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>
                          <a:solidFill>
                            <a:schemeClr val="bg1"/>
                          </a:solidFill>
                        </a:rPr>
                        <a:t>Proses mengubah plaintext → ciphertext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>
                          <a:solidFill>
                            <a:schemeClr val="bg1"/>
                          </a:solidFill>
                        </a:rPr>
                        <a:t>AES, DES, RSA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586176"/>
                  </a:ext>
                </a:extLst>
              </a:tr>
              <a:tr h="1034272">
                <a:tc>
                  <a:txBody>
                    <a:bodyPr/>
                    <a:lstStyle/>
                    <a:p>
                      <a:r>
                        <a:rPr lang="id-ID" sz="2000" b="1">
                          <a:solidFill>
                            <a:schemeClr val="bg1"/>
                          </a:solidFill>
                        </a:rPr>
                        <a:t>Decryption Algorithm</a:t>
                      </a:r>
                      <a:endParaRPr lang="id-ID" sz="2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>
                          <a:solidFill>
                            <a:schemeClr val="bg1"/>
                          </a:solidFill>
                        </a:rPr>
                        <a:t>Proses mengembalikan ciphertext → plaintext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>
                          <a:solidFill>
                            <a:schemeClr val="bg1"/>
                          </a:solidFill>
                        </a:rPr>
                        <a:t>AES decrypt, RSA decrypt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212226"/>
                  </a:ext>
                </a:extLst>
              </a:tr>
              <a:tr h="1034272">
                <a:tc>
                  <a:txBody>
                    <a:bodyPr/>
                    <a:lstStyle/>
                    <a:p>
                      <a:r>
                        <a:rPr lang="id-ID" sz="2000" b="1">
                          <a:solidFill>
                            <a:schemeClr val="bg1"/>
                          </a:solidFill>
                        </a:rPr>
                        <a:t>Key (Kunci)</a:t>
                      </a:r>
                      <a:endParaRPr lang="id-ID" sz="2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>
                          <a:solidFill>
                            <a:schemeClr val="bg1"/>
                          </a:solidFill>
                        </a:rPr>
                        <a:t>Nilai rahasia yang digunakan untuk enkripsi/dekripsi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>
                          <a:solidFill>
                            <a:schemeClr val="bg1"/>
                          </a:solidFill>
                        </a:rPr>
                        <a:t>128-bit AES key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8446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178676" y="-36553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9"/>
          <p:cNvSpPr/>
          <p:nvPr/>
        </p:nvSpPr>
        <p:spPr>
          <a:xfrm>
            <a:off x="14106200" y="9112144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11041724" y="5890318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3539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11166569" y="8702300"/>
            <a:ext cx="420643" cy="42064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Google Shape;352;p19"/>
          <p:cNvSpPr txBox="1"/>
          <p:nvPr/>
        </p:nvSpPr>
        <p:spPr>
          <a:xfrm>
            <a:off x="1409341" y="1038225"/>
            <a:ext cx="139854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id-ID" sz="6000" dirty="0">
                <a:solidFill>
                  <a:schemeClr val="bg1"/>
                </a:solidFill>
              </a:rPr>
              <a:t>4. Jenis Kriptografi Berdasarkan Kunci</a:t>
            </a:r>
            <a:endParaRPr sz="6000" dirty="0">
              <a:solidFill>
                <a:schemeClr val="bg1"/>
              </a:solidFill>
            </a:endParaRPr>
          </a:p>
        </p:txBody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987729" y="2430804"/>
            <a:ext cx="1478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1.  Kriptografi </a:t>
            </a:r>
            <a:r>
              <a:rPr lang="id-ID" sz="2400" b="1" dirty="0">
                <a:solidFill>
                  <a:schemeClr val="bg1"/>
                </a:solidFill>
              </a:rPr>
              <a:t>Simetrik</a:t>
            </a:r>
          </a:p>
          <a:p>
            <a:r>
              <a:rPr lang="id-ID" sz="2400" dirty="0" smtClean="0">
                <a:solidFill>
                  <a:schemeClr val="bg1"/>
                </a:solidFill>
              </a:rPr>
              <a:t>      Menggunakan </a:t>
            </a:r>
            <a:r>
              <a:rPr lang="id-ID" sz="2400" b="1" dirty="0">
                <a:solidFill>
                  <a:schemeClr val="bg1"/>
                </a:solidFill>
              </a:rPr>
              <a:t>satu kunci yang sama</a:t>
            </a:r>
            <a:r>
              <a:rPr lang="id-ID" sz="2400" dirty="0">
                <a:solidFill>
                  <a:schemeClr val="bg1"/>
                </a:solidFill>
              </a:rPr>
              <a:t> untuk enkripsi dan </a:t>
            </a:r>
            <a:r>
              <a:rPr lang="id-ID" sz="2400" dirty="0" smtClean="0">
                <a:solidFill>
                  <a:schemeClr val="bg1"/>
                </a:solidFill>
              </a:rPr>
              <a:t>dekripsi</a:t>
            </a:r>
          </a:p>
          <a:p>
            <a:endParaRPr lang="id-ID" sz="2400" dirty="0" smtClean="0">
              <a:solidFill>
                <a:schemeClr val="bg1"/>
              </a:solidFill>
            </a:endParaRPr>
          </a:p>
          <a:p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    </a:t>
            </a:r>
            <a:r>
              <a:rPr lang="id-ID" sz="2400" dirty="0">
                <a:solidFill>
                  <a:schemeClr val="bg1"/>
                </a:solidFill>
              </a:rPr>
              <a:t>Contoh Algoritma</a:t>
            </a:r>
            <a:r>
              <a:rPr lang="id-ID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    a. </a:t>
            </a:r>
            <a:r>
              <a:rPr lang="id-ID" sz="2400" b="1" dirty="0" smtClean="0">
                <a:solidFill>
                  <a:schemeClr val="bg1"/>
                </a:solidFill>
              </a:rPr>
              <a:t>DES </a:t>
            </a:r>
            <a:r>
              <a:rPr lang="id-ID" sz="2400" b="1" dirty="0">
                <a:solidFill>
                  <a:schemeClr val="bg1"/>
                </a:solidFill>
              </a:rPr>
              <a:t>(Data Encryption Standard)</a:t>
            </a:r>
            <a:r>
              <a:rPr lang="id-ID" sz="2400" dirty="0">
                <a:solidFill>
                  <a:schemeClr val="bg1"/>
                </a:solidFill>
              </a:rPr>
              <a:t> – 56 bit, klasik namun sudah tidak aman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id-ID" sz="2400" b="1" dirty="0" smtClean="0">
                <a:solidFill>
                  <a:schemeClr val="bg1"/>
                </a:solidFill>
              </a:rPr>
              <a:t>     b. AES </a:t>
            </a:r>
            <a:r>
              <a:rPr lang="id-ID" sz="2400" b="1" dirty="0">
                <a:solidFill>
                  <a:schemeClr val="bg1"/>
                </a:solidFill>
              </a:rPr>
              <a:t>(Advanced Encryption Standard)</a:t>
            </a:r>
            <a:r>
              <a:rPr lang="id-ID" sz="2400" dirty="0">
                <a:solidFill>
                  <a:schemeClr val="bg1"/>
                </a:solidFill>
              </a:rPr>
              <a:t> – 128/192/256 bit, digunakan secara luas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id-ID" sz="2400" b="1" dirty="0" smtClean="0">
                <a:solidFill>
                  <a:schemeClr val="bg1"/>
                </a:solidFill>
              </a:rPr>
              <a:t>     c. RC4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>
                <a:solidFill>
                  <a:schemeClr val="bg1"/>
                </a:solidFill>
              </a:rPr>
              <a:t>– sering digunakan dalam SSL/TLS lama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</a:p>
          <a:p>
            <a:endParaRPr lang="id-ID" sz="2400" dirty="0">
              <a:solidFill>
                <a:schemeClr val="bg1"/>
              </a:solidFill>
            </a:endParaRPr>
          </a:p>
          <a:p>
            <a:r>
              <a:rPr lang="id-ID" sz="2400" dirty="0" smtClean="0"/>
              <a:t>     </a:t>
            </a:r>
            <a:r>
              <a:rPr lang="id-ID" sz="2400" dirty="0" smtClean="0">
                <a:solidFill>
                  <a:schemeClr val="bg1"/>
                </a:solidFill>
              </a:rPr>
              <a:t>Contoh </a:t>
            </a:r>
            <a:r>
              <a:rPr lang="id-ID" sz="2400" dirty="0">
                <a:solidFill>
                  <a:schemeClr val="bg1"/>
                </a:solidFill>
              </a:rPr>
              <a:t>Sederhana (Caesar Cipher</a:t>
            </a:r>
            <a:r>
              <a:rPr lang="id-ID" sz="2400" dirty="0" smtClean="0">
                <a:solidFill>
                  <a:schemeClr val="bg1"/>
                </a:solidFill>
              </a:rPr>
              <a:t>):</a:t>
            </a:r>
          </a:p>
          <a:p>
            <a:endParaRPr lang="id-ID" sz="2400" dirty="0" smtClean="0">
              <a:solidFill>
                <a:schemeClr val="bg1"/>
              </a:solidFill>
            </a:endParaRPr>
          </a:p>
          <a:p>
            <a:endParaRPr lang="id-ID" sz="2400" dirty="0" smtClean="0">
              <a:solidFill>
                <a:schemeClr val="bg1"/>
              </a:solidFill>
            </a:endParaRPr>
          </a:p>
          <a:p>
            <a:r>
              <a:rPr lang="id-ID" sz="2400" dirty="0" smtClean="0">
                <a:solidFill>
                  <a:schemeClr val="bg1"/>
                </a:solidFill>
              </a:rPr>
              <a:t>            Shift          = 3</a:t>
            </a:r>
          </a:p>
          <a:p>
            <a:endParaRPr lang="id-ID" sz="2400" dirty="0">
              <a:solidFill>
                <a:schemeClr val="bg1"/>
              </a:solidFill>
            </a:endParaRPr>
          </a:p>
          <a:p>
            <a:endParaRPr lang="id-ID" sz="2400" dirty="0" smtClean="0">
              <a:solidFill>
                <a:schemeClr val="bg1"/>
              </a:solidFill>
            </a:endParaRPr>
          </a:p>
          <a:p>
            <a:r>
              <a:rPr lang="id-ID" sz="2400" dirty="0" smtClean="0">
                <a:solidFill>
                  <a:schemeClr val="bg1"/>
                </a:solidFill>
              </a:rPr>
              <a:t>      Karena </a:t>
            </a:r>
            <a:r>
              <a:rPr lang="id-ID" sz="2400" dirty="0">
                <a:solidFill>
                  <a:schemeClr val="bg1"/>
                </a:solidFill>
              </a:rPr>
              <a:t>setiap huruf digeser tiga posisi ke kanan.</a:t>
            </a:r>
            <a:endParaRPr lang="id-ID" sz="2400" dirty="0" smtClean="0">
              <a:solidFill>
                <a:schemeClr val="bg1"/>
              </a:solidFill>
            </a:endParaRPr>
          </a:p>
          <a:p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97679" y="6064976"/>
            <a:ext cx="2885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Plaintext   : </a:t>
            </a:r>
            <a:r>
              <a:rPr kumimoji="0" lang="id-ID" alt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HELLO</a:t>
            </a:r>
            <a:r>
              <a:rPr kumimoji="0" lang="id-ID" alt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id-ID" altLang="id-ID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10838" y="6880761"/>
            <a:ext cx="30572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Ciphertext : </a:t>
            </a:r>
            <a:r>
              <a:rPr kumimoji="0" lang="id-ID" alt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KHOOR</a:t>
            </a:r>
            <a:r>
              <a:rPr kumimoji="0" lang="id-ID" alt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id-ID" altLang="id-ID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178676" y="-36553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9"/>
          <p:cNvSpPr/>
          <p:nvPr/>
        </p:nvSpPr>
        <p:spPr>
          <a:xfrm>
            <a:off x="14106200" y="9112144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11041724" y="5890318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3539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11166569" y="8702300"/>
            <a:ext cx="420643" cy="42064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Google Shape;352;p19"/>
          <p:cNvSpPr txBox="1"/>
          <p:nvPr/>
        </p:nvSpPr>
        <p:spPr>
          <a:xfrm>
            <a:off x="1409341" y="1038225"/>
            <a:ext cx="139854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id-ID" sz="6000" dirty="0">
                <a:solidFill>
                  <a:schemeClr val="bg1"/>
                </a:solidFill>
              </a:rPr>
              <a:t>4. Jenis Kriptografi Berdasarkan Kunci</a:t>
            </a:r>
            <a:endParaRPr sz="6000" dirty="0">
              <a:solidFill>
                <a:schemeClr val="bg1"/>
              </a:solidFill>
            </a:endParaRPr>
          </a:p>
        </p:txBody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987729" y="2430804"/>
            <a:ext cx="1478284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2. Kriptografi Asimetrik</a:t>
            </a:r>
          </a:p>
          <a:p>
            <a:endParaRPr lang="id-ID" sz="2400" b="1" dirty="0">
              <a:solidFill>
                <a:schemeClr val="bg1"/>
              </a:solidFill>
            </a:endParaRPr>
          </a:p>
          <a:p>
            <a:r>
              <a:rPr lang="id-ID" sz="2400" dirty="0" smtClean="0">
                <a:solidFill>
                  <a:schemeClr val="bg1"/>
                </a:solidFill>
              </a:rPr>
              <a:t>      </a:t>
            </a:r>
            <a:r>
              <a:rPr lang="id-ID" sz="2400" dirty="0">
                <a:solidFill>
                  <a:schemeClr val="bg1"/>
                </a:solidFill>
              </a:rPr>
              <a:t>Menggunakan </a:t>
            </a:r>
            <a:r>
              <a:rPr lang="id-ID" sz="2400" b="1" dirty="0">
                <a:solidFill>
                  <a:schemeClr val="bg1"/>
                </a:solidFill>
              </a:rPr>
              <a:t>dua kunci berbeda</a:t>
            </a:r>
            <a:r>
              <a:rPr lang="id-ID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id-ID" sz="2400" b="1" dirty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      a. Public </a:t>
            </a:r>
            <a:r>
              <a:rPr lang="id-ID" sz="2400" b="1" dirty="0">
                <a:solidFill>
                  <a:schemeClr val="bg1"/>
                </a:solidFill>
              </a:rPr>
              <a:t>key</a:t>
            </a:r>
            <a:r>
              <a:rPr lang="id-ID" sz="2400" dirty="0">
                <a:solidFill>
                  <a:schemeClr val="bg1"/>
                </a:solidFill>
              </a:rPr>
              <a:t> (untuk </a:t>
            </a:r>
            <a:r>
              <a:rPr lang="id-ID" sz="2400" dirty="0" smtClean="0">
                <a:solidFill>
                  <a:schemeClr val="bg1"/>
                </a:solidFill>
              </a:rPr>
              <a:t>enkripsi)</a:t>
            </a:r>
          </a:p>
          <a:p>
            <a:r>
              <a:rPr lang="id-ID" sz="2400" b="1" dirty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      b. Private </a:t>
            </a:r>
            <a:r>
              <a:rPr lang="id-ID" sz="2400" b="1" dirty="0">
                <a:solidFill>
                  <a:schemeClr val="bg1"/>
                </a:solidFill>
              </a:rPr>
              <a:t>key</a:t>
            </a:r>
            <a:r>
              <a:rPr lang="id-ID" sz="2400" dirty="0">
                <a:solidFill>
                  <a:schemeClr val="bg1"/>
                </a:solidFill>
              </a:rPr>
              <a:t> (untuk dekripsi)</a:t>
            </a:r>
            <a:endParaRPr lang="id-ID" sz="2400" dirty="0" smtClean="0">
              <a:solidFill>
                <a:schemeClr val="bg1"/>
              </a:solidFill>
            </a:endParaRPr>
          </a:p>
          <a:p>
            <a:endParaRPr lang="id-ID" sz="2400" dirty="0" smtClean="0">
              <a:solidFill>
                <a:schemeClr val="bg1"/>
              </a:solidFill>
            </a:endParaRPr>
          </a:p>
          <a:p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    </a:t>
            </a:r>
            <a:r>
              <a:rPr lang="id-ID" sz="2400" dirty="0">
                <a:solidFill>
                  <a:schemeClr val="bg1"/>
                </a:solidFill>
              </a:rPr>
              <a:t>Contoh Algoritma</a:t>
            </a:r>
            <a:r>
              <a:rPr lang="id-ID" sz="2400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    a. </a:t>
            </a:r>
            <a:r>
              <a:rPr lang="id-ID" sz="2400" dirty="0">
                <a:solidFill>
                  <a:schemeClr val="bg1"/>
                </a:solidFill>
              </a:rPr>
              <a:t>RSA (Rivest–Shamir–Adleman)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</a:rPr>
              <a:t>     b. </a:t>
            </a:r>
            <a:r>
              <a:rPr lang="id-ID" sz="2400" dirty="0">
                <a:solidFill>
                  <a:schemeClr val="bg1"/>
                </a:solidFill>
              </a:rPr>
              <a:t>ECC (Elliptic Curve Cryptography)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</a:rPr>
              <a:t>     c. </a:t>
            </a:r>
            <a:r>
              <a:rPr lang="id-ID" sz="2400" dirty="0">
                <a:solidFill>
                  <a:schemeClr val="bg1"/>
                </a:solidFill>
              </a:rPr>
              <a:t>DSA (Digital Signature Algorithm)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</a:p>
          <a:p>
            <a:endParaRPr lang="id-ID" sz="2400" dirty="0">
              <a:solidFill>
                <a:schemeClr val="bg1"/>
              </a:solidFill>
            </a:endParaRPr>
          </a:p>
          <a:p>
            <a:r>
              <a:rPr lang="id-ID" sz="2400" dirty="0"/>
              <a:t>     </a:t>
            </a:r>
            <a:r>
              <a:rPr lang="id-ID" sz="2200" dirty="0">
                <a:solidFill>
                  <a:schemeClr val="bg1"/>
                </a:solidFill>
              </a:rPr>
              <a:t>Contoh Sederhana RSA</a:t>
            </a:r>
            <a:r>
              <a:rPr lang="id-ID" sz="2200" dirty="0" smtClean="0">
                <a:solidFill>
                  <a:schemeClr val="bg1"/>
                </a:solidFill>
              </a:rPr>
              <a:t>:</a:t>
            </a:r>
          </a:p>
          <a:p>
            <a:r>
              <a:rPr lang="id-ID" sz="2200" dirty="0" smtClean="0">
                <a:solidFill>
                  <a:schemeClr val="bg1"/>
                </a:solidFill>
              </a:rPr>
              <a:t>     1. </a:t>
            </a:r>
            <a:r>
              <a:rPr lang="id-ID" altLang="id-ID" sz="2200" dirty="0">
                <a:solidFill>
                  <a:schemeClr val="bg1"/>
                </a:solidFill>
                <a:latin typeface="Arial" panose="020B0604020202020204" pitchFamily="34" charset="0"/>
              </a:rPr>
              <a:t>Alice ingin mengirim pesan rahasia ke Bob.</a:t>
            </a:r>
          </a:p>
          <a:p>
            <a:r>
              <a:rPr lang="id-ID" sz="2200" dirty="0" smtClean="0">
                <a:solidFill>
                  <a:schemeClr val="bg1"/>
                </a:solidFill>
              </a:rPr>
              <a:t>     2. </a:t>
            </a:r>
            <a:r>
              <a:rPr lang="id-ID" altLang="id-ID" sz="2200" dirty="0">
                <a:solidFill>
                  <a:schemeClr val="bg1"/>
                </a:solidFill>
                <a:latin typeface="Arial" panose="020B0604020202020204" pitchFamily="34" charset="0"/>
              </a:rPr>
              <a:t>Bob membagikan </a:t>
            </a:r>
            <a:r>
              <a:rPr lang="id-ID" altLang="id-ID" sz="2200" i="1" dirty="0">
                <a:solidFill>
                  <a:schemeClr val="bg1"/>
                </a:solidFill>
                <a:latin typeface="Arial" panose="020B0604020202020204" pitchFamily="34" charset="0"/>
              </a:rPr>
              <a:t>public key</a:t>
            </a:r>
            <a:r>
              <a:rPr lang="id-ID" altLang="id-ID" sz="2200" dirty="0">
                <a:solidFill>
                  <a:schemeClr val="bg1"/>
                </a:solidFill>
                <a:latin typeface="Arial" panose="020B0604020202020204" pitchFamily="34" charset="0"/>
              </a:rPr>
              <a:t> ke Alice.</a:t>
            </a:r>
          </a:p>
          <a:p>
            <a:r>
              <a:rPr lang="id-ID" sz="2200" dirty="0" smtClean="0">
                <a:solidFill>
                  <a:schemeClr val="bg1"/>
                </a:solidFill>
              </a:rPr>
              <a:t>     3. </a:t>
            </a:r>
            <a:r>
              <a:rPr lang="id-ID" altLang="id-ID" sz="2200" dirty="0">
                <a:solidFill>
                  <a:schemeClr val="bg1"/>
                </a:solidFill>
                <a:latin typeface="Arial" panose="020B0604020202020204" pitchFamily="34" charset="0"/>
              </a:rPr>
              <a:t>Alice mengenkripsi pesan menggunakan </a:t>
            </a:r>
            <a:r>
              <a:rPr lang="id-ID" altLang="id-ID" sz="2200" i="1" dirty="0">
                <a:solidFill>
                  <a:schemeClr val="bg1"/>
                </a:solidFill>
                <a:latin typeface="Arial" panose="020B0604020202020204" pitchFamily="34" charset="0"/>
              </a:rPr>
              <a:t>public key</a:t>
            </a:r>
            <a:r>
              <a:rPr lang="id-ID" altLang="id-ID" sz="2200" dirty="0">
                <a:solidFill>
                  <a:schemeClr val="bg1"/>
                </a:solidFill>
                <a:latin typeface="Arial" panose="020B0604020202020204" pitchFamily="34" charset="0"/>
              </a:rPr>
              <a:t> Bob.</a:t>
            </a:r>
          </a:p>
          <a:p>
            <a:r>
              <a:rPr lang="id-ID" sz="2200" dirty="0" smtClean="0">
                <a:solidFill>
                  <a:schemeClr val="bg1"/>
                </a:solidFill>
              </a:rPr>
              <a:t>     4. </a:t>
            </a:r>
            <a:r>
              <a:rPr lang="id-ID" altLang="id-ID" sz="2200" dirty="0">
                <a:solidFill>
                  <a:schemeClr val="bg1"/>
                </a:solidFill>
                <a:latin typeface="Arial" panose="020B0604020202020204" pitchFamily="34" charset="0"/>
              </a:rPr>
              <a:t>Hanya Bob yang dapat mendekripsi pesan menggunakan </a:t>
            </a:r>
            <a:r>
              <a:rPr lang="id-ID" altLang="id-ID" sz="2200" i="1" dirty="0">
                <a:solidFill>
                  <a:schemeClr val="bg1"/>
                </a:solidFill>
                <a:latin typeface="Arial" panose="020B0604020202020204" pitchFamily="34" charset="0"/>
              </a:rPr>
              <a:t>private </a:t>
            </a:r>
            <a:r>
              <a:rPr lang="id-ID" altLang="id-ID" sz="22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key</a:t>
            </a:r>
            <a:r>
              <a:rPr lang="id-ID" altLang="id-ID" sz="2200" dirty="0" smtClean="0">
                <a:solidFill>
                  <a:schemeClr val="bg1"/>
                </a:solidFill>
                <a:latin typeface="Arial" panose="020B0604020202020204" pitchFamily="34" charset="0"/>
              </a:rPr>
              <a:t>-nya</a:t>
            </a:r>
          </a:p>
          <a:p>
            <a:endParaRPr lang="id-ID" sz="2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id-ID" sz="2400" dirty="0">
                <a:solidFill>
                  <a:schemeClr val="bg1"/>
                </a:solidFill>
              </a:rPr>
              <a:t>Penerapan Nyata</a:t>
            </a:r>
            <a:r>
              <a:rPr lang="id-ID" sz="2400" dirty="0" smtClean="0">
                <a:solidFill>
                  <a:schemeClr val="bg1"/>
                </a:solidFill>
              </a:rPr>
              <a:t>: </a:t>
            </a:r>
            <a:r>
              <a:rPr lang="id-ID" sz="2400" b="1" dirty="0">
                <a:solidFill>
                  <a:schemeClr val="bg1"/>
                </a:solidFill>
              </a:rPr>
              <a:t>Digital Signature</a:t>
            </a:r>
            <a:r>
              <a:rPr lang="id-ID" sz="2400" dirty="0">
                <a:solidFill>
                  <a:schemeClr val="bg1"/>
                </a:solidFill>
              </a:rPr>
              <a:t> (tanda tangan elektronik)</a:t>
            </a:r>
            <a:endParaRPr lang="id-ID" sz="2200" dirty="0" smtClean="0">
              <a:solidFill>
                <a:schemeClr val="bg1"/>
              </a:solidFill>
            </a:endParaRPr>
          </a:p>
          <a:p>
            <a:endParaRPr lang="id-ID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7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178676" y="-36553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Google Shape;352;p19"/>
          <p:cNvSpPr txBox="1"/>
          <p:nvPr/>
        </p:nvSpPr>
        <p:spPr>
          <a:xfrm>
            <a:off x="1409341" y="1038225"/>
            <a:ext cx="139854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id-ID" sz="6000" dirty="0" smtClean="0">
                <a:solidFill>
                  <a:schemeClr val="bg1"/>
                </a:solidFill>
              </a:rPr>
              <a:t>5</a:t>
            </a:r>
            <a:r>
              <a:rPr lang="id-ID" sz="6000" dirty="0">
                <a:solidFill>
                  <a:schemeClr val="bg1"/>
                </a:solidFill>
              </a:rPr>
              <a:t>. Algoritma Kriptografi Klasik</a:t>
            </a:r>
            <a:endParaRPr sz="6000" dirty="0">
              <a:solidFill>
                <a:schemeClr val="bg1"/>
              </a:solidFill>
            </a:endParaRPr>
          </a:p>
        </p:txBody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83820"/>
              </p:ext>
            </p:extLst>
          </p:nvPr>
        </p:nvGraphicFramePr>
        <p:xfrm>
          <a:off x="2605982" y="2513089"/>
          <a:ext cx="13054143" cy="5591396"/>
        </p:xfrm>
        <a:graphic>
          <a:graphicData uri="http://schemas.openxmlformats.org/drawingml/2006/table">
            <a:tbl>
              <a:tblPr/>
              <a:tblGrid>
                <a:gridCol w="4351381">
                  <a:extLst>
                    <a:ext uri="{9D8B030D-6E8A-4147-A177-3AD203B41FA5}">
                      <a16:colId xmlns:a16="http://schemas.microsoft.com/office/drawing/2014/main" val="367212953"/>
                    </a:ext>
                  </a:extLst>
                </a:gridCol>
                <a:gridCol w="4351381">
                  <a:extLst>
                    <a:ext uri="{9D8B030D-6E8A-4147-A177-3AD203B41FA5}">
                      <a16:colId xmlns:a16="http://schemas.microsoft.com/office/drawing/2014/main" val="1369969081"/>
                    </a:ext>
                  </a:extLst>
                </a:gridCol>
                <a:gridCol w="4351381">
                  <a:extLst>
                    <a:ext uri="{9D8B030D-6E8A-4147-A177-3AD203B41FA5}">
                      <a16:colId xmlns:a16="http://schemas.microsoft.com/office/drawing/2014/main" val="134772219"/>
                    </a:ext>
                  </a:extLst>
                </a:gridCol>
              </a:tblGrid>
              <a:tr h="987154">
                <a:tc>
                  <a:txBody>
                    <a:bodyPr/>
                    <a:lstStyle/>
                    <a:p>
                      <a:r>
                        <a:rPr lang="id-ID" sz="3600" b="1" dirty="0">
                          <a:solidFill>
                            <a:schemeClr val="bg1"/>
                          </a:solidFill>
                        </a:rPr>
                        <a:t>Algoritma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3600" b="1" dirty="0">
                          <a:solidFill>
                            <a:schemeClr val="bg1"/>
                          </a:solidFill>
                        </a:rPr>
                        <a:t>Prinsip Kerja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3600" b="1" dirty="0">
                          <a:solidFill>
                            <a:schemeClr val="bg1"/>
                          </a:solidFill>
                        </a:rPr>
                        <a:t>Contoh Enkripsi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94808"/>
                  </a:ext>
                </a:extLst>
              </a:tr>
              <a:tr h="1678162">
                <a:tc>
                  <a:txBody>
                    <a:bodyPr/>
                    <a:lstStyle/>
                    <a:p>
                      <a:r>
                        <a:rPr lang="id-ID" sz="3600" b="1" dirty="0">
                          <a:solidFill>
                            <a:schemeClr val="bg1"/>
                          </a:solidFill>
                        </a:rPr>
                        <a:t>Caesar Cipher</a:t>
                      </a:r>
                      <a:endParaRPr lang="id-ID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3600" dirty="0">
                          <a:solidFill>
                            <a:schemeClr val="bg1"/>
                          </a:solidFill>
                        </a:rPr>
                        <a:t>Pergeseran huruf tetap (Shift Cipher)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3600" dirty="0">
                          <a:solidFill>
                            <a:schemeClr val="bg1"/>
                          </a:solidFill>
                        </a:rPr>
                        <a:t>A→D, B→E, dst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936868"/>
                  </a:ext>
                </a:extLst>
              </a:tr>
              <a:tr h="1678162">
                <a:tc>
                  <a:txBody>
                    <a:bodyPr/>
                    <a:lstStyle/>
                    <a:p>
                      <a:r>
                        <a:rPr lang="id-ID" sz="3600" b="1">
                          <a:solidFill>
                            <a:schemeClr val="bg1"/>
                          </a:solidFill>
                        </a:rPr>
                        <a:t>Vigenère Cipher</a:t>
                      </a:r>
                      <a:endParaRPr lang="id-ID" sz="3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3600" dirty="0">
                          <a:solidFill>
                            <a:schemeClr val="bg1"/>
                          </a:solidFill>
                        </a:rPr>
                        <a:t>Pergeseran huruf berdasarkan kata kunci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3600" dirty="0">
                          <a:solidFill>
                            <a:schemeClr val="bg1"/>
                          </a:solidFill>
                        </a:rPr>
                        <a:t>Key: LAMPUNG → enkripsi dinamis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510410"/>
                  </a:ext>
                </a:extLst>
              </a:tr>
              <a:tr h="987154">
                <a:tc>
                  <a:txBody>
                    <a:bodyPr/>
                    <a:lstStyle/>
                    <a:p>
                      <a:r>
                        <a:rPr lang="id-ID" sz="3600" b="1">
                          <a:solidFill>
                            <a:schemeClr val="bg1"/>
                          </a:solidFill>
                        </a:rPr>
                        <a:t>Transposition Cipher</a:t>
                      </a:r>
                      <a:endParaRPr lang="id-ID" sz="3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3600">
                          <a:solidFill>
                            <a:schemeClr val="bg1"/>
                          </a:solidFill>
                        </a:rPr>
                        <a:t>Mengubah posisi huruf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3600" dirty="0">
                          <a:solidFill>
                            <a:schemeClr val="bg1"/>
                          </a:solidFill>
                        </a:rPr>
                        <a:t>“DATAAMAN” → “TADAMAAN”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37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26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178676" y="-36553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Google Shape;352;p19"/>
          <p:cNvSpPr txBox="1"/>
          <p:nvPr/>
        </p:nvSpPr>
        <p:spPr>
          <a:xfrm>
            <a:off x="1409341" y="1038225"/>
            <a:ext cx="139854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id-ID" sz="6000" dirty="0">
                <a:solidFill>
                  <a:schemeClr val="bg1"/>
                </a:solidFill>
              </a:rPr>
              <a:t>6</a:t>
            </a:r>
            <a:r>
              <a:rPr lang="id-ID" sz="6000" dirty="0" smtClean="0">
                <a:solidFill>
                  <a:schemeClr val="bg1"/>
                </a:solidFill>
              </a:rPr>
              <a:t>. </a:t>
            </a:r>
            <a:r>
              <a:rPr lang="id-ID" sz="6000" dirty="0">
                <a:solidFill>
                  <a:schemeClr val="bg1"/>
                </a:solidFill>
              </a:rPr>
              <a:t>Proses Enkripsi dan Dekripsi (Ilustrasi)</a:t>
            </a:r>
            <a:endParaRPr sz="6000" dirty="0">
              <a:solidFill>
                <a:schemeClr val="bg1"/>
              </a:solidFill>
            </a:endParaRPr>
          </a:p>
        </p:txBody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243533" y="3157373"/>
            <a:ext cx="1480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>
                <a:solidFill>
                  <a:schemeClr val="bg1"/>
                </a:solidFill>
              </a:rPr>
              <a:t>Plaintext  </a:t>
            </a:r>
            <a:r>
              <a:rPr lang="id-ID" sz="3600" dirty="0" smtClean="0">
                <a:solidFill>
                  <a:schemeClr val="bg1"/>
                </a:solidFill>
              </a:rPr>
              <a:t>	→  </a:t>
            </a:r>
            <a:r>
              <a:rPr lang="id-ID" sz="3600" dirty="0">
                <a:solidFill>
                  <a:schemeClr val="bg1"/>
                </a:solidFill>
              </a:rPr>
              <a:t>[Enkripsi + Kunci]  →  Ciphertext</a:t>
            </a:r>
          </a:p>
          <a:p>
            <a:r>
              <a:rPr lang="id-ID" sz="3600" dirty="0">
                <a:solidFill>
                  <a:schemeClr val="bg1"/>
                </a:solidFill>
              </a:rPr>
              <a:t>Ciphertext </a:t>
            </a:r>
            <a:r>
              <a:rPr lang="id-ID" sz="3600" dirty="0" smtClean="0">
                <a:solidFill>
                  <a:schemeClr val="bg1"/>
                </a:solidFill>
              </a:rPr>
              <a:t>	→  </a:t>
            </a:r>
            <a:r>
              <a:rPr lang="id-ID" sz="3600" dirty="0">
                <a:solidFill>
                  <a:schemeClr val="bg1"/>
                </a:solidFill>
              </a:rPr>
              <a:t>[Dekripsi + Kunci]  →  </a:t>
            </a:r>
            <a:r>
              <a:rPr lang="id-ID" sz="3600" dirty="0" smtClean="0">
                <a:solidFill>
                  <a:schemeClr val="bg1"/>
                </a:solidFill>
              </a:rPr>
              <a:t>Plaintext</a:t>
            </a:r>
          </a:p>
          <a:p>
            <a:endParaRPr lang="id-ID" sz="3600" dirty="0" smtClean="0">
              <a:solidFill>
                <a:schemeClr val="bg1"/>
              </a:solidFill>
            </a:endParaRPr>
          </a:p>
          <a:p>
            <a:r>
              <a:rPr lang="id-ID" sz="3600" dirty="0" smtClean="0">
                <a:solidFill>
                  <a:schemeClr val="bg1"/>
                </a:solidFill>
              </a:rPr>
              <a:t>Lakukan Proses enkripsi </a:t>
            </a:r>
            <a:r>
              <a:rPr lang="id-ID" sz="3600" b="1" dirty="0">
                <a:solidFill>
                  <a:schemeClr val="bg1"/>
                </a:solidFill>
              </a:rPr>
              <a:t>Caesar </a:t>
            </a:r>
            <a:r>
              <a:rPr lang="id-ID" sz="3600" b="1" dirty="0" smtClean="0">
                <a:solidFill>
                  <a:schemeClr val="bg1"/>
                </a:solidFill>
              </a:rPr>
              <a:t>Cipher</a:t>
            </a:r>
            <a:r>
              <a:rPr lang="id-ID" sz="3600" dirty="0" smtClean="0">
                <a:solidFill>
                  <a:schemeClr val="bg1"/>
                </a:solidFill>
              </a:rPr>
              <a:t>, dengan format :</a:t>
            </a:r>
          </a:p>
          <a:p>
            <a:r>
              <a:rPr lang="id-ID" sz="3600" dirty="0" smtClean="0">
                <a:solidFill>
                  <a:schemeClr val="bg1"/>
                </a:solidFill>
              </a:rPr>
              <a:t>a. NPM Anda</a:t>
            </a:r>
          </a:p>
          <a:p>
            <a:r>
              <a:rPr lang="id-ID" sz="3600" dirty="0" smtClean="0">
                <a:solidFill>
                  <a:schemeClr val="bg1"/>
                </a:solidFill>
              </a:rPr>
              <a:t>b. Nama Anda</a:t>
            </a:r>
          </a:p>
          <a:p>
            <a:r>
              <a:rPr lang="id-ID" sz="3600" dirty="0" smtClean="0">
                <a:solidFill>
                  <a:schemeClr val="bg1"/>
                </a:solidFill>
              </a:rPr>
              <a:t>c. Buat pesan singkat untuk mata kuliah kita hari ini </a:t>
            </a:r>
          </a:p>
          <a:p>
            <a:endParaRPr lang="id-ID" sz="3600" dirty="0">
              <a:solidFill>
                <a:schemeClr val="bg1"/>
              </a:solidFill>
            </a:endParaRPr>
          </a:p>
          <a:p>
            <a:endParaRPr lang="id-ID" sz="3600" dirty="0" smtClean="0">
              <a:solidFill>
                <a:schemeClr val="bg1"/>
              </a:solidFill>
            </a:endParaRPr>
          </a:p>
          <a:p>
            <a:endParaRPr lang="id-ID" sz="3600" dirty="0">
              <a:solidFill>
                <a:schemeClr val="bg1"/>
              </a:solidFill>
            </a:endParaRPr>
          </a:p>
          <a:p>
            <a:endParaRPr lang="id-ID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1228269" y="562656"/>
            <a:ext cx="16076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dirty="0" smtClean="0">
                <a:solidFill>
                  <a:schemeClr val="bg1"/>
                </a:solidFill>
              </a:rPr>
              <a:t>7. Penerapan </a:t>
            </a:r>
            <a:r>
              <a:rPr lang="id-ID" sz="6000" dirty="0">
                <a:solidFill>
                  <a:schemeClr val="bg1"/>
                </a:solidFill>
              </a:rPr>
              <a:t>Kriptografi dalam Dunia Nyata</a:t>
            </a:r>
            <a:endParaRPr sz="6000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5810608" y="2627605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80358"/>
              </p:ext>
            </p:extLst>
          </p:nvPr>
        </p:nvGraphicFramePr>
        <p:xfrm>
          <a:off x="2035835" y="1862274"/>
          <a:ext cx="13852883" cy="5418420"/>
        </p:xfrm>
        <a:graphic>
          <a:graphicData uri="http://schemas.openxmlformats.org/drawingml/2006/table">
            <a:tbl>
              <a:tblPr/>
              <a:tblGrid>
                <a:gridCol w="4180599">
                  <a:extLst>
                    <a:ext uri="{9D8B030D-6E8A-4147-A177-3AD203B41FA5}">
                      <a16:colId xmlns:a16="http://schemas.microsoft.com/office/drawing/2014/main" val="2873148063"/>
                    </a:ext>
                  </a:extLst>
                </a:gridCol>
                <a:gridCol w="4836142">
                  <a:extLst>
                    <a:ext uri="{9D8B030D-6E8A-4147-A177-3AD203B41FA5}">
                      <a16:colId xmlns:a16="http://schemas.microsoft.com/office/drawing/2014/main" val="914886285"/>
                    </a:ext>
                  </a:extLst>
                </a:gridCol>
                <a:gridCol w="4836142">
                  <a:extLst>
                    <a:ext uri="{9D8B030D-6E8A-4147-A177-3AD203B41FA5}">
                      <a16:colId xmlns:a16="http://schemas.microsoft.com/office/drawing/2014/main" val="1518923464"/>
                    </a:ext>
                  </a:extLst>
                </a:gridCol>
              </a:tblGrid>
              <a:tr h="523685"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Bidang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Penerapan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Deskripsi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42241"/>
                  </a:ext>
                </a:extLst>
              </a:tr>
              <a:tr h="899033"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bg1"/>
                          </a:solidFill>
                        </a:rPr>
                        <a:t>Jaringan Internet</a:t>
                      </a:r>
                      <a:endParaRPr lang="id-ID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HTTPS, VPN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>
                          <a:solidFill>
                            <a:schemeClr val="bg1"/>
                          </a:solidFill>
                        </a:rPr>
                        <a:t>Melindungi data dari penyadapan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429962"/>
                  </a:ext>
                </a:extLst>
              </a:tr>
              <a:tr h="899033">
                <a:tc>
                  <a:txBody>
                    <a:bodyPr/>
                    <a:lstStyle/>
                    <a:p>
                      <a:r>
                        <a:rPr lang="id-ID" sz="2400" b="1">
                          <a:solidFill>
                            <a:schemeClr val="bg1"/>
                          </a:solidFill>
                        </a:rPr>
                        <a:t>Perbankan Digital</a:t>
                      </a:r>
                      <a:endParaRPr lang="id-ID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PIN, OTP, Digital Signature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>
                          <a:solidFill>
                            <a:schemeClr val="bg1"/>
                          </a:solidFill>
                        </a:rPr>
                        <a:t>Melindungi transaksi online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439893"/>
                  </a:ext>
                </a:extLst>
              </a:tr>
              <a:tr h="1298603">
                <a:tc>
                  <a:txBody>
                    <a:bodyPr/>
                    <a:lstStyle/>
                    <a:p>
                      <a:r>
                        <a:rPr lang="id-ID" sz="2400" b="1">
                          <a:solidFill>
                            <a:schemeClr val="bg1"/>
                          </a:solidFill>
                        </a:rPr>
                        <a:t>Komunikasi Data</a:t>
                      </a:r>
                      <a:endParaRPr lang="id-ID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Enkripsi email, pesan (WhatsApp Signal Protocol)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End-to-end encryption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91832"/>
                  </a:ext>
                </a:extLst>
              </a:tr>
              <a:tr h="899033">
                <a:tc>
                  <a:txBody>
                    <a:bodyPr/>
                    <a:lstStyle/>
                    <a:p>
                      <a:r>
                        <a:rPr lang="id-ID" sz="2400" b="1">
                          <a:solidFill>
                            <a:schemeClr val="bg1"/>
                          </a:solidFill>
                        </a:rPr>
                        <a:t>Blockchain &amp; Cryptocurrency</a:t>
                      </a:r>
                      <a:endParaRPr lang="id-ID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>
                          <a:solidFill>
                            <a:schemeClr val="bg1"/>
                          </a:solidFill>
                        </a:rPr>
                        <a:t>SHA-256, ECC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Validasi transaksi dan keamanan dompet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963990"/>
                  </a:ext>
                </a:extLst>
              </a:tr>
              <a:tr h="899033">
                <a:tc>
                  <a:txBody>
                    <a:bodyPr/>
                    <a:lstStyle/>
                    <a:p>
                      <a:r>
                        <a:rPr lang="id-ID" sz="2400" b="1">
                          <a:solidFill>
                            <a:schemeClr val="bg1"/>
                          </a:solidFill>
                        </a:rPr>
                        <a:t>IoT &amp; Edge Devices</a:t>
                      </a:r>
                      <a:endParaRPr lang="id-ID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>
                          <a:solidFill>
                            <a:schemeClr val="bg1"/>
                          </a:solidFill>
                        </a:rPr>
                        <a:t>Lightweight Cryptography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solidFill>
                            <a:schemeClr val="bg1"/>
                          </a:solidFill>
                        </a:rPr>
                        <a:t>Menjaga integritas sensor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31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79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583</Words>
  <Application>Microsoft Office PowerPoint</Application>
  <PresentationFormat>Custom</PresentationFormat>
  <Paragraphs>138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 SemiBold</vt:lpstr>
      <vt:lpstr>Montserrat</vt:lpstr>
      <vt:lpstr>Calibri</vt:lpstr>
      <vt:lpstr>Arial</vt:lpstr>
      <vt:lpstr>Arial Unicode MS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16</cp:revision>
  <dcterms:modified xsi:type="dcterms:W3CDTF">2025-10-15T12:37:33Z</dcterms:modified>
</cp:coreProperties>
</file>