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1" r:id="rId3"/>
    <p:sldId id="350" r:id="rId4"/>
    <p:sldId id="342" r:id="rId5"/>
    <p:sldId id="331" r:id="rId6"/>
    <p:sldId id="352" r:id="rId7"/>
    <p:sldId id="353" r:id="rId8"/>
    <p:sldId id="354" r:id="rId9"/>
    <p:sldId id="355" r:id="rId10"/>
    <p:sldId id="335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94343" autoAdjust="0"/>
  </p:normalViewPr>
  <p:slideViewPr>
    <p:cSldViewPr>
      <p:cViewPr>
        <p:scale>
          <a:sx n="80" d="100"/>
          <a:sy n="80" d="100"/>
        </p:scale>
        <p:origin x="111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LEMBAGA PEMBIAYAAN SEBAGAI PENUNJANG BISNIS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rmAutofit fontScale="92500" lnSpcReduction="20000"/>
          </a:bodyPr>
          <a:lstStyle/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r>
              <a:rPr lang="en-US" b="1" dirty="0" smtClean="0"/>
              <a:t>				</a:t>
            </a:r>
            <a:r>
              <a:rPr lang="en-US" sz="2800" b="1" dirty="0" err="1" smtClean="0">
                <a:solidFill>
                  <a:schemeClr val="tx1"/>
                </a:solidFill>
              </a:rPr>
              <a:t>Sumber</a:t>
            </a:r>
            <a:r>
              <a:rPr lang="en-US" sz="2800" b="1" dirty="0" smtClean="0">
                <a:solidFill>
                  <a:schemeClr val="tx1"/>
                </a:solidFill>
              </a:rPr>
              <a:t> Dana</a:t>
            </a: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en-US" b="1" dirty="0" err="1" smtClean="0">
                <a:solidFill>
                  <a:schemeClr val="tx1"/>
                </a:solidFill>
              </a:rPr>
              <a:t>Lembaga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Pembiyaan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342900" lvl="1" indent="-342900" algn="l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sv-SE" dirty="0">
                <a:solidFill>
                  <a:schemeClr val="tx1"/>
                </a:solidFill>
              </a:rPr>
              <a:t>Umumnya menggunakan sumber dana dari investor atau lembaga keuangan lain. Tidak menerima simpanan dari </a:t>
            </a:r>
            <a:r>
              <a:rPr lang="sv-SE" dirty="0" smtClean="0">
                <a:solidFill>
                  <a:schemeClr val="tx1"/>
                </a:solidFill>
              </a:rPr>
              <a:t>masyarakat</a:t>
            </a:r>
          </a:p>
          <a:p>
            <a:pPr marL="342900" lvl="1" indent="-342900" algn="l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266700" algn="l"/>
              </a:tabLst>
            </a:pPr>
            <a:endParaRPr lang="sv-SE" b="1" dirty="0">
              <a:solidFill>
                <a:schemeClr val="tx1"/>
              </a:solidFill>
            </a:endParaRPr>
          </a:p>
          <a:p>
            <a:pPr marL="0" lvl="1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sv-SE" b="1" dirty="0" smtClean="0">
                <a:solidFill>
                  <a:schemeClr val="tx1"/>
                </a:solidFill>
              </a:rPr>
              <a:t>Lembaga Perbankan:</a:t>
            </a:r>
          </a:p>
          <a:p>
            <a:pPr marL="342900" lvl="1" indent="-342900" algn="l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en-US" dirty="0" err="1">
                <a:solidFill>
                  <a:schemeClr val="tx1"/>
                </a:solidFill>
              </a:rPr>
              <a:t>Mengumpulkan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simpanan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deposito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kemudian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dipinjamkan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kembali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>
              <a:tabLst>
                <a:tab pos="266700" algn="l"/>
              </a:tabLst>
            </a:pPr>
            <a:endParaRPr lang="en-US" dirty="0" smtClean="0"/>
          </a:p>
          <a:p>
            <a:pPr algn="just">
              <a:tabLst>
                <a:tab pos="266700" algn="l"/>
              </a:tabLst>
            </a:pPr>
            <a:r>
              <a:rPr lang="en-US" b="1" dirty="0" err="1">
                <a:solidFill>
                  <a:schemeClr val="tx1"/>
                </a:solidFill>
              </a:rPr>
              <a:t>Perbedaan-perbedaan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menunjukkan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bahwa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meskipun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kedua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penting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mereka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melayani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berbeda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menawarkan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layanan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bervariasi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sesuai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kebutuhan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nasabah</a:t>
            </a:r>
            <a:r>
              <a:rPr lang="en-US" dirty="0"/>
              <a:t>.</a:t>
            </a:r>
            <a:endParaRPr lang="en-US" dirty="0" smtClean="0"/>
          </a:p>
          <a:p>
            <a:pPr algn="l">
              <a:tabLst>
                <a:tab pos="266700" algn="l"/>
              </a:tabLst>
            </a:pPr>
            <a:endParaRPr lang="en-US" dirty="0" smtClean="0"/>
          </a:p>
          <a:p>
            <a:pPr algn="l"/>
            <a:endParaRPr lang="en-US" sz="2000" dirty="0"/>
          </a:p>
          <a:p>
            <a:pPr algn="l"/>
            <a:endParaRPr lang="en-US" sz="22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925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Definisi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Lembaga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Institusi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menyediakan</a:t>
            </a:r>
            <a:r>
              <a:rPr lang="en-US" sz="2600" dirty="0">
                <a:solidFill>
                  <a:schemeClr val="tx1"/>
                </a:solidFill>
              </a:rPr>
              <a:t> dana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keperluan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bisnis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  <a:endParaRPr lang="en-US" sz="2600" dirty="0" smtClean="0">
              <a:solidFill>
                <a:schemeClr val="tx1"/>
              </a:solidFill>
            </a:endParaRPr>
          </a:p>
          <a:p>
            <a:pPr algn="l"/>
            <a:endParaRPr lang="en-US" sz="2600" dirty="0" smtClean="0">
              <a:solidFill>
                <a:schemeClr val="tx1"/>
              </a:solidFill>
            </a:endParaRPr>
          </a:p>
          <a:p>
            <a:pPr algn="l"/>
            <a:r>
              <a:rPr lang="en-US" sz="2600" dirty="0" err="1" smtClean="0">
                <a:solidFill>
                  <a:schemeClr val="tx1"/>
                </a:solidFill>
              </a:rPr>
              <a:t>Pentingnya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Lembaga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Pembiayaan</a:t>
            </a:r>
            <a:r>
              <a:rPr lang="en-US" sz="2600" dirty="0" smtClean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2600" dirty="0" err="1">
                <a:solidFill>
                  <a:schemeClr val="tx1"/>
                </a:solidFill>
              </a:rPr>
              <a:t>Menjadi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sumber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utama</a:t>
            </a:r>
            <a:r>
              <a:rPr lang="en-US" sz="2600" dirty="0">
                <a:solidFill>
                  <a:schemeClr val="tx1"/>
                </a:solidFill>
              </a:rPr>
              <a:t> modal </a:t>
            </a:r>
            <a:r>
              <a:rPr lang="en-US" sz="2600" dirty="0" err="1">
                <a:solidFill>
                  <a:schemeClr val="tx1"/>
                </a:solidFill>
              </a:rPr>
              <a:t>bagi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pengusaha</a:t>
            </a:r>
            <a:endParaRPr lang="en-US" sz="2600" b="1" dirty="0">
              <a:solidFill>
                <a:schemeClr val="tx1"/>
              </a:solidFill>
              <a:latin typeface="Crimson Pro Bold" pitchFamily="34" charset="0"/>
              <a:ea typeface="Crimson Pro Bold" pitchFamily="34" charset="-122"/>
              <a:cs typeface="Crimson Pro Bold" pitchFamily="34" charset="-120"/>
            </a:endParaRPr>
          </a:p>
          <a:p>
            <a:pPr algn="just"/>
            <a:endParaRPr lang="en-US" sz="4400" dirty="0" smtClean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b="1" dirty="0" smtClean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Fungsi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dirty="0" smtClean="0"/>
              <a:t>: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Penyediaan</a:t>
            </a:r>
            <a:r>
              <a:rPr lang="en-US" sz="2400" dirty="0" smtClean="0">
                <a:solidFill>
                  <a:schemeClr val="tx1"/>
                </a:solidFill>
              </a:rPr>
              <a:t> Modal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nn-NO" sz="2400" dirty="0">
                <a:solidFill>
                  <a:schemeClr val="tx1"/>
                </a:solidFill>
              </a:rPr>
              <a:t>Membantu memulai dan mengembangkan </a:t>
            </a:r>
            <a:r>
              <a:rPr lang="nn-NO" sz="2400" dirty="0" smtClean="0">
                <a:solidFill>
                  <a:schemeClr val="tx1"/>
                </a:solidFill>
              </a:rPr>
              <a:t>usaha</a:t>
            </a:r>
          </a:p>
          <a:p>
            <a:pPr algn="l"/>
            <a:r>
              <a:rPr lang="nn-NO" sz="2400" dirty="0" smtClean="0">
                <a:solidFill>
                  <a:schemeClr val="tx1"/>
                </a:solidFill>
              </a:rPr>
              <a:t>2.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Manajemen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Risiko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chemeClr val="tx1"/>
                </a:solidFill>
              </a:rPr>
              <a:t>Meminimalisir risiko kerugian melalui analisis kredit</a:t>
            </a:r>
            <a:r>
              <a:rPr lang="fi-FI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fi-FI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Pendampingan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Bisnis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chemeClr val="tx1"/>
                </a:solidFill>
              </a:rPr>
              <a:t>Menyediakan konsultasi dan pendidikan keuangan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272808" cy="5616624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Peran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utama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Penyediaan</a:t>
            </a:r>
            <a:r>
              <a:rPr lang="en-US" sz="2400" dirty="0" smtClean="0">
                <a:solidFill>
                  <a:schemeClr val="tx1"/>
                </a:solidFill>
              </a:rPr>
              <a:t> Modal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Mendukung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Investasi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Manajemen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Risiko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Penyuluhan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Pendampingan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Likuiditas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Mendorong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Pertumbuhan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Ekonomi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Memfasilitasi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Inovasi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Peningkatan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Akses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Pasar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Penyediaan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Beragam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dirty="0"/>
          </a:p>
          <a:p>
            <a:pPr algn="l"/>
            <a:endParaRPr lang="en-US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688632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rgbClr val="443728"/>
                </a:solidFill>
                <a:ea typeface="Crimson Pro Bold" pitchFamily="34" charset="-122"/>
              </a:rPr>
              <a:t>Jenis-Jenis</a:t>
            </a:r>
            <a:r>
              <a:rPr lang="en-US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b="1" dirty="0" smtClean="0"/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  <a:ea typeface="Crimson Pro Bold" pitchFamily="34" charset="-122"/>
            </a:endParaRPr>
          </a:p>
          <a:p>
            <a:pPr marL="457200" indent="-457200" algn="l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Bank (</a:t>
            </a:r>
            <a:r>
              <a:rPr lang="en-US" sz="2400" dirty="0" err="1" smtClean="0">
                <a:solidFill>
                  <a:schemeClr val="tx1"/>
                </a:solidFill>
              </a:rPr>
              <a:t>kredit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usaha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tabungan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Perusahaan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s-ES" sz="2400" dirty="0" err="1">
                <a:solidFill>
                  <a:schemeClr val="tx1"/>
                </a:solidFill>
              </a:rPr>
              <a:t>Kredit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multiguna</a:t>
            </a:r>
            <a:r>
              <a:rPr lang="es-ES" sz="2400" dirty="0">
                <a:solidFill>
                  <a:schemeClr val="tx1"/>
                </a:solidFill>
              </a:rPr>
              <a:t>, </a:t>
            </a:r>
            <a:r>
              <a:rPr lang="es-ES" sz="2400" dirty="0" err="1">
                <a:solidFill>
                  <a:schemeClr val="tx1"/>
                </a:solidFill>
              </a:rPr>
              <a:t>sewa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guna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</a:rPr>
              <a:t>usaha</a:t>
            </a:r>
            <a:r>
              <a:rPr lang="es-ES" sz="24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Lembaga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Keuangan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Mikro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Pembiyaan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UMKM, </a:t>
            </a:r>
            <a:r>
              <a:rPr lang="en-US" sz="2400" dirty="0" err="1" smtClean="0">
                <a:solidFill>
                  <a:schemeClr val="tx1"/>
                </a:solidFill>
              </a:rPr>
              <a:t>pembiyaan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mikro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en-US" sz="33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b="1" dirty="0" smtClean="0"/>
          </a:p>
          <a:p>
            <a:pPr algn="l"/>
            <a:endParaRPr lang="en-US" dirty="0" smtClean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016824" cy="5184576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Kegiatan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Memfasilitasi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Investasi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Membuka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peluang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investasi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Dukungan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Usaha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Penyediaan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Menyediakan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Likuiditas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Menjaga arus kas bisnis tetap stabil</a:t>
            </a:r>
            <a:r>
              <a:rPr lang="sv-SE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6984776" cy="5544616"/>
          </a:xfrm>
        </p:spPr>
        <p:txBody>
          <a:bodyPr/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Keuntungan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Menggunakan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Pembiayaan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Akses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Modal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Besar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Fleksibilitas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Pembayaran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Dukungan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Keuangan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Tantangan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Risiko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Tingkat </a:t>
            </a:r>
            <a:r>
              <a:rPr lang="en-US" sz="2400" dirty="0" err="1">
                <a:solidFill>
                  <a:schemeClr val="tx1"/>
                </a:solidFill>
              </a:rPr>
              <a:t>Bunga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smtClean="0">
                <a:solidFill>
                  <a:schemeClr val="tx1"/>
                </a:solidFill>
              </a:rPr>
              <a:t>Tinggi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(default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Persyaratan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Administratif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Rumit</a:t>
            </a:r>
            <a:endParaRPr lang="es-E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908720"/>
            <a:ext cx="7272808" cy="47300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Perbedaan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Lembaga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Pembiyaan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Lembaga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Fokus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penyediaan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keperluan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Biasanya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fleksibel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UMKM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Menyediakan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simpanan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, transfer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6722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908720"/>
            <a:ext cx="7128792" cy="473008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b="1" dirty="0" err="1" smtClean="0">
                <a:solidFill>
                  <a:schemeClr val="tx1"/>
                </a:solidFill>
              </a:rPr>
              <a:t>Jenis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Layanan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just"/>
            <a:endParaRPr lang="en-US" sz="22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Pembiayaan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agunan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(leasing),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multiguna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Fokusnya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Perbankan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Menawarkan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simpanan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tabungan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deposito</a:t>
            </a:r>
            <a:r>
              <a:rPr lang="en-US" sz="2400" dirty="0">
                <a:solidFill>
                  <a:schemeClr val="tx1"/>
                </a:solidFill>
              </a:rPr>
              <a:t>),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(KPR,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),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Mereka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560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6309</TotalTime>
  <Words>305</Words>
  <Application>Microsoft Office PowerPoint</Application>
  <PresentationFormat>On-screen Show (4:3)</PresentationFormat>
  <Paragraphs>97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Cambria</vt:lpstr>
      <vt:lpstr>Crimson Pro Bold</vt:lpstr>
      <vt:lpstr>Inter</vt:lpstr>
      <vt:lpstr>Montserrat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594</cp:revision>
  <cp:lastPrinted>2017-08-29T02:54:51Z</cp:lastPrinted>
  <dcterms:created xsi:type="dcterms:W3CDTF">2010-04-18T12:06:30Z</dcterms:created>
  <dcterms:modified xsi:type="dcterms:W3CDTF">2024-11-03T19:23:58Z</dcterms:modified>
</cp:coreProperties>
</file>