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 id="2147483667"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Lst>
  <p:sldSz cy="6858000" cx="12192000"/>
  <p:notesSz cx="6858000" cy="9144000"/>
  <p:embeddedFontLst>
    <p:embeddedFont>
      <p:font typeface="Poppins"/>
      <p:regular r:id="rId80"/>
      <p:bold r:id="rId81"/>
      <p:italic r:id="rId82"/>
      <p:boldItalic r:id="rId83"/>
    </p:embeddedFont>
    <p:embeddedFont>
      <p:font typeface="Tahoma"/>
      <p:regular r:id="rId84"/>
      <p:bold r:id="rId85"/>
    </p:embeddedFont>
    <p:embeddedFont>
      <p:font typeface="Poppins SemiBold"/>
      <p:regular r:id="rId86"/>
      <p:bold r:id="rId87"/>
      <p:italic r:id="rId88"/>
      <p:boldItalic r:id="rId89"/>
    </p:embeddedFont>
    <p:embeddedFont>
      <p:font typeface="Century Gothic"/>
      <p:regular r:id="rId90"/>
      <p:bold r:id="rId91"/>
      <p:italic r:id="rId92"/>
      <p:boldItalic r:id="rId9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94" roundtripDataSignature="AMtx7mjdcHj1UjOrL/EHkE3ZvcmMEWfb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Tahoma-regular.fntdata"/><Relationship Id="rId83" Type="http://schemas.openxmlformats.org/officeDocument/2006/relationships/font" Target="fonts/Poppins-boldItalic.fntdata"/><Relationship Id="rId42" Type="http://schemas.openxmlformats.org/officeDocument/2006/relationships/slide" Target="slides/slide35.xml"/><Relationship Id="rId86" Type="http://schemas.openxmlformats.org/officeDocument/2006/relationships/font" Target="fonts/PoppinsSemiBold-regular.fntdata"/><Relationship Id="rId41" Type="http://schemas.openxmlformats.org/officeDocument/2006/relationships/slide" Target="slides/slide34.xml"/><Relationship Id="rId85" Type="http://schemas.openxmlformats.org/officeDocument/2006/relationships/font" Target="fonts/Tahoma-bold.fntdata"/><Relationship Id="rId44" Type="http://schemas.openxmlformats.org/officeDocument/2006/relationships/slide" Target="slides/slide37.xml"/><Relationship Id="rId88" Type="http://schemas.openxmlformats.org/officeDocument/2006/relationships/font" Target="fonts/PoppinsSemiBold-italic.fntdata"/><Relationship Id="rId43" Type="http://schemas.openxmlformats.org/officeDocument/2006/relationships/slide" Target="slides/slide36.xml"/><Relationship Id="rId87" Type="http://schemas.openxmlformats.org/officeDocument/2006/relationships/font" Target="fonts/PoppinsSemiBold-bold.fntdata"/><Relationship Id="rId46" Type="http://schemas.openxmlformats.org/officeDocument/2006/relationships/slide" Target="slides/slide39.xml"/><Relationship Id="rId45" Type="http://schemas.openxmlformats.org/officeDocument/2006/relationships/slide" Target="slides/slide38.xml"/><Relationship Id="rId89" Type="http://schemas.openxmlformats.org/officeDocument/2006/relationships/font" Target="fonts/PoppinsSemiBold-boldItalic.fntdata"/><Relationship Id="rId80" Type="http://schemas.openxmlformats.org/officeDocument/2006/relationships/font" Target="fonts/Poppins-regular.fntdata"/><Relationship Id="rId82" Type="http://schemas.openxmlformats.org/officeDocument/2006/relationships/font" Target="fonts/Poppins-italic.fntdata"/><Relationship Id="rId81" Type="http://schemas.openxmlformats.org/officeDocument/2006/relationships/font" Target="fonts/Poppins-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slide" Target="slides/slide68.xml"/><Relationship Id="rId30" Type="http://schemas.openxmlformats.org/officeDocument/2006/relationships/slide" Target="slides/slide23.xml"/><Relationship Id="rId74" Type="http://schemas.openxmlformats.org/officeDocument/2006/relationships/slide" Target="slides/slide67.xml"/><Relationship Id="rId33" Type="http://schemas.openxmlformats.org/officeDocument/2006/relationships/slide" Target="slides/slide26.xml"/><Relationship Id="rId77" Type="http://schemas.openxmlformats.org/officeDocument/2006/relationships/slide" Target="slides/slide70.xml"/><Relationship Id="rId32" Type="http://schemas.openxmlformats.org/officeDocument/2006/relationships/slide" Target="slides/slide25.xml"/><Relationship Id="rId76" Type="http://schemas.openxmlformats.org/officeDocument/2006/relationships/slide" Target="slides/slide69.xml"/><Relationship Id="rId35" Type="http://schemas.openxmlformats.org/officeDocument/2006/relationships/slide" Target="slides/slide28.xml"/><Relationship Id="rId79" Type="http://schemas.openxmlformats.org/officeDocument/2006/relationships/slide" Target="slides/slide72.xml"/><Relationship Id="rId34" Type="http://schemas.openxmlformats.org/officeDocument/2006/relationships/slide" Target="slides/slide27.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94" Type="http://customschemas.google.com/relationships/presentationmetadata" Target="metadata"/><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91" Type="http://schemas.openxmlformats.org/officeDocument/2006/relationships/font" Target="fonts/CenturyGothic-bold.fntdata"/><Relationship Id="rId90" Type="http://schemas.openxmlformats.org/officeDocument/2006/relationships/font" Target="fonts/CenturyGothic-regular.fntdata"/><Relationship Id="rId93" Type="http://schemas.openxmlformats.org/officeDocument/2006/relationships/font" Target="fonts/CenturyGothic-boldItalic.fntdata"/><Relationship Id="rId92" Type="http://schemas.openxmlformats.org/officeDocument/2006/relationships/font" Target="fonts/CenturyGothic-italic.fntdata"/><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D"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2fc70d144b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g32fc70d144b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ID"/>
              <a:t>Aturan penulisan sebuah attribute:</a:t>
            </a:r>
            <a:endParaRPr/>
          </a:p>
          <a:p>
            <a:pPr indent="-171450" lvl="0" marL="171450" rtl="0" algn="l">
              <a:lnSpc>
                <a:spcPct val="100000"/>
              </a:lnSpc>
              <a:spcBef>
                <a:spcPts val="0"/>
              </a:spcBef>
              <a:spcAft>
                <a:spcPts val="0"/>
              </a:spcAft>
              <a:buSzPts val="1100"/>
              <a:buFont typeface="Arial"/>
              <a:buChar char="•"/>
            </a:pPr>
            <a:r>
              <a:rPr lang="en-ID"/>
              <a:t>Nama attribute diikuti oleh tanda sama dengan.</a:t>
            </a:r>
            <a:endParaRPr/>
          </a:p>
          <a:p>
            <a:pPr indent="-171450" lvl="0" marL="171450" rtl="0" algn="l">
              <a:lnSpc>
                <a:spcPct val="100000"/>
              </a:lnSpc>
              <a:spcBef>
                <a:spcPts val="0"/>
              </a:spcBef>
              <a:spcAft>
                <a:spcPts val="0"/>
              </a:spcAft>
              <a:buSzPts val="1100"/>
              <a:buFont typeface="Arial"/>
              <a:buChar char="•"/>
            </a:pPr>
            <a:r>
              <a:rPr lang="en-ID"/>
              <a:t>Nilai attribut diapit oleh dua tanda petik pembuka dan penutup.</a:t>
            </a:r>
            <a:endParaRPr/>
          </a:p>
          <a:p>
            <a:pPr indent="-171450" lvl="0" marL="171450" rtl="0" algn="l">
              <a:lnSpc>
                <a:spcPct val="100000"/>
              </a:lnSpc>
              <a:spcBef>
                <a:spcPts val="0"/>
              </a:spcBef>
              <a:spcAft>
                <a:spcPts val="0"/>
              </a:spcAft>
              <a:buSzPts val="1100"/>
              <a:buFont typeface="Arial"/>
              <a:buChar char="•"/>
            </a:pPr>
            <a:r>
              <a:rPr lang="en-ID"/>
              <a:t>Jika lebih dari satu attribut, diberi jarak dengan spasi.</a:t>
            </a:r>
            <a:endParaRPr/>
          </a:p>
          <a:p>
            <a:pPr indent="-101600" lvl="0" marL="171450" rtl="0" algn="l">
              <a:lnSpc>
                <a:spcPct val="100000"/>
              </a:lnSpc>
              <a:spcBef>
                <a:spcPts val="0"/>
              </a:spcBef>
              <a:spcAft>
                <a:spcPts val="0"/>
              </a:spcAft>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ID"/>
              <a:t>Dari contoh di atas untuk element </a:t>
            </a:r>
            <a:r>
              <a:rPr b="1" lang="en-ID"/>
              <a:t>a</a:t>
            </a:r>
            <a:r>
              <a:rPr lang="en-ID"/>
              <a:t> berguna untuk memberikan batasan pada hyperlink dengan beberapa attribute di dalamnya:</a:t>
            </a:r>
            <a:endParaRPr/>
          </a:p>
          <a:p>
            <a:pPr indent="-298450" lvl="0" marL="457200" marR="0" rtl="0" algn="l">
              <a:lnSpc>
                <a:spcPct val="100000"/>
              </a:lnSpc>
              <a:spcBef>
                <a:spcPts val="0"/>
              </a:spcBef>
              <a:spcAft>
                <a:spcPts val="0"/>
              </a:spcAft>
              <a:buClr>
                <a:srgbClr val="000000"/>
              </a:buClr>
              <a:buSzPts val="1100"/>
              <a:buFont typeface="Arial"/>
              <a:buChar char="●"/>
            </a:pPr>
            <a:r>
              <a:rPr b="1" lang="en-ID"/>
              <a:t>href</a:t>
            </a:r>
            <a:r>
              <a:rPr lang="en-ID"/>
              <a:t> – Ini adalah attribute untuk menentukan alamat sebuah website, dimana ketika tautan diklik akan diarahkan ke halaman sesuai dengan tautan yang diisi, pada contoh ini adalah halaman </a:t>
            </a:r>
            <a:r>
              <a:rPr b="1" lang="en-ID"/>
              <a:t>href=”https://www.google.com/”</a:t>
            </a:r>
            <a:r>
              <a:rPr lang="en-ID"/>
              <a:t>.</a:t>
            </a:r>
            <a:endParaRPr/>
          </a:p>
          <a:p>
            <a:pPr indent="-298450" lvl="0" marL="457200" marR="0" rtl="0" algn="l">
              <a:lnSpc>
                <a:spcPct val="100000"/>
              </a:lnSpc>
              <a:spcBef>
                <a:spcPts val="0"/>
              </a:spcBef>
              <a:spcAft>
                <a:spcPts val="0"/>
              </a:spcAft>
              <a:buClr>
                <a:srgbClr val="000000"/>
              </a:buClr>
              <a:buSzPts val="1100"/>
              <a:buFont typeface="Arial"/>
              <a:buChar char="●"/>
            </a:pPr>
            <a:r>
              <a:rPr b="1" lang="en-ID"/>
              <a:t>title</a:t>
            </a:r>
            <a:r>
              <a:rPr lang="en-ID"/>
              <a:t> – Attribute ini berguna untuk menambahkan informasi pada tautan ketika kursor mouse diarahkan pada tautan. Pada contoh ini untuk title yang digunakan adalah </a:t>
            </a:r>
            <a:r>
              <a:rPr b="1" lang="en-ID"/>
              <a:t>title=”Search Engine Terbaik”</a:t>
            </a:r>
            <a:r>
              <a:rPr lang="en-ID"/>
              <a:t>.</a:t>
            </a:r>
            <a:endParaRPr/>
          </a:p>
          <a:p>
            <a:pPr indent="-298450" lvl="0" marL="457200" marR="0" rtl="0" algn="l">
              <a:lnSpc>
                <a:spcPct val="100000"/>
              </a:lnSpc>
              <a:spcBef>
                <a:spcPts val="0"/>
              </a:spcBef>
              <a:spcAft>
                <a:spcPts val="0"/>
              </a:spcAft>
              <a:buClr>
                <a:srgbClr val="000000"/>
              </a:buClr>
              <a:buSzPts val="1100"/>
              <a:buFont typeface="Arial"/>
              <a:buChar char="●"/>
            </a:pPr>
            <a:r>
              <a:rPr b="1" lang="en-ID"/>
              <a:t>target</a:t>
            </a:r>
            <a:r>
              <a:rPr lang="en-ID"/>
              <a:t> – Untuk attribute ini berguna untuk memberitahu browser jika tautan diklik akan dibuka pada tab baru. Pada contoh ini adalah </a:t>
            </a:r>
            <a:r>
              <a:rPr b="1" lang="en-ID"/>
              <a:t>target=”_blank”</a:t>
            </a:r>
            <a:r>
              <a:rPr lang="en-ID"/>
              <a:t>. Jika attribut ini dihilangkan, untuk tautan tidak akan dibuka di tab baru.</a:t>
            </a:r>
            <a:endParaRPr/>
          </a:p>
          <a:p>
            <a:pPr indent="0" lvl="0" marL="0" rtl="0" algn="l">
              <a:lnSpc>
                <a:spcPct val="100000"/>
              </a:lnSpc>
              <a:spcBef>
                <a:spcPts val="0"/>
              </a:spcBef>
              <a:spcAft>
                <a:spcPts val="0"/>
              </a:spcAft>
              <a:buSzPts val="1100"/>
              <a:buNone/>
            </a:pPr>
            <a:r>
              <a:t/>
            </a:r>
            <a:endParaRPr/>
          </a:p>
        </p:txBody>
      </p:sp>
      <p:sp>
        <p:nvSpPr>
          <p:cNvPr id="347" name="Google Shape;34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i="0" lang="en-ID" sz="1200" u="none" cap="none" strike="noStrike">
                <a:solidFill>
                  <a:schemeClr val="dk1"/>
                </a:solidFill>
                <a:latin typeface="Arial"/>
                <a:ea typeface="Arial"/>
                <a:cs typeface="Arial"/>
                <a:sym typeface="Arial"/>
              </a:rPr>
              <a:t>Editor Teks adalah suatu jenis perangkat lunak</a:t>
            </a:r>
            <a:r>
              <a:rPr b="0" i="0" lang="en-ID" sz="1200" u="none" cap="none" strike="noStrike">
                <a:solidFill>
                  <a:srgbClr val="000000"/>
                </a:solidFill>
                <a:latin typeface="Arial"/>
                <a:ea typeface="Arial"/>
                <a:cs typeface="Arial"/>
                <a:sym typeface="Arial"/>
              </a:rPr>
              <a:t> komputer yang digunakan untuk menyunting teks biasa contoh : Notepad, Notepad ++ , Sublime Text</a:t>
            </a:r>
            <a:endParaRPr/>
          </a:p>
          <a:p>
            <a:pPr indent="-298450" lvl="0" marL="457200" marR="0" rtl="0" algn="l">
              <a:lnSpc>
                <a:spcPct val="100000"/>
              </a:lnSpc>
              <a:spcBef>
                <a:spcPts val="0"/>
              </a:spcBef>
              <a:spcAft>
                <a:spcPts val="0"/>
              </a:spcAft>
              <a:buClr>
                <a:srgbClr val="000000"/>
              </a:buClr>
              <a:buSzPts val="1100"/>
              <a:buFont typeface="Arial"/>
              <a:buChar char="●"/>
            </a:pPr>
            <a:r>
              <a:rPr b="0" i="0" lang="en-ID" sz="1200" u="none" cap="none" strike="noStrike">
                <a:solidFill>
                  <a:schemeClr val="dk1"/>
                </a:solidFill>
                <a:latin typeface="Arial"/>
                <a:ea typeface="Arial"/>
                <a:cs typeface="Arial"/>
                <a:sym typeface="Arial"/>
              </a:rPr>
              <a:t>Ekstensi file adalah metadata yang digunakan oleh sistem operasi untuk mengetahui informasi dari file tersebut. Sebagai contoh, file dengan nama Baca.txt adalah jenis filetext, </a:t>
            </a:r>
            <a:endParaRPr>
              <a:solidFill>
                <a:srgbClr val="000000"/>
              </a:solidFill>
            </a:endParaRPr>
          </a:p>
          <a:p>
            <a:pPr indent="0" lvl="0" marL="0" rtl="0" algn="l">
              <a:lnSpc>
                <a:spcPct val="100000"/>
              </a:lnSpc>
              <a:spcBef>
                <a:spcPts val="0"/>
              </a:spcBef>
              <a:spcAft>
                <a:spcPts val="0"/>
              </a:spcAft>
              <a:buSzPts val="1100"/>
              <a:buNone/>
            </a:pPr>
            <a:r>
              <a:t/>
            </a:r>
            <a:endParaRPr/>
          </a:p>
        </p:txBody>
      </p:sp>
      <p:sp>
        <p:nvSpPr>
          <p:cNvPr id="359" name="Google Shape;35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i="0" lang="en-ID" sz="1200" u="none" cap="none" strike="noStrike">
                <a:solidFill>
                  <a:schemeClr val="dk1"/>
                </a:solidFill>
                <a:latin typeface="Arial"/>
                <a:ea typeface="Arial"/>
                <a:cs typeface="Arial"/>
                <a:sym typeface="Arial"/>
              </a:rPr>
              <a:t>HTML (</a:t>
            </a:r>
            <a:r>
              <a:rPr b="0" i="1" lang="en-ID" sz="1200" u="none" cap="none" strike="noStrike">
                <a:solidFill>
                  <a:schemeClr val="dk1"/>
                </a:solidFill>
                <a:latin typeface="Arial"/>
                <a:ea typeface="Arial"/>
                <a:cs typeface="Arial"/>
                <a:sym typeface="Arial"/>
              </a:rPr>
              <a:t>HyperText Markup Language</a:t>
            </a:r>
            <a:r>
              <a:rPr b="0" i="0" lang="en-ID" sz="1200" u="none" cap="none" strike="noStrike">
                <a:solidFill>
                  <a:schemeClr val="dk1"/>
                </a:solidFill>
                <a:latin typeface="Arial"/>
                <a:ea typeface="Arial"/>
                <a:cs typeface="Arial"/>
                <a:sym typeface="Arial"/>
              </a:rPr>
              <a:t>) merupakan suatu metoda untuk mengimplementasikan konsep hypertext dalam suatu naskah atau dokumen</a:t>
            </a:r>
            <a:endParaRPr b="0" i="0" sz="12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ID" sz="1200" u="none" cap="none" strike="noStrike">
                <a:solidFill>
                  <a:schemeClr val="dk1"/>
                </a:solidFill>
                <a:latin typeface="Arial"/>
                <a:ea typeface="Arial"/>
                <a:cs typeface="Arial"/>
                <a:sym typeface="Arial"/>
              </a:rPr>
              <a:t>HTML (</a:t>
            </a:r>
            <a:r>
              <a:rPr b="0" i="1" lang="en-ID" sz="1200" u="none" cap="none" strike="noStrike">
                <a:solidFill>
                  <a:schemeClr val="dk1"/>
                </a:solidFill>
                <a:latin typeface="Arial"/>
                <a:ea typeface="Arial"/>
                <a:cs typeface="Arial"/>
                <a:sym typeface="Arial"/>
              </a:rPr>
              <a:t>HyperText Markup Language</a:t>
            </a:r>
            <a:r>
              <a:rPr b="0" i="0" lang="en-ID" sz="1200" u="none" cap="none" strike="noStrike">
                <a:solidFill>
                  <a:schemeClr val="dk1"/>
                </a:solidFill>
                <a:latin typeface="Arial"/>
                <a:ea typeface="Arial"/>
                <a:cs typeface="Arial"/>
                <a:sym typeface="Arial"/>
              </a:rPr>
              <a:t>) adalah bahasa yang digunakan untuk menulis halaman web</a:t>
            </a:r>
            <a:endParaRPr/>
          </a:p>
          <a:p>
            <a:pPr indent="-298450" lvl="0" marL="457200" marR="0" rtl="0" algn="l">
              <a:lnSpc>
                <a:spcPct val="100000"/>
              </a:lnSpc>
              <a:spcBef>
                <a:spcPts val="0"/>
              </a:spcBef>
              <a:spcAft>
                <a:spcPts val="0"/>
              </a:spcAft>
              <a:buClr>
                <a:srgbClr val="000000"/>
              </a:buClr>
              <a:buSzPts val="1100"/>
              <a:buFont typeface="Arial"/>
              <a:buChar char="●"/>
            </a:pPr>
            <a:r>
              <a:rPr b="0" i="0" lang="en-ID" sz="1200" u="none" cap="none" strike="noStrike">
                <a:solidFill>
                  <a:schemeClr val="dk1"/>
                </a:solidFill>
                <a:latin typeface="Arial"/>
                <a:ea typeface="Arial"/>
                <a:cs typeface="Arial"/>
                <a:sym typeface="Arial"/>
              </a:rPr>
              <a:t>File-file HTML dapat ditampilkan sesuai Tag pada HTML</a:t>
            </a:r>
            <a:endParaRPr/>
          </a:p>
          <a:p>
            <a:pPr indent="-298450" lvl="0" marL="457200" marR="0" rtl="0" algn="l">
              <a:lnSpc>
                <a:spcPct val="100000"/>
              </a:lnSpc>
              <a:spcBef>
                <a:spcPts val="0"/>
              </a:spcBef>
              <a:spcAft>
                <a:spcPts val="0"/>
              </a:spcAft>
              <a:buClr>
                <a:srgbClr val="000000"/>
              </a:buClr>
              <a:buSzPts val="1100"/>
              <a:buFont typeface="Arial"/>
              <a:buChar char="●"/>
            </a:pPr>
            <a:r>
              <a:rPr b="0" i="0" lang="en-ID" sz="1200" u="none" cap="none" strike="noStrike">
                <a:solidFill>
                  <a:schemeClr val="dk1"/>
                </a:solidFill>
                <a:latin typeface="Arial"/>
                <a:ea typeface="Arial"/>
                <a:cs typeface="Arial"/>
                <a:sym typeface="Arial"/>
              </a:rPr>
              <a:t>Browser dalah software/aplikasi/perangkat lunak yang digunakan untuk mengakses/ menampilkan halaman web. </a:t>
            </a:r>
            <a:endParaRPr/>
          </a:p>
          <a:p>
            <a:pPr indent="-298450" lvl="0" marL="457200" marR="0" rtl="0" algn="l">
              <a:lnSpc>
                <a:spcPct val="100000"/>
              </a:lnSpc>
              <a:spcBef>
                <a:spcPts val="0"/>
              </a:spcBef>
              <a:spcAft>
                <a:spcPts val="0"/>
              </a:spcAft>
              <a:buClr>
                <a:srgbClr val="000000"/>
              </a:buClr>
              <a:buSzPts val="1100"/>
              <a:buFont typeface="Arial"/>
              <a:buChar char="●"/>
            </a:pPr>
            <a:r>
              <a:rPr b="0" i="0" lang="en-ID" sz="1200" u="none" cap="none" strike="noStrike">
                <a:solidFill>
                  <a:schemeClr val="dk1"/>
                </a:solidFill>
                <a:latin typeface="Arial"/>
                <a:ea typeface="Arial"/>
                <a:cs typeface="Arial"/>
                <a:sym typeface="Arial"/>
              </a:rPr>
              <a:t>Contohnya adalah Microsoft Internet Explorer, Google Chrome, Apple Safari dan Opera, Netscape Navigator, Mozilla Firefox.</a:t>
            </a:r>
            <a:endParaRPr/>
          </a:p>
          <a:p>
            <a:pPr indent="0" lvl="0" marL="0" rtl="0" algn="l">
              <a:lnSpc>
                <a:spcPct val="100000"/>
              </a:lnSpc>
              <a:spcBef>
                <a:spcPts val="0"/>
              </a:spcBef>
              <a:spcAft>
                <a:spcPts val="0"/>
              </a:spcAft>
              <a:buSzPts val="1100"/>
              <a:buNone/>
            </a:pPr>
            <a:r>
              <a:t/>
            </a:r>
            <a:endParaRPr/>
          </a:p>
        </p:txBody>
      </p:sp>
      <p:sp>
        <p:nvSpPr>
          <p:cNvPr id="371" name="Google Shape;37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ID"/>
              <a:t>Untuk membuat tabel/table menggunakan kode HTML caranya sangat mudah. Silahkan diperhatikan terlebih dahulu kode dasar dalam pembuatan table menggunakan kode HTML berikut.</a:t>
            </a:r>
            <a:endParaRPr/>
          </a:p>
          <a:p>
            <a:pPr indent="0" lvl="0" marL="0" rtl="0" algn="l">
              <a:lnSpc>
                <a:spcPct val="100000"/>
              </a:lnSpc>
              <a:spcBef>
                <a:spcPts val="0"/>
              </a:spcBef>
              <a:spcAft>
                <a:spcPts val="0"/>
              </a:spcAft>
              <a:buSzPts val="1100"/>
              <a:buNone/>
            </a:pPr>
            <a:r>
              <a:t/>
            </a:r>
            <a:endParaRPr/>
          </a:p>
        </p:txBody>
      </p:sp>
      <p:sp>
        <p:nvSpPr>
          <p:cNvPr id="383" name="Google Shape;38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i="0" lang="en-ID" sz="1200" u="none" cap="none" strike="noStrike">
                <a:solidFill>
                  <a:schemeClr val="dk1"/>
                </a:solidFill>
                <a:latin typeface="Arial"/>
                <a:ea typeface="Arial"/>
                <a:cs typeface="Arial"/>
                <a:sym typeface="Arial"/>
              </a:rPr>
              <a:t>Terinspirasi dari kesuksesan Javascript, Microsoft mengadopsi teknologi serupa. Microsoft membuat ‘Javascript’ versi mereka sendiri bernama JScript. Lalu di tanam pada Internet Explorer 3.0.</a:t>
            </a:r>
            <a:endParaRPr/>
          </a:p>
          <a:p>
            <a:pPr indent="-228600" lvl="0" marL="45720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ID" sz="1200" u="none" cap="none" strike="noStrike">
                <a:solidFill>
                  <a:schemeClr val="dk1"/>
                </a:solidFill>
                <a:latin typeface="Arial"/>
                <a:ea typeface="Arial"/>
                <a:cs typeface="Arial"/>
                <a:sym typeface="Arial"/>
              </a:rPr>
              <a:t>Hal ini mengakibatkan ‘perang browser', karena JScript milik Microsoft berbeda dengan Javascript racikan Netscape.</a:t>
            </a:r>
            <a:endParaRPr/>
          </a:p>
          <a:p>
            <a:pPr indent="0" lvl="0" marL="0" rtl="0" algn="l">
              <a:lnSpc>
                <a:spcPct val="100000"/>
              </a:lnSpc>
              <a:spcBef>
                <a:spcPts val="0"/>
              </a:spcBef>
              <a:spcAft>
                <a:spcPts val="0"/>
              </a:spcAft>
              <a:buSzPts val="1100"/>
              <a:buNone/>
            </a:pPr>
            <a:r>
              <a:t/>
            </a:r>
            <a:endParaRPr/>
          </a:p>
        </p:txBody>
      </p:sp>
      <p:sp>
        <p:nvSpPr>
          <p:cNvPr id="396" name="Google Shape;39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ID"/>
              <a:t>Ya itu saja sudah cukup. Bila kamu ingin belajar Javacript dari Nodejs, silahkan baca: Pengenalan Nodejs untuk Pemula.</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ID"/>
              <a:t>Rekomendasi saya: belajar Javascript dari sisi client dulu. Nanti Nodejs belakangan.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407" name="Google Shape;40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ID"/>
              <a:t>Ada yang mengatakan, belajar javascript itu susah, karena saat melihat hasilnya di web browser, pesan </a:t>
            </a:r>
            <a:r>
              <a:rPr i="1" lang="en-ID"/>
              <a:t>error</a:t>
            </a:r>
            <a:r>
              <a:rPr lang="en-ID"/>
              <a:t>-nya tidak tampil. Pendapat ini tidak benar. Karena kita bisa melihatnya melalui </a:t>
            </a:r>
            <a:r>
              <a:rPr i="1" lang="en-ID"/>
              <a:t>console</a:t>
            </a:r>
            <a:r>
              <a:rPr lang="en-ID"/>
              <a:t>.</a:t>
            </a:r>
            <a:endParaRPr/>
          </a:p>
          <a:p>
            <a:pPr indent="0" lvl="0" marL="0" rtl="0" algn="l">
              <a:lnSpc>
                <a:spcPct val="100000"/>
              </a:lnSpc>
              <a:spcBef>
                <a:spcPts val="0"/>
              </a:spcBef>
              <a:spcAft>
                <a:spcPts val="0"/>
              </a:spcAft>
              <a:buSzPts val="1100"/>
              <a:buNone/>
            </a:pPr>
            <a:r>
              <a:t/>
            </a:r>
            <a:endParaRPr/>
          </a:p>
        </p:txBody>
      </p:sp>
      <p:sp>
        <p:nvSpPr>
          <p:cNvPr id="420" name="Google Shape;42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ID"/>
              <a:t>Setelah mencoba </a:t>
            </a:r>
            <a:r>
              <a:rPr i="1" lang="en-ID"/>
              <a:t>console</a:t>
            </a:r>
            <a:r>
              <a:rPr lang="en-ID"/>
              <a:t> Javascript, maka dapat kita simpulkan:</a:t>
            </a:r>
            <a:endParaRPr/>
          </a:p>
          <a:p>
            <a:pPr indent="-298450" lvl="0" marL="457200" marR="0" rtl="0" algn="l">
              <a:lnSpc>
                <a:spcPct val="100000"/>
              </a:lnSpc>
              <a:spcBef>
                <a:spcPts val="0"/>
              </a:spcBef>
              <a:spcAft>
                <a:spcPts val="0"/>
              </a:spcAft>
              <a:buClr>
                <a:srgbClr val="000000"/>
              </a:buClr>
              <a:buSzPts val="1100"/>
              <a:buFont typeface="Arial"/>
              <a:buChar char="●"/>
            </a:pPr>
            <a:r>
              <a:rPr i="1" lang="en-ID"/>
              <a:t>Console</a:t>
            </a:r>
            <a:r>
              <a:rPr lang="en-ID"/>
              <a:t> bisa digunakan untuk mengujicoba fungsi atau kode Javascript;</a:t>
            </a:r>
            <a:endParaRPr/>
          </a:p>
          <a:p>
            <a:pPr indent="-298450" lvl="0" marL="457200" marR="0" rtl="0" algn="l">
              <a:lnSpc>
                <a:spcPct val="100000"/>
              </a:lnSpc>
              <a:spcBef>
                <a:spcPts val="0"/>
              </a:spcBef>
              <a:spcAft>
                <a:spcPts val="0"/>
              </a:spcAft>
              <a:buClr>
                <a:srgbClr val="000000"/>
              </a:buClr>
              <a:buSzPts val="1100"/>
              <a:buFont typeface="Arial"/>
              <a:buChar char="●"/>
            </a:pPr>
            <a:r>
              <a:rPr i="1" lang="en-ID"/>
              <a:t>Console</a:t>
            </a:r>
            <a:r>
              <a:rPr lang="en-ID"/>
              <a:t> dapat kita gunakan untuk melihat pesan error saat </a:t>
            </a:r>
            <a:r>
              <a:rPr i="1" lang="en-ID"/>
              <a:t>debugging</a:t>
            </a:r>
            <a:r>
              <a:rPr lang="en-ID"/>
              <a:t> program.</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
        <p:nvSpPr>
          <p:cNvPr id="433" name="Google Shape;43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7" name="Google Shape;44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0" name="Google Shape;46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2fc70d144b_0_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g32fc70d144b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2" name="Google Shape;47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1697cf30f6_1_3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4" name="Google Shape;484;g21697cf30f6_1_3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1697cf30f6_1_3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6" name="Google Shape;496;g21697cf30f6_1_3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7" name="Google Shape;50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9" name="Google Shape;51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2" name="Google Shape;53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4" name="Google Shape;54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5" name="Google Shape;55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7" name="Google Shape;56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0" name="Google Shape;58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1697cf30f6_1_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g21697cf30f6_1_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2" name="Google Shape;59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4" name="Google Shape;60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6" name="Google Shape;61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9" name="Google Shape;62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0" name="Google Shape;64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2" name="Google Shape;65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4" name="Google Shape;66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6" name="Google Shape;67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8" name="Google Shape;68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0" name="Google Shape;70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1697cf30f6_1_3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g21697cf30f6_1_3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2" name="Google Shape;712;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4" name="Google Shape;724;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5" name="Google Shape;73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8" name="Google Shape;748;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0" name="Google Shape;760;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3" name="Google Shape;773;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5" name="Google Shape;785;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7" name="Google Shape;797;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9" name="Google Shape;80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ID" sz="1200" u="none" cap="none" strike="noStrike">
                <a:solidFill>
                  <a:schemeClr val="dk1"/>
                </a:solidFill>
                <a:latin typeface="Calibri"/>
                <a:ea typeface="Calibri"/>
                <a:cs typeface="Calibri"/>
                <a:sym typeface="Calibri"/>
              </a:rPr>
              <a:t>Salah satu kelebihan dari PHP adalah mampu berkomunikasi dengan berbagai database yang terkenal. Menampilkan data yang bersifat dinamis yang diambil dari database merupakan hal yang mudah untuk diimplementasikan. Beberapa database tersebut antara lain sBase, DBM, FilePro, Informix, Ingres, InterBase, Microsoft Access, MSQL, MySQL, Oracle, Postgre SQL, dan Sybase</a:t>
            </a:r>
            <a:endParaRPr/>
          </a:p>
        </p:txBody>
      </p:sp>
      <p:sp>
        <p:nvSpPr>
          <p:cNvPr id="836" name="Google Shape;836;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ID"/>
              <a:t>Jawaban:</a:t>
            </a:r>
            <a:endParaRPr/>
          </a:p>
          <a:p>
            <a:pPr indent="-228600" lvl="0" marL="228600" rtl="0" algn="l">
              <a:lnSpc>
                <a:spcPct val="100000"/>
              </a:lnSpc>
              <a:spcBef>
                <a:spcPts val="0"/>
              </a:spcBef>
              <a:spcAft>
                <a:spcPts val="0"/>
              </a:spcAft>
              <a:buSzPts val="1100"/>
              <a:buAutoNum type="arabicPeriod"/>
            </a:pPr>
            <a:r>
              <a:rPr lang="en-ID"/>
              <a:t>C</a:t>
            </a:r>
            <a:endParaRPr/>
          </a:p>
          <a:p>
            <a:pPr indent="-228600" lvl="0" marL="228600" rtl="0" algn="l">
              <a:lnSpc>
                <a:spcPct val="100000"/>
              </a:lnSpc>
              <a:spcBef>
                <a:spcPts val="0"/>
              </a:spcBef>
              <a:spcAft>
                <a:spcPts val="0"/>
              </a:spcAft>
              <a:buSzPts val="1100"/>
              <a:buAutoNum type="arabicPeriod"/>
            </a:pPr>
            <a:r>
              <a:rPr lang="en-ID"/>
              <a:t>C</a:t>
            </a:r>
            <a:endParaRPr/>
          </a:p>
          <a:p>
            <a:pPr indent="0" lvl="0" marL="0" rtl="0" algn="l">
              <a:lnSpc>
                <a:spcPct val="100000"/>
              </a:lnSpc>
              <a:spcBef>
                <a:spcPts val="0"/>
              </a:spcBef>
              <a:spcAft>
                <a:spcPts val="0"/>
              </a:spcAft>
              <a:buSzPts val="1100"/>
              <a:buNone/>
            </a:pPr>
            <a:r>
              <a:t/>
            </a:r>
            <a:endParaRPr/>
          </a:p>
        </p:txBody>
      </p:sp>
      <p:sp>
        <p:nvSpPr>
          <p:cNvPr id="289" name="Google Shape;2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8" name="Google Shape;848;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7" name="Google Shape;877;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7" name="Google Shape;887;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8" name="Google Shape;898;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9" name="Google Shape;909;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0" name="Google Shape;920;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ID"/>
              <a:t>Internal error dapat  dicegah dengan pemrograman yang lebih hati-hati</a:t>
            </a:r>
            <a:endParaRPr/>
          </a:p>
          <a:p>
            <a:pPr indent="-298450" lvl="0" marL="457200" marR="0" rtl="0" algn="l">
              <a:lnSpc>
                <a:spcPct val="100000"/>
              </a:lnSpc>
              <a:spcBef>
                <a:spcPts val="0"/>
              </a:spcBef>
              <a:spcAft>
                <a:spcPts val="0"/>
              </a:spcAft>
              <a:buClr>
                <a:srgbClr val="000000"/>
              </a:buClr>
              <a:buSzPts val="1100"/>
              <a:buFont typeface="Arial"/>
              <a:buChar char="●"/>
            </a:pPr>
            <a:r>
              <a:rPr lang="en-ID"/>
              <a:t>Eksternal error berkaitan dengan gagal membuka file/database, tidak terkoneksi dengan jaringan, tidak dapat membuka module/file php, dll).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100"/>
              <a:buNone/>
            </a:pPr>
            <a:r>
              <a:t/>
            </a:r>
            <a:endParaRPr/>
          </a:p>
        </p:txBody>
      </p:sp>
      <p:sp>
        <p:nvSpPr>
          <p:cNvPr id="931" name="Google Shape;931;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lang="en-ID" sz="1200">
                <a:latin typeface="Arial"/>
                <a:ea typeface="Arial"/>
                <a:cs typeface="Arial"/>
                <a:sym typeface="Arial"/>
              </a:rPr>
              <a:t>Pada saat menampilkan hasil script sebuah web pada browser, terdapat beberapa kesalahan yang sering terjadi.</a:t>
            </a:r>
            <a:endParaRPr/>
          </a:p>
          <a:p>
            <a:pPr indent="0" lvl="0" marL="0" rtl="0" algn="l">
              <a:lnSpc>
                <a:spcPct val="100000"/>
              </a:lnSpc>
              <a:spcBef>
                <a:spcPts val="0"/>
              </a:spcBef>
              <a:spcAft>
                <a:spcPts val="0"/>
              </a:spcAft>
              <a:buSzPts val="1100"/>
              <a:buNone/>
            </a:pPr>
            <a:r>
              <a:t/>
            </a:r>
            <a:endParaRPr/>
          </a:p>
        </p:txBody>
      </p:sp>
      <p:sp>
        <p:nvSpPr>
          <p:cNvPr id="942" name="Google Shape;942;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ID" sz="1200">
                <a:latin typeface="Arial"/>
                <a:ea typeface="Arial"/>
                <a:cs typeface="Arial"/>
                <a:sym typeface="Arial"/>
              </a:rPr>
              <a:t>Error dapat diartikan sebagai sebuah penyimpangan dari kondisi yang benar. </a:t>
            </a:r>
            <a:endParaRPr/>
          </a:p>
          <a:p>
            <a:pPr indent="0" lvl="0" marL="0" rtl="0" algn="l">
              <a:lnSpc>
                <a:spcPct val="100000"/>
              </a:lnSpc>
              <a:spcBef>
                <a:spcPts val="0"/>
              </a:spcBef>
              <a:spcAft>
                <a:spcPts val="0"/>
              </a:spcAft>
              <a:buSzPts val="1100"/>
              <a:buNone/>
            </a:pPr>
            <a:r>
              <a:rPr i="1" lang="en-ID" sz="1200">
                <a:latin typeface="Arial"/>
                <a:ea typeface="Arial"/>
                <a:cs typeface="Arial"/>
                <a:sym typeface="Arial"/>
              </a:rPr>
              <a:t>Error</a:t>
            </a:r>
            <a:r>
              <a:rPr lang="en-ID" sz="1200">
                <a:latin typeface="Arial"/>
                <a:ea typeface="Arial"/>
                <a:cs typeface="Arial"/>
                <a:sym typeface="Arial"/>
              </a:rPr>
              <a:t> dapat disebabkan oleh kesalahan </a:t>
            </a:r>
            <a:r>
              <a:rPr i="1" lang="en-ID" sz="1200">
                <a:latin typeface="Arial"/>
                <a:ea typeface="Arial"/>
                <a:cs typeface="Arial"/>
                <a:sym typeface="Arial"/>
              </a:rPr>
              <a:t>misjudgment</a:t>
            </a:r>
            <a:r>
              <a:rPr lang="en-ID" sz="1200">
                <a:latin typeface="Arial"/>
                <a:ea typeface="Arial"/>
                <a:cs typeface="Arial"/>
                <a:sym typeface="Arial"/>
              </a:rPr>
              <a:t>, </a:t>
            </a:r>
            <a:r>
              <a:rPr i="1" lang="en-ID" sz="1200">
                <a:latin typeface="Arial"/>
                <a:ea typeface="Arial"/>
                <a:cs typeface="Arial"/>
                <a:sym typeface="Arial"/>
              </a:rPr>
              <a:t>carelessness </a:t>
            </a:r>
            <a:r>
              <a:rPr lang="en-ID" sz="1200">
                <a:latin typeface="Arial"/>
                <a:ea typeface="Arial"/>
                <a:cs typeface="Arial"/>
                <a:sym typeface="Arial"/>
              </a:rPr>
              <a:t>atau </a:t>
            </a:r>
            <a:r>
              <a:rPr i="1" lang="en-ID" sz="1200">
                <a:latin typeface="Arial"/>
                <a:ea typeface="Arial"/>
                <a:cs typeface="Arial"/>
                <a:sym typeface="Arial"/>
              </a:rPr>
              <a:t>forgetfulness</a:t>
            </a:r>
            <a:r>
              <a:rPr lang="en-ID" sz="1200">
                <a:latin typeface="Arial"/>
                <a:ea typeface="Arial"/>
                <a:cs typeface="Arial"/>
                <a:sym typeface="Arial"/>
              </a:rPr>
              <a:t>.</a:t>
            </a:r>
            <a:endParaRPr/>
          </a:p>
          <a:p>
            <a:pPr indent="0" lvl="0" marL="0" rtl="0" algn="l">
              <a:lnSpc>
                <a:spcPct val="100000"/>
              </a:lnSpc>
              <a:spcBef>
                <a:spcPts val="0"/>
              </a:spcBef>
              <a:spcAft>
                <a:spcPts val="0"/>
              </a:spcAft>
              <a:buSzPts val="1100"/>
              <a:buNone/>
            </a:pPr>
            <a:r>
              <a:rPr lang="en-ID" sz="1200">
                <a:latin typeface="Arial"/>
                <a:ea typeface="Arial"/>
                <a:cs typeface="Arial"/>
                <a:sym typeface="Arial"/>
              </a:rPr>
              <a:t>Pesan kesalahan error dapat terjadi pada penamaan file(filename),  baris kode (line code),  dan pesan (message). </a:t>
            </a:r>
            <a:endParaRPr/>
          </a:p>
          <a:p>
            <a:pPr indent="0" lvl="0" marL="0" rtl="0" algn="l">
              <a:lnSpc>
                <a:spcPct val="100000"/>
              </a:lnSpc>
              <a:spcBef>
                <a:spcPts val="0"/>
              </a:spcBef>
              <a:spcAft>
                <a:spcPts val="0"/>
              </a:spcAft>
              <a:buSzPts val="1100"/>
              <a:buNone/>
            </a:pPr>
            <a:r>
              <a:t/>
            </a:r>
            <a:endParaRPr/>
          </a:p>
        </p:txBody>
      </p:sp>
      <p:sp>
        <p:nvSpPr>
          <p:cNvPr id="953" name="Google Shape;953;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ID" sz="1200">
                <a:latin typeface="Arial"/>
                <a:ea typeface="Arial"/>
                <a:cs typeface="Arial"/>
                <a:sym typeface="Arial"/>
              </a:rPr>
              <a:t>Merupakan  error yang terjadi jika ada kesalahan sintaks dalam script dan akan memunculkan pesan kesalahan sebagai output pada halaman browser.</a:t>
            </a:r>
            <a:endParaRPr/>
          </a:p>
          <a:p>
            <a:pPr indent="0" lvl="0" marL="0" rtl="0" algn="l">
              <a:lnSpc>
                <a:spcPct val="100000"/>
              </a:lnSpc>
              <a:spcBef>
                <a:spcPts val="0"/>
              </a:spcBef>
              <a:spcAft>
                <a:spcPts val="0"/>
              </a:spcAft>
              <a:buSzPts val="1100"/>
              <a:buNone/>
            </a:pPr>
            <a:r>
              <a:rPr lang="en-ID" sz="1200">
                <a:latin typeface="Arial"/>
                <a:ea typeface="Arial"/>
                <a:cs typeface="Arial"/>
                <a:sym typeface="Arial"/>
              </a:rPr>
              <a:t>Parse error akan menghentikan proses eksekusi dari sebuah script, sehingga tidak dapat menampilkan hasil apapun kecuali pesan kesalahan.</a:t>
            </a:r>
            <a:endParaRPr/>
          </a:p>
          <a:p>
            <a:pPr indent="0" lvl="0" marL="0" rtl="0" algn="l">
              <a:lnSpc>
                <a:spcPct val="100000"/>
              </a:lnSpc>
              <a:spcBef>
                <a:spcPts val="0"/>
              </a:spcBef>
              <a:spcAft>
                <a:spcPts val="0"/>
              </a:spcAft>
              <a:buSzPts val="1100"/>
              <a:buNone/>
            </a:pPr>
            <a:r>
              <a:rPr lang="en-ID" sz="1200">
                <a:latin typeface="Arial"/>
                <a:ea typeface="Arial"/>
                <a:cs typeface="Arial"/>
                <a:sym typeface="Arial"/>
              </a:rPr>
              <a:t>Pada poin 6, aturan penulisan nama variabel, yaitu : diawali tanda $, dan diikuti oleh huruf atau underscore (_), tidak boleh diawali spasi, angka dan karakter khusus.</a:t>
            </a:r>
            <a:endParaRPr/>
          </a:p>
          <a:p>
            <a:pPr indent="0" lvl="0" marL="0" rtl="0" algn="l">
              <a:lnSpc>
                <a:spcPct val="100000"/>
              </a:lnSpc>
              <a:spcBef>
                <a:spcPts val="0"/>
              </a:spcBef>
              <a:spcAft>
                <a:spcPts val="0"/>
              </a:spcAft>
              <a:buSzPts val="1100"/>
              <a:buNone/>
            </a:pPr>
            <a:r>
              <a:t/>
            </a:r>
            <a:endParaRPr/>
          </a:p>
        </p:txBody>
      </p:sp>
      <p:sp>
        <p:nvSpPr>
          <p:cNvPr id="964" name="Google Shape;964;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0" name="Google Shape;30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ID" sz="1200">
                <a:latin typeface="Arial"/>
                <a:ea typeface="Arial"/>
                <a:cs typeface="Arial"/>
                <a:sym typeface="Arial"/>
              </a:rPr>
              <a:t>Peserta diminta untuk membuat contoh file  script, dan mengidentifikasi jenis kesalahan/error  yang terjadi.</a:t>
            </a:r>
            <a:endParaRPr/>
          </a:p>
          <a:p>
            <a:pPr indent="0" lvl="0" marL="0" rtl="0" algn="l">
              <a:lnSpc>
                <a:spcPct val="100000"/>
              </a:lnSpc>
              <a:spcBef>
                <a:spcPts val="0"/>
              </a:spcBef>
              <a:spcAft>
                <a:spcPts val="0"/>
              </a:spcAft>
              <a:buSzPts val="1100"/>
              <a:buNone/>
            </a:pPr>
            <a:r>
              <a:rPr lang="en-ID" sz="1200">
                <a:latin typeface="Arial"/>
                <a:ea typeface="Arial"/>
                <a:cs typeface="Arial"/>
                <a:sym typeface="Arial"/>
              </a:rPr>
              <a:t>Pada contoh script pertama adalah kurangnya tanda petik pada baris ke-4.</a:t>
            </a:r>
            <a:endParaRPr/>
          </a:p>
          <a:p>
            <a:pPr indent="0" lvl="0" marL="0" rtl="0" algn="l">
              <a:lnSpc>
                <a:spcPct val="100000"/>
              </a:lnSpc>
              <a:spcBef>
                <a:spcPts val="0"/>
              </a:spcBef>
              <a:spcAft>
                <a:spcPts val="0"/>
              </a:spcAft>
              <a:buSzPts val="1100"/>
              <a:buNone/>
            </a:pPr>
            <a:r>
              <a:rPr lang="en-ID" sz="1200">
                <a:latin typeface="Arial"/>
                <a:ea typeface="Arial"/>
                <a:cs typeface="Arial"/>
                <a:sym typeface="Arial"/>
              </a:rPr>
              <a:t>Pada contoh script kedua kesalahannya adalah kurangnya sintaks function pada test_error2().</a:t>
            </a:r>
            <a:endParaRPr/>
          </a:p>
          <a:p>
            <a:pPr indent="0" lvl="0" marL="0" rtl="0" algn="l">
              <a:lnSpc>
                <a:spcPct val="100000"/>
              </a:lnSpc>
              <a:spcBef>
                <a:spcPts val="0"/>
              </a:spcBef>
              <a:spcAft>
                <a:spcPts val="0"/>
              </a:spcAft>
              <a:buSzPts val="1100"/>
              <a:buNone/>
            </a:pPr>
            <a:r>
              <a:t/>
            </a:r>
            <a:endParaRPr/>
          </a:p>
        </p:txBody>
      </p:sp>
      <p:sp>
        <p:nvSpPr>
          <p:cNvPr id="975" name="Google Shape;975;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ID">
                <a:latin typeface="Arial"/>
                <a:ea typeface="Arial"/>
                <a:cs typeface="Arial"/>
                <a:sym typeface="Arial"/>
              </a:rPr>
              <a:t>Merupakan  </a:t>
            </a:r>
            <a:r>
              <a:rPr i="1" lang="en-ID">
                <a:latin typeface="Arial"/>
                <a:ea typeface="Arial"/>
                <a:cs typeface="Arial"/>
                <a:sym typeface="Arial"/>
              </a:rPr>
              <a:t>error</a:t>
            </a:r>
            <a:r>
              <a:rPr lang="en-ID">
                <a:latin typeface="Arial"/>
                <a:ea typeface="Arial"/>
                <a:cs typeface="Arial"/>
                <a:sym typeface="Arial"/>
              </a:rPr>
              <a:t> yang terjadi ketika PHP mengerti kode yang ditulis pada script, namun apa yang diminta pada kode script tidak dapat dieksekusi.</a:t>
            </a:r>
            <a:endParaRPr/>
          </a:p>
          <a:p>
            <a:pPr indent="0" lvl="0" marL="0" marR="0" rtl="0" algn="l">
              <a:lnSpc>
                <a:spcPct val="100000"/>
              </a:lnSpc>
              <a:spcBef>
                <a:spcPts val="0"/>
              </a:spcBef>
              <a:spcAft>
                <a:spcPts val="0"/>
              </a:spcAft>
              <a:buClr>
                <a:srgbClr val="000000"/>
              </a:buClr>
              <a:buSzPts val="1100"/>
              <a:buFont typeface="Arial"/>
              <a:buNone/>
            </a:pPr>
            <a:r>
              <a:rPr lang="en-ID" sz="1200">
                <a:latin typeface="Arial"/>
                <a:ea typeface="Arial"/>
                <a:cs typeface="Arial"/>
                <a:sym typeface="Arial"/>
              </a:rPr>
              <a:t>Fatal error juga dapat terjadi saat mencoba mengakses fungsi yang belum didefinisikan.</a:t>
            </a:r>
            <a:endParaRPr/>
          </a:p>
          <a:p>
            <a:pPr indent="0" lvl="0" marL="0" rtl="0" algn="l">
              <a:lnSpc>
                <a:spcPct val="100000"/>
              </a:lnSpc>
              <a:spcBef>
                <a:spcPts val="0"/>
              </a:spcBef>
              <a:spcAft>
                <a:spcPts val="0"/>
              </a:spcAft>
              <a:buSzPts val="1100"/>
              <a:buNone/>
            </a:pPr>
            <a:r>
              <a:t/>
            </a:r>
            <a:endParaRPr/>
          </a:p>
        </p:txBody>
      </p:sp>
      <p:sp>
        <p:nvSpPr>
          <p:cNvPr id="991" name="Google Shape;991;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ID" sz="1200">
                <a:latin typeface="Arial"/>
                <a:ea typeface="Arial"/>
                <a:cs typeface="Arial"/>
                <a:sym typeface="Arial"/>
              </a:rPr>
              <a:t>Pada contoh script, terdapat kesalahan yaitu kurangnya penulisan </a:t>
            </a:r>
            <a:r>
              <a:rPr b="1" lang="en-ID" sz="1200">
                <a:latin typeface="Arial"/>
                <a:ea typeface="Arial"/>
                <a:cs typeface="Arial"/>
                <a:sym typeface="Arial"/>
              </a:rPr>
              <a:t>function </a:t>
            </a:r>
            <a:r>
              <a:rPr lang="en-ID" sz="1200">
                <a:latin typeface="Arial"/>
                <a:ea typeface="Arial"/>
                <a:cs typeface="Arial"/>
                <a:sym typeface="Arial"/>
              </a:rPr>
              <a:t>pada test_error2() sehingga muncul fatal error.</a:t>
            </a:r>
            <a:endParaRPr/>
          </a:p>
          <a:p>
            <a:pPr indent="0" lvl="0" marL="0" marR="0" rtl="0" algn="l">
              <a:lnSpc>
                <a:spcPct val="100000"/>
              </a:lnSpc>
              <a:spcBef>
                <a:spcPts val="0"/>
              </a:spcBef>
              <a:spcAft>
                <a:spcPts val="0"/>
              </a:spcAft>
              <a:buClr>
                <a:srgbClr val="000000"/>
              </a:buClr>
              <a:buSzPts val="1100"/>
              <a:buFont typeface="Arial"/>
              <a:buNone/>
            </a:pPr>
            <a:r>
              <a:rPr lang="en-ID" sz="1200">
                <a:latin typeface="Arial"/>
                <a:ea typeface="Arial"/>
                <a:cs typeface="Arial"/>
                <a:sym typeface="Arial"/>
              </a:rPr>
              <a:t>Peserta diminta untuk membuat contoh file  script, dan mengidentifikasi jenis kesalahan/error  yang terjadi.</a:t>
            </a:r>
            <a:endParaRPr/>
          </a:p>
          <a:p>
            <a:pPr indent="0" lvl="0" marL="0" rtl="0" algn="l">
              <a:lnSpc>
                <a:spcPct val="100000"/>
              </a:lnSpc>
              <a:spcBef>
                <a:spcPts val="0"/>
              </a:spcBef>
              <a:spcAft>
                <a:spcPts val="0"/>
              </a:spcAft>
              <a:buSzPts val="1100"/>
              <a:buNone/>
            </a:pPr>
            <a:r>
              <a:t/>
            </a:r>
            <a:endParaRPr/>
          </a:p>
        </p:txBody>
      </p:sp>
      <p:sp>
        <p:nvSpPr>
          <p:cNvPr id="1002" name="Google Shape;1002;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ID" sz="1200">
                <a:latin typeface="Arial"/>
                <a:ea typeface="Arial"/>
                <a:cs typeface="Arial"/>
                <a:sym typeface="Arial"/>
              </a:rPr>
              <a:t>Fungsi </a:t>
            </a:r>
            <a:r>
              <a:rPr b="1" lang="en-ID" sz="1200">
                <a:latin typeface="Arial"/>
                <a:ea typeface="Arial"/>
                <a:cs typeface="Arial"/>
                <a:sym typeface="Arial"/>
              </a:rPr>
              <a:t>include</a:t>
            </a:r>
            <a:r>
              <a:rPr lang="en-ID" sz="1200">
                <a:latin typeface="Arial"/>
                <a:ea typeface="Arial"/>
                <a:cs typeface="Arial"/>
                <a:sym typeface="Arial"/>
              </a:rPr>
              <a:t> digunakan untuk memanggil file lain, namun karena file yang dipanggil tidak ditemukan, maka terjadi warning error.</a:t>
            </a:r>
            <a:endParaRPr/>
          </a:p>
          <a:p>
            <a:pPr indent="0" lvl="0" marL="0" rtl="0" algn="l">
              <a:lnSpc>
                <a:spcPct val="100000"/>
              </a:lnSpc>
              <a:spcBef>
                <a:spcPts val="0"/>
              </a:spcBef>
              <a:spcAft>
                <a:spcPts val="0"/>
              </a:spcAft>
              <a:buSzPts val="1100"/>
              <a:buNone/>
            </a:pPr>
            <a:r>
              <a:rPr lang="en-ID" sz="1200">
                <a:latin typeface="Arial"/>
                <a:ea typeface="Arial"/>
                <a:cs typeface="Arial"/>
                <a:sym typeface="Arial"/>
              </a:rPr>
              <a:t>Warning error juga dapat terjadi jika pada fungsi aritmatika dimana terdapat pembagian dengan angka 0. </a:t>
            </a:r>
            <a:endParaRPr/>
          </a:p>
          <a:p>
            <a:pPr indent="0" lvl="0" marL="0" marR="0" rtl="0" algn="l">
              <a:lnSpc>
                <a:spcPct val="100000"/>
              </a:lnSpc>
              <a:spcBef>
                <a:spcPts val="0"/>
              </a:spcBef>
              <a:spcAft>
                <a:spcPts val="0"/>
              </a:spcAft>
              <a:buClr>
                <a:srgbClr val="000000"/>
              </a:buClr>
              <a:buSzPts val="1100"/>
              <a:buFont typeface="Arial"/>
              <a:buNone/>
            </a:pPr>
            <a:r>
              <a:rPr i="1" lang="en-ID">
                <a:latin typeface="Arial"/>
                <a:ea typeface="Arial"/>
                <a:cs typeface="Arial"/>
                <a:sym typeface="Arial"/>
              </a:rPr>
              <a:t>Warning error </a:t>
            </a:r>
            <a:r>
              <a:rPr lang="en-ID">
                <a:latin typeface="Arial"/>
                <a:ea typeface="Arial"/>
                <a:cs typeface="Arial"/>
                <a:sym typeface="Arial"/>
              </a:rPr>
              <a:t>tidak akan menghentikan proses eksekusi dari sebuah script, namun, akan menampilkan pesan berupa </a:t>
            </a:r>
            <a:r>
              <a:rPr i="1" lang="en-ID">
                <a:latin typeface="Arial"/>
                <a:ea typeface="Arial"/>
                <a:cs typeface="Arial"/>
                <a:sym typeface="Arial"/>
              </a:rPr>
              <a:t>warning</a:t>
            </a:r>
            <a:r>
              <a:rPr lang="en-ID">
                <a:latin typeface="Arial"/>
                <a:ea typeface="Arial"/>
                <a:cs typeface="Arial"/>
                <a:sym typeface="Arial"/>
              </a:rPr>
              <a:t> pada browser.</a:t>
            </a:r>
            <a:endParaRPr/>
          </a:p>
          <a:p>
            <a:pPr indent="0" lvl="0" marL="0" rtl="0" algn="l">
              <a:lnSpc>
                <a:spcPct val="100000"/>
              </a:lnSpc>
              <a:spcBef>
                <a:spcPts val="0"/>
              </a:spcBef>
              <a:spcAft>
                <a:spcPts val="0"/>
              </a:spcAft>
              <a:buSzPts val="1100"/>
              <a:buNone/>
            </a:pPr>
            <a:r>
              <a:t/>
            </a:r>
            <a:endParaRPr sz="1200">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
        <p:nvSpPr>
          <p:cNvPr id="1015" name="Google Shape;1015;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ID" sz="1200">
                <a:latin typeface="Arial"/>
                <a:ea typeface="Arial"/>
                <a:cs typeface="Arial"/>
                <a:sym typeface="Arial"/>
              </a:rPr>
              <a:t>Fungsi </a:t>
            </a:r>
            <a:r>
              <a:rPr b="1" lang="en-ID" sz="1200">
                <a:latin typeface="Arial"/>
                <a:ea typeface="Arial"/>
                <a:cs typeface="Arial"/>
                <a:sym typeface="Arial"/>
              </a:rPr>
              <a:t>include</a:t>
            </a:r>
            <a:r>
              <a:rPr lang="en-ID" sz="1200">
                <a:latin typeface="Arial"/>
                <a:ea typeface="Arial"/>
                <a:cs typeface="Arial"/>
                <a:sym typeface="Arial"/>
              </a:rPr>
              <a:t> digunakan untuk memanggil file lain, namun karena file yang dipanggil tidak ditemukan, maka terjadi warning error.</a:t>
            </a:r>
            <a:endParaRPr/>
          </a:p>
          <a:p>
            <a:pPr indent="0" lvl="0" marL="0" rtl="0" algn="l">
              <a:lnSpc>
                <a:spcPct val="100000"/>
              </a:lnSpc>
              <a:spcBef>
                <a:spcPts val="0"/>
              </a:spcBef>
              <a:spcAft>
                <a:spcPts val="0"/>
              </a:spcAft>
              <a:buSzPts val="1100"/>
              <a:buNone/>
            </a:pPr>
            <a:r>
              <a:rPr lang="en-ID" sz="1200">
                <a:latin typeface="Arial"/>
                <a:ea typeface="Arial"/>
                <a:cs typeface="Arial"/>
                <a:sym typeface="Arial"/>
              </a:rPr>
              <a:t>Warning error juga dapat terjadi jika pada fungsi aritmatika dimana terdapat pembagian dengan angka 0. </a:t>
            </a:r>
            <a:endParaRPr/>
          </a:p>
          <a:p>
            <a:pPr indent="0" lvl="0" marL="0" marR="0" rtl="0" algn="l">
              <a:lnSpc>
                <a:spcPct val="100000"/>
              </a:lnSpc>
              <a:spcBef>
                <a:spcPts val="0"/>
              </a:spcBef>
              <a:spcAft>
                <a:spcPts val="0"/>
              </a:spcAft>
              <a:buClr>
                <a:srgbClr val="000000"/>
              </a:buClr>
              <a:buSzPts val="1100"/>
              <a:buFont typeface="Arial"/>
              <a:buNone/>
            </a:pPr>
            <a:r>
              <a:rPr lang="en-ID" sz="1200">
                <a:latin typeface="Arial"/>
                <a:ea typeface="Arial"/>
                <a:cs typeface="Arial"/>
                <a:sym typeface="Arial"/>
              </a:rPr>
              <a:t>Peserta diminta untuk membuat contoh file  script, dan mengidentifikasi jenis kesalahan/error  yang terjadi.</a:t>
            </a:r>
            <a:endParaRPr/>
          </a:p>
          <a:p>
            <a:pPr indent="0" lvl="0" marL="0" rtl="0" algn="l">
              <a:lnSpc>
                <a:spcPct val="100000"/>
              </a:lnSpc>
              <a:spcBef>
                <a:spcPts val="0"/>
              </a:spcBef>
              <a:spcAft>
                <a:spcPts val="0"/>
              </a:spcAft>
              <a:buSzPts val="1100"/>
              <a:buNone/>
            </a:pPr>
            <a:r>
              <a:t/>
            </a:r>
            <a:endParaRPr/>
          </a:p>
        </p:txBody>
      </p:sp>
      <p:sp>
        <p:nvSpPr>
          <p:cNvPr id="1026" name="Google Shape;1026;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457200" lvl="0" marL="457200" rtl="0" algn="l">
              <a:lnSpc>
                <a:spcPct val="100000"/>
              </a:lnSpc>
              <a:spcBef>
                <a:spcPts val="0"/>
              </a:spcBef>
              <a:spcAft>
                <a:spcPts val="0"/>
              </a:spcAft>
              <a:buSzPts val="1100"/>
              <a:buNone/>
            </a:pPr>
            <a:r>
              <a:rPr i="1" lang="en-ID">
                <a:latin typeface="Arial"/>
                <a:ea typeface="Arial"/>
                <a:cs typeface="Arial"/>
                <a:sym typeface="Arial"/>
              </a:rPr>
              <a:t>Notice error </a:t>
            </a:r>
            <a:r>
              <a:rPr lang="en-ID">
                <a:latin typeface="Arial"/>
                <a:ea typeface="Arial"/>
                <a:cs typeface="Arial"/>
                <a:sym typeface="Arial"/>
              </a:rPr>
              <a:t>hampir sama dengan </a:t>
            </a:r>
            <a:r>
              <a:rPr i="1" lang="en-ID">
                <a:latin typeface="Arial"/>
                <a:ea typeface="Arial"/>
                <a:cs typeface="Arial"/>
                <a:sym typeface="Arial"/>
              </a:rPr>
              <a:t>warning error</a:t>
            </a:r>
            <a:r>
              <a:rPr lang="en-ID">
                <a:latin typeface="Arial"/>
                <a:ea typeface="Arial"/>
                <a:cs typeface="Arial"/>
                <a:sym typeface="Arial"/>
              </a:rPr>
              <a:t>, tidak menghentikan proses eksekusi script.</a:t>
            </a:r>
            <a:endParaRPr/>
          </a:p>
          <a:p>
            <a:pPr indent="-457200" lvl="0" marL="457200" rtl="0" algn="l">
              <a:lnSpc>
                <a:spcPct val="100000"/>
              </a:lnSpc>
              <a:spcBef>
                <a:spcPts val="0"/>
              </a:spcBef>
              <a:spcAft>
                <a:spcPts val="0"/>
              </a:spcAft>
              <a:buSzPts val="1100"/>
              <a:buChar char="●"/>
            </a:pPr>
            <a:r>
              <a:rPr lang="en-ID">
                <a:latin typeface="Arial"/>
                <a:ea typeface="Arial"/>
                <a:cs typeface="Arial"/>
                <a:sym typeface="Arial"/>
              </a:rPr>
              <a:t>Eksekusi tetap dijalankan, tapi pada bagian yang error akan ditampilkan </a:t>
            </a:r>
            <a:r>
              <a:rPr i="1" lang="en-ID">
                <a:latin typeface="Arial"/>
                <a:ea typeface="Arial"/>
                <a:cs typeface="Arial"/>
                <a:sym typeface="Arial"/>
              </a:rPr>
              <a:t>notice</a:t>
            </a:r>
            <a:r>
              <a:rPr lang="en-ID">
                <a:latin typeface="Arial"/>
                <a:ea typeface="Arial"/>
                <a:cs typeface="Arial"/>
                <a:sym typeface="Arial"/>
              </a:rPr>
              <a:t>.</a:t>
            </a:r>
            <a:endParaRPr/>
          </a:p>
          <a:p>
            <a:pPr indent="0" lvl="0" marL="0" rtl="0" algn="l">
              <a:lnSpc>
                <a:spcPct val="100000"/>
              </a:lnSpc>
              <a:spcBef>
                <a:spcPts val="0"/>
              </a:spcBef>
              <a:spcAft>
                <a:spcPts val="0"/>
              </a:spcAft>
              <a:buSzPts val="1100"/>
              <a:buNone/>
            </a:pPr>
            <a:r>
              <a:t/>
            </a:r>
            <a:endParaRPr/>
          </a:p>
        </p:txBody>
      </p:sp>
      <p:sp>
        <p:nvSpPr>
          <p:cNvPr id="1042" name="Google Shape;1042;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ID" sz="1200">
                <a:latin typeface="Arial"/>
                <a:ea typeface="Arial"/>
                <a:cs typeface="Arial"/>
                <a:sym typeface="Arial"/>
              </a:rPr>
              <a:t>Pada contoh pertama, yang dipanggil oleh echo adalah variabel </a:t>
            </a:r>
            <a:r>
              <a:rPr b="1" lang="en-ID" sz="1200">
                <a:latin typeface="Arial"/>
                <a:ea typeface="Arial"/>
                <a:cs typeface="Arial"/>
                <a:sym typeface="Arial"/>
              </a:rPr>
              <a:t>a</a:t>
            </a:r>
            <a:r>
              <a:rPr lang="en-ID" sz="1200">
                <a:latin typeface="Arial"/>
                <a:ea typeface="Arial"/>
                <a:cs typeface="Arial"/>
                <a:sym typeface="Arial"/>
              </a:rPr>
              <a:t>, sedangkan variabel </a:t>
            </a:r>
            <a:r>
              <a:rPr b="1" lang="en-ID" sz="1200">
                <a:latin typeface="Arial"/>
                <a:ea typeface="Arial"/>
                <a:cs typeface="Arial"/>
                <a:sym typeface="Arial"/>
              </a:rPr>
              <a:t>a</a:t>
            </a:r>
            <a:r>
              <a:rPr lang="en-ID" sz="1200">
                <a:latin typeface="Arial"/>
                <a:ea typeface="Arial"/>
                <a:cs typeface="Arial"/>
                <a:sym typeface="Arial"/>
              </a:rPr>
              <a:t> tidak atau belum didefinisikan, sehingga menyebabkan notice error.</a:t>
            </a:r>
            <a:endParaRPr/>
          </a:p>
          <a:p>
            <a:pPr indent="0" lvl="0" marL="0" rtl="0" algn="l">
              <a:lnSpc>
                <a:spcPct val="100000"/>
              </a:lnSpc>
              <a:spcBef>
                <a:spcPts val="0"/>
              </a:spcBef>
              <a:spcAft>
                <a:spcPts val="0"/>
              </a:spcAft>
              <a:buSzPts val="1100"/>
              <a:buNone/>
            </a:pPr>
            <a:r>
              <a:rPr lang="en-ID" sz="1200">
                <a:latin typeface="Arial"/>
                <a:ea typeface="Arial"/>
                <a:cs typeface="Arial"/>
                <a:sym typeface="Arial"/>
              </a:rPr>
              <a:t>Pada contoh kedua terjadi notice error karena pengaksesan elemen array yang tidak atau belum ada nilainya. </a:t>
            </a:r>
            <a:endParaRPr/>
          </a:p>
          <a:p>
            <a:pPr indent="0" lvl="0" marL="0" rtl="0" algn="l">
              <a:lnSpc>
                <a:spcPct val="100000"/>
              </a:lnSpc>
              <a:spcBef>
                <a:spcPts val="0"/>
              </a:spcBef>
              <a:spcAft>
                <a:spcPts val="0"/>
              </a:spcAft>
              <a:buSzPts val="1100"/>
              <a:buNone/>
            </a:pPr>
            <a:r>
              <a:t/>
            </a:r>
            <a:endParaRPr/>
          </a:p>
        </p:txBody>
      </p:sp>
      <p:sp>
        <p:nvSpPr>
          <p:cNvPr id="1053" name="Google Shape;1053;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9" name="Google Shape;1069;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21697cf30f6_1_3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0" name="Google Shape;1080;g21697cf30f6_1_3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21697cf30f6_1_3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1" name="Google Shape;1091;g21697cf30f6_1_3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1697cf30f6_1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1" name="Google Shape;311;g21697cf30f6_1_3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ID"/>
              <a:t>Jawaban:</a:t>
            </a:r>
            <a:endParaRPr/>
          </a:p>
          <a:p>
            <a:pPr indent="-228600" lvl="0" marL="228600" rtl="0" algn="l">
              <a:lnSpc>
                <a:spcPct val="100000"/>
              </a:lnSpc>
              <a:spcBef>
                <a:spcPts val="0"/>
              </a:spcBef>
              <a:spcAft>
                <a:spcPts val="0"/>
              </a:spcAft>
              <a:buSzPts val="1100"/>
              <a:buAutoNum type="arabicPeriod"/>
            </a:pPr>
            <a:r>
              <a:rPr lang="en-ID"/>
              <a:t>C</a:t>
            </a:r>
            <a:endParaRPr/>
          </a:p>
          <a:p>
            <a:pPr indent="-228600" lvl="0" marL="228600" rtl="0" algn="l">
              <a:lnSpc>
                <a:spcPct val="100000"/>
              </a:lnSpc>
              <a:spcBef>
                <a:spcPts val="0"/>
              </a:spcBef>
              <a:spcAft>
                <a:spcPts val="0"/>
              </a:spcAft>
              <a:buSzPts val="1100"/>
              <a:buAutoNum type="arabicPeriod"/>
            </a:pPr>
            <a:r>
              <a:rPr lang="en-ID"/>
              <a:t>C</a:t>
            </a:r>
            <a:endParaRPr/>
          </a:p>
          <a:p>
            <a:pPr indent="0" lvl="0" marL="0" rtl="0" algn="l">
              <a:lnSpc>
                <a:spcPct val="100000"/>
              </a:lnSpc>
              <a:spcBef>
                <a:spcPts val="0"/>
              </a:spcBef>
              <a:spcAft>
                <a:spcPts val="0"/>
              </a:spcAft>
              <a:buSzPts val="1100"/>
              <a:buNone/>
            </a:pPr>
            <a:r>
              <a:t/>
            </a:r>
            <a:endParaRPr/>
          </a:p>
        </p:txBody>
      </p:sp>
      <p:sp>
        <p:nvSpPr>
          <p:cNvPr id="1102" name="Google Shape;1102;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21697cf30f6_1_3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3" name="Google Shape;1113;g21697cf30f6_1_3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333fd9aee02_0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124" name="Google Shape;1124;g333fd9aee02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1697cf30f6_1_3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g21697cf30f6_1_3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ID"/>
              <a:t>Tag sendiri digunakan untuk menandai sebuah element pada bagian awal dan akhir, dengan format yang sama diawali dengan tanda  dan ditutup dengan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ID"/>
              <a:t>Jika dibedakan, untuk tag terdapat dua jenis, yaitu tag pembuka html dan tag penutup /html. Dua jenis tag ini hanya dibedakan dengan tanda garis miring.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100"/>
              <a:buNone/>
            </a:pPr>
            <a:r>
              <a:t/>
            </a:r>
            <a:endParaRPr/>
          </a:p>
        </p:txBody>
      </p:sp>
      <p:sp>
        <p:nvSpPr>
          <p:cNvPr id="335" name="Google Shape;33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 Id="rId3" Type="http://schemas.openxmlformats.org/officeDocument/2006/relationships/image" Target="../media/image10.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2.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2.png"/><Relationship Id="rId3" Type="http://schemas.openxmlformats.org/officeDocument/2006/relationships/image" Target="../media/image10.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g19b6217f04f_1_12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g19b6217f04f_1_12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g19b6217f04f_1_1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g19b6217f04f_1_1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19b6217f04f_1_1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g19b6217f04f_1_18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g19b6217f04f_1_180"/>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g19b6217f04f_1_18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g19b6217f04f_1_18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g19b6217f04f_1_18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g19b6217f04f_1_186"/>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19b6217f04f_1_186"/>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g19b6217f04f_1_18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g19b6217f04f_1_18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19b6217f04f_1_18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blipFill>
          <a:blip r:embed="rId2">
            <a:alphaModFix/>
          </a:blip>
          <a:stretch>
            <a:fillRect/>
          </a:stretch>
        </a:blipFill>
      </p:bgPr>
    </p:bg>
    <p:spTree>
      <p:nvGrpSpPr>
        <p:cNvPr id="90" name="Shape 90"/>
        <p:cNvGrpSpPr/>
        <p:nvPr/>
      </p:nvGrpSpPr>
      <p:grpSpPr>
        <a:xfrm>
          <a:off x="0" y="0"/>
          <a:ext cx="0" cy="0"/>
          <a:chOff x="0" y="0"/>
          <a:chExt cx="0" cy="0"/>
        </a:xfrm>
      </p:grpSpPr>
      <p:sp>
        <p:nvSpPr>
          <p:cNvPr id="91" name="Google Shape;91;g208eaab5805_0_115"/>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 name="Google Shape;92;g208eaab5805_0_115"/>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93" name="Google Shape;93;g208eaab5805_0_115"/>
          <p:cNvPicPr preferRelativeResize="0"/>
          <p:nvPr/>
        </p:nvPicPr>
        <p:blipFill rotWithShape="1">
          <a:blip r:embed="rId3">
            <a:alphaModFix/>
          </a:blip>
          <a:srcRect b="0" l="0" r="0" t="0"/>
          <a:stretch/>
        </p:blipFill>
        <p:spPr>
          <a:xfrm>
            <a:off x="10383773" y="0"/>
            <a:ext cx="1808224" cy="688848"/>
          </a:xfrm>
          <a:prstGeom prst="rect">
            <a:avLst/>
          </a:prstGeom>
          <a:noFill/>
          <a:ln>
            <a:noFill/>
          </a:ln>
        </p:spPr>
      </p:pic>
      <p:pic>
        <p:nvPicPr>
          <p:cNvPr id="94" name="Google Shape;94;g208eaab5805_0_115"/>
          <p:cNvPicPr preferRelativeResize="0"/>
          <p:nvPr/>
        </p:nvPicPr>
        <p:blipFill rotWithShape="1">
          <a:blip r:embed="rId4">
            <a:alphaModFix/>
          </a:blip>
          <a:srcRect b="0" l="0" r="0" t="0"/>
          <a:stretch/>
        </p:blipFill>
        <p:spPr>
          <a:xfrm>
            <a:off x="76200" y="0"/>
            <a:ext cx="503681" cy="469391"/>
          </a:xfrm>
          <a:prstGeom prst="rect">
            <a:avLst/>
          </a:prstGeom>
          <a:noFill/>
          <a:ln>
            <a:noFill/>
          </a:ln>
        </p:spPr>
      </p:pic>
      <p:sp>
        <p:nvSpPr>
          <p:cNvPr id="95" name="Google Shape;95;g208eaab5805_0_115"/>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208eaab5805_0_115"/>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7" name="Google Shape;97;g208eaab5805_0_115"/>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g208eaab5805_0_115"/>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208eaab5805_0_115"/>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100" name="Shape 100"/>
        <p:cNvGrpSpPr/>
        <p:nvPr/>
      </p:nvGrpSpPr>
      <p:grpSpPr>
        <a:xfrm>
          <a:off x="0" y="0"/>
          <a:ext cx="0" cy="0"/>
          <a:chOff x="0" y="0"/>
          <a:chExt cx="0" cy="0"/>
        </a:xfrm>
      </p:grpSpPr>
      <p:sp>
        <p:nvSpPr>
          <p:cNvPr id="101" name="Google Shape;101;g208eaab5805_0_1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208eaab5805_0_1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208eaab5805_0_1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208eaab5805_0_1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5" name="Shape 105"/>
        <p:cNvGrpSpPr/>
        <p:nvPr/>
      </p:nvGrpSpPr>
      <p:grpSpPr>
        <a:xfrm>
          <a:off x="0" y="0"/>
          <a:ext cx="0" cy="0"/>
          <a:chOff x="0" y="0"/>
          <a:chExt cx="0" cy="0"/>
        </a:xfrm>
      </p:grpSpPr>
      <p:sp>
        <p:nvSpPr>
          <p:cNvPr id="106" name="Google Shape;106;g208eaab5805_0_130"/>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208eaab5805_0_130"/>
          <p:cNvSpPr txBox="1"/>
          <p:nvPr>
            <p:ph idx="1" type="body"/>
          </p:nvPr>
        </p:nvSpPr>
        <p:spPr>
          <a:xfrm>
            <a:off x="60960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8" name="Google Shape;108;g208eaab5805_0_130"/>
          <p:cNvSpPr txBox="1"/>
          <p:nvPr>
            <p:ph idx="2" type="body"/>
          </p:nvPr>
        </p:nvSpPr>
        <p:spPr>
          <a:xfrm>
            <a:off x="627888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9" name="Google Shape;109;g208eaab5805_0_130"/>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208eaab5805_0_130"/>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208eaab5805_0_130"/>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2" name="Shape 112"/>
        <p:cNvGrpSpPr/>
        <p:nvPr/>
      </p:nvGrpSpPr>
      <p:grpSpPr>
        <a:xfrm>
          <a:off x="0" y="0"/>
          <a:ext cx="0" cy="0"/>
          <a:chOff x="0" y="0"/>
          <a:chExt cx="0" cy="0"/>
        </a:xfrm>
      </p:grpSpPr>
      <p:sp>
        <p:nvSpPr>
          <p:cNvPr id="113" name="Google Shape;113;g208eaab5805_0_137"/>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208eaab5805_0_137"/>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g208eaab5805_0_137"/>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208eaab5805_0_137"/>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blipFill>
          <a:blip r:embed="rId2">
            <a:alphaModFix/>
          </a:blip>
          <a:stretch>
            <a:fillRect/>
          </a:stretch>
        </a:blipFill>
      </p:bgPr>
    </p:bg>
    <p:spTree>
      <p:nvGrpSpPr>
        <p:cNvPr id="117" name="Shape 117"/>
        <p:cNvGrpSpPr/>
        <p:nvPr/>
      </p:nvGrpSpPr>
      <p:grpSpPr>
        <a:xfrm>
          <a:off x="0" y="0"/>
          <a:ext cx="0" cy="0"/>
          <a:chOff x="0" y="0"/>
          <a:chExt cx="0" cy="0"/>
        </a:xfrm>
      </p:grpSpPr>
      <p:pic>
        <p:nvPicPr>
          <p:cNvPr id="118" name="Google Shape;118;g208eaab5805_0_14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9" name="Google Shape;119;g208eaab5805_0_142"/>
          <p:cNvSpPr/>
          <p:nvPr/>
        </p:nvSpPr>
        <p:spPr>
          <a:xfrm>
            <a:off x="0" y="0"/>
            <a:ext cx="3299460" cy="6858000"/>
          </a:xfrm>
          <a:custGeom>
            <a:rect b="b" l="l" r="r" t="t"/>
            <a:pathLst>
              <a:path extrusionOk="0" h="6858000" w="3299460">
                <a:moveTo>
                  <a:pt x="3299460" y="0"/>
                </a:moveTo>
                <a:lnTo>
                  <a:pt x="0" y="0"/>
                </a:lnTo>
                <a:lnTo>
                  <a:pt x="0" y="6858000"/>
                </a:lnTo>
                <a:lnTo>
                  <a:pt x="3299460" y="6858000"/>
                </a:lnTo>
                <a:lnTo>
                  <a:pt x="3299460"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 name="Google Shape;120;g208eaab5805_0_142"/>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208eaab5805_0_142"/>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208eaab5805_0_142"/>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3" name="Shape 123"/>
        <p:cNvGrpSpPr/>
        <p:nvPr/>
      </p:nvGrpSpPr>
      <p:grpSpPr>
        <a:xfrm>
          <a:off x="0" y="0"/>
          <a:ext cx="0" cy="0"/>
          <a:chOff x="0" y="0"/>
          <a:chExt cx="0" cy="0"/>
        </a:xfrm>
      </p:grpSpPr>
      <p:sp>
        <p:nvSpPr>
          <p:cNvPr id="124" name="Google Shape;124;g208eaab5805_0_148"/>
          <p:cNvSpPr txBox="1"/>
          <p:nvPr>
            <p:ph type="ctrTitle"/>
          </p:nvPr>
        </p:nvSpPr>
        <p:spPr>
          <a:xfrm>
            <a:off x="914400" y="2125980"/>
            <a:ext cx="10363200" cy="1440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g208eaab5805_0_148"/>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g208eaab5805_0_14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208eaab5805_0_14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208eaab5805_0_14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9" name="Shape 139"/>
        <p:cNvGrpSpPr/>
        <p:nvPr/>
      </p:nvGrpSpPr>
      <p:grpSpPr>
        <a:xfrm>
          <a:off x="0" y="0"/>
          <a:ext cx="0" cy="0"/>
          <a:chOff x="0" y="0"/>
          <a:chExt cx="0" cy="0"/>
        </a:xfrm>
      </p:grpSpPr>
      <p:sp>
        <p:nvSpPr>
          <p:cNvPr id="140" name="Google Shape;140;g32fc70d144b_0_128"/>
          <p:cNvSpPr txBox="1"/>
          <p:nvPr>
            <p:ph type="ctrTitle"/>
          </p:nvPr>
        </p:nvSpPr>
        <p:spPr>
          <a:xfrm>
            <a:off x="914400" y="2125980"/>
            <a:ext cx="10363200" cy="1440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g32fc70d144b_0_128"/>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32fc70d144b_0_12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32fc70d144b_0_12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32fc70d144b_0_12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
        <p:nvSpPr>
          <p:cNvPr id="145" name="Google Shape;145;g32fc70d144b_0_128"/>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 name="Google Shape;146;g32fc70d144b_0_128"/>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7" name="Google Shape;147;g32fc70d144b_0_128"/>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48" name="Google Shape;148;g32fc70d144b_0_128"/>
          <p:cNvPicPr preferRelativeResize="0"/>
          <p:nvPr/>
        </p:nvPicPr>
        <p:blipFill rotWithShape="1">
          <a:blip r:embed="rId3">
            <a:alphaModFix/>
          </a:blip>
          <a:srcRect b="0" l="0" r="0" t="0"/>
          <a:stretch/>
        </p:blipFill>
        <p:spPr>
          <a:xfrm>
            <a:off x="76200" y="0"/>
            <a:ext cx="503681" cy="46939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blipFill>
          <a:blip r:embed="rId2">
            <a:alphaModFix/>
          </a:blip>
          <a:stretch>
            <a:fillRect/>
          </a:stretch>
        </a:blipFill>
      </p:bgPr>
    </p:bg>
    <p:spTree>
      <p:nvGrpSpPr>
        <p:cNvPr id="149" name="Shape 149"/>
        <p:cNvGrpSpPr/>
        <p:nvPr/>
      </p:nvGrpSpPr>
      <p:grpSpPr>
        <a:xfrm>
          <a:off x="0" y="0"/>
          <a:ext cx="0" cy="0"/>
          <a:chOff x="0" y="0"/>
          <a:chExt cx="0" cy="0"/>
        </a:xfrm>
      </p:grpSpPr>
      <p:sp>
        <p:nvSpPr>
          <p:cNvPr id="150" name="Google Shape;150;g32fc70d144b_0_138"/>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 name="Google Shape;151;g32fc70d144b_0_138"/>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2" name="Google Shape;152;g32fc70d144b_0_138"/>
          <p:cNvPicPr preferRelativeResize="0"/>
          <p:nvPr/>
        </p:nvPicPr>
        <p:blipFill rotWithShape="1">
          <a:blip r:embed="rId3">
            <a:alphaModFix/>
          </a:blip>
          <a:srcRect b="0" l="0" r="0" t="0"/>
          <a:stretch/>
        </p:blipFill>
        <p:spPr>
          <a:xfrm>
            <a:off x="10383773" y="0"/>
            <a:ext cx="1808224" cy="688848"/>
          </a:xfrm>
          <a:prstGeom prst="rect">
            <a:avLst/>
          </a:prstGeom>
          <a:noFill/>
          <a:ln>
            <a:noFill/>
          </a:ln>
        </p:spPr>
      </p:pic>
      <p:pic>
        <p:nvPicPr>
          <p:cNvPr id="153" name="Google Shape;153;g32fc70d144b_0_138"/>
          <p:cNvPicPr preferRelativeResize="0"/>
          <p:nvPr/>
        </p:nvPicPr>
        <p:blipFill rotWithShape="1">
          <a:blip r:embed="rId4">
            <a:alphaModFix/>
          </a:blip>
          <a:srcRect b="0" l="0" r="0" t="0"/>
          <a:stretch/>
        </p:blipFill>
        <p:spPr>
          <a:xfrm>
            <a:off x="76200" y="0"/>
            <a:ext cx="503681" cy="469391"/>
          </a:xfrm>
          <a:prstGeom prst="rect">
            <a:avLst/>
          </a:prstGeom>
          <a:noFill/>
          <a:ln>
            <a:noFill/>
          </a:ln>
        </p:spPr>
      </p:pic>
      <p:sp>
        <p:nvSpPr>
          <p:cNvPr id="154" name="Google Shape;154;g32fc70d144b_0_138"/>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32fc70d144b_0_138"/>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6" name="Google Shape;156;g32fc70d144b_0_13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32fc70d144b_0_13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32fc70d144b_0_13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g19b6217f04f_1_1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19b6217f04f_1_12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g19b6217f04f_1_12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19b6217f04f_1_1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59" name="Shape 159"/>
        <p:cNvGrpSpPr/>
        <p:nvPr/>
      </p:nvGrpSpPr>
      <p:grpSpPr>
        <a:xfrm>
          <a:off x="0" y="0"/>
          <a:ext cx="0" cy="0"/>
          <a:chOff x="0" y="0"/>
          <a:chExt cx="0" cy="0"/>
        </a:xfrm>
      </p:grpSpPr>
      <p:sp>
        <p:nvSpPr>
          <p:cNvPr id="160" name="Google Shape;160;g32fc70d144b_0_148"/>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32fc70d144b_0_148"/>
          <p:cNvSpPr txBox="1"/>
          <p:nvPr>
            <p:ph idx="1" type="body"/>
          </p:nvPr>
        </p:nvSpPr>
        <p:spPr>
          <a:xfrm>
            <a:off x="60960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2" name="Google Shape;162;g32fc70d144b_0_148"/>
          <p:cNvSpPr txBox="1"/>
          <p:nvPr>
            <p:ph idx="2" type="body"/>
          </p:nvPr>
        </p:nvSpPr>
        <p:spPr>
          <a:xfrm>
            <a:off x="627888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3" name="Google Shape;163;g32fc70d144b_0_14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g32fc70d144b_0_14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g32fc70d144b_0_14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66" name="Shape 166"/>
        <p:cNvGrpSpPr/>
        <p:nvPr/>
      </p:nvGrpSpPr>
      <p:grpSpPr>
        <a:xfrm>
          <a:off x="0" y="0"/>
          <a:ext cx="0" cy="0"/>
          <a:chOff x="0" y="0"/>
          <a:chExt cx="0" cy="0"/>
        </a:xfrm>
      </p:grpSpPr>
      <p:sp>
        <p:nvSpPr>
          <p:cNvPr id="167" name="Google Shape;167;g32fc70d144b_0_155"/>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g32fc70d144b_0_155"/>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g32fc70d144b_0_155"/>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g32fc70d144b_0_155"/>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blipFill>
          <a:blip r:embed="rId2">
            <a:alphaModFix/>
          </a:blip>
          <a:stretch>
            <a:fillRect/>
          </a:stretch>
        </a:blipFill>
      </p:bgPr>
    </p:bg>
    <p:spTree>
      <p:nvGrpSpPr>
        <p:cNvPr id="171" name="Shape 171"/>
        <p:cNvGrpSpPr/>
        <p:nvPr/>
      </p:nvGrpSpPr>
      <p:grpSpPr>
        <a:xfrm>
          <a:off x="0" y="0"/>
          <a:ext cx="0" cy="0"/>
          <a:chOff x="0" y="0"/>
          <a:chExt cx="0" cy="0"/>
        </a:xfrm>
      </p:grpSpPr>
      <p:pic>
        <p:nvPicPr>
          <p:cNvPr id="172" name="Google Shape;172;g32fc70d144b_0_16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3" name="Google Shape;173;g32fc70d144b_0_160"/>
          <p:cNvSpPr/>
          <p:nvPr/>
        </p:nvSpPr>
        <p:spPr>
          <a:xfrm>
            <a:off x="0" y="0"/>
            <a:ext cx="3299460" cy="6858000"/>
          </a:xfrm>
          <a:custGeom>
            <a:rect b="b" l="l" r="r" t="t"/>
            <a:pathLst>
              <a:path extrusionOk="0" h="6858000" w="3299460">
                <a:moveTo>
                  <a:pt x="3299460" y="0"/>
                </a:moveTo>
                <a:lnTo>
                  <a:pt x="0" y="0"/>
                </a:lnTo>
                <a:lnTo>
                  <a:pt x="0" y="6858000"/>
                </a:lnTo>
                <a:lnTo>
                  <a:pt x="3299460" y="6858000"/>
                </a:lnTo>
                <a:lnTo>
                  <a:pt x="3299460"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 name="Google Shape;174;g32fc70d144b_0_160"/>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32fc70d144b_0_160"/>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g32fc70d144b_0_160"/>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80" name="Shape 180"/>
        <p:cNvGrpSpPr/>
        <p:nvPr/>
      </p:nvGrpSpPr>
      <p:grpSpPr>
        <a:xfrm>
          <a:off x="0" y="0"/>
          <a:ext cx="0" cy="0"/>
          <a:chOff x="0" y="0"/>
          <a:chExt cx="0" cy="0"/>
        </a:xfrm>
      </p:grpSpPr>
      <p:sp>
        <p:nvSpPr>
          <p:cNvPr id="181" name="Google Shape;181;g333fd9aee02_0_7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182" name="Shape 182"/>
        <p:cNvGrpSpPr/>
        <p:nvPr/>
      </p:nvGrpSpPr>
      <p:grpSpPr>
        <a:xfrm>
          <a:off x="0" y="0"/>
          <a:ext cx="0" cy="0"/>
          <a:chOff x="0" y="0"/>
          <a:chExt cx="0" cy="0"/>
        </a:xfrm>
      </p:grpSpPr>
      <p:sp>
        <p:nvSpPr>
          <p:cNvPr id="183" name="Google Shape;183;g333fd9aee02_0_77"/>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 name="Google Shape;184;g333fd9aee02_0_77"/>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85" name="Google Shape;185;g333fd9aee02_0_77"/>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86" name="Google Shape;186;g333fd9aee02_0_77"/>
          <p:cNvPicPr preferRelativeResize="0"/>
          <p:nvPr/>
        </p:nvPicPr>
        <p:blipFill rotWithShape="1">
          <a:blip r:embed="rId3">
            <a:alphaModFix/>
          </a:blip>
          <a:srcRect b="0" l="0" r="0" t="0"/>
          <a:stretch/>
        </p:blipFill>
        <p:spPr>
          <a:xfrm>
            <a:off x="76200" y="0"/>
            <a:ext cx="503681" cy="469391"/>
          </a:xfrm>
          <a:prstGeom prst="rect">
            <a:avLst/>
          </a:prstGeom>
          <a:noFill/>
          <a:ln>
            <a:noFill/>
          </a:ln>
        </p:spPr>
      </p:pic>
      <p:sp>
        <p:nvSpPr>
          <p:cNvPr id="187" name="Google Shape;187;g333fd9aee02_0_77"/>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8" name="Google Shape;188;g333fd9aee02_0_77"/>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9" name="Google Shape;189;g333fd9aee02_0_77"/>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0" name="Google Shape;190;g333fd9aee02_0_77"/>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
        <p:nvSpPr>
          <p:cNvPr id="191" name="Google Shape;191;g333fd9aee02_0_77"/>
          <p:cNvSpPr txBox="1"/>
          <p:nvPr/>
        </p:nvSpPr>
        <p:spPr>
          <a:xfrm>
            <a:off x="9486850" y="5806425"/>
            <a:ext cx="2095500" cy="118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500"/>
              <a:buFont typeface="Arial"/>
              <a:buNone/>
            </a:pPr>
            <a:r>
              <a:rPr b="0" i="0" lang="en-ID" sz="6500" u="none" cap="none" strike="noStrike">
                <a:solidFill>
                  <a:srgbClr val="EFEFEF"/>
                </a:solidFill>
                <a:latin typeface="Impact"/>
                <a:ea typeface="Impact"/>
                <a:cs typeface="Impact"/>
                <a:sym typeface="Impact"/>
              </a:rPr>
              <a:t>VSGA</a:t>
            </a:r>
            <a:endParaRPr b="0" i="0" sz="6500" u="none" cap="none" strike="noStrike">
              <a:solidFill>
                <a:srgbClr val="EFEFEF"/>
              </a:solidFill>
              <a:latin typeface="Impact"/>
              <a:ea typeface="Impact"/>
              <a:cs typeface="Impact"/>
              <a:sym typeface="Impac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2" name="Shape 192"/>
        <p:cNvGrpSpPr/>
        <p:nvPr/>
      </p:nvGrpSpPr>
      <p:grpSpPr>
        <a:xfrm>
          <a:off x="0" y="0"/>
          <a:ext cx="0" cy="0"/>
          <a:chOff x="0" y="0"/>
          <a:chExt cx="0" cy="0"/>
        </a:xfrm>
      </p:grpSpPr>
      <p:sp>
        <p:nvSpPr>
          <p:cNvPr id="193" name="Google Shape;193;g333fd9aee02_0_87"/>
          <p:cNvSpPr txBox="1"/>
          <p:nvPr>
            <p:ph type="ctrTitle"/>
          </p:nvPr>
        </p:nvSpPr>
        <p:spPr>
          <a:xfrm>
            <a:off x="415611" y="992767"/>
            <a:ext cx="11360700" cy="27369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9pPr>
          </a:lstStyle>
          <a:p/>
        </p:txBody>
      </p:sp>
      <p:sp>
        <p:nvSpPr>
          <p:cNvPr id="194" name="Google Shape;194;g333fd9aee02_0_87"/>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95" name="Google Shape;195;g333fd9aee02_0_8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6" name="Shape 196"/>
        <p:cNvGrpSpPr/>
        <p:nvPr/>
      </p:nvGrpSpPr>
      <p:grpSpPr>
        <a:xfrm>
          <a:off x="0" y="0"/>
          <a:ext cx="0" cy="0"/>
          <a:chOff x="0" y="0"/>
          <a:chExt cx="0" cy="0"/>
        </a:xfrm>
      </p:grpSpPr>
      <p:sp>
        <p:nvSpPr>
          <p:cNvPr id="197" name="Google Shape;197;g333fd9aee02_0_91"/>
          <p:cNvSpPr txBox="1"/>
          <p:nvPr>
            <p:ph type="title"/>
          </p:nvPr>
        </p:nvSpPr>
        <p:spPr>
          <a:xfrm>
            <a:off x="415600" y="2867800"/>
            <a:ext cx="11360700" cy="11223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9pPr>
          </a:lstStyle>
          <a:p/>
        </p:txBody>
      </p:sp>
      <p:sp>
        <p:nvSpPr>
          <p:cNvPr id="198" name="Google Shape;198;g333fd9aee02_0_9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9" name="Shape 199"/>
        <p:cNvGrpSpPr/>
        <p:nvPr/>
      </p:nvGrpSpPr>
      <p:grpSpPr>
        <a:xfrm>
          <a:off x="0" y="0"/>
          <a:ext cx="0" cy="0"/>
          <a:chOff x="0" y="0"/>
          <a:chExt cx="0" cy="0"/>
        </a:xfrm>
      </p:grpSpPr>
      <p:sp>
        <p:nvSpPr>
          <p:cNvPr id="200" name="Google Shape;200;g333fd9aee02_0_94"/>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01" name="Google Shape;201;g333fd9aee02_0_9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02" name="Google Shape;202;g333fd9aee02_0_9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3" name="Shape 203"/>
        <p:cNvGrpSpPr/>
        <p:nvPr/>
      </p:nvGrpSpPr>
      <p:grpSpPr>
        <a:xfrm>
          <a:off x="0" y="0"/>
          <a:ext cx="0" cy="0"/>
          <a:chOff x="0" y="0"/>
          <a:chExt cx="0" cy="0"/>
        </a:xfrm>
      </p:grpSpPr>
      <p:sp>
        <p:nvSpPr>
          <p:cNvPr id="204" name="Google Shape;204;g333fd9aee02_0_98"/>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05" name="Google Shape;205;g333fd9aee02_0_98"/>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06" name="Google Shape;206;g333fd9aee02_0_98"/>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07" name="Google Shape;207;g333fd9aee02_0_9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8" name="Shape 208"/>
        <p:cNvGrpSpPr/>
        <p:nvPr/>
      </p:nvGrpSpPr>
      <p:grpSpPr>
        <a:xfrm>
          <a:off x="0" y="0"/>
          <a:ext cx="0" cy="0"/>
          <a:chOff x="0" y="0"/>
          <a:chExt cx="0" cy="0"/>
        </a:xfrm>
      </p:grpSpPr>
      <p:sp>
        <p:nvSpPr>
          <p:cNvPr id="209" name="Google Shape;209;g333fd9aee02_0_103"/>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10" name="Google Shape;210;g333fd9aee02_0_10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g19b6217f04f_1_1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19b6217f04f_1_13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g19b6217f04f_1_1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g19b6217f04f_1_1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g19b6217f04f_1_1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1" name="Shape 211"/>
        <p:cNvGrpSpPr/>
        <p:nvPr/>
      </p:nvGrpSpPr>
      <p:grpSpPr>
        <a:xfrm>
          <a:off x="0" y="0"/>
          <a:ext cx="0" cy="0"/>
          <a:chOff x="0" y="0"/>
          <a:chExt cx="0" cy="0"/>
        </a:xfrm>
      </p:grpSpPr>
      <p:sp>
        <p:nvSpPr>
          <p:cNvPr id="212" name="Google Shape;212;g333fd9aee02_0_106"/>
          <p:cNvSpPr txBox="1"/>
          <p:nvPr>
            <p:ph type="title"/>
          </p:nvPr>
        </p:nvSpPr>
        <p:spPr>
          <a:xfrm>
            <a:off x="415600" y="740800"/>
            <a:ext cx="3744000" cy="1007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9pPr>
          </a:lstStyle>
          <a:p/>
        </p:txBody>
      </p:sp>
      <p:sp>
        <p:nvSpPr>
          <p:cNvPr id="213" name="Google Shape;213;g333fd9aee02_0_106"/>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14" name="Google Shape;214;g333fd9aee02_0_10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5" name="Shape 215"/>
        <p:cNvGrpSpPr/>
        <p:nvPr/>
      </p:nvGrpSpPr>
      <p:grpSpPr>
        <a:xfrm>
          <a:off x="0" y="0"/>
          <a:ext cx="0" cy="0"/>
          <a:chOff x="0" y="0"/>
          <a:chExt cx="0" cy="0"/>
        </a:xfrm>
      </p:grpSpPr>
      <p:sp>
        <p:nvSpPr>
          <p:cNvPr id="216" name="Google Shape;216;g333fd9aee02_0_110"/>
          <p:cNvSpPr txBox="1"/>
          <p:nvPr>
            <p:ph type="title"/>
          </p:nvPr>
        </p:nvSpPr>
        <p:spPr>
          <a:xfrm>
            <a:off x="653667" y="600200"/>
            <a:ext cx="8490300" cy="545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9pPr>
          </a:lstStyle>
          <a:p/>
        </p:txBody>
      </p:sp>
      <p:sp>
        <p:nvSpPr>
          <p:cNvPr id="217" name="Google Shape;217;g333fd9aee02_0_11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8" name="Shape 218"/>
        <p:cNvGrpSpPr/>
        <p:nvPr/>
      </p:nvGrpSpPr>
      <p:grpSpPr>
        <a:xfrm>
          <a:off x="0" y="0"/>
          <a:ext cx="0" cy="0"/>
          <a:chOff x="0" y="0"/>
          <a:chExt cx="0" cy="0"/>
        </a:xfrm>
      </p:grpSpPr>
      <p:sp>
        <p:nvSpPr>
          <p:cNvPr id="219" name="Google Shape;219;g333fd9aee02_0_113"/>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g333fd9aee02_0_113"/>
          <p:cNvSpPr txBox="1"/>
          <p:nvPr>
            <p:ph type="title"/>
          </p:nvPr>
        </p:nvSpPr>
        <p:spPr>
          <a:xfrm>
            <a:off x="354000" y="1644233"/>
            <a:ext cx="5393700" cy="19764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9pPr>
          </a:lstStyle>
          <a:p/>
        </p:txBody>
      </p:sp>
      <p:sp>
        <p:nvSpPr>
          <p:cNvPr id="221" name="Google Shape;221;g333fd9aee02_0_113"/>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22" name="Google Shape;222;g333fd9aee02_0_113"/>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23" name="Google Shape;223;g333fd9aee02_0_11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4" name="Shape 224"/>
        <p:cNvGrpSpPr/>
        <p:nvPr/>
      </p:nvGrpSpPr>
      <p:grpSpPr>
        <a:xfrm>
          <a:off x="0" y="0"/>
          <a:ext cx="0" cy="0"/>
          <a:chOff x="0" y="0"/>
          <a:chExt cx="0" cy="0"/>
        </a:xfrm>
      </p:grpSpPr>
      <p:sp>
        <p:nvSpPr>
          <p:cNvPr id="225" name="Google Shape;225;g333fd9aee02_0_119"/>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226" name="Google Shape;226;g333fd9aee02_0_11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7" name="Shape 227"/>
        <p:cNvGrpSpPr/>
        <p:nvPr/>
      </p:nvGrpSpPr>
      <p:grpSpPr>
        <a:xfrm>
          <a:off x="0" y="0"/>
          <a:ext cx="0" cy="0"/>
          <a:chOff x="0" y="0"/>
          <a:chExt cx="0" cy="0"/>
        </a:xfrm>
      </p:grpSpPr>
      <p:sp>
        <p:nvSpPr>
          <p:cNvPr id="228" name="Google Shape;228;g333fd9aee02_0_122"/>
          <p:cNvSpPr txBox="1"/>
          <p:nvPr>
            <p:ph hasCustomPrompt="1" type="title"/>
          </p:nvPr>
        </p:nvSpPr>
        <p:spPr>
          <a:xfrm>
            <a:off x="415600" y="1474833"/>
            <a:ext cx="11360700" cy="26181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9pPr>
          </a:lstStyle>
          <a:p>
            <a:r>
              <a:t>xx%</a:t>
            </a:r>
          </a:p>
        </p:txBody>
      </p:sp>
      <p:sp>
        <p:nvSpPr>
          <p:cNvPr id="229" name="Google Shape;229;g333fd9aee02_0_122"/>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230" name="Google Shape;230;g333fd9aee02_0_12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1" name="Shape 231"/>
        <p:cNvGrpSpPr/>
        <p:nvPr/>
      </p:nvGrpSpPr>
      <p:grpSpPr>
        <a:xfrm>
          <a:off x="0" y="0"/>
          <a:ext cx="0" cy="0"/>
          <a:chOff x="0" y="0"/>
          <a:chExt cx="0" cy="0"/>
        </a:xfrm>
      </p:grpSpPr>
      <p:sp>
        <p:nvSpPr>
          <p:cNvPr id="232" name="Google Shape;232;g333fd9aee02_0_12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g19b6217f04f_1_140"/>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9b6217f04f_1_140"/>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g19b6217f04f_1_14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g19b6217f04f_1_14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g19b6217f04f_1_1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g19b6217f04f_1_14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g19b6217f04f_1_146"/>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g19b6217f04f_1_146"/>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g19b6217f04f_1_14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19b6217f04f_1_14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g19b6217f04f_1_1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g19b6217f04f_1_15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g19b6217f04f_1_153"/>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g19b6217f04f_1_153"/>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g19b6217f04f_1_153"/>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g19b6217f04f_1_153"/>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g19b6217f04f_1_15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19b6217f04f_1_15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19b6217f04f_1_15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g19b6217f04f_1_16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19b6217f04f_1_16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g19b6217f04f_1_16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g19b6217f04f_1_16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19b6217f04f_1_166"/>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g19b6217f04f_1_166"/>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g19b6217f04f_1_16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19b6217f04f_1_16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19b6217f04f_1_16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g19b6217f04f_1_173"/>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g19b6217f04f_1_173"/>
          <p:cNvSpPr/>
          <p:nvPr>
            <p:ph idx="2" type="pic"/>
          </p:nvPr>
        </p:nvSpPr>
        <p:spPr>
          <a:xfrm>
            <a:off x="5183188" y="987425"/>
            <a:ext cx="6172200" cy="4873500"/>
          </a:xfrm>
          <a:prstGeom prst="rect">
            <a:avLst/>
          </a:prstGeom>
          <a:noFill/>
          <a:ln>
            <a:noFill/>
          </a:ln>
        </p:spPr>
      </p:sp>
      <p:sp>
        <p:nvSpPr>
          <p:cNvPr id="68" name="Google Shape;68;g19b6217f04f_1_173"/>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g19b6217f04f_1_17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19b6217f04f_1_17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19b6217f04f_1_17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4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theme" Target="../theme/theme2.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4.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g19b6217f04f_1_1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19b6217f04f_1_1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g19b6217f04f_1_1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g19b6217f04f_1_1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g19b6217f04f_1_1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g208eaab5805_0_109"/>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26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g208eaab5805_0_109"/>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7" name="Google Shape;87;g208eaab5805_0_109"/>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 name="Google Shape;88;g208eaab5805_0_109"/>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g208eaab5805_0_109"/>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9" name="Shape 129"/>
        <p:cNvGrpSpPr/>
        <p:nvPr/>
      </p:nvGrpSpPr>
      <p:grpSpPr>
        <a:xfrm>
          <a:off x="0" y="0"/>
          <a:ext cx="0" cy="0"/>
          <a:chOff x="0" y="0"/>
          <a:chExt cx="0" cy="0"/>
        </a:xfrm>
      </p:grpSpPr>
      <p:sp>
        <p:nvSpPr>
          <p:cNvPr id="130" name="Google Shape;130;g32fc70d144b_0_118"/>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1" i="0" sz="2600" u="none" cap="none" strike="noStrike">
                <a:solidFill>
                  <a:schemeClr val="dk1"/>
                </a:solidFill>
                <a:latin typeface="Tahoma"/>
                <a:ea typeface="Tahoma"/>
                <a:cs typeface="Tahoma"/>
                <a:sym typeface="Tahom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g32fc70d144b_0_118"/>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marR="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32" name="Google Shape;132;g32fc70d144b_0_11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3" name="Google Shape;133;g32fc70d144b_0_11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4" name="Google Shape;134;g32fc70d144b_0_11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sz="1400">
              <a:solidFill>
                <a:srgbClr val="000000"/>
              </a:solidFill>
            </a:endParaRPr>
          </a:p>
        </p:txBody>
      </p:sp>
      <p:sp>
        <p:nvSpPr>
          <p:cNvPr id="135" name="Google Shape;135;g32fc70d144b_0_118"/>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 name="Google Shape;136;g32fc70d144b_0_118"/>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37" name="Google Shape;137;g32fc70d144b_0_118"/>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38" name="Google Shape;138;g32fc70d144b_0_118"/>
          <p:cNvPicPr preferRelativeResize="0"/>
          <p:nvPr/>
        </p:nvPicPr>
        <p:blipFill rotWithShape="1">
          <a:blip r:embed="rId3">
            <a:alphaModFix/>
          </a:blip>
          <a:srcRect b="0" l="0" r="0" t="0"/>
          <a:stretch/>
        </p:blipFill>
        <p:spPr>
          <a:xfrm>
            <a:off x="76200" y="0"/>
            <a:ext cx="503681" cy="4693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8" r:id="rId4"/>
    <p:sldLayoutId id="2147483669" r:id="rId5"/>
    <p:sldLayoutId id="2147483670" r:id="rId6"/>
    <p:sldLayoutId id="2147483671" r:id="rId7"/>
    <p:sldLayoutId id="214748367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7" name="Shape 177"/>
        <p:cNvGrpSpPr/>
        <p:nvPr/>
      </p:nvGrpSpPr>
      <p:grpSpPr>
        <a:xfrm>
          <a:off x="0" y="0"/>
          <a:ext cx="0" cy="0"/>
          <a:chOff x="0" y="0"/>
          <a:chExt cx="0" cy="0"/>
        </a:xfrm>
      </p:grpSpPr>
      <p:sp>
        <p:nvSpPr>
          <p:cNvPr id="178" name="Google Shape;178;g333fd9aee02_0_7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79" name="Google Shape;179;g333fd9aee02_0_7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25.png"/><Relationship Id="rId8"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27.png"/><Relationship Id="rId8"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28.png"/><Relationship Id="rId8"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42.png"/><Relationship Id="rId4" Type="http://schemas.openxmlformats.org/officeDocument/2006/relationships/image" Target="../media/image16.png"/><Relationship Id="rId9"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29.png"/><Relationship Id="rId8"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35.png"/><Relationship Id="rId7"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37.png"/><Relationship Id="rId7" Type="http://schemas.openxmlformats.org/officeDocument/2006/relationships/image" Target="../media/image34.png"/><Relationship Id="rId8"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36.png"/><Relationship Id="rId7" Type="http://schemas.openxmlformats.org/officeDocument/2006/relationships/image" Target="../media/image39.png"/><Relationship Id="rId8"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40.png"/><Relationship Id="rId8"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41.png"/><Relationship Id="rId8"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46.png"/><Relationship Id="rId8"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52.png"/><Relationship Id="rId7"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59.png"/><Relationship Id="rId7" Type="http://schemas.openxmlformats.org/officeDocument/2006/relationships/image" Target="../media/image45.png"/><Relationship Id="rId8"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75.gif"/><Relationship Id="rId7"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58.png"/><Relationship Id="rId7"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50.png"/><Relationship Id="rId7" Type="http://schemas.openxmlformats.org/officeDocument/2006/relationships/image" Target="../media/image44.png"/><Relationship Id="rId8"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47.png"/><Relationship Id="rId7"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2.png"/><Relationship Id="rId4" Type="http://schemas.openxmlformats.org/officeDocument/2006/relationships/image" Target="../media/image16.png"/><Relationship Id="rId9"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21.png"/><Relationship Id="rId8"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48.png"/><Relationship Id="rId7"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43.png"/><Relationship Id="rId7"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49.png"/><Relationship Id="rId7" Type="http://schemas.openxmlformats.org/officeDocument/2006/relationships/image" Target="../media/image51.png"/><Relationship Id="rId8"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54.png"/><Relationship Id="rId7"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57.png"/><Relationship Id="rId7"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97.png"/><Relationship Id="rId7"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63.png"/><Relationship Id="rId7"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64.png"/><Relationship Id="rId7"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53.png"/><Relationship Id="rId7"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65.png"/><Relationship Id="rId7"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55.png"/><Relationship Id="rId7" Type="http://schemas.openxmlformats.org/officeDocument/2006/relationships/image" Target="../media/image66.png"/><Relationship Id="rId8"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73.png"/><Relationship Id="rId7"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56.png"/><Relationship Id="rId7" Type="http://schemas.openxmlformats.org/officeDocument/2006/relationships/image" Target="../media/image60.png"/><Relationship Id="rId8"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61.png"/><Relationship Id="rId7"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62.png"/><Relationship Id="rId7"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69.png"/><Relationship Id="rId7" Type="http://schemas.openxmlformats.org/officeDocument/2006/relationships/image" Target="../media/image20.png"/></Relationships>
</file>

<file path=ppt/slides/_rels/slide48.xml.rels><?xml version="1.0" encoding="UTF-8" standalone="yes"?><Relationships xmlns="http://schemas.openxmlformats.org/package/2006/relationships"><Relationship Id="rId11" Type="http://schemas.openxmlformats.org/officeDocument/2006/relationships/image" Target="../media/image79.png"/><Relationship Id="rId10" Type="http://schemas.openxmlformats.org/officeDocument/2006/relationships/image" Target="../media/image77.png"/><Relationship Id="rId13" Type="http://schemas.openxmlformats.org/officeDocument/2006/relationships/image" Target="../media/image20.png"/><Relationship Id="rId12" Type="http://schemas.openxmlformats.org/officeDocument/2006/relationships/image" Target="../media/image104.png"/><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76.png"/><Relationship Id="rId5" Type="http://schemas.openxmlformats.org/officeDocument/2006/relationships/image" Target="../media/image9.png"/><Relationship Id="rId6" Type="http://schemas.openxmlformats.org/officeDocument/2006/relationships/image" Target="../media/image67.jpg"/><Relationship Id="rId7" Type="http://schemas.openxmlformats.org/officeDocument/2006/relationships/image" Target="../media/image101.png"/><Relationship Id="rId8" Type="http://schemas.openxmlformats.org/officeDocument/2006/relationships/image" Target="../media/image7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71.png"/><Relationship Id="rId7"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50.xml.rels><?xml version="1.0" encoding="UTF-8" standalone="yes"?><Relationships xmlns="http://schemas.openxmlformats.org/package/2006/relationships"><Relationship Id="rId11" Type="http://schemas.openxmlformats.org/officeDocument/2006/relationships/image" Target="../media/image79.png"/><Relationship Id="rId10" Type="http://schemas.openxmlformats.org/officeDocument/2006/relationships/image" Target="../media/image77.png"/><Relationship Id="rId13" Type="http://schemas.openxmlformats.org/officeDocument/2006/relationships/image" Target="../media/image78.png"/><Relationship Id="rId12" Type="http://schemas.openxmlformats.org/officeDocument/2006/relationships/image" Target="../media/image104.png"/><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76.png"/><Relationship Id="rId14"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67.jpg"/><Relationship Id="rId7" Type="http://schemas.openxmlformats.org/officeDocument/2006/relationships/image" Target="../media/image101.png"/><Relationship Id="rId8" Type="http://schemas.openxmlformats.org/officeDocument/2006/relationships/image" Target="../media/image7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90.png"/><Relationship Id="rId7"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20.png"/></Relationships>
</file>

<file path=ppt/slides/_rels/slide60.xml.rels><?xml version="1.0" encoding="UTF-8" standalone="yes"?><Relationships xmlns="http://schemas.openxmlformats.org/package/2006/relationships"><Relationship Id="rId10"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98.png"/><Relationship Id="rId5" Type="http://schemas.openxmlformats.org/officeDocument/2006/relationships/image" Target="../media/image9.png"/><Relationship Id="rId6" Type="http://schemas.openxmlformats.org/officeDocument/2006/relationships/image" Target="../media/image85.png"/><Relationship Id="rId7" Type="http://schemas.openxmlformats.org/officeDocument/2006/relationships/image" Target="../media/image100.png"/><Relationship Id="rId8" Type="http://schemas.openxmlformats.org/officeDocument/2006/relationships/image" Target="../media/image9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94.png"/><Relationship Id="rId7" Type="http://schemas.openxmlformats.org/officeDocument/2006/relationships/image" Target="../media/image82.png"/><Relationship Id="rId8" Type="http://schemas.openxmlformats.org/officeDocument/2006/relationships/image" Target="../media/image2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64.xml.rels><?xml version="1.0" encoding="UTF-8" standalone="yes"?><Relationships xmlns="http://schemas.openxmlformats.org/package/2006/relationships"><Relationship Id="rId10"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64.xml"/><Relationship Id="rId3"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02.png"/><Relationship Id="rId5" Type="http://schemas.openxmlformats.org/officeDocument/2006/relationships/image" Target="../media/image9.png"/><Relationship Id="rId6" Type="http://schemas.openxmlformats.org/officeDocument/2006/relationships/image" Target="../media/image89.png"/><Relationship Id="rId7" Type="http://schemas.openxmlformats.org/officeDocument/2006/relationships/image" Target="../media/image88.png"/><Relationship Id="rId8" Type="http://schemas.openxmlformats.org/officeDocument/2006/relationships/image" Target="../media/image8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66.xml.rels><?xml version="1.0" encoding="UTF-8" standalone="yes"?><Relationships xmlns="http://schemas.openxmlformats.org/package/2006/relationships"><Relationship Id="rId10"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99.png"/><Relationship Id="rId5" Type="http://schemas.openxmlformats.org/officeDocument/2006/relationships/image" Target="../media/image9.png"/><Relationship Id="rId6" Type="http://schemas.openxmlformats.org/officeDocument/2006/relationships/image" Target="../media/image84.png"/><Relationship Id="rId7" Type="http://schemas.openxmlformats.org/officeDocument/2006/relationships/image" Target="../media/image96.png"/><Relationship Id="rId8" Type="http://schemas.openxmlformats.org/officeDocument/2006/relationships/image" Target="../media/image8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 Id="rId3" Type="http://schemas.openxmlformats.org/officeDocument/2006/relationships/image" Target="../media/image4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2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 Id="rId3" Type="http://schemas.openxmlformats.org/officeDocument/2006/relationships/image" Target="../media/image4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24.jpg"/><Relationship Id="rId8" Type="http://schemas.openxmlformats.org/officeDocument/2006/relationships/image" Target="../media/image2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 Id="rId3" Type="http://schemas.openxmlformats.org/officeDocument/2006/relationships/image" Target="../media/image4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2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2.xml"/><Relationship Id="rId3" Type="http://schemas.openxmlformats.org/officeDocument/2006/relationships/image" Target="../media/image91.jpg"/><Relationship Id="rId4" Type="http://schemas.openxmlformats.org/officeDocument/2006/relationships/image" Target="../media/image17.png"/><Relationship Id="rId5" Type="http://schemas.openxmlformats.org/officeDocument/2006/relationships/image" Target="../media/image95.png"/><Relationship Id="rId6" Type="http://schemas.openxmlformats.org/officeDocument/2006/relationships/image" Target="../media/image9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26.jpg"/><Relationship Id="rId8"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2.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31.png"/><Relationship Id="rId8"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g32fc70d144b_0_88"/>
          <p:cNvPicPr preferRelativeResize="0"/>
          <p:nvPr/>
        </p:nvPicPr>
        <p:blipFill>
          <a:blip r:embed="rId3">
            <a:alphaModFix/>
          </a:blip>
          <a:stretch>
            <a:fillRect/>
          </a:stretch>
        </p:blipFill>
        <p:spPr>
          <a:xfrm>
            <a:off x="0" y="5953"/>
            <a:ext cx="12192000" cy="6846094"/>
          </a:xfrm>
          <a:prstGeom prst="rect">
            <a:avLst/>
          </a:prstGeom>
          <a:noFill/>
          <a:ln>
            <a:noFill/>
          </a:ln>
        </p:spPr>
      </p:pic>
      <p:pic>
        <p:nvPicPr>
          <p:cNvPr id="238" name="Google Shape;238;g32fc70d144b_0_88"/>
          <p:cNvPicPr preferRelativeResize="0"/>
          <p:nvPr/>
        </p:nvPicPr>
        <p:blipFill rotWithShape="1">
          <a:blip r:embed="rId4">
            <a:alphaModFix/>
          </a:blip>
          <a:srcRect b="37202" l="6154" r="5917" t="32938"/>
          <a:stretch/>
        </p:blipFill>
        <p:spPr>
          <a:xfrm>
            <a:off x="9250550" y="695250"/>
            <a:ext cx="2135224" cy="363576"/>
          </a:xfrm>
          <a:prstGeom prst="rect">
            <a:avLst/>
          </a:prstGeom>
          <a:noFill/>
          <a:ln>
            <a:noFill/>
          </a:ln>
        </p:spPr>
      </p:pic>
      <p:pic>
        <p:nvPicPr>
          <p:cNvPr id="239" name="Google Shape;239;g32fc70d144b_0_88"/>
          <p:cNvPicPr preferRelativeResize="0"/>
          <p:nvPr/>
        </p:nvPicPr>
        <p:blipFill rotWithShape="1">
          <a:blip r:embed="rId5">
            <a:alphaModFix/>
          </a:blip>
          <a:srcRect b="0" l="0" r="0" t="0"/>
          <a:stretch/>
        </p:blipFill>
        <p:spPr>
          <a:xfrm>
            <a:off x="1295687" y="-38437"/>
            <a:ext cx="1561766" cy="1579314"/>
          </a:xfrm>
          <a:prstGeom prst="rect">
            <a:avLst/>
          </a:prstGeom>
          <a:noFill/>
          <a:ln>
            <a:noFill/>
          </a:ln>
        </p:spPr>
      </p:pic>
      <p:pic>
        <p:nvPicPr>
          <p:cNvPr id="240" name="Google Shape;240;g32fc70d144b_0_88"/>
          <p:cNvPicPr preferRelativeResize="0"/>
          <p:nvPr/>
        </p:nvPicPr>
        <p:blipFill rotWithShape="1">
          <a:blip r:embed="rId6">
            <a:alphaModFix/>
          </a:blip>
          <a:srcRect b="17296" l="21302" r="25092" t="14924"/>
          <a:stretch/>
        </p:blipFill>
        <p:spPr>
          <a:xfrm>
            <a:off x="576700" y="353399"/>
            <a:ext cx="890025" cy="795651"/>
          </a:xfrm>
          <a:prstGeom prst="rect">
            <a:avLst/>
          </a:prstGeom>
          <a:noFill/>
          <a:ln>
            <a:noFill/>
          </a:ln>
        </p:spPr>
      </p:pic>
      <p:sp>
        <p:nvSpPr>
          <p:cNvPr id="241" name="Google Shape;241;g32fc70d144b_0_88"/>
          <p:cNvSpPr txBox="1"/>
          <p:nvPr/>
        </p:nvSpPr>
        <p:spPr>
          <a:xfrm>
            <a:off x="459300" y="1803275"/>
            <a:ext cx="11273400" cy="1208100"/>
          </a:xfrm>
          <a:prstGeom prst="rect">
            <a:avLst/>
          </a:prstGeom>
          <a:noFill/>
          <a:ln>
            <a:noFill/>
          </a:ln>
        </p:spPr>
        <p:txBody>
          <a:bodyPr anchorCtr="0" anchor="b" bIns="45700" lIns="91425" spcFirstLastPara="1" rIns="91425" wrap="square" tIns="45700">
            <a:noAutofit/>
          </a:bodyPr>
          <a:lstStyle/>
          <a:p>
            <a:pPr indent="0" lvl="0" marL="0" marR="0" rtl="0" algn="ctr">
              <a:lnSpc>
                <a:spcPct val="110000"/>
              </a:lnSpc>
              <a:spcBef>
                <a:spcPts val="600"/>
              </a:spcBef>
              <a:spcAft>
                <a:spcPts val="0"/>
              </a:spcAft>
              <a:buClr>
                <a:schemeClr val="lt1"/>
              </a:buClr>
              <a:buSzPts val="5400"/>
              <a:buFont typeface="Poppins SemiBold"/>
              <a:buNone/>
            </a:pPr>
            <a:r>
              <a:rPr b="1" i="0" lang="en-ID" sz="3600" u="none" cap="none" strike="noStrike">
                <a:solidFill>
                  <a:schemeClr val="lt1"/>
                </a:solidFill>
                <a:latin typeface="Poppins"/>
                <a:ea typeface="Poppins"/>
                <a:cs typeface="Poppins"/>
                <a:sym typeface="Poppins"/>
              </a:rPr>
              <a:t>PERTEMUAN 4</a:t>
            </a:r>
            <a:endParaRPr b="1" i="0" sz="3600" u="none" cap="none" strike="noStrike">
              <a:solidFill>
                <a:schemeClr val="lt1"/>
              </a:solidFill>
              <a:latin typeface="Poppins"/>
              <a:ea typeface="Poppins"/>
              <a:cs typeface="Poppins"/>
              <a:sym typeface="Poppins"/>
            </a:endParaRPr>
          </a:p>
          <a:p>
            <a:pPr indent="0" lvl="0" marL="0" marR="0" rtl="0" algn="ctr">
              <a:lnSpc>
                <a:spcPct val="110000"/>
              </a:lnSpc>
              <a:spcBef>
                <a:spcPts val="600"/>
              </a:spcBef>
              <a:spcAft>
                <a:spcPts val="600"/>
              </a:spcAft>
              <a:buClr>
                <a:schemeClr val="lt1"/>
              </a:buClr>
              <a:buSzPts val="5400"/>
              <a:buFont typeface="Poppins SemiBold"/>
              <a:buNone/>
            </a:pPr>
            <a:r>
              <a:rPr b="1" i="0" lang="en-ID" sz="3000" u="none" cap="none" strike="noStrike">
                <a:solidFill>
                  <a:schemeClr val="lt1"/>
                </a:solidFill>
                <a:latin typeface="Poppins"/>
                <a:ea typeface="Poppins"/>
                <a:cs typeface="Poppins"/>
                <a:sym typeface="Poppins"/>
              </a:rPr>
              <a:t>PELATIHAN JUNIOR WEB DEVELOPER</a:t>
            </a:r>
            <a:endParaRPr b="1" i="0" sz="2400" u="none" cap="none" strike="noStrike">
              <a:solidFill>
                <a:schemeClr val="lt1"/>
              </a:solidFill>
              <a:latin typeface="Poppins"/>
              <a:ea typeface="Poppins"/>
              <a:cs typeface="Poppins"/>
              <a:sym typeface="Poppins"/>
            </a:endParaRPr>
          </a:p>
        </p:txBody>
      </p:sp>
      <p:sp>
        <p:nvSpPr>
          <p:cNvPr id="242" name="Google Shape;242;g32fc70d144b_0_88"/>
          <p:cNvSpPr txBox="1"/>
          <p:nvPr/>
        </p:nvSpPr>
        <p:spPr>
          <a:xfrm>
            <a:off x="2059658" y="5649081"/>
            <a:ext cx="8072700" cy="5007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2800"/>
              <a:buFont typeface="Calibri"/>
              <a:buNone/>
            </a:pPr>
            <a:r>
              <a:rPr b="0" i="0" lang="en-ID" sz="2400" u="none" cap="none" strike="noStrike">
                <a:solidFill>
                  <a:srgbClr val="FFFF00"/>
                </a:solidFill>
                <a:latin typeface="Calibri"/>
                <a:ea typeface="Calibri"/>
                <a:cs typeface="Calibri"/>
                <a:sym typeface="Calibri"/>
              </a:rPr>
              <a:t>(Nama Lokasi/Saluran Daring, Tanggal Penyampaian)</a:t>
            </a:r>
            <a:endParaRPr b="0" i="0" sz="2200" u="none" cap="none" strike="noStrike">
              <a:solidFill>
                <a:srgbClr val="FFFF00"/>
              </a:solidFill>
              <a:latin typeface="Calibri"/>
              <a:ea typeface="Calibri"/>
              <a:cs typeface="Calibri"/>
              <a:sym typeface="Calibri"/>
            </a:endParaRPr>
          </a:p>
        </p:txBody>
      </p:sp>
      <p:sp>
        <p:nvSpPr>
          <p:cNvPr id="243" name="Google Shape;243;g32fc70d144b_0_88"/>
          <p:cNvSpPr txBox="1"/>
          <p:nvPr/>
        </p:nvSpPr>
        <p:spPr>
          <a:xfrm>
            <a:off x="459300" y="4224554"/>
            <a:ext cx="11273400" cy="636000"/>
          </a:xfrm>
          <a:prstGeom prst="rect">
            <a:avLst/>
          </a:prstGeom>
          <a:noFill/>
          <a:ln>
            <a:noFill/>
          </a:ln>
        </p:spPr>
        <p:txBody>
          <a:bodyPr anchorCtr="0" anchor="b" bIns="45700" lIns="91425" spcFirstLastPara="1" rIns="91425" wrap="square" tIns="45700">
            <a:noAutofit/>
          </a:bodyPr>
          <a:lstStyle/>
          <a:p>
            <a:pPr indent="0" lvl="0" marL="0" marR="0" rtl="0" algn="ctr">
              <a:lnSpc>
                <a:spcPct val="110000"/>
              </a:lnSpc>
              <a:spcBef>
                <a:spcPts val="600"/>
              </a:spcBef>
              <a:spcAft>
                <a:spcPts val="600"/>
              </a:spcAft>
              <a:buNone/>
            </a:pPr>
            <a:r>
              <a:rPr b="1" i="0" lang="en-ID" sz="3000" u="none" cap="none" strike="noStrike">
                <a:solidFill>
                  <a:schemeClr val="lt1"/>
                </a:solidFill>
                <a:latin typeface="Poppins"/>
                <a:ea typeface="Poppins"/>
                <a:cs typeface="Poppins"/>
                <a:sym typeface="Poppins"/>
              </a:rPr>
              <a:t>Menerapkan Perintah Eksekusi Bahasa Pemrograman berbasis Teks, Grafik, dan Multimedia</a:t>
            </a:r>
            <a:endParaRPr b="1" i="0" sz="2400" u="none" cap="none" strike="noStrike">
              <a:solidFill>
                <a:schemeClr val="lt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48" name="Shape 348"/>
        <p:cNvGrpSpPr/>
        <p:nvPr/>
      </p:nvGrpSpPr>
      <p:grpSpPr>
        <a:xfrm>
          <a:off x="0" y="0"/>
          <a:ext cx="0" cy="0"/>
          <a:chOff x="0" y="0"/>
          <a:chExt cx="0" cy="0"/>
        </a:xfrm>
      </p:grpSpPr>
      <p:sp>
        <p:nvSpPr>
          <p:cNvPr id="349" name="Google Shape;349;p5"/>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50" name="Google Shape;350;p5"/>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351" name="Google Shape;351;p5"/>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352" name="Google Shape;352;p5"/>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353" name="Google Shape;353;p5"/>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Attribut pada HTML</a:t>
            </a:r>
            <a:endParaRPr/>
          </a:p>
        </p:txBody>
      </p:sp>
      <p:sp>
        <p:nvSpPr>
          <p:cNvPr id="354" name="Google Shape;354;p5"/>
          <p:cNvSpPr txBox="1"/>
          <p:nvPr/>
        </p:nvSpPr>
        <p:spPr>
          <a:xfrm>
            <a:off x="247950" y="1339350"/>
            <a:ext cx="11696100" cy="3570178"/>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Setelah Anda memahami element dan tag, Anda perlu memahami apa itu attribute. Seperti diketahui jika sebuah element berupa sturktur pada HTML yang berfungsi untuk memberitahu browser mengenai apa yang akan ditampilkan.</a:t>
            </a:r>
            <a:endParaRPr b="0" i="0" sz="20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Berikut adalah contoh element yang disertai sebuah attribute:</a:t>
            </a:r>
            <a:endParaRPr b="0" i="0" sz="2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rPr b="1" i="0" lang="en-ID" sz="2000" u="none" cap="none" strike="noStrike">
                <a:solidFill>
                  <a:srgbClr val="0C0C0C"/>
                </a:solidFill>
                <a:latin typeface="Cambria"/>
                <a:ea typeface="Cambria"/>
                <a:cs typeface="Cambria"/>
                <a:sym typeface="Cambria"/>
              </a:rPr>
              <a:t>&lt;p&gt;</a:t>
            </a:r>
            <a:r>
              <a:rPr b="0" i="0" lang="en-ID" sz="2000" u="none" cap="none" strike="noStrike">
                <a:solidFill>
                  <a:srgbClr val="0C0C0C"/>
                </a:solidFill>
                <a:latin typeface="Cambria"/>
                <a:ea typeface="Cambria"/>
                <a:cs typeface="Cambria"/>
                <a:sym typeface="Cambria"/>
              </a:rPr>
              <a:t>Berikut adalah </a:t>
            </a:r>
            <a:r>
              <a:rPr b="1" i="0" lang="en-ID" sz="2000" u="none" cap="none" strike="noStrike">
                <a:solidFill>
                  <a:srgbClr val="0C0C0C"/>
                </a:solidFill>
                <a:latin typeface="Cambria"/>
                <a:ea typeface="Cambria"/>
                <a:cs typeface="Cambria"/>
                <a:sym typeface="Cambria"/>
              </a:rPr>
              <a:t>&lt;a</a:t>
            </a:r>
            <a:r>
              <a:rPr b="0" i="0" lang="en-ID" sz="2000" u="none" cap="none" strike="noStrike">
                <a:solidFill>
                  <a:srgbClr val="0C0C0C"/>
                </a:solidFill>
                <a:latin typeface="Cambria"/>
                <a:ea typeface="Cambria"/>
                <a:cs typeface="Cambria"/>
                <a:sym typeface="Cambria"/>
              </a:rPr>
              <a:t> </a:t>
            </a:r>
            <a:r>
              <a:rPr b="1" i="0" lang="en-ID" sz="2000" u="none" cap="none" strike="noStrike">
                <a:solidFill>
                  <a:srgbClr val="0C0C0C"/>
                </a:solidFill>
                <a:latin typeface="Cambria"/>
                <a:ea typeface="Cambria"/>
                <a:cs typeface="Cambria"/>
                <a:sym typeface="Cambria"/>
              </a:rPr>
              <a:t>href="</a:t>
            </a:r>
            <a:r>
              <a:rPr b="0" i="0" lang="en-ID" sz="2000" u="none" cap="none" strike="noStrike">
                <a:solidFill>
                  <a:srgbClr val="0C0C0C"/>
                </a:solidFill>
                <a:latin typeface="Cambria"/>
                <a:ea typeface="Cambria"/>
                <a:cs typeface="Cambria"/>
                <a:sym typeface="Cambria"/>
              </a:rPr>
              <a:t>https://www.google.com/</a:t>
            </a:r>
            <a:r>
              <a:rPr b="1" i="0" lang="en-ID" sz="2000" u="none" cap="none" strike="noStrike">
                <a:solidFill>
                  <a:srgbClr val="0C0C0C"/>
                </a:solidFill>
                <a:latin typeface="Cambria"/>
                <a:ea typeface="Cambria"/>
                <a:cs typeface="Cambria"/>
                <a:sym typeface="Cambria"/>
              </a:rPr>
              <a:t>"</a:t>
            </a:r>
            <a:r>
              <a:rPr b="0" i="0" lang="en-ID" sz="2000" u="none" cap="none" strike="noStrike">
                <a:solidFill>
                  <a:srgbClr val="0C0C0C"/>
                </a:solidFill>
                <a:latin typeface="Cambria"/>
                <a:ea typeface="Cambria"/>
                <a:cs typeface="Cambria"/>
                <a:sym typeface="Cambria"/>
              </a:rPr>
              <a:t> </a:t>
            </a:r>
            <a:r>
              <a:rPr b="1" i="0" lang="en-ID" sz="2000" u="none" cap="none" strike="noStrike">
                <a:solidFill>
                  <a:srgbClr val="0C0C0C"/>
                </a:solidFill>
                <a:latin typeface="Cambria"/>
                <a:ea typeface="Cambria"/>
                <a:cs typeface="Cambria"/>
                <a:sym typeface="Cambria"/>
              </a:rPr>
              <a:t>title="</a:t>
            </a:r>
            <a:r>
              <a:rPr b="0" i="0" lang="en-ID" sz="2000" u="none" cap="none" strike="noStrike">
                <a:solidFill>
                  <a:srgbClr val="0C0C0C"/>
                </a:solidFill>
                <a:latin typeface="Cambria"/>
                <a:ea typeface="Cambria"/>
                <a:cs typeface="Cambria"/>
                <a:sym typeface="Cambria"/>
              </a:rPr>
              <a:t>Search</a:t>
            </a:r>
            <a:r>
              <a:rPr b="1" i="0" lang="en-ID" sz="2000" u="none" cap="none" strike="noStrike">
                <a:solidFill>
                  <a:srgbClr val="0C0C0C"/>
                </a:solidFill>
                <a:latin typeface="Cambria"/>
                <a:ea typeface="Cambria"/>
                <a:cs typeface="Cambria"/>
                <a:sym typeface="Cambria"/>
              </a:rPr>
              <a:t>"</a:t>
            </a:r>
            <a:r>
              <a:rPr b="0" i="0" lang="en-ID" sz="2000" u="none" cap="none" strike="noStrike">
                <a:solidFill>
                  <a:srgbClr val="0C0C0C"/>
                </a:solidFill>
                <a:latin typeface="Cambria"/>
                <a:ea typeface="Cambria"/>
                <a:cs typeface="Cambria"/>
                <a:sym typeface="Cambria"/>
              </a:rPr>
              <a:t> </a:t>
            </a:r>
            <a:r>
              <a:rPr b="1" i="0" lang="en-ID" sz="2000" u="none" cap="none" strike="noStrike">
                <a:solidFill>
                  <a:srgbClr val="0C0C0C"/>
                </a:solidFill>
                <a:latin typeface="Cambria"/>
                <a:ea typeface="Cambria"/>
                <a:cs typeface="Cambria"/>
                <a:sym typeface="Cambria"/>
              </a:rPr>
              <a:t>target="</a:t>
            </a:r>
            <a:r>
              <a:rPr b="0" i="0" lang="en-ID" sz="2000" u="none" cap="none" strike="noStrike">
                <a:solidFill>
                  <a:srgbClr val="0C0C0C"/>
                </a:solidFill>
                <a:latin typeface="Cambria"/>
                <a:ea typeface="Cambria"/>
                <a:cs typeface="Cambria"/>
                <a:sym typeface="Cambria"/>
              </a:rPr>
              <a:t>_blank</a:t>
            </a:r>
            <a:r>
              <a:rPr b="1" i="0" lang="en-ID" sz="2000" u="none" cap="none" strike="noStrike">
                <a:solidFill>
                  <a:srgbClr val="0C0C0C"/>
                </a:solidFill>
                <a:latin typeface="Cambria"/>
                <a:ea typeface="Cambria"/>
                <a:cs typeface="Cambria"/>
                <a:sym typeface="Cambria"/>
              </a:rPr>
              <a:t>“&gt; </a:t>
            </a:r>
            <a:r>
              <a:rPr b="0" i="0" lang="en-ID" sz="2000" u="none" cap="none" strike="noStrike">
                <a:solidFill>
                  <a:srgbClr val="0C0C0C"/>
                </a:solidFill>
                <a:latin typeface="Cambria"/>
                <a:ea typeface="Cambria"/>
                <a:cs typeface="Cambria"/>
                <a:sym typeface="Cambria"/>
              </a:rPr>
              <a:t>Engine terbaik </a:t>
            </a:r>
            <a:r>
              <a:rPr b="1" i="0" lang="en-ID" sz="2000" u="none" cap="none" strike="noStrike">
                <a:solidFill>
                  <a:srgbClr val="0C0C0C"/>
                </a:solidFill>
                <a:latin typeface="Cambria"/>
                <a:ea typeface="Cambria"/>
                <a:cs typeface="Cambria"/>
                <a:sym typeface="Cambria"/>
              </a:rPr>
              <a:t>&lt;/a&gt;</a:t>
            </a:r>
            <a:r>
              <a:rPr b="0" i="0" lang="en-ID" sz="2000" u="none" cap="none" strike="noStrike">
                <a:solidFill>
                  <a:srgbClr val="0C0C0C"/>
                </a:solidFill>
                <a:latin typeface="Cambria"/>
                <a:ea typeface="Cambria"/>
                <a:cs typeface="Cambria"/>
                <a:sym typeface="Cambria"/>
              </a:rPr>
              <a:t>.</a:t>
            </a:r>
            <a:r>
              <a:rPr b="1" i="0" lang="en-ID" sz="2000" u="none" cap="none" strike="noStrike">
                <a:solidFill>
                  <a:srgbClr val="0C0C0C"/>
                </a:solidFill>
                <a:latin typeface="Cambria"/>
                <a:ea typeface="Cambria"/>
                <a:cs typeface="Cambria"/>
                <a:sym typeface="Cambria"/>
              </a:rPr>
              <a:t>&lt;/p&gt;</a:t>
            </a:r>
            <a:endParaRPr b="1" i="0" sz="2000" u="none" cap="none" strike="noStrike">
              <a:solidFill>
                <a:srgbClr val="000000"/>
              </a:solidFill>
              <a:latin typeface="Cambria"/>
              <a:ea typeface="Cambria"/>
              <a:cs typeface="Cambria"/>
              <a:sym typeface="Cambria"/>
            </a:endParaRPr>
          </a:p>
        </p:txBody>
      </p:sp>
      <p:pic>
        <p:nvPicPr>
          <p:cNvPr id="355" name="Google Shape;355;p5"/>
          <p:cNvPicPr preferRelativeResize="0"/>
          <p:nvPr/>
        </p:nvPicPr>
        <p:blipFill rotWithShape="1">
          <a:blip r:embed="rId7">
            <a:alphaModFix/>
          </a:blip>
          <a:srcRect b="0" l="0" r="0" t="0"/>
          <a:stretch/>
        </p:blipFill>
        <p:spPr>
          <a:xfrm>
            <a:off x="2237093" y="2673049"/>
            <a:ext cx="7717813" cy="944628"/>
          </a:xfrm>
          <a:prstGeom prst="rect">
            <a:avLst/>
          </a:prstGeom>
          <a:noFill/>
          <a:ln>
            <a:noFill/>
          </a:ln>
        </p:spPr>
      </p:pic>
      <p:pic>
        <p:nvPicPr>
          <p:cNvPr id="356" name="Google Shape;356;p5"/>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60" name="Shape 360"/>
        <p:cNvGrpSpPr/>
        <p:nvPr/>
      </p:nvGrpSpPr>
      <p:grpSpPr>
        <a:xfrm>
          <a:off x="0" y="0"/>
          <a:ext cx="0" cy="0"/>
          <a:chOff x="0" y="0"/>
          <a:chExt cx="0" cy="0"/>
        </a:xfrm>
      </p:grpSpPr>
      <p:sp>
        <p:nvSpPr>
          <p:cNvPr id="361" name="Google Shape;361;p6"/>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62" name="Google Shape;362;p6"/>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363" name="Google Shape;363;p6"/>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364" name="Google Shape;364;p6"/>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365" name="Google Shape;365;p6"/>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Contoh HTML</a:t>
            </a:r>
            <a:endParaRPr/>
          </a:p>
        </p:txBody>
      </p:sp>
      <p:sp>
        <p:nvSpPr>
          <p:cNvPr id="366" name="Google Shape;366;p6"/>
          <p:cNvSpPr txBox="1"/>
          <p:nvPr/>
        </p:nvSpPr>
        <p:spPr>
          <a:xfrm>
            <a:off x="247950" y="1339350"/>
            <a:ext cx="11696100" cy="326240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Langkah Percobaan :</a:t>
            </a:r>
            <a:endParaRPr b="0" i="0" sz="2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Bukalah sebuah editor teks sebagai contoh menggunakan Visual Studio Code</a:t>
            </a:r>
            <a:endParaRPr b="0" i="0" sz="2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 </a:t>
            </a:r>
            <a:endParaRPr b="0" i="0" sz="2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Kemudian lakukan penyimpanan file pada sebuah folder dengan ekstensi .html</a:t>
            </a:r>
            <a:endParaRPr b="0" i="0" sz="2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Contoh: latihan.html</a:t>
            </a:r>
            <a:endParaRPr b="0" i="0" sz="2000" u="none" cap="none" strike="noStrike">
              <a:solidFill>
                <a:srgbClr val="000000"/>
              </a:solidFill>
              <a:latin typeface="Cambria"/>
              <a:ea typeface="Cambria"/>
              <a:cs typeface="Cambria"/>
              <a:sym typeface="Cambria"/>
            </a:endParaRPr>
          </a:p>
        </p:txBody>
      </p:sp>
      <p:pic>
        <p:nvPicPr>
          <p:cNvPr id="367" name="Google Shape;367;p6"/>
          <p:cNvPicPr preferRelativeResize="0"/>
          <p:nvPr/>
        </p:nvPicPr>
        <p:blipFill rotWithShape="1">
          <a:blip r:embed="rId7">
            <a:alphaModFix/>
          </a:blip>
          <a:srcRect b="0" l="0" r="0" t="0"/>
          <a:stretch/>
        </p:blipFill>
        <p:spPr>
          <a:xfrm>
            <a:off x="2841520" y="2216485"/>
            <a:ext cx="6532659" cy="1508129"/>
          </a:xfrm>
          <a:prstGeom prst="rect">
            <a:avLst/>
          </a:prstGeom>
          <a:noFill/>
          <a:ln>
            <a:noFill/>
          </a:ln>
        </p:spPr>
      </p:pic>
      <p:pic>
        <p:nvPicPr>
          <p:cNvPr id="368" name="Google Shape;368;p6"/>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72" name="Shape 372"/>
        <p:cNvGrpSpPr/>
        <p:nvPr/>
      </p:nvGrpSpPr>
      <p:grpSpPr>
        <a:xfrm>
          <a:off x="0" y="0"/>
          <a:ext cx="0" cy="0"/>
          <a:chOff x="0" y="0"/>
          <a:chExt cx="0" cy="0"/>
        </a:xfrm>
      </p:grpSpPr>
      <p:sp>
        <p:nvSpPr>
          <p:cNvPr id="373" name="Google Shape;373;p7"/>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74" name="Google Shape;374;p7"/>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375" name="Google Shape;375;p7"/>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376" name="Google Shape;376;p7"/>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377" name="Google Shape;377;p7"/>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Contoh HTML</a:t>
            </a:r>
            <a:endParaRPr/>
          </a:p>
        </p:txBody>
      </p:sp>
      <p:sp>
        <p:nvSpPr>
          <p:cNvPr id="378" name="Google Shape;378;p7"/>
          <p:cNvSpPr txBox="1"/>
          <p:nvPr/>
        </p:nvSpPr>
        <p:spPr>
          <a:xfrm>
            <a:off x="247950" y="1339350"/>
            <a:ext cx="11696100" cy="295462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Setelah file tersebut disimpan maka buka kembali file tersebut menggunakan salah satu Browser (Firefox, Chrome, dll)</a:t>
            </a:r>
            <a:endParaRPr b="0" i="0" sz="2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Tampilan Browser pada saat dieksekusi: </a:t>
            </a:r>
            <a:endParaRPr b="0" i="0" sz="2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 </a:t>
            </a:r>
            <a:endParaRPr b="0" i="0" sz="2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p:txBody>
      </p:sp>
      <p:pic>
        <p:nvPicPr>
          <p:cNvPr id="379" name="Google Shape;379;p7"/>
          <p:cNvPicPr preferRelativeResize="0"/>
          <p:nvPr/>
        </p:nvPicPr>
        <p:blipFill rotWithShape="1">
          <a:blip r:embed="rId7">
            <a:alphaModFix/>
          </a:blip>
          <a:srcRect b="0" l="0" r="0" t="0"/>
          <a:stretch/>
        </p:blipFill>
        <p:spPr>
          <a:xfrm>
            <a:off x="3562331" y="3022875"/>
            <a:ext cx="5067337" cy="1362085"/>
          </a:xfrm>
          <a:prstGeom prst="rect">
            <a:avLst/>
          </a:prstGeom>
          <a:noFill/>
          <a:ln>
            <a:noFill/>
          </a:ln>
        </p:spPr>
      </p:pic>
      <p:pic>
        <p:nvPicPr>
          <p:cNvPr id="380" name="Google Shape;380;p7"/>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84" name="Shape 384"/>
        <p:cNvGrpSpPr/>
        <p:nvPr/>
      </p:nvGrpSpPr>
      <p:grpSpPr>
        <a:xfrm>
          <a:off x="0" y="0"/>
          <a:ext cx="0" cy="0"/>
          <a:chOff x="0" y="0"/>
          <a:chExt cx="0" cy="0"/>
        </a:xfrm>
      </p:grpSpPr>
      <p:sp>
        <p:nvSpPr>
          <p:cNvPr id="385" name="Google Shape;385;p8"/>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86" name="Google Shape;386;p8"/>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387" name="Google Shape;387;p8"/>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388" name="Google Shape;388;p8"/>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389" name="Google Shape;389;p8"/>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Contoh Membuat Table Menggunakan HTML</a:t>
            </a:r>
            <a:endParaRPr/>
          </a:p>
        </p:txBody>
      </p:sp>
      <p:pic>
        <p:nvPicPr>
          <p:cNvPr id="390" name="Google Shape;390;p8"/>
          <p:cNvPicPr preferRelativeResize="0"/>
          <p:nvPr/>
        </p:nvPicPr>
        <p:blipFill rotWithShape="1">
          <a:blip r:embed="rId7">
            <a:alphaModFix/>
          </a:blip>
          <a:srcRect b="0" l="0" r="0" t="0"/>
          <a:stretch/>
        </p:blipFill>
        <p:spPr>
          <a:xfrm>
            <a:off x="788551" y="1662891"/>
            <a:ext cx="5307449" cy="4438079"/>
          </a:xfrm>
          <a:prstGeom prst="rect">
            <a:avLst/>
          </a:prstGeom>
          <a:noFill/>
          <a:ln>
            <a:noFill/>
          </a:ln>
        </p:spPr>
      </p:pic>
      <p:pic>
        <p:nvPicPr>
          <p:cNvPr id="391" name="Google Shape;391;p8"/>
          <p:cNvPicPr preferRelativeResize="0"/>
          <p:nvPr/>
        </p:nvPicPr>
        <p:blipFill rotWithShape="1">
          <a:blip r:embed="rId8">
            <a:alphaModFix/>
          </a:blip>
          <a:srcRect b="0" l="0" r="0" t="0"/>
          <a:stretch/>
        </p:blipFill>
        <p:spPr>
          <a:xfrm>
            <a:off x="6335058" y="3221923"/>
            <a:ext cx="5396547" cy="1511964"/>
          </a:xfrm>
          <a:prstGeom prst="rect">
            <a:avLst/>
          </a:prstGeom>
          <a:noFill/>
          <a:ln>
            <a:noFill/>
          </a:ln>
        </p:spPr>
      </p:pic>
      <p:sp>
        <p:nvSpPr>
          <p:cNvPr id="392" name="Google Shape;392;p8"/>
          <p:cNvSpPr/>
          <p:nvPr/>
        </p:nvSpPr>
        <p:spPr>
          <a:xfrm>
            <a:off x="6335058" y="2464598"/>
            <a:ext cx="581441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Jika kode di sebelah kiri dijalankan pada browser, </a:t>
            </a:r>
            <a:endParaRPr/>
          </a:p>
          <a:p>
            <a:pPr indent="0" lvl="0" marL="0"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maka akan menampilkan table seperti di bawah ini:</a:t>
            </a:r>
            <a:endParaRPr b="0" i="0" sz="2000" u="none" cap="none" strike="noStrike">
              <a:solidFill>
                <a:srgbClr val="000000"/>
              </a:solidFill>
              <a:latin typeface="Cambria"/>
              <a:ea typeface="Cambria"/>
              <a:cs typeface="Cambria"/>
              <a:sym typeface="Cambria"/>
            </a:endParaRPr>
          </a:p>
        </p:txBody>
      </p:sp>
      <p:pic>
        <p:nvPicPr>
          <p:cNvPr id="393" name="Google Shape;393;p8"/>
          <p:cNvPicPr preferRelativeResize="0"/>
          <p:nvPr/>
        </p:nvPicPr>
        <p:blipFill>
          <a:blip r:embed="rId9">
            <a:alphaModFix/>
          </a:blip>
          <a:stretch>
            <a:fillRect/>
          </a:stretch>
        </p:blipFill>
        <p:spPr>
          <a:xfrm>
            <a:off x="0" y="12747"/>
            <a:ext cx="12192000" cy="3928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9"/>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99" name="Google Shape;399;p9"/>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400" name="Google Shape;400;p9"/>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401" name="Google Shape;401;p9"/>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402" name="Google Shape;402;p9"/>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Apa itu javascript?</a:t>
            </a:r>
            <a:endParaRPr/>
          </a:p>
        </p:txBody>
      </p:sp>
      <p:sp>
        <p:nvSpPr>
          <p:cNvPr id="403" name="Google Shape;403;p9"/>
          <p:cNvSpPr txBox="1"/>
          <p:nvPr/>
        </p:nvSpPr>
        <p:spPr>
          <a:xfrm>
            <a:off x="736643" y="1554142"/>
            <a:ext cx="10718713" cy="2954625"/>
          </a:xfrm>
          <a:prstGeom prst="rect">
            <a:avLst/>
          </a:prstGeom>
          <a:noFill/>
          <a:ln>
            <a:noFill/>
          </a:ln>
        </p:spPr>
        <p:txBody>
          <a:bodyPr anchorCtr="0" anchor="t" bIns="91425" lIns="91425" spcFirstLastPara="1" rIns="91425" wrap="square" tIns="91425">
            <a:spAutoFit/>
          </a:bodyPr>
          <a:lstStyle/>
          <a:p>
            <a:pPr indent="-457200" lvl="0" marL="457200" marR="0" rtl="0" algn="just">
              <a:lnSpc>
                <a:spcPct val="100000"/>
              </a:lnSpc>
              <a:spcBef>
                <a:spcPts val="0"/>
              </a:spcBef>
              <a:spcAft>
                <a:spcPts val="0"/>
              </a:spcAft>
              <a:buClr>
                <a:srgbClr val="0C0C0C"/>
              </a:buClr>
              <a:buSzPts val="2000"/>
              <a:buFont typeface="Cambria"/>
              <a:buChar char="❖"/>
            </a:pPr>
            <a:r>
              <a:rPr b="0" i="0" lang="en-ID" sz="2000" u="none" cap="none" strike="noStrike">
                <a:solidFill>
                  <a:srgbClr val="0C0C0C"/>
                </a:solidFill>
                <a:latin typeface="Cambria"/>
                <a:ea typeface="Cambria"/>
                <a:cs typeface="Cambria"/>
                <a:sym typeface="Cambria"/>
              </a:rPr>
              <a:t>Javascript adalah bahasa pemrograman yang awalnya dirancang untuk berjalan di atas browser.</a:t>
            </a:r>
            <a:endParaRPr b="0" i="0" sz="2000" u="none" cap="none" strike="noStrike">
              <a:solidFill>
                <a:srgbClr val="000000"/>
              </a:solidFill>
              <a:latin typeface="Cambria"/>
              <a:ea typeface="Cambria"/>
              <a:cs typeface="Cambria"/>
              <a:sym typeface="Cambria"/>
            </a:endParaRPr>
          </a:p>
          <a:p>
            <a:pPr indent="-330200" lvl="0" marL="457200"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457200" lvl="0" marL="457200" marR="0" rtl="0" algn="just">
              <a:lnSpc>
                <a:spcPct val="100000"/>
              </a:lnSpc>
              <a:spcBef>
                <a:spcPts val="0"/>
              </a:spcBef>
              <a:spcAft>
                <a:spcPts val="0"/>
              </a:spcAft>
              <a:buClr>
                <a:srgbClr val="0C0C0C"/>
              </a:buClr>
              <a:buSzPts val="2000"/>
              <a:buFont typeface="Cambria"/>
              <a:buChar char="❖"/>
            </a:pPr>
            <a:r>
              <a:rPr b="0" i="0" lang="en-ID" sz="2000" u="none" cap="none" strike="noStrike">
                <a:solidFill>
                  <a:srgbClr val="0C0C0C"/>
                </a:solidFill>
                <a:latin typeface="Cambria"/>
                <a:ea typeface="Cambria"/>
                <a:cs typeface="Cambria"/>
                <a:sym typeface="Cambria"/>
              </a:rPr>
              <a:t>Namun, seiring perkembangan zaman, javascript tidak hanya berjalan di atas browser saja. Javascript juga dapat digunakan pada sisi Server, Game, IoT, Desktop, dan sebagainya.</a:t>
            </a:r>
            <a:endParaRPr b="0" i="0" sz="2000" u="none" cap="none" strike="noStrike">
              <a:solidFill>
                <a:srgbClr val="000000"/>
              </a:solidFill>
              <a:latin typeface="Cambria"/>
              <a:ea typeface="Cambria"/>
              <a:cs typeface="Cambria"/>
              <a:sym typeface="Cambria"/>
            </a:endParaRPr>
          </a:p>
          <a:p>
            <a:pPr indent="-330200" lvl="0" marL="457200"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457200" lvl="0" marL="457200" marR="0" rtl="0" algn="just">
              <a:lnSpc>
                <a:spcPct val="100000"/>
              </a:lnSpc>
              <a:spcBef>
                <a:spcPts val="0"/>
              </a:spcBef>
              <a:spcAft>
                <a:spcPts val="0"/>
              </a:spcAft>
              <a:buClr>
                <a:srgbClr val="0C0C0C"/>
              </a:buClr>
              <a:buSzPts val="2000"/>
              <a:buFont typeface="Cambria"/>
              <a:buChar char="❖"/>
            </a:pPr>
            <a:r>
              <a:rPr b="0" i="0" lang="en-ID" sz="2000" u="none" cap="none" strike="noStrike">
                <a:solidFill>
                  <a:srgbClr val="0C0C0C"/>
                </a:solidFill>
                <a:latin typeface="Cambria"/>
                <a:ea typeface="Cambria"/>
                <a:cs typeface="Cambria"/>
                <a:sym typeface="Cambria"/>
              </a:rPr>
              <a:t>Javascript awalnya bernama Mocha, lalu berubah menjadi LiveScript saat browser Netscape Navigator 2.0 rilis versi beta (September 1995). Namun, setelah itu dinamai ulang menjadi Javascript.</a:t>
            </a:r>
            <a:endParaRPr b="0" i="0" sz="2000" u="none" cap="none" strike="noStrike">
              <a:solidFill>
                <a:srgbClr val="000000"/>
              </a:solidFill>
              <a:latin typeface="Cambria"/>
              <a:ea typeface="Cambria"/>
              <a:cs typeface="Cambria"/>
              <a:sym typeface="Cambria"/>
            </a:endParaRPr>
          </a:p>
        </p:txBody>
      </p:sp>
      <p:pic>
        <p:nvPicPr>
          <p:cNvPr id="404" name="Google Shape;404;p9"/>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0"/>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10" name="Google Shape;410;p10"/>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411" name="Google Shape;411;p10"/>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412" name="Google Shape;412;p10"/>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413" name="Google Shape;413;p10"/>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Peralatan untuk Belajar Javascript</a:t>
            </a:r>
            <a:endParaRPr b="1" i="0" sz="2600" u="none" cap="none" strike="noStrike">
              <a:solidFill>
                <a:schemeClr val="dk1"/>
              </a:solidFill>
              <a:latin typeface="Poppins"/>
              <a:ea typeface="Poppins"/>
              <a:cs typeface="Poppins"/>
              <a:sym typeface="Poppins"/>
            </a:endParaRPr>
          </a:p>
        </p:txBody>
      </p:sp>
      <p:sp>
        <p:nvSpPr>
          <p:cNvPr id="414" name="Google Shape;414;p10"/>
          <p:cNvSpPr txBox="1"/>
          <p:nvPr/>
        </p:nvSpPr>
        <p:spPr>
          <a:xfrm>
            <a:off x="614100" y="1339349"/>
            <a:ext cx="6140897" cy="2031295"/>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Apa saja perlatan yang harus disiapkan untuk belajar Javascript?</a:t>
            </a:r>
            <a:endParaRPr b="0" i="0" sz="2000" u="none" cap="none" strike="noStrike">
              <a:solidFill>
                <a:srgbClr val="000000"/>
              </a:solidFill>
              <a:latin typeface="Cambria"/>
              <a:ea typeface="Cambria"/>
              <a:cs typeface="Cambria"/>
              <a:sym typeface="Cambria"/>
            </a:endParaRPr>
          </a:p>
          <a:p>
            <a:pPr indent="-228600" lvl="0" marL="342900"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342900" lvl="0" marL="342900" marR="0" rtl="0" algn="just">
              <a:lnSpc>
                <a:spcPct val="100000"/>
              </a:lnSpc>
              <a:spcBef>
                <a:spcPts val="0"/>
              </a:spcBef>
              <a:spcAft>
                <a:spcPts val="0"/>
              </a:spcAft>
              <a:buClr>
                <a:srgbClr val="0C0C0C"/>
              </a:buClr>
              <a:buSzPts val="1800"/>
              <a:buFont typeface="Cambria"/>
              <a:buChar char="❖"/>
            </a:pPr>
            <a:r>
              <a:rPr b="0" i="0" lang="en-ID" sz="2000" u="none" cap="none" strike="noStrike">
                <a:solidFill>
                  <a:srgbClr val="0C0C0C"/>
                </a:solidFill>
                <a:latin typeface="Cambria"/>
                <a:ea typeface="Cambria"/>
                <a:cs typeface="Cambria"/>
                <a:sym typeface="Cambria"/>
              </a:rPr>
              <a:t>Web Browser (Google Chrome, Firefox, Opera, dll)</a:t>
            </a:r>
            <a:endParaRPr b="0" i="0" sz="2000" u="none" cap="none" strike="noStrike">
              <a:solidFill>
                <a:srgbClr val="000000"/>
              </a:solidFill>
              <a:latin typeface="Cambria"/>
              <a:ea typeface="Cambria"/>
              <a:cs typeface="Cambria"/>
              <a:sym typeface="Cambria"/>
            </a:endParaRPr>
          </a:p>
          <a:p>
            <a:pPr indent="-228600" lvl="0" marL="342900"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342900" lvl="0" marL="342900" marR="0" rtl="0" algn="just">
              <a:lnSpc>
                <a:spcPct val="100000"/>
              </a:lnSpc>
              <a:spcBef>
                <a:spcPts val="0"/>
              </a:spcBef>
              <a:spcAft>
                <a:spcPts val="0"/>
              </a:spcAft>
              <a:buClr>
                <a:srgbClr val="0C0C0C"/>
              </a:buClr>
              <a:buSzPts val="1800"/>
              <a:buFont typeface="Cambria"/>
              <a:buChar char="❖"/>
            </a:pPr>
            <a:r>
              <a:rPr b="0" i="0" lang="en-ID" sz="2000" u="none" cap="none" strike="noStrike">
                <a:solidFill>
                  <a:srgbClr val="0C0C0C"/>
                </a:solidFill>
                <a:latin typeface="Cambria"/>
                <a:ea typeface="Cambria"/>
                <a:cs typeface="Cambria"/>
                <a:sym typeface="Cambria"/>
              </a:rPr>
              <a:t>Teks Editor (rekomendasi: VS Code)</a:t>
            </a:r>
            <a:endParaRPr b="1" i="0" sz="2000" u="none" cap="none" strike="noStrike">
              <a:solidFill>
                <a:srgbClr val="0C0C0C"/>
              </a:solidFill>
              <a:latin typeface="Cambria"/>
              <a:ea typeface="Cambria"/>
              <a:cs typeface="Cambria"/>
              <a:sym typeface="Cambria"/>
            </a:endParaRPr>
          </a:p>
        </p:txBody>
      </p:sp>
      <p:pic>
        <p:nvPicPr>
          <p:cNvPr id="415" name="Google Shape;415;p10"/>
          <p:cNvPicPr preferRelativeResize="0"/>
          <p:nvPr/>
        </p:nvPicPr>
        <p:blipFill rotWithShape="1">
          <a:blip r:embed="rId6">
            <a:alphaModFix/>
          </a:blip>
          <a:srcRect b="0" l="0" r="0" t="0"/>
          <a:stretch/>
        </p:blipFill>
        <p:spPr>
          <a:xfrm>
            <a:off x="7162286" y="1520124"/>
            <a:ext cx="3896074" cy="1669746"/>
          </a:xfrm>
          <a:prstGeom prst="rect">
            <a:avLst/>
          </a:prstGeom>
          <a:noFill/>
          <a:ln>
            <a:noFill/>
          </a:ln>
        </p:spPr>
      </p:pic>
      <p:pic>
        <p:nvPicPr>
          <p:cNvPr id="416" name="Google Shape;416;p10"/>
          <p:cNvPicPr preferRelativeResize="0"/>
          <p:nvPr/>
        </p:nvPicPr>
        <p:blipFill rotWithShape="1">
          <a:blip r:embed="rId7">
            <a:alphaModFix/>
          </a:blip>
          <a:srcRect b="0" l="0" r="0" t="0"/>
          <a:stretch/>
        </p:blipFill>
        <p:spPr>
          <a:xfrm>
            <a:off x="3525063" y="3727018"/>
            <a:ext cx="5141873" cy="2708152"/>
          </a:xfrm>
          <a:prstGeom prst="rect">
            <a:avLst/>
          </a:prstGeom>
          <a:noFill/>
          <a:ln>
            <a:noFill/>
          </a:ln>
        </p:spPr>
      </p:pic>
      <p:pic>
        <p:nvPicPr>
          <p:cNvPr id="417" name="Google Shape;417;p10"/>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1"/>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23" name="Google Shape;423;p11"/>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424" name="Google Shape;424;p11"/>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425" name="Google Shape;425;p11"/>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426" name="Google Shape;426;p11"/>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Mengenal Console JavaScript</a:t>
            </a:r>
            <a:endParaRPr/>
          </a:p>
        </p:txBody>
      </p:sp>
      <p:sp>
        <p:nvSpPr>
          <p:cNvPr id="427" name="Google Shape;427;p11"/>
          <p:cNvSpPr txBox="1"/>
          <p:nvPr/>
        </p:nvSpPr>
        <p:spPr>
          <a:xfrm>
            <a:off x="247950" y="1339350"/>
            <a:ext cx="11696100" cy="492412"/>
          </a:xfrm>
          <a:prstGeom prst="rect">
            <a:avLst/>
          </a:prstGeom>
          <a:noFill/>
          <a:ln>
            <a:noFill/>
          </a:ln>
        </p:spPr>
        <p:txBody>
          <a:bodyPr anchorCtr="0" anchor="t" bIns="91425" lIns="91425" spcFirstLastPara="1" rIns="91425" wrap="square" tIns="91425">
            <a:spAutoFit/>
          </a:bodyPr>
          <a:lstStyle/>
          <a:p>
            <a:pPr indent="-336550" lvl="0" marL="342900" marR="0" rtl="0" algn="just">
              <a:lnSpc>
                <a:spcPct val="100000"/>
              </a:lnSpc>
              <a:spcBef>
                <a:spcPts val="0"/>
              </a:spcBef>
              <a:spcAft>
                <a:spcPts val="0"/>
              </a:spcAft>
              <a:buClr>
                <a:srgbClr val="0C0C0C"/>
              </a:buClr>
              <a:buSzPts val="1700"/>
              <a:buFont typeface="Cambria"/>
              <a:buChar char="❖"/>
            </a:pPr>
            <a:r>
              <a:rPr b="0" i="0" lang="en-ID" sz="2000" u="none" cap="none" strike="noStrike">
                <a:solidFill>
                  <a:srgbClr val="0C0C0C"/>
                </a:solidFill>
                <a:latin typeface="Cambria"/>
                <a:ea typeface="Cambria"/>
                <a:cs typeface="Cambria"/>
                <a:sym typeface="Cambria"/>
              </a:rPr>
              <a:t>Console Javascript dapat di buka melalui Inspect Element &gt; Console.</a:t>
            </a:r>
            <a:endParaRPr/>
          </a:p>
        </p:txBody>
      </p:sp>
      <p:pic>
        <p:nvPicPr>
          <p:cNvPr id="428" name="Google Shape;428;p11"/>
          <p:cNvPicPr preferRelativeResize="0"/>
          <p:nvPr/>
        </p:nvPicPr>
        <p:blipFill rotWithShape="1">
          <a:blip r:embed="rId6">
            <a:alphaModFix/>
          </a:blip>
          <a:srcRect b="0" l="0" r="0" t="0"/>
          <a:stretch/>
        </p:blipFill>
        <p:spPr>
          <a:xfrm>
            <a:off x="2752164" y="2140324"/>
            <a:ext cx="6687672" cy="4284381"/>
          </a:xfrm>
          <a:prstGeom prst="rect">
            <a:avLst/>
          </a:prstGeom>
          <a:noFill/>
          <a:ln>
            <a:noFill/>
          </a:ln>
        </p:spPr>
      </p:pic>
      <p:sp>
        <p:nvSpPr>
          <p:cNvPr id="429" name="Google Shape;429;p11"/>
          <p:cNvSpPr/>
          <p:nvPr/>
        </p:nvSpPr>
        <p:spPr>
          <a:xfrm>
            <a:off x="3603812" y="4852894"/>
            <a:ext cx="639482" cy="274918"/>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30" name="Google Shape;430;p11"/>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2"/>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36" name="Google Shape;436;p12"/>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437" name="Google Shape;437;p12"/>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438" name="Google Shape;438;p12"/>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439" name="Google Shape;439;p12"/>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Mengenal Console JavaScript</a:t>
            </a:r>
            <a:endParaRPr/>
          </a:p>
        </p:txBody>
      </p:sp>
      <p:sp>
        <p:nvSpPr>
          <p:cNvPr id="440" name="Google Shape;440;p12"/>
          <p:cNvSpPr txBox="1"/>
          <p:nvPr/>
        </p:nvSpPr>
        <p:spPr>
          <a:xfrm>
            <a:off x="247950" y="1339350"/>
            <a:ext cx="11696100" cy="2339072"/>
          </a:xfrm>
          <a:prstGeom prst="rect">
            <a:avLst/>
          </a:prstGeom>
          <a:noFill/>
          <a:ln>
            <a:noFill/>
          </a:ln>
        </p:spPr>
        <p:txBody>
          <a:bodyPr anchorCtr="0" anchor="t" bIns="91425" lIns="91425" spcFirstLastPara="1" rIns="91425" wrap="square" tIns="91425">
            <a:spAutoFit/>
          </a:bodyPr>
          <a:lstStyle/>
          <a:p>
            <a:pPr indent="-342900" lvl="0" marL="342900" marR="0" rtl="0" algn="just">
              <a:lnSpc>
                <a:spcPct val="100000"/>
              </a:lnSpc>
              <a:spcBef>
                <a:spcPts val="0"/>
              </a:spcBef>
              <a:spcAft>
                <a:spcPts val="0"/>
              </a:spcAft>
              <a:buClr>
                <a:srgbClr val="0C0C0C"/>
              </a:buClr>
              <a:buSzPts val="1800"/>
              <a:buFont typeface="Cambria"/>
              <a:buChar char="❖"/>
            </a:pPr>
            <a:r>
              <a:rPr b="0" i="0" lang="en-ID" sz="2000" u="none" cap="none" strike="noStrike">
                <a:solidFill>
                  <a:srgbClr val="0C0C0C"/>
                </a:solidFill>
                <a:latin typeface="Cambria"/>
                <a:ea typeface="Cambria"/>
                <a:cs typeface="Cambria"/>
                <a:sym typeface="Cambria"/>
              </a:rPr>
              <a:t>Di dalam console, kita bisa menulis fungsi atau kode-kode javascript dan hasilnya akan langsung ditampilkan.</a:t>
            </a:r>
            <a:endParaRPr b="0" i="0" sz="2000" u="none" cap="none" strike="noStrike">
              <a:solidFill>
                <a:srgbClr val="000000"/>
              </a:solidFill>
              <a:latin typeface="Cambria"/>
              <a:ea typeface="Cambria"/>
              <a:cs typeface="Cambria"/>
              <a:sym typeface="Cambria"/>
            </a:endParaRPr>
          </a:p>
          <a:p>
            <a:pPr indent="-342900" lvl="0" marL="342900" marR="0" rtl="0" algn="just">
              <a:lnSpc>
                <a:spcPct val="100000"/>
              </a:lnSpc>
              <a:spcBef>
                <a:spcPts val="0"/>
              </a:spcBef>
              <a:spcAft>
                <a:spcPts val="0"/>
              </a:spcAft>
              <a:buClr>
                <a:srgbClr val="0C0C0C"/>
              </a:buClr>
              <a:buSzPts val="1800"/>
              <a:buFont typeface="Cambria"/>
              <a:buChar char="❖"/>
            </a:pPr>
            <a:r>
              <a:rPr b="0" i="0" lang="en-ID" sz="2000" u="none" cap="none" strike="noStrike">
                <a:solidFill>
                  <a:srgbClr val="0C0C0C"/>
                </a:solidFill>
                <a:latin typeface="Cambria"/>
                <a:ea typeface="Cambria"/>
                <a:cs typeface="Cambria"/>
                <a:sym typeface="Cambria"/>
              </a:rPr>
              <a:t>Misalnya, mari kita coba kode berikut:</a:t>
            </a:r>
            <a:endParaRPr b="0" i="0" sz="2000" u="none" cap="none" strike="noStrike">
              <a:solidFill>
                <a:srgbClr val="000000"/>
              </a:solidFill>
              <a:latin typeface="Cambria"/>
              <a:ea typeface="Cambria"/>
              <a:cs typeface="Cambria"/>
              <a:sym typeface="Cambria"/>
            </a:endParaRPr>
          </a:p>
          <a:p>
            <a:pPr indent="-228600" lvl="0" marL="342900"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228600" lvl="0" marL="342900"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228600" lvl="0" marL="342900"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342900" lvl="0" marL="342900" marR="0" rtl="0" algn="just">
              <a:lnSpc>
                <a:spcPct val="100000"/>
              </a:lnSpc>
              <a:spcBef>
                <a:spcPts val="0"/>
              </a:spcBef>
              <a:spcAft>
                <a:spcPts val="0"/>
              </a:spcAft>
              <a:buClr>
                <a:srgbClr val="0C0C0C"/>
              </a:buClr>
              <a:buSzPts val="1800"/>
              <a:buFont typeface="Cambria"/>
              <a:buChar char="❖"/>
            </a:pPr>
            <a:r>
              <a:rPr b="0" i="0" lang="en-ID" sz="2000" u="none" cap="none" strike="noStrike">
                <a:solidFill>
                  <a:srgbClr val="0C0C0C"/>
                </a:solidFill>
                <a:latin typeface="Cambria"/>
                <a:ea typeface="Cambria"/>
                <a:cs typeface="Cambria"/>
                <a:sym typeface="Cambria"/>
              </a:rPr>
              <a:t>Maka hasilnya:</a:t>
            </a:r>
            <a:endParaRPr/>
          </a:p>
        </p:txBody>
      </p:sp>
      <p:pic>
        <p:nvPicPr>
          <p:cNvPr id="441" name="Google Shape;441;p12"/>
          <p:cNvPicPr preferRelativeResize="0"/>
          <p:nvPr/>
        </p:nvPicPr>
        <p:blipFill rotWithShape="1">
          <a:blip r:embed="rId6">
            <a:alphaModFix/>
          </a:blip>
          <a:srcRect b="0" l="0" r="0" t="0"/>
          <a:stretch/>
        </p:blipFill>
        <p:spPr>
          <a:xfrm>
            <a:off x="3034870" y="2435966"/>
            <a:ext cx="6122259" cy="773640"/>
          </a:xfrm>
          <a:prstGeom prst="rect">
            <a:avLst/>
          </a:prstGeom>
          <a:noFill/>
          <a:ln>
            <a:noFill/>
          </a:ln>
        </p:spPr>
      </p:pic>
      <p:pic>
        <p:nvPicPr>
          <p:cNvPr id="442" name="Google Shape;442;p12"/>
          <p:cNvPicPr preferRelativeResize="0"/>
          <p:nvPr/>
        </p:nvPicPr>
        <p:blipFill rotWithShape="1">
          <a:blip r:embed="rId7">
            <a:alphaModFix/>
          </a:blip>
          <a:srcRect b="0" l="0" r="0" t="0"/>
          <a:stretch/>
        </p:blipFill>
        <p:spPr>
          <a:xfrm>
            <a:off x="1453002" y="4034797"/>
            <a:ext cx="6254067" cy="1762691"/>
          </a:xfrm>
          <a:prstGeom prst="rect">
            <a:avLst/>
          </a:prstGeom>
          <a:noFill/>
          <a:ln>
            <a:noFill/>
          </a:ln>
        </p:spPr>
      </p:pic>
      <p:pic>
        <p:nvPicPr>
          <p:cNvPr id="443" name="Google Shape;443;p12"/>
          <p:cNvPicPr preferRelativeResize="0"/>
          <p:nvPr/>
        </p:nvPicPr>
        <p:blipFill rotWithShape="1">
          <a:blip r:embed="rId8">
            <a:alphaModFix/>
          </a:blip>
          <a:srcRect b="0" l="0" r="0" t="0"/>
          <a:stretch/>
        </p:blipFill>
        <p:spPr>
          <a:xfrm>
            <a:off x="8173976" y="4321813"/>
            <a:ext cx="1936487" cy="1188657"/>
          </a:xfrm>
          <a:prstGeom prst="rect">
            <a:avLst/>
          </a:prstGeom>
          <a:noFill/>
          <a:ln>
            <a:noFill/>
          </a:ln>
        </p:spPr>
      </p:pic>
      <p:pic>
        <p:nvPicPr>
          <p:cNvPr id="444" name="Google Shape;444;p12"/>
          <p:cNvPicPr preferRelativeResize="0"/>
          <p:nvPr/>
        </p:nvPicPr>
        <p:blipFill>
          <a:blip r:embed="rId9">
            <a:alphaModFix/>
          </a:blip>
          <a:stretch>
            <a:fillRect/>
          </a:stretch>
        </p:blipFill>
        <p:spPr>
          <a:xfrm>
            <a:off x="0" y="12747"/>
            <a:ext cx="12192000" cy="3928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1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50" name="Google Shape;450;p13"/>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451" name="Google Shape;451;p13"/>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452" name="Google Shape;452;p13"/>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453" name="Google Shape;453;p1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Membuat Program Javascript</a:t>
            </a:r>
            <a:endParaRPr b="1" i="0" sz="2600" u="none" cap="none" strike="noStrike">
              <a:solidFill>
                <a:schemeClr val="dk1"/>
              </a:solidFill>
              <a:latin typeface="Poppins"/>
              <a:ea typeface="Poppins"/>
              <a:cs typeface="Poppins"/>
              <a:sym typeface="Poppins"/>
            </a:endParaRPr>
          </a:p>
        </p:txBody>
      </p:sp>
      <p:sp>
        <p:nvSpPr>
          <p:cNvPr id="454" name="Google Shape;454;p13"/>
          <p:cNvSpPr txBox="1"/>
          <p:nvPr/>
        </p:nvSpPr>
        <p:spPr>
          <a:xfrm>
            <a:off x="247950" y="1339350"/>
            <a:ext cx="11696100" cy="492412"/>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Buka teks editor, kemudian buat file beru bernama hello_world.html dan isi dengan kode berikut:</a:t>
            </a:r>
            <a:endParaRPr b="0" i="0" sz="2000" u="none" cap="none" strike="noStrike">
              <a:solidFill>
                <a:srgbClr val="000000"/>
              </a:solidFill>
              <a:latin typeface="Cambria"/>
              <a:ea typeface="Cambria"/>
              <a:cs typeface="Cambria"/>
              <a:sym typeface="Cambria"/>
            </a:endParaRPr>
          </a:p>
        </p:txBody>
      </p:sp>
      <p:pic>
        <p:nvPicPr>
          <p:cNvPr id="455" name="Google Shape;455;p13"/>
          <p:cNvPicPr preferRelativeResize="0"/>
          <p:nvPr/>
        </p:nvPicPr>
        <p:blipFill rotWithShape="1">
          <a:blip r:embed="rId6">
            <a:alphaModFix/>
          </a:blip>
          <a:srcRect b="0" l="0" r="0" t="0"/>
          <a:stretch/>
        </p:blipFill>
        <p:spPr>
          <a:xfrm>
            <a:off x="5898777" y="3429000"/>
            <a:ext cx="5889972" cy="904749"/>
          </a:xfrm>
          <a:prstGeom prst="rect">
            <a:avLst/>
          </a:prstGeom>
          <a:noFill/>
          <a:ln>
            <a:noFill/>
          </a:ln>
        </p:spPr>
      </p:pic>
      <p:pic>
        <p:nvPicPr>
          <p:cNvPr id="456" name="Google Shape;456;p13"/>
          <p:cNvPicPr preferRelativeResize="0"/>
          <p:nvPr/>
        </p:nvPicPr>
        <p:blipFill rotWithShape="1">
          <a:blip r:embed="rId7">
            <a:alphaModFix/>
          </a:blip>
          <a:srcRect b="0" l="0" r="0" t="0"/>
          <a:stretch/>
        </p:blipFill>
        <p:spPr>
          <a:xfrm>
            <a:off x="2326053" y="2611634"/>
            <a:ext cx="7539894" cy="2907016"/>
          </a:xfrm>
          <a:prstGeom prst="rect">
            <a:avLst/>
          </a:prstGeom>
          <a:noFill/>
          <a:ln>
            <a:noFill/>
          </a:ln>
        </p:spPr>
      </p:pic>
      <p:pic>
        <p:nvPicPr>
          <p:cNvPr id="457" name="Google Shape;457;p13"/>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61" name="Shape 461"/>
        <p:cNvGrpSpPr/>
        <p:nvPr/>
      </p:nvGrpSpPr>
      <p:grpSpPr>
        <a:xfrm>
          <a:off x="0" y="0"/>
          <a:ext cx="0" cy="0"/>
          <a:chOff x="0" y="0"/>
          <a:chExt cx="0" cy="0"/>
        </a:xfrm>
      </p:grpSpPr>
      <p:sp>
        <p:nvSpPr>
          <p:cNvPr id="462" name="Google Shape;462;p14"/>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63" name="Google Shape;463;p14"/>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464" name="Google Shape;464;p14"/>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465" name="Google Shape;465;p14"/>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466" name="Google Shape;466;p14"/>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Membuat Program Javascript</a:t>
            </a:r>
            <a:endParaRPr b="1" i="0" sz="2600" u="none" cap="none" strike="noStrike">
              <a:solidFill>
                <a:schemeClr val="dk1"/>
              </a:solidFill>
              <a:latin typeface="Poppins"/>
              <a:ea typeface="Poppins"/>
              <a:cs typeface="Poppins"/>
              <a:sym typeface="Poppins"/>
            </a:endParaRPr>
          </a:p>
        </p:txBody>
      </p:sp>
      <p:sp>
        <p:nvSpPr>
          <p:cNvPr id="467" name="Google Shape;467;p14"/>
          <p:cNvSpPr txBox="1"/>
          <p:nvPr/>
        </p:nvSpPr>
        <p:spPr>
          <a:xfrm>
            <a:off x="247950" y="1339350"/>
            <a:ext cx="11696100" cy="1107965"/>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Simpan dengan nama latihan.html, kemudian buka file tersebut dengan web browser.</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Maka hasilnya:</a:t>
            </a:r>
            <a:endParaRPr b="0" i="0" sz="2000" u="none" cap="none" strike="noStrike">
              <a:solidFill>
                <a:srgbClr val="000000"/>
              </a:solidFill>
              <a:latin typeface="Cambria"/>
              <a:ea typeface="Cambria"/>
              <a:cs typeface="Cambria"/>
              <a:sym typeface="Cambria"/>
            </a:endParaRPr>
          </a:p>
        </p:txBody>
      </p:sp>
      <p:pic>
        <p:nvPicPr>
          <p:cNvPr id="468" name="Google Shape;468;p14"/>
          <p:cNvPicPr preferRelativeResize="0"/>
          <p:nvPr/>
        </p:nvPicPr>
        <p:blipFill rotWithShape="1">
          <a:blip r:embed="rId7">
            <a:alphaModFix/>
          </a:blip>
          <a:srcRect b="0" l="0" r="0" t="0"/>
          <a:stretch/>
        </p:blipFill>
        <p:spPr>
          <a:xfrm>
            <a:off x="2564923" y="2863613"/>
            <a:ext cx="7062153" cy="1887682"/>
          </a:xfrm>
          <a:prstGeom prst="rect">
            <a:avLst/>
          </a:prstGeom>
          <a:noFill/>
          <a:ln>
            <a:noFill/>
          </a:ln>
        </p:spPr>
      </p:pic>
      <p:pic>
        <p:nvPicPr>
          <p:cNvPr id="469" name="Google Shape;469;p14"/>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2fc70d144b_0_98"/>
          <p:cNvSpPr txBox="1"/>
          <p:nvPr/>
        </p:nvSpPr>
        <p:spPr>
          <a:xfrm>
            <a:off x="334801" y="1217525"/>
            <a:ext cx="2629500" cy="492600"/>
          </a:xfrm>
          <a:prstGeom prst="rect">
            <a:avLst/>
          </a:prstGeom>
          <a:noFill/>
          <a:ln>
            <a:noFill/>
          </a:ln>
        </p:spPr>
        <p:txBody>
          <a:bodyPr anchorCtr="0" anchor="t" bIns="0" lIns="72000" spcFirstLastPara="1" rIns="36000" wrap="square" tIns="0">
            <a:spAutoFit/>
          </a:bodyPr>
          <a:lstStyle/>
          <a:p>
            <a:pPr indent="0" lvl="0" marL="0" marR="0" rtl="0" algn="ctr">
              <a:lnSpc>
                <a:spcPct val="100000"/>
              </a:lnSpc>
              <a:spcBef>
                <a:spcPts val="0"/>
              </a:spcBef>
              <a:spcAft>
                <a:spcPts val="0"/>
              </a:spcAft>
              <a:buClr>
                <a:srgbClr val="000000"/>
              </a:buClr>
              <a:buSzPts val="3200"/>
              <a:buFont typeface="Arial"/>
              <a:buNone/>
            </a:pPr>
            <a:r>
              <a:rPr b="0" i="0" lang="en-ID" sz="3200" u="none" cap="none" strike="noStrike">
                <a:solidFill>
                  <a:schemeClr val="dk1"/>
                </a:solidFill>
                <a:latin typeface="Calibri"/>
                <a:ea typeface="Calibri"/>
                <a:cs typeface="Calibri"/>
                <a:sym typeface="Calibri"/>
              </a:rPr>
              <a:t>Profil Pengajar</a:t>
            </a:r>
            <a:endParaRPr b="0" i="0" sz="3200" u="none" cap="none" strike="noStrike">
              <a:solidFill>
                <a:schemeClr val="dk1"/>
              </a:solidFill>
              <a:latin typeface="Calibri"/>
              <a:ea typeface="Calibri"/>
              <a:cs typeface="Calibri"/>
              <a:sym typeface="Calibri"/>
            </a:endParaRPr>
          </a:p>
        </p:txBody>
      </p:sp>
      <p:sp>
        <p:nvSpPr>
          <p:cNvPr id="249" name="Google Shape;249;g32fc70d144b_0_98"/>
          <p:cNvSpPr/>
          <p:nvPr/>
        </p:nvSpPr>
        <p:spPr>
          <a:xfrm>
            <a:off x="4138258" y="1474141"/>
            <a:ext cx="7204200" cy="1320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250" name="Google Shape;250;g32fc70d144b_0_98"/>
          <p:cNvSpPr/>
          <p:nvPr/>
        </p:nvSpPr>
        <p:spPr>
          <a:xfrm>
            <a:off x="4138250" y="2926500"/>
            <a:ext cx="7204200" cy="240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251" name="Google Shape;251;g32fc70d144b_0_98"/>
          <p:cNvSpPr/>
          <p:nvPr/>
        </p:nvSpPr>
        <p:spPr>
          <a:xfrm>
            <a:off x="4138250" y="5521876"/>
            <a:ext cx="7204200" cy="1098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grpSp>
        <p:nvGrpSpPr>
          <p:cNvPr id="252" name="Google Shape;252;g32fc70d144b_0_98"/>
          <p:cNvGrpSpPr/>
          <p:nvPr/>
        </p:nvGrpSpPr>
        <p:grpSpPr>
          <a:xfrm>
            <a:off x="4211171" y="1488725"/>
            <a:ext cx="7061700" cy="1249805"/>
            <a:chOff x="5735170" y="2041582"/>
            <a:chExt cx="7061700" cy="1249805"/>
          </a:xfrm>
        </p:grpSpPr>
        <p:sp>
          <p:nvSpPr>
            <p:cNvPr id="253" name="Google Shape;253;g32fc70d144b_0_98"/>
            <p:cNvSpPr txBox="1"/>
            <p:nvPr/>
          </p:nvSpPr>
          <p:spPr>
            <a:xfrm>
              <a:off x="5735170" y="2041582"/>
              <a:ext cx="70617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ID" sz="2500" u="none" cap="none" strike="noStrike">
                  <a:solidFill>
                    <a:schemeClr val="dk1"/>
                  </a:solidFill>
                  <a:latin typeface="Calibri"/>
                  <a:ea typeface="Calibri"/>
                  <a:cs typeface="Calibri"/>
                  <a:sym typeface="Calibri"/>
                </a:rPr>
                <a:t>Latar Belakang Pendidikan</a:t>
              </a:r>
              <a:endParaRPr b="1" i="0" sz="2500" u="none" cap="none" strike="noStrike">
                <a:solidFill>
                  <a:schemeClr val="dk1"/>
                </a:solidFill>
                <a:latin typeface="Calibri"/>
                <a:ea typeface="Calibri"/>
                <a:cs typeface="Calibri"/>
                <a:sym typeface="Calibri"/>
              </a:endParaRPr>
            </a:p>
          </p:txBody>
        </p:sp>
        <p:sp>
          <p:nvSpPr>
            <p:cNvPr id="254" name="Google Shape;254;g32fc70d144b_0_98"/>
            <p:cNvSpPr txBox="1"/>
            <p:nvPr/>
          </p:nvSpPr>
          <p:spPr>
            <a:xfrm>
              <a:off x="5735170" y="2552487"/>
              <a:ext cx="7061700" cy="7389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p:txBody>
        </p:sp>
      </p:grpSp>
      <p:grpSp>
        <p:nvGrpSpPr>
          <p:cNvPr id="255" name="Google Shape;255;g32fc70d144b_0_98"/>
          <p:cNvGrpSpPr/>
          <p:nvPr/>
        </p:nvGrpSpPr>
        <p:grpSpPr>
          <a:xfrm>
            <a:off x="4211199" y="2941351"/>
            <a:ext cx="7061725" cy="2327109"/>
            <a:chOff x="5735185" y="3560735"/>
            <a:chExt cx="5266800" cy="2327109"/>
          </a:xfrm>
        </p:grpSpPr>
        <p:sp>
          <p:nvSpPr>
            <p:cNvPr id="256" name="Google Shape;256;g32fc70d144b_0_98"/>
            <p:cNvSpPr txBox="1"/>
            <p:nvPr/>
          </p:nvSpPr>
          <p:spPr>
            <a:xfrm>
              <a:off x="5735185" y="3560735"/>
              <a:ext cx="52668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ID" sz="2500" u="none" cap="none" strike="noStrike">
                  <a:solidFill>
                    <a:schemeClr val="dk1"/>
                  </a:solidFill>
                  <a:latin typeface="Calibri"/>
                  <a:ea typeface="Calibri"/>
                  <a:cs typeface="Calibri"/>
                  <a:sym typeface="Calibri"/>
                </a:rPr>
                <a:t>Riwayat Pekerjaan dan Pengalaman Profesional</a:t>
              </a:r>
              <a:endParaRPr b="1" i="0" sz="2500" u="none" cap="none" strike="noStrike">
                <a:solidFill>
                  <a:schemeClr val="dk1"/>
                </a:solidFill>
                <a:latin typeface="Calibri"/>
                <a:ea typeface="Calibri"/>
                <a:cs typeface="Calibri"/>
                <a:sym typeface="Calibri"/>
              </a:endParaRPr>
            </a:p>
          </p:txBody>
        </p:sp>
        <p:sp>
          <p:nvSpPr>
            <p:cNvPr id="257" name="Google Shape;257;g32fc70d144b_0_98"/>
            <p:cNvSpPr txBox="1"/>
            <p:nvPr/>
          </p:nvSpPr>
          <p:spPr>
            <a:xfrm>
              <a:off x="5735185" y="4071644"/>
              <a:ext cx="5266800" cy="18162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p:txBody>
        </p:sp>
      </p:grpSp>
      <p:grpSp>
        <p:nvGrpSpPr>
          <p:cNvPr id="258" name="Google Shape;258;g32fc70d144b_0_98"/>
          <p:cNvGrpSpPr/>
          <p:nvPr/>
        </p:nvGrpSpPr>
        <p:grpSpPr>
          <a:xfrm>
            <a:off x="4211171" y="5537100"/>
            <a:ext cx="7061703" cy="1034105"/>
            <a:chOff x="4211170" y="5079899"/>
            <a:chExt cx="7061703" cy="1034105"/>
          </a:xfrm>
        </p:grpSpPr>
        <p:sp>
          <p:nvSpPr>
            <p:cNvPr id="259" name="Google Shape;259;g32fc70d144b_0_98"/>
            <p:cNvSpPr txBox="1"/>
            <p:nvPr/>
          </p:nvSpPr>
          <p:spPr>
            <a:xfrm>
              <a:off x="4211170" y="5079899"/>
              <a:ext cx="70617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ID" sz="2500" u="none" cap="none" strike="noStrike">
                  <a:solidFill>
                    <a:schemeClr val="dk1"/>
                  </a:solidFill>
                  <a:latin typeface="Calibri"/>
                  <a:ea typeface="Calibri"/>
                  <a:cs typeface="Calibri"/>
                  <a:sym typeface="Calibri"/>
                </a:rPr>
                <a:t>Kontak Pengajar</a:t>
              </a:r>
              <a:endParaRPr b="1" i="0" sz="2500" u="none" cap="none" strike="noStrike">
                <a:solidFill>
                  <a:schemeClr val="dk1"/>
                </a:solidFill>
                <a:latin typeface="Calibri"/>
                <a:ea typeface="Calibri"/>
                <a:cs typeface="Calibri"/>
                <a:sym typeface="Calibri"/>
              </a:endParaRPr>
            </a:p>
          </p:txBody>
        </p:sp>
        <p:sp>
          <p:nvSpPr>
            <p:cNvPr id="260" name="Google Shape;260;g32fc70d144b_0_98"/>
            <p:cNvSpPr txBox="1"/>
            <p:nvPr/>
          </p:nvSpPr>
          <p:spPr>
            <a:xfrm>
              <a:off x="4211173" y="5590804"/>
              <a:ext cx="7061700" cy="5232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Alamat Email: …</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Nomor Telepon/HP: …</a:t>
              </a:r>
              <a:endParaRPr b="0" i="0" sz="1400" u="none" cap="none" strike="noStrike">
                <a:solidFill>
                  <a:schemeClr val="dk1"/>
                </a:solidFill>
                <a:latin typeface="Calibri"/>
                <a:ea typeface="Calibri"/>
                <a:cs typeface="Calibri"/>
                <a:sym typeface="Calibri"/>
              </a:endParaRPr>
            </a:p>
          </p:txBody>
        </p:sp>
      </p:grpSp>
      <p:sp>
        <p:nvSpPr>
          <p:cNvPr id="261" name="Google Shape;261;g32fc70d144b_0_98"/>
          <p:cNvSpPr/>
          <p:nvPr/>
        </p:nvSpPr>
        <p:spPr>
          <a:xfrm>
            <a:off x="334800" y="2069925"/>
            <a:ext cx="2629500" cy="307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0" i="0" lang="en-ID" sz="2700" u="none" cap="none" strike="noStrike">
                <a:solidFill>
                  <a:schemeClr val="dk1"/>
                </a:solidFill>
                <a:latin typeface="Calibri"/>
                <a:ea typeface="Calibri"/>
                <a:cs typeface="Calibri"/>
                <a:sym typeface="Calibri"/>
              </a:rPr>
              <a:t>(Ganti dengan foto pengajar)</a:t>
            </a:r>
            <a:endParaRPr b="0" i="0" sz="2700" u="none" cap="none" strike="noStrike">
              <a:solidFill>
                <a:schemeClr val="dk1"/>
              </a:solidFill>
              <a:latin typeface="Calibri"/>
              <a:ea typeface="Calibri"/>
              <a:cs typeface="Calibri"/>
              <a:sym typeface="Calibri"/>
            </a:endParaRPr>
          </a:p>
        </p:txBody>
      </p:sp>
      <p:sp>
        <p:nvSpPr>
          <p:cNvPr id="262" name="Google Shape;262;g32fc70d144b_0_98"/>
          <p:cNvSpPr txBox="1"/>
          <p:nvPr/>
        </p:nvSpPr>
        <p:spPr>
          <a:xfrm>
            <a:off x="4068598" y="760325"/>
            <a:ext cx="7204200" cy="492600"/>
          </a:xfrm>
          <a:prstGeom prst="rect">
            <a:avLst/>
          </a:prstGeom>
          <a:noFill/>
          <a:ln>
            <a:noFill/>
          </a:ln>
        </p:spPr>
        <p:txBody>
          <a:bodyPr anchorCtr="0" anchor="t" bIns="0" lIns="72000" spcFirstLastPara="1" rIns="3600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dk1"/>
                </a:solidFill>
                <a:latin typeface="Calibri"/>
                <a:ea typeface="Calibri"/>
                <a:cs typeface="Calibri"/>
                <a:sym typeface="Calibri"/>
              </a:rPr>
              <a:t>(Nama Lengkap dan Gelar)</a:t>
            </a:r>
            <a:endParaRPr b="1" i="0" sz="3200" u="none" cap="none" strike="noStrike">
              <a:solidFill>
                <a:schemeClr val="dk1"/>
              </a:solidFill>
              <a:latin typeface="Calibri"/>
              <a:ea typeface="Calibri"/>
              <a:cs typeface="Calibri"/>
              <a:sym typeface="Calibri"/>
            </a:endParaRPr>
          </a:p>
        </p:txBody>
      </p:sp>
      <p:pic>
        <p:nvPicPr>
          <p:cNvPr id="263" name="Google Shape;263;g32fc70d144b_0_98"/>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73" name="Shape 473"/>
        <p:cNvGrpSpPr/>
        <p:nvPr/>
      </p:nvGrpSpPr>
      <p:grpSpPr>
        <a:xfrm>
          <a:off x="0" y="0"/>
          <a:ext cx="0" cy="0"/>
          <a:chOff x="0" y="0"/>
          <a:chExt cx="0" cy="0"/>
        </a:xfrm>
      </p:grpSpPr>
      <p:sp>
        <p:nvSpPr>
          <p:cNvPr id="474" name="Google Shape;474;p15"/>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75" name="Google Shape;475;p15"/>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476" name="Google Shape;476;p15"/>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477" name="Google Shape;477;p15"/>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478" name="Google Shape;478;p15"/>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Membuat Program Javascript</a:t>
            </a:r>
            <a:endParaRPr b="1" i="0" sz="2600" u="none" cap="none" strike="noStrike">
              <a:solidFill>
                <a:schemeClr val="dk1"/>
              </a:solidFill>
              <a:latin typeface="Poppins"/>
              <a:ea typeface="Poppins"/>
              <a:cs typeface="Poppins"/>
              <a:sym typeface="Poppins"/>
            </a:endParaRPr>
          </a:p>
        </p:txBody>
      </p:sp>
      <p:sp>
        <p:nvSpPr>
          <p:cNvPr id="479" name="Google Shape;479;p15"/>
          <p:cNvSpPr txBox="1"/>
          <p:nvPr/>
        </p:nvSpPr>
        <p:spPr>
          <a:xfrm>
            <a:off x="247950" y="1339350"/>
            <a:ext cx="11696100" cy="3139291"/>
          </a:xfrm>
          <a:prstGeom prst="rect">
            <a:avLst/>
          </a:prstGeom>
          <a:noFill/>
          <a:ln>
            <a:noFill/>
          </a:ln>
        </p:spPr>
        <p:txBody>
          <a:bodyPr anchorCtr="0" anchor="t" bIns="91425" lIns="91425" spcFirstLastPara="1" rIns="91425" wrap="square" tIns="91425">
            <a:spAutoFit/>
          </a:bodyPr>
          <a:lstStyle/>
          <a:p>
            <a:pPr indent="0" lvl="0" marL="194728" marR="0" rtl="0" algn="ctr">
              <a:lnSpc>
                <a:spcPct val="100000"/>
              </a:lnSpc>
              <a:spcBef>
                <a:spcPts val="0"/>
              </a:spcBef>
              <a:spcAft>
                <a:spcPts val="0"/>
              </a:spcAft>
              <a:buNone/>
            </a:pPr>
            <a:r>
              <a:rPr b="0" i="0" lang="en-ID" sz="2400" u="none" cap="none" strike="noStrike">
                <a:solidFill>
                  <a:srgbClr val="0C0C0C"/>
                </a:solidFill>
                <a:latin typeface="Cambria"/>
                <a:ea typeface="Cambria"/>
                <a:cs typeface="Cambria"/>
                <a:sym typeface="Cambria"/>
              </a:rPr>
              <a:t>Tunggu sebentar…</a:t>
            </a:r>
            <a:endParaRPr b="0" i="0" sz="2400" u="none" cap="none" strike="noStrike">
              <a:solidFill>
                <a:srgbClr val="000000"/>
              </a:solidFill>
              <a:latin typeface="Cambria"/>
              <a:ea typeface="Cambria"/>
              <a:cs typeface="Cambria"/>
              <a:sym typeface="Cambria"/>
            </a:endParaRPr>
          </a:p>
          <a:p>
            <a:pPr indent="0" lvl="0" marL="194728" marR="0" rtl="0" algn="ctr">
              <a:lnSpc>
                <a:spcPct val="100000"/>
              </a:lnSpc>
              <a:spcBef>
                <a:spcPts val="0"/>
              </a:spcBef>
              <a:spcAft>
                <a:spcPts val="0"/>
              </a:spcAft>
              <a:buNone/>
            </a:pPr>
            <a:r>
              <a:rPr b="0" i="0" lang="en-ID" sz="2400" u="none" cap="none" strike="noStrike">
                <a:solidFill>
                  <a:srgbClr val="0C0C0C"/>
                </a:solidFill>
                <a:latin typeface="Cambria"/>
                <a:ea typeface="Cambria"/>
                <a:cs typeface="Cambria"/>
                <a:sym typeface="Cambria"/>
              </a:rPr>
              <a:t>Tadi kita menulis perintah:</a:t>
            </a:r>
            <a:endParaRPr b="0" i="0" sz="2400" u="none" cap="none" strike="noStrike">
              <a:solidFill>
                <a:srgbClr val="000000"/>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400" u="none" cap="none" strike="noStrike">
              <a:solidFill>
                <a:srgbClr val="0C0C0C"/>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400" u="none" cap="none" strike="noStrike">
              <a:solidFill>
                <a:srgbClr val="0C0C0C"/>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400" u="none" cap="none" strike="noStrike">
              <a:solidFill>
                <a:srgbClr val="0C0C0C"/>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400" u="none" cap="none" strike="noStrike">
              <a:solidFill>
                <a:srgbClr val="0C0C0C"/>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400" u="none" cap="none" strike="noStrike">
              <a:solidFill>
                <a:srgbClr val="0C0C0C"/>
              </a:solidFill>
              <a:latin typeface="Cambria"/>
              <a:ea typeface="Cambria"/>
              <a:cs typeface="Cambria"/>
              <a:sym typeface="Cambria"/>
            </a:endParaRPr>
          </a:p>
          <a:p>
            <a:pPr indent="0" lvl="0" marL="194728" marR="0" rtl="0" algn="ctr">
              <a:lnSpc>
                <a:spcPct val="100000"/>
              </a:lnSpc>
              <a:spcBef>
                <a:spcPts val="0"/>
              </a:spcBef>
              <a:spcAft>
                <a:spcPts val="0"/>
              </a:spcAft>
              <a:buNone/>
            </a:pPr>
            <a:r>
              <a:rPr b="0" i="0" lang="en-ID" sz="2400" u="none" cap="none" strike="noStrike">
                <a:solidFill>
                  <a:srgbClr val="0C0C0C"/>
                </a:solidFill>
                <a:latin typeface="Cambria"/>
                <a:ea typeface="Cambria"/>
                <a:cs typeface="Cambria"/>
                <a:sym typeface="Cambria"/>
              </a:rPr>
              <a:t>Mengapa tidak ditampilkan?</a:t>
            </a:r>
            <a:endParaRPr b="0" i="0" sz="2400" u="none" cap="none" strike="noStrike">
              <a:solidFill>
                <a:srgbClr val="000000"/>
              </a:solidFill>
              <a:latin typeface="Cambria"/>
              <a:ea typeface="Cambria"/>
              <a:cs typeface="Cambria"/>
              <a:sym typeface="Cambria"/>
            </a:endParaRPr>
          </a:p>
        </p:txBody>
      </p:sp>
      <p:pic>
        <p:nvPicPr>
          <p:cNvPr id="480" name="Google Shape;480;p15"/>
          <p:cNvPicPr preferRelativeResize="0"/>
          <p:nvPr/>
        </p:nvPicPr>
        <p:blipFill rotWithShape="1">
          <a:blip r:embed="rId7">
            <a:alphaModFix/>
          </a:blip>
          <a:srcRect b="0" l="0" r="0" t="0"/>
          <a:stretch/>
        </p:blipFill>
        <p:spPr>
          <a:xfrm>
            <a:off x="3292920" y="3025167"/>
            <a:ext cx="5606159" cy="403833"/>
          </a:xfrm>
          <a:prstGeom prst="rect">
            <a:avLst/>
          </a:prstGeom>
          <a:noFill/>
          <a:ln>
            <a:noFill/>
          </a:ln>
        </p:spPr>
      </p:pic>
      <p:pic>
        <p:nvPicPr>
          <p:cNvPr id="481" name="Google Shape;481;p15"/>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85" name="Shape 485"/>
        <p:cNvGrpSpPr/>
        <p:nvPr/>
      </p:nvGrpSpPr>
      <p:grpSpPr>
        <a:xfrm>
          <a:off x="0" y="0"/>
          <a:ext cx="0" cy="0"/>
          <a:chOff x="0" y="0"/>
          <a:chExt cx="0" cy="0"/>
        </a:xfrm>
      </p:grpSpPr>
      <p:sp>
        <p:nvSpPr>
          <p:cNvPr id="486" name="Google Shape;486;g21697cf30f6_1_358"/>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87" name="Google Shape;487;g21697cf30f6_1_358"/>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488" name="Google Shape;488;g21697cf30f6_1_358"/>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489" name="Google Shape;489;g21697cf30f6_1_358"/>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490" name="Google Shape;490;g21697cf30f6_1_358"/>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Membuat Program Javascript</a:t>
            </a:r>
            <a:endParaRPr b="1" i="0" sz="2600" u="none" cap="none" strike="noStrike">
              <a:solidFill>
                <a:schemeClr val="dk1"/>
              </a:solidFill>
              <a:latin typeface="Poppins"/>
              <a:ea typeface="Poppins"/>
              <a:cs typeface="Poppins"/>
              <a:sym typeface="Poppins"/>
            </a:endParaRPr>
          </a:p>
        </p:txBody>
      </p:sp>
      <p:sp>
        <p:nvSpPr>
          <p:cNvPr id="491" name="Google Shape;491;g21697cf30f6_1_358"/>
          <p:cNvSpPr txBox="1"/>
          <p:nvPr/>
        </p:nvSpPr>
        <p:spPr>
          <a:xfrm>
            <a:off x="247950" y="1339350"/>
            <a:ext cx="11696100" cy="4493508"/>
          </a:xfrm>
          <a:prstGeom prst="rect">
            <a:avLst/>
          </a:prstGeom>
          <a:noFill/>
          <a:ln>
            <a:noFill/>
          </a:ln>
        </p:spPr>
        <p:txBody>
          <a:bodyPr anchorCtr="0" anchor="t" bIns="91425" lIns="91425" spcFirstLastPara="1" rIns="91425" wrap="square" tIns="91425">
            <a:spAutoFit/>
          </a:bodyPr>
          <a:lstStyle/>
          <a:p>
            <a:pPr indent="0" lvl="0" marL="194728"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Karena perintah atau fungsi console.log() akan menampilkan pesan ke dalam console javascript. Sedangkan perintah document.write() berfungsi untuk menulis ke dokumen HTML.</a:t>
            </a:r>
            <a:endParaRPr b="0" i="0" sz="2000" u="none" cap="none" strike="noStrike">
              <a:solidFill>
                <a:srgbClr val="000000"/>
              </a:solidFill>
              <a:latin typeface="Cambria"/>
              <a:ea typeface="Cambria"/>
              <a:cs typeface="Cambria"/>
              <a:sym typeface="Cambria"/>
            </a:endParaRPr>
          </a:p>
          <a:p>
            <a:pPr indent="0" lvl="0" marL="194728"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Buka console javascript.</a:t>
            </a:r>
            <a:endParaRPr b="0" i="0" sz="2000" u="none" cap="none" strike="noStrike">
              <a:solidFill>
                <a:srgbClr val="000000"/>
              </a:solidFill>
              <a:latin typeface="Cambria"/>
              <a:ea typeface="Cambria"/>
              <a:cs typeface="Cambria"/>
              <a:sym typeface="Cambria"/>
            </a:endParaRPr>
          </a:p>
          <a:p>
            <a:pPr indent="0" lvl="0" marL="194728"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Maka kita akan melihat pesan: </a:t>
            </a:r>
            <a:endParaRPr b="0" i="0" sz="2000" u="none" cap="none" strike="noStrike">
              <a:solidFill>
                <a:srgbClr val="000000"/>
              </a:solidFill>
              <a:latin typeface="Cambria"/>
              <a:ea typeface="Cambria"/>
              <a:cs typeface="Cambria"/>
              <a:sym typeface="Cambria"/>
            </a:endParaRPr>
          </a:p>
          <a:p>
            <a:pPr indent="0" lvl="0" marL="194728"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 ”Saya ingin berbelanja”</a:t>
            </a:r>
            <a:endParaRPr b="0" i="0" sz="2000" u="none" cap="none" strike="noStrike">
              <a:solidFill>
                <a:srgbClr val="000000"/>
              </a:solidFill>
              <a:latin typeface="Cambria"/>
              <a:ea typeface="Cambria"/>
              <a:cs typeface="Cambria"/>
              <a:sym typeface="Cambria"/>
            </a:endParaRPr>
          </a:p>
        </p:txBody>
      </p:sp>
      <p:pic>
        <p:nvPicPr>
          <p:cNvPr id="492" name="Google Shape;492;g21697cf30f6_1_358"/>
          <p:cNvPicPr preferRelativeResize="0"/>
          <p:nvPr/>
        </p:nvPicPr>
        <p:blipFill rotWithShape="1">
          <a:blip r:embed="rId7">
            <a:alphaModFix/>
          </a:blip>
          <a:srcRect b="0" l="0" r="0" t="0"/>
          <a:stretch/>
        </p:blipFill>
        <p:spPr>
          <a:xfrm>
            <a:off x="3604602" y="2710421"/>
            <a:ext cx="5006496" cy="1437158"/>
          </a:xfrm>
          <a:prstGeom prst="rect">
            <a:avLst/>
          </a:prstGeom>
          <a:noFill/>
          <a:ln>
            <a:noFill/>
          </a:ln>
        </p:spPr>
      </p:pic>
      <p:pic>
        <p:nvPicPr>
          <p:cNvPr id="493" name="Google Shape;493;g21697cf30f6_1_358"/>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97" name="Shape 497"/>
        <p:cNvGrpSpPr/>
        <p:nvPr/>
      </p:nvGrpSpPr>
      <p:grpSpPr>
        <a:xfrm>
          <a:off x="0" y="0"/>
          <a:ext cx="0" cy="0"/>
          <a:chOff x="0" y="0"/>
          <a:chExt cx="0" cy="0"/>
        </a:xfrm>
      </p:grpSpPr>
      <p:sp>
        <p:nvSpPr>
          <p:cNvPr id="498" name="Google Shape;498;g21697cf30f6_1_322"/>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499" name="Google Shape;499;g21697cf30f6_1_322"/>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500" name="Google Shape;500;g21697cf30f6_1_322"/>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501" name="Google Shape;501;g21697cf30f6_1_322"/>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502" name="Google Shape;502;g21697cf30f6_1_322"/>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Cara Menulis Kode Javascript di HTML</a:t>
            </a:r>
            <a:endParaRPr/>
          </a:p>
        </p:txBody>
      </p:sp>
      <p:sp>
        <p:nvSpPr>
          <p:cNvPr id="503" name="Google Shape;503;g21697cf30f6_1_322"/>
          <p:cNvSpPr txBox="1"/>
          <p:nvPr/>
        </p:nvSpPr>
        <p:spPr>
          <a:xfrm>
            <a:off x="247950" y="1339350"/>
            <a:ext cx="11696100" cy="2800736"/>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Pada contoh di atas, kita sudah menulis kode javascript di dalam HTML.</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Cara tersebut merupakan cara penulisan </a:t>
            </a:r>
            <a:r>
              <a:rPr b="0" i="1" lang="en-ID" sz="2000" u="none" cap="none" strike="noStrike">
                <a:solidFill>
                  <a:srgbClr val="0C0C0C"/>
                </a:solidFill>
                <a:latin typeface="Cambria"/>
                <a:ea typeface="Cambria"/>
                <a:cs typeface="Cambria"/>
                <a:sym typeface="Cambria"/>
              </a:rPr>
              <a:t>embeded</a:t>
            </a:r>
            <a:r>
              <a:rPr b="0" i="0" lang="en-ID" sz="2000" u="none" cap="none" strike="noStrike">
                <a:solidFill>
                  <a:srgbClr val="0C0C0C"/>
                </a:solidFill>
                <a:latin typeface="Cambria"/>
                <a:ea typeface="Cambria"/>
                <a:cs typeface="Cambria"/>
                <a:sym typeface="Cambria"/>
              </a:rPr>
              <a:t> (ditempel).</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Masih ada beberapa cara lagi yang perlu kita ketahui:</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342900" lvl="0" marL="457200" marR="0" rtl="0" algn="l">
              <a:lnSpc>
                <a:spcPct val="150000"/>
              </a:lnSpc>
              <a:spcBef>
                <a:spcPts val="0"/>
              </a:spcBef>
              <a:spcAft>
                <a:spcPts val="0"/>
              </a:spcAft>
              <a:buClr>
                <a:srgbClr val="0C0C0C"/>
              </a:buClr>
              <a:buSzPts val="1800"/>
              <a:buFont typeface="Cambria"/>
              <a:buAutoNum type="arabicPeriod"/>
            </a:pPr>
            <a:r>
              <a:rPr b="0" i="0" lang="en-ID" sz="2000" u="none" cap="none" strike="noStrike">
                <a:solidFill>
                  <a:srgbClr val="0C0C0C"/>
                </a:solidFill>
                <a:latin typeface="Cambria"/>
                <a:ea typeface="Cambria"/>
                <a:cs typeface="Cambria"/>
                <a:sym typeface="Cambria"/>
              </a:rPr>
              <a:t>Embed (Kode Javascript ditempel langsung pada HTML)</a:t>
            </a:r>
            <a:endParaRPr b="0" i="0" sz="2000" u="none" cap="none" strike="noStrike">
              <a:solidFill>
                <a:srgbClr val="000000"/>
              </a:solidFill>
              <a:latin typeface="Cambria"/>
              <a:ea typeface="Cambria"/>
              <a:cs typeface="Cambria"/>
              <a:sym typeface="Cambria"/>
            </a:endParaRPr>
          </a:p>
          <a:p>
            <a:pPr indent="-342900" lvl="0" marL="457200" marR="0" rtl="0" algn="l">
              <a:lnSpc>
                <a:spcPct val="150000"/>
              </a:lnSpc>
              <a:spcBef>
                <a:spcPts val="0"/>
              </a:spcBef>
              <a:spcAft>
                <a:spcPts val="0"/>
              </a:spcAft>
              <a:buClr>
                <a:srgbClr val="0C0C0C"/>
              </a:buClr>
              <a:buSzPts val="1800"/>
              <a:buFont typeface="Cambria"/>
              <a:buAutoNum type="arabicPeriod"/>
            </a:pPr>
            <a:r>
              <a:rPr b="0" i="0" lang="en-ID" sz="2000" u="none" cap="none" strike="noStrike">
                <a:solidFill>
                  <a:srgbClr val="0C0C0C"/>
                </a:solidFill>
                <a:latin typeface="Cambria"/>
                <a:ea typeface="Cambria"/>
                <a:cs typeface="Cambria"/>
                <a:sym typeface="Cambria"/>
              </a:rPr>
              <a:t>Inline (kode Javascript ditulis pada atribut HTML)</a:t>
            </a:r>
            <a:endParaRPr b="0" i="0" sz="2000" u="none" cap="none" strike="noStrike">
              <a:solidFill>
                <a:srgbClr val="000000"/>
              </a:solidFill>
              <a:latin typeface="Cambria"/>
              <a:ea typeface="Cambria"/>
              <a:cs typeface="Cambria"/>
              <a:sym typeface="Cambria"/>
            </a:endParaRPr>
          </a:p>
          <a:p>
            <a:pPr indent="-342900" lvl="0" marL="457200" marR="0" rtl="0" algn="l">
              <a:lnSpc>
                <a:spcPct val="150000"/>
              </a:lnSpc>
              <a:spcBef>
                <a:spcPts val="0"/>
              </a:spcBef>
              <a:spcAft>
                <a:spcPts val="0"/>
              </a:spcAft>
              <a:buClr>
                <a:srgbClr val="0C0C0C"/>
              </a:buClr>
              <a:buSzPts val="1800"/>
              <a:buFont typeface="Cambria"/>
              <a:buAutoNum type="arabicPeriod"/>
            </a:pPr>
            <a:r>
              <a:rPr b="0" i="0" lang="en-ID" sz="2000" u="none" cap="none" strike="noStrike">
                <a:solidFill>
                  <a:srgbClr val="0C0C0C"/>
                </a:solidFill>
                <a:latin typeface="Cambria"/>
                <a:ea typeface="Cambria"/>
                <a:cs typeface="Cambria"/>
                <a:sym typeface="Cambria"/>
              </a:rPr>
              <a:t>Eksternal (Kode Javascript ditulis terpisah dengan file HTML)</a:t>
            </a:r>
            <a:endParaRPr b="0" i="0" sz="2000" u="none" cap="none" strike="noStrike">
              <a:solidFill>
                <a:srgbClr val="000000"/>
              </a:solidFill>
              <a:latin typeface="Cambria"/>
              <a:ea typeface="Cambria"/>
              <a:cs typeface="Cambria"/>
              <a:sym typeface="Cambria"/>
            </a:endParaRPr>
          </a:p>
        </p:txBody>
      </p:sp>
      <p:pic>
        <p:nvPicPr>
          <p:cNvPr id="504" name="Google Shape;504;g21697cf30f6_1_322"/>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17"/>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10" name="Google Shape;510;p17"/>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511" name="Google Shape;511;p17"/>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512" name="Google Shape;512;p17"/>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513" name="Google Shape;513;p17"/>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Penulisan Kode javascript dengan Embed</a:t>
            </a:r>
            <a:endParaRPr/>
          </a:p>
        </p:txBody>
      </p:sp>
      <p:sp>
        <p:nvSpPr>
          <p:cNvPr id="514" name="Google Shape;514;p17"/>
          <p:cNvSpPr txBox="1"/>
          <p:nvPr/>
        </p:nvSpPr>
        <p:spPr>
          <a:xfrm>
            <a:off x="823222" y="1363256"/>
            <a:ext cx="10545556" cy="110796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Pada cara ini, kita menggunakan tag script untuk menempelkan (embed) kode Javascript pada HTML. Tag ini dapat ditulis di dalam tag head dan body.</a:t>
            </a:r>
            <a:endParaRPr/>
          </a:p>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Contoh:</a:t>
            </a:r>
            <a:endParaRPr/>
          </a:p>
        </p:txBody>
      </p:sp>
      <p:pic>
        <p:nvPicPr>
          <p:cNvPr id="515" name="Google Shape;515;p17"/>
          <p:cNvPicPr preferRelativeResize="0"/>
          <p:nvPr/>
        </p:nvPicPr>
        <p:blipFill rotWithShape="1">
          <a:blip r:embed="rId6">
            <a:alphaModFix/>
          </a:blip>
          <a:srcRect b="0" l="0" r="0" t="0"/>
          <a:stretch/>
        </p:blipFill>
        <p:spPr>
          <a:xfrm>
            <a:off x="3997978" y="2607861"/>
            <a:ext cx="4196044" cy="3768904"/>
          </a:xfrm>
          <a:prstGeom prst="rect">
            <a:avLst/>
          </a:prstGeom>
          <a:noFill/>
          <a:ln>
            <a:noFill/>
          </a:ln>
        </p:spPr>
      </p:pic>
      <p:pic>
        <p:nvPicPr>
          <p:cNvPr id="516" name="Google Shape;516;p17"/>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18"/>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22" name="Google Shape;522;p18"/>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523" name="Google Shape;523;p18"/>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524" name="Google Shape;524;p18"/>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525" name="Google Shape;525;p18"/>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Penulisan Kode javascript Inline</a:t>
            </a:r>
            <a:endParaRPr/>
          </a:p>
        </p:txBody>
      </p:sp>
      <p:sp>
        <p:nvSpPr>
          <p:cNvPr id="526" name="Google Shape;526;p18"/>
          <p:cNvSpPr txBox="1"/>
          <p:nvPr/>
        </p:nvSpPr>
        <p:spPr>
          <a:xfrm>
            <a:off x="247950" y="1339350"/>
            <a:ext cx="11696100" cy="3570178"/>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Pada cara ini, kita akan menulis kode javascript di dalam atribut HTML. Cara ini biasanya digunakan untuk memanggil suatu fungsi pada </a:t>
            </a:r>
            <a:r>
              <a:rPr b="0" i="1" lang="en-ID" sz="2000" u="none" cap="none" strike="noStrike">
                <a:solidFill>
                  <a:srgbClr val="0C0C0C"/>
                </a:solidFill>
                <a:latin typeface="Cambria"/>
                <a:ea typeface="Cambria"/>
                <a:cs typeface="Cambria"/>
                <a:sym typeface="Cambria"/>
              </a:rPr>
              <a:t>event</a:t>
            </a:r>
            <a:r>
              <a:rPr b="0" i="0" lang="en-ID" sz="2000" u="none" cap="none" strike="noStrike">
                <a:solidFill>
                  <a:srgbClr val="0C0C0C"/>
                </a:solidFill>
                <a:latin typeface="Cambria"/>
                <a:ea typeface="Cambria"/>
                <a:cs typeface="Cambria"/>
                <a:sym typeface="Cambria"/>
              </a:rPr>
              <a:t> tertentu.</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Misal: saat link diklik.</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Contoh:</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atau bisa juga seperti ini:</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p:txBody>
      </p:sp>
      <p:pic>
        <p:nvPicPr>
          <p:cNvPr id="527" name="Google Shape;527;p18"/>
          <p:cNvPicPr preferRelativeResize="0"/>
          <p:nvPr/>
        </p:nvPicPr>
        <p:blipFill rotWithShape="1">
          <a:blip r:embed="rId6">
            <a:alphaModFix/>
          </a:blip>
          <a:srcRect b="0" l="0" r="0" t="0"/>
          <a:stretch/>
        </p:blipFill>
        <p:spPr>
          <a:xfrm>
            <a:off x="3065753" y="3164863"/>
            <a:ext cx="6060493" cy="556982"/>
          </a:xfrm>
          <a:prstGeom prst="rect">
            <a:avLst/>
          </a:prstGeom>
          <a:noFill/>
          <a:ln>
            <a:noFill/>
          </a:ln>
        </p:spPr>
      </p:pic>
      <p:pic>
        <p:nvPicPr>
          <p:cNvPr id="528" name="Google Shape;528;p18"/>
          <p:cNvPicPr preferRelativeResize="0"/>
          <p:nvPr/>
        </p:nvPicPr>
        <p:blipFill rotWithShape="1">
          <a:blip r:embed="rId7">
            <a:alphaModFix/>
          </a:blip>
          <a:srcRect b="0" l="0" r="0" t="0"/>
          <a:stretch/>
        </p:blipFill>
        <p:spPr>
          <a:xfrm>
            <a:off x="3038697" y="5026582"/>
            <a:ext cx="6114603" cy="460689"/>
          </a:xfrm>
          <a:prstGeom prst="rect">
            <a:avLst/>
          </a:prstGeom>
          <a:noFill/>
          <a:ln>
            <a:noFill/>
          </a:ln>
        </p:spPr>
      </p:pic>
      <p:pic>
        <p:nvPicPr>
          <p:cNvPr id="529" name="Google Shape;529;p18"/>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19"/>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35" name="Google Shape;535;p19"/>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536" name="Google Shape;536;p19"/>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537" name="Google Shape;537;p19"/>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538" name="Google Shape;538;p19"/>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Penulisan Kode javascript Inline</a:t>
            </a:r>
            <a:endParaRPr/>
          </a:p>
        </p:txBody>
      </p:sp>
      <p:sp>
        <p:nvSpPr>
          <p:cNvPr id="539" name="Google Shape;539;p19"/>
          <p:cNvSpPr txBox="1"/>
          <p:nvPr/>
        </p:nvSpPr>
        <p:spPr>
          <a:xfrm>
            <a:off x="1535952" y="1339350"/>
            <a:ext cx="10408097" cy="49241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ID" sz="2000" u="none" cap="none" strike="noStrike">
                <a:solidFill>
                  <a:schemeClr val="dk1"/>
                </a:solidFill>
                <a:latin typeface="Cambria"/>
                <a:ea typeface="Cambria"/>
                <a:cs typeface="Cambria"/>
                <a:sym typeface="Cambria"/>
              </a:rPr>
              <a:t>Hasil:</a:t>
            </a:r>
            <a:endParaRPr b="0" i="0" sz="2000" u="none" cap="none" strike="noStrike">
              <a:solidFill>
                <a:schemeClr val="dk1"/>
              </a:solidFill>
              <a:latin typeface="Cambria"/>
              <a:ea typeface="Cambria"/>
              <a:cs typeface="Cambria"/>
              <a:sym typeface="Cambria"/>
            </a:endParaRPr>
          </a:p>
        </p:txBody>
      </p:sp>
      <p:pic>
        <p:nvPicPr>
          <p:cNvPr descr="Contoh inline javascript" id="540" name="Google Shape;540;p19"/>
          <p:cNvPicPr preferRelativeResize="0"/>
          <p:nvPr/>
        </p:nvPicPr>
        <p:blipFill rotWithShape="1">
          <a:blip r:embed="rId6">
            <a:alphaModFix/>
          </a:blip>
          <a:srcRect b="0" l="0" r="0" t="0"/>
          <a:stretch/>
        </p:blipFill>
        <p:spPr>
          <a:xfrm>
            <a:off x="3169045" y="2211617"/>
            <a:ext cx="5853910" cy="3812665"/>
          </a:xfrm>
          <a:prstGeom prst="rect">
            <a:avLst/>
          </a:prstGeom>
          <a:noFill/>
          <a:ln>
            <a:noFill/>
          </a:ln>
        </p:spPr>
      </p:pic>
      <p:pic>
        <p:nvPicPr>
          <p:cNvPr id="541" name="Google Shape;541;p19"/>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20"/>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47" name="Google Shape;547;p20"/>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548" name="Google Shape;548;p20"/>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549" name="Google Shape;549;p20"/>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550" name="Google Shape;550;p20"/>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Penulisan Kode javascript Inline</a:t>
            </a:r>
            <a:endParaRPr/>
          </a:p>
        </p:txBody>
      </p:sp>
      <p:sp>
        <p:nvSpPr>
          <p:cNvPr id="551" name="Google Shape;551;p20"/>
          <p:cNvSpPr txBox="1"/>
          <p:nvPr/>
        </p:nvSpPr>
        <p:spPr>
          <a:xfrm>
            <a:off x="247950" y="1339350"/>
            <a:ext cx="11696100" cy="4185731"/>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Perhatikan,</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Atribut onclick merupakan atribut HTML untuk menyatakan fungsi yang akan dieksekusi saat elemen itu diklik.</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Pada contoh sebelumnya, kita menjalankan fungsi </a:t>
            </a:r>
            <a:r>
              <a:rPr b="0" i="0" lang="en-ID" sz="2000" u="none" cap="none" strike="noStrike">
                <a:solidFill>
                  <a:srgbClr val="FF0000"/>
                </a:solidFill>
                <a:latin typeface="Cambria"/>
                <a:ea typeface="Cambria"/>
                <a:cs typeface="Cambria"/>
                <a:sym typeface="Cambria"/>
              </a:rPr>
              <a:t>alert(). </a:t>
            </a:r>
            <a:r>
              <a:rPr b="0" i="0" lang="en-ID" sz="2000" u="none" cap="none" strike="noStrike">
                <a:solidFill>
                  <a:srgbClr val="0C0C0C"/>
                </a:solidFill>
                <a:latin typeface="Cambria"/>
                <a:ea typeface="Cambria"/>
                <a:cs typeface="Cambria"/>
                <a:sym typeface="Cambria"/>
              </a:rPr>
              <a:t>Fungsi ini merupakan fungsi untuk menampilkan dialog.</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Lalu pada atribut href, kita juga memanggil fungsi </a:t>
            </a:r>
            <a:r>
              <a:rPr b="0" i="0" lang="en-ID" sz="2000" u="none" cap="none" strike="noStrike">
                <a:solidFill>
                  <a:srgbClr val="FF0000"/>
                </a:solidFill>
                <a:latin typeface="Cambria"/>
                <a:ea typeface="Cambria"/>
                <a:cs typeface="Cambria"/>
                <a:sym typeface="Cambria"/>
              </a:rPr>
              <a:t>alert() </a:t>
            </a:r>
            <a:r>
              <a:rPr b="0" i="0" lang="en-ID" sz="2000" u="none" cap="none" strike="noStrike">
                <a:solidFill>
                  <a:srgbClr val="0C0C0C"/>
                </a:solidFill>
                <a:latin typeface="Cambria"/>
                <a:ea typeface="Cambria"/>
                <a:cs typeface="Cambria"/>
                <a:sym typeface="Cambria"/>
              </a:rPr>
              <a:t>dengan didahului javascript:.</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Atribut href sebenarnya digunakan untuk mengisi alamat link atau URL.</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Karena kita ingin memanggil kode javascript di sana, maka alamat link tersebut kita ubah menjadi javascript: lalu diikuti dengan fungsi yang akan dipanggil.</a:t>
            </a:r>
            <a:endParaRPr b="0" i="0" sz="2000" u="none" cap="none" strike="noStrike">
              <a:solidFill>
                <a:srgbClr val="000000"/>
              </a:solidFill>
              <a:latin typeface="Cambria"/>
              <a:ea typeface="Cambria"/>
              <a:cs typeface="Cambria"/>
              <a:sym typeface="Cambria"/>
            </a:endParaRPr>
          </a:p>
        </p:txBody>
      </p:sp>
      <p:pic>
        <p:nvPicPr>
          <p:cNvPr id="552" name="Google Shape;552;p20"/>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21"/>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58" name="Google Shape;558;p21"/>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559" name="Google Shape;559;p21"/>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560" name="Google Shape;560;p21"/>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561" name="Google Shape;561;p21"/>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Penulisan Kode javascript Eksternal</a:t>
            </a:r>
            <a:endParaRPr b="1" i="0" sz="2600" u="none" cap="none" strike="noStrike">
              <a:solidFill>
                <a:schemeClr val="dk1"/>
              </a:solidFill>
              <a:latin typeface="Poppins"/>
              <a:ea typeface="Poppins"/>
              <a:cs typeface="Poppins"/>
              <a:sym typeface="Poppins"/>
            </a:endParaRPr>
          </a:p>
        </p:txBody>
      </p:sp>
      <p:sp>
        <p:nvSpPr>
          <p:cNvPr id="562" name="Google Shape;562;p21"/>
          <p:cNvSpPr txBox="1"/>
          <p:nvPr/>
        </p:nvSpPr>
        <p:spPr>
          <a:xfrm>
            <a:off x="247950" y="1339350"/>
            <a:ext cx="11696100" cy="2031295"/>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Pada cara ini, kita akan menulis kode javascript secara terpisah dengan file HTML.</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Cara ini biasanya digunakan pada proyek-proyek besar, karena diyakini—dengan cara ini—dapat lebih mudah mengelola kode project.</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buat dua file, yaitu: file HTML dan Javascript :</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p:txBody>
      </p:sp>
      <p:pic>
        <p:nvPicPr>
          <p:cNvPr id="563" name="Google Shape;563;p21"/>
          <p:cNvPicPr preferRelativeResize="0"/>
          <p:nvPr/>
        </p:nvPicPr>
        <p:blipFill rotWithShape="1">
          <a:blip r:embed="rId6">
            <a:alphaModFix/>
          </a:blip>
          <a:srcRect b="0" l="0" r="0" t="0"/>
          <a:stretch/>
        </p:blipFill>
        <p:spPr>
          <a:xfrm>
            <a:off x="2266857" y="3429000"/>
            <a:ext cx="3829143" cy="1725812"/>
          </a:xfrm>
          <a:prstGeom prst="rect">
            <a:avLst/>
          </a:prstGeom>
          <a:noFill/>
          <a:ln>
            <a:noFill/>
          </a:ln>
        </p:spPr>
      </p:pic>
      <p:pic>
        <p:nvPicPr>
          <p:cNvPr id="564" name="Google Shape;564;p21"/>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22"/>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70" name="Google Shape;570;p22"/>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571" name="Google Shape;571;p22"/>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572" name="Google Shape;572;p22"/>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573" name="Google Shape;573;p22"/>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Penulisan Kode javascript Eksternal</a:t>
            </a:r>
            <a:endParaRPr b="1" i="0" sz="2600" u="none" cap="none" strike="noStrike">
              <a:solidFill>
                <a:schemeClr val="dk1"/>
              </a:solidFill>
              <a:latin typeface="Poppins"/>
              <a:ea typeface="Poppins"/>
              <a:cs typeface="Poppins"/>
              <a:sym typeface="Poppins"/>
            </a:endParaRPr>
          </a:p>
        </p:txBody>
      </p:sp>
      <p:sp>
        <p:nvSpPr>
          <p:cNvPr id="574" name="Google Shape;574;p22"/>
          <p:cNvSpPr txBox="1"/>
          <p:nvPr/>
        </p:nvSpPr>
        <p:spPr>
          <a:xfrm>
            <a:off x="247950" y="1339350"/>
            <a:ext cx="11696100" cy="1723518"/>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Isi file kode-program.js:</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Isi file index.html: </a:t>
            </a:r>
            <a:endParaRPr/>
          </a:p>
        </p:txBody>
      </p:sp>
      <p:pic>
        <p:nvPicPr>
          <p:cNvPr id="575" name="Google Shape;575;p22"/>
          <p:cNvPicPr preferRelativeResize="0"/>
          <p:nvPr/>
        </p:nvPicPr>
        <p:blipFill rotWithShape="1">
          <a:blip r:embed="rId6">
            <a:alphaModFix/>
          </a:blip>
          <a:srcRect b="0" l="0" r="0" t="0"/>
          <a:stretch/>
        </p:blipFill>
        <p:spPr>
          <a:xfrm>
            <a:off x="1756442" y="3286569"/>
            <a:ext cx="5104808" cy="2728925"/>
          </a:xfrm>
          <a:prstGeom prst="rect">
            <a:avLst/>
          </a:prstGeom>
          <a:noFill/>
          <a:ln>
            <a:noFill/>
          </a:ln>
        </p:spPr>
      </p:pic>
      <p:pic>
        <p:nvPicPr>
          <p:cNvPr id="576" name="Google Shape;576;p22"/>
          <p:cNvPicPr preferRelativeResize="0"/>
          <p:nvPr/>
        </p:nvPicPr>
        <p:blipFill rotWithShape="1">
          <a:blip r:embed="rId7">
            <a:alphaModFix/>
          </a:blip>
          <a:srcRect b="0" l="0" r="0" t="0"/>
          <a:stretch/>
        </p:blipFill>
        <p:spPr>
          <a:xfrm>
            <a:off x="1758245" y="1966015"/>
            <a:ext cx="5103005" cy="470188"/>
          </a:xfrm>
          <a:prstGeom prst="rect">
            <a:avLst/>
          </a:prstGeom>
          <a:noFill/>
          <a:ln>
            <a:noFill/>
          </a:ln>
        </p:spPr>
      </p:pic>
      <p:pic>
        <p:nvPicPr>
          <p:cNvPr id="577" name="Google Shape;577;p22"/>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2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83" name="Google Shape;583;p23"/>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584" name="Google Shape;584;p23"/>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585" name="Google Shape;585;p23"/>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586" name="Google Shape;586;p2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Penulisan Kode javascript Eksternal</a:t>
            </a:r>
            <a:endParaRPr b="1" i="0" sz="2600" u="none" cap="none" strike="noStrike">
              <a:solidFill>
                <a:schemeClr val="dk1"/>
              </a:solidFill>
              <a:latin typeface="Poppins"/>
              <a:ea typeface="Poppins"/>
              <a:cs typeface="Poppins"/>
              <a:sym typeface="Poppins"/>
            </a:endParaRPr>
          </a:p>
        </p:txBody>
      </p:sp>
      <p:sp>
        <p:nvSpPr>
          <p:cNvPr id="587" name="Google Shape;587;p23"/>
          <p:cNvSpPr txBox="1"/>
          <p:nvPr/>
        </p:nvSpPr>
        <p:spPr>
          <a:xfrm>
            <a:off x="1314824" y="1339350"/>
            <a:ext cx="10629226" cy="492412"/>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Hasilnya:</a:t>
            </a:r>
            <a:endParaRPr b="0" i="0" sz="2000" u="none" cap="none" strike="noStrike">
              <a:solidFill>
                <a:srgbClr val="000000"/>
              </a:solidFill>
              <a:latin typeface="Cambria"/>
              <a:ea typeface="Cambria"/>
              <a:cs typeface="Cambria"/>
              <a:sym typeface="Cambria"/>
            </a:endParaRPr>
          </a:p>
        </p:txBody>
      </p:sp>
      <p:pic>
        <p:nvPicPr>
          <p:cNvPr descr="Contoh Program Javascript eksternal" id="588" name="Google Shape;588;p23"/>
          <p:cNvPicPr preferRelativeResize="0"/>
          <p:nvPr/>
        </p:nvPicPr>
        <p:blipFill rotWithShape="1">
          <a:blip r:embed="rId6">
            <a:alphaModFix/>
          </a:blip>
          <a:srcRect b="0" l="0" r="0" t="0"/>
          <a:stretch/>
        </p:blipFill>
        <p:spPr>
          <a:xfrm>
            <a:off x="2766797" y="2434310"/>
            <a:ext cx="6658406" cy="3505455"/>
          </a:xfrm>
          <a:prstGeom prst="rect">
            <a:avLst/>
          </a:prstGeom>
          <a:noFill/>
          <a:ln>
            <a:noFill/>
          </a:ln>
        </p:spPr>
      </p:pic>
      <p:pic>
        <p:nvPicPr>
          <p:cNvPr id="589" name="Google Shape;589;p23"/>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267" name="Shape 267"/>
        <p:cNvGrpSpPr/>
        <p:nvPr/>
      </p:nvGrpSpPr>
      <p:grpSpPr>
        <a:xfrm>
          <a:off x="0" y="0"/>
          <a:ext cx="0" cy="0"/>
          <a:chOff x="0" y="0"/>
          <a:chExt cx="0" cy="0"/>
        </a:xfrm>
      </p:grpSpPr>
      <p:sp>
        <p:nvSpPr>
          <p:cNvPr id="268" name="Google Shape;268;g21697cf30f6_1_239"/>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269" name="Google Shape;269;g21697cf30f6_1_239"/>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270" name="Google Shape;270;g21697cf30f6_1_239"/>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271" name="Google Shape;271;g21697cf30f6_1_239"/>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272" name="Google Shape;272;g21697cf30f6_1_239"/>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Course Definition</a:t>
            </a:r>
            <a:endParaRPr b="1" i="0" sz="2600" u="none" cap="none" strike="noStrike">
              <a:solidFill>
                <a:schemeClr val="dk1"/>
              </a:solidFill>
              <a:latin typeface="Poppins"/>
              <a:ea typeface="Poppins"/>
              <a:cs typeface="Poppins"/>
              <a:sym typeface="Poppins"/>
            </a:endParaRPr>
          </a:p>
        </p:txBody>
      </p:sp>
      <p:pic>
        <p:nvPicPr>
          <p:cNvPr id="273" name="Google Shape;273;g21697cf30f6_1_239"/>
          <p:cNvPicPr preferRelativeResize="0"/>
          <p:nvPr/>
        </p:nvPicPr>
        <p:blipFill rotWithShape="1">
          <a:blip r:embed="rId7">
            <a:alphaModFix/>
          </a:blip>
          <a:srcRect b="0" l="0" r="0" t="0"/>
          <a:stretch/>
        </p:blipFill>
        <p:spPr>
          <a:xfrm>
            <a:off x="5498005" y="1750576"/>
            <a:ext cx="5929356" cy="4157693"/>
          </a:xfrm>
          <a:prstGeom prst="rect">
            <a:avLst/>
          </a:prstGeom>
          <a:noFill/>
          <a:ln>
            <a:noFill/>
          </a:ln>
        </p:spPr>
      </p:pic>
      <p:pic>
        <p:nvPicPr>
          <p:cNvPr id="274" name="Google Shape;274;g21697cf30f6_1_239"/>
          <p:cNvPicPr preferRelativeResize="0"/>
          <p:nvPr/>
        </p:nvPicPr>
        <p:blipFill rotWithShape="1">
          <a:blip r:embed="rId8">
            <a:alphaModFix/>
          </a:blip>
          <a:srcRect b="0" l="0" r="0" t="0"/>
          <a:stretch/>
        </p:blipFill>
        <p:spPr>
          <a:xfrm>
            <a:off x="249636" y="2635011"/>
            <a:ext cx="5075399" cy="1924874"/>
          </a:xfrm>
          <a:prstGeom prst="rect">
            <a:avLst/>
          </a:prstGeom>
          <a:noFill/>
          <a:ln>
            <a:noFill/>
          </a:ln>
        </p:spPr>
      </p:pic>
      <p:pic>
        <p:nvPicPr>
          <p:cNvPr id="275" name="Google Shape;275;g21697cf30f6_1_239"/>
          <p:cNvPicPr preferRelativeResize="0"/>
          <p:nvPr/>
        </p:nvPicPr>
        <p:blipFill>
          <a:blip r:embed="rId9">
            <a:alphaModFix/>
          </a:blip>
          <a:stretch>
            <a:fillRect/>
          </a:stretch>
        </p:blipFill>
        <p:spPr>
          <a:xfrm>
            <a:off x="0" y="12747"/>
            <a:ext cx="12192000" cy="3928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24"/>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95" name="Google Shape;595;p24"/>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596" name="Google Shape;596;p24"/>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597" name="Google Shape;597;p24"/>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598" name="Google Shape;598;p24"/>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Penulisan Kode javascript Eksternal</a:t>
            </a:r>
            <a:endParaRPr b="1" i="0" sz="2600" u="none" cap="none" strike="noStrike">
              <a:solidFill>
                <a:schemeClr val="dk1"/>
              </a:solidFill>
              <a:latin typeface="Poppins"/>
              <a:ea typeface="Poppins"/>
              <a:cs typeface="Poppins"/>
              <a:sym typeface="Poppins"/>
            </a:endParaRPr>
          </a:p>
        </p:txBody>
      </p:sp>
      <p:sp>
        <p:nvSpPr>
          <p:cNvPr id="599" name="Google Shape;599;p24"/>
          <p:cNvSpPr txBox="1"/>
          <p:nvPr/>
        </p:nvSpPr>
        <p:spPr>
          <a:xfrm>
            <a:off x="247950" y="1339350"/>
            <a:ext cx="11696100" cy="3539400"/>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Pada contoh tadi, kita menulis kode javascript terpisah dengan kode HTML.</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Lalu, pada kode HTML Kita menyisipkannya dengan memberikan atribut src pada tag script.</a:t>
            </a:r>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Maka apapun yang ada di kode-program.js akan dapat dibaca dari file index.html</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00000"/>
              </a:solidFill>
              <a:latin typeface="Cambria"/>
              <a:ea typeface="Cambria"/>
              <a:cs typeface="Cambria"/>
              <a:sym typeface="Cambria"/>
            </a:endParaRPr>
          </a:p>
        </p:txBody>
      </p:sp>
      <p:pic>
        <p:nvPicPr>
          <p:cNvPr id="600" name="Google Shape;600;p24"/>
          <p:cNvPicPr preferRelativeResize="0"/>
          <p:nvPr/>
        </p:nvPicPr>
        <p:blipFill rotWithShape="1">
          <a:blip r:embed="rId6">
            <a:alphaModFix/>
          </a:blip>
          <a:srcRect b="0" l="0" r="0" t="0"/>
          <a:stretch/>
        </p:blipFill>
        <p:spPr>
          <a:xfrm>
            <a:off x="3145989" y="2970901"/>
            <a:ext cx="5900021" cy="769568"/>
          </a:xfrm>
          <a:prstGeom prst="rect">
            <a:avLst/>
          </a:prstGeom>
          <a:noFill/>
          <a:ln>
            <a:noFill/>
          </a:ln>
        </p:spPr>
      </p:pic>
      <p:pic>
        <p:nvPicPr>
          <p:cNvPr id="601" name="Google Shape;601;p24"/>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25"/>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07" name="Google Shape;607;p25"/>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608" name="Google Shape;608;p25"/>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609" name="Google Shape;609;p25"/>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610" name="Google Shape;610;p25"/>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Penulisan Kode javascript Eksternal</a:t>
            </a:r>
            <a:endParaRPr b="1" i="0" sz="2600" u="none" cap="none" strike="noStrike">
              <a:solidFill>
                <a:schemeClr val="dk1"/>
              </a:solidFill>
              <a:latin typeface="Poppins"/>
              <a:ea typeface="Poppins"/>
              <a:cs typeface="Poppins"/>
              <a:sym typeface="Poppins"/>
            </a:endParaRPr>
          </a:p>
        </p:txBody>
      </p:sp>
      <p:sp>
        <p:nvSpPr>
          <p:cNvPr id="611" name="Google Shape;611;p25"/>
          <p:cNvSpPr txBox="1"/>
          <p:nvPr/>
        </p:nvSpPr>
        <p:spPr>
          <a:xfrm>
            <a:off x="247950" y="1339350"/>
            <a:ext cx="11696100" cy="2339072"/>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Bagaimana kalau file javascriptnya berada di folder yang berbeda?</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Kita bisa menuliskan alamat lengkap foldernya.</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Contoh:</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Misal kita punya struktur folder seperti ini:</a:t>
            </a:r>
            <a:endParaRPr b="0" i="0" sz="2000" u="none" cap="none" strike="noStrike">
              <a:solidFill>
                <a:srgbClr val="000000"/>
              </a:solidFill>
              <a:latin typeface="Cambria"/>
              <a:ea typeface="Cambria"/>
              <a:cs typeface="Cambria"/>
              <a:sym typeface="Cambria"/>
            </a:endParaRPr>
          </a:p>
        </p:txBody>
      </p:sp>
      <p:pic>
        <p:nvPicPr>
          <p:cNvPr id="612" name="Google Shape;612;p25"/>
          <p:cNvPicPr preferRelativeResize="0"/>
          <p:nvPr/>
        </p:nvPicPr>
        <p:blipFill rotWithShape="1">
          <a:blip r:embed="rId6">
            <a:alphaModFix/>
          </a:blip>
          <a:srcRect b="0" l="0" r="0" t="0"/>
          <a:stretch/>
        </p:blipFill>
        <p:spPr>
          <a:xfrm>
            <a:off x="4272700" y="3958142"/>
            <a:ext cx="3670300" cy="1257300"/>
          </a:xfrm>
          <a:prstGeom prst="rect">
            <a:avLst/>
          </a:prstGeom>
          <a:noFill/>
          <a:ln>
            <a:noFill/>
          </a:ln>
        </p:spPr>
      </p:pic>
      <p:pic>
        <p:nvPicPr>
          <p:cNvPr id="613" name="Google Shape;613;p25"/>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26"/>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19" name="Google Shape;619;p26"/>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620" name="Google Shape;620;p26"/>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621" name="Google Shape;621;p26"/>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622" name="Google Shape;622;p26"/>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Penulisan Kode javascript Eksternal</a:t>
            </a:r>
            <a:endParaRPr b="1" i="0" sz="2600" u="none" cap="none" strike="noStrike">
              <a:solidFill>
                <a:schemeClr val="dk1"/>
              </a:solidFill>
              <a:latin typeface="Poppins"/>
              <a:ea typeface="Poppins"/>
              <a:cs typeface="Poppins"/>
              <a:sym typeface="Poppins"/>
            </a:endParaRPr>
          </a:p>
        </p:txBody>
      </p:sp>
      <p:sp>
        <p:nvSpPr>
          <p:cNvPr id="623" name="Google Shape;623;p26"/>
          <p:cNvSpPr txBox="1"/>
          <p:nvPr/>
        </p:nvSpPr>
        <p:spPr>
          <a:xfrm>
            <a:off x="247950" y="1339350"/>
            <a:ext cx="11696100" cy="2339072"/>
          </a:xfrm>
          <a:prstGeom prst="rect">
            <a:avLst/>
          </a:prstGeom>
          <a:noFill/>
          <a:ln>
            <a:noFill/>
          </a:ln>
        </p:spPr>
        <p:txBody>
          <a:bodyPr anchorCtr="0" anchor="t" bIns="91425" lIns="91425" spcFirstLastPara="1" rIns="91425" wrap="square" tIns="91425">
            <a:spAutoFit/>
          </a:bodyPr>
          <a:lstStyle/>
          <a:p>
            <a:pPr indent="0" lvl="0" marL="194728"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Maka untuk menyisipkan file kode-program.js ke dalam HTML, kita bisa menuliskannya seperti ini:</a:t>
            </a:r>
            <a:endParaRPr b="0" i="0" sz="2000" u="none" cap="none" strike="noStrike">
              <a:solidFill>
                <a:srgbClr val="000000"/>
              </a:solidFill>
              <a:latin typeface="Cambria"/>
              <a:ea typeface="Cambria"/>
              <a:cs typeface="Cambria"/>
              <a:sym typeface="Cambria"/>
            </a:endParaRPr>
          </a:p>
          <a:p>
            <a:pPr indent="0" lvl="0" marL="194728"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Karena file kode-program.js berada di dalam direktori js. Kita juga bisa menyisipkan javascript yang ada di internet dengan memberikan alamat URL lengkapnya. Contoh:</a:t>
            </a:r>
            <a:endParaRPr b="0" i="0" sz="2000" u="none" cap="none" strike="noStrike">
              <a:solidFill>
                <a:srgbClr val="000000"/>
              </a:solidFill>
              <a:latin typeface="Cambria"/>
              <a:ea typeface="Cambria"/>
              <a:cs typeface="Cambria"/>
              <a:sym typeface="Cambria"/>
            </a:endParaRPr>
          </a:p>
        </p:txBody>
      </p:sp>
      <p:pic>
        <p:nvPicPr>
          <p:cNvPr id="624" name="Google Shape;624;p26"/>
          <p:cNvPicPr preferRelativeResize="0"/>
          <p:nvPr/>
        </p:nvPicPr>
        <p:blipFill rotWithShape="1">
          <a:blip r:embed="rId6">
            <a:alphaModFix/>
          </a:blip>
          <a:srcRect b="0" l="0" r="0" t="0"/>
          <a:stretch/>
        </p:blipFill>
        <p:spPr>
          <a:xfrm>
            <a:off x="3266118" y="2139599"/>
            <a:ext cx="5659763" cy="541006"/>
          </a:xfrm>
          <a:prstGeom prst="rect">
            <a:avLst/>
          </a:prstGeom>
          <a:noFill/>
          <a:ln>
            <a:noFill/>
          </a:ln>
        </p:spPr>
      </p:pic>
      <p:pic>
        <p:nvPicPr>
          <p:cNvPr id="625" name="Google Shape;625;p26"/>
          <p:cNvPicPr preferRelativeResize="0"/>
          <p:nvPr/>
        </p:nvPicPr>
        <p:blipFill rotWithShape="1">
          <a:blip r:embed="rId7">
            <a:alphaModFix/>
          </a:blip>
          <a:srcRect b="0" l="0" r="0" t="0"/>
          <a:stretch/>
        </p:blipFill>
        <p:spPr>
          <a:xfrm>
            <a:off x="2386033" y="4120713"/>
            <a:ext cx="7419931" cy="504830"/>
          </a:xfrm>
          <a:prstGeom prst="rect">
            <a:avLst/>
          </a:prstGeom>
          <a:noFill/>
          <a:ln>
            <a:noFill/>
          </a:ln>
        </p:spPr>
      </p:pic>
      <p:pic>
        <p:nvPicPr>
          <p:cNvPr id="626" name="Google Shape;626;p26"/>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27"/>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32" name="Google Shape;632;p27"/>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633" name="Google Shape;633;p27"/>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634" name="Google Shape;634;p27"/>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635" name="Google Shape;635;p27"/>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Penulisan Kode javascript HTML</a:t>
            </a:r>
            <a:endParaRPr/>
          </a:p>
        </p:txBody>
      </p:sp>
      <p:sp>
        <p:nvSpPr>
          <p:cNvPr id="636" name="Google Shape;636;p27"/>
          <p:cNvSpPr txBox="1"/>
          <p:nvPr/>
        </p:nvSpPr>
        <p:spPr>
          <a:xfrm>
            <a:off x="1262492" y="1835394"/>
            <a:ext cx="9667015" cy="1569630"/>
          </a:xfrm>
          <a:prstGeom prst="rect">
            <a:avLst/>
          </a:prstGeom>
          <a:noFill/>
          <a:ln>
            <a:noFill/>
          </a:ln>
        </p:spPr>
        <p:txBody>
          <a:bodyPr anchorCtr="0" anchor="t" bIns="91425" lIns="91425" spcFirstLastPara="1" rIns="91425" wrap="square" tIns="91425">
            <a:spAutoFit/>
          </a:bodyPr>
          <a:lstStyle/>
          <a:p>
            <a:pPr indent="0" lvl="0" marL="194728" marR="0" rtl="0" algn="l">
              <a:lnSpc>
                <a:spcPct val="150000"/>
              </a:lnSpc>
              <a:spcBef>
                <a:spcPts val="0"/>
              </a:spcBef>
              <a:spcAft>
                <a:spcPts val="0"/>
              </a:spcAft>
              <a:buNone/>
            </a:pPr>
            <a:r>
              <a:rPr b="0" i="0" lang="en-ID" sz="2000" u="none" cap="none" strike="noStrike">
                <a:solidFill>
                  <a:srgbClr val="0C0C0C"/>
                </a:solidFill>
                <a:latin typeface="Cambria"/>
                <a:ea typeface="Cambria"/>
                <a:cs typeface="Cambria"/>
                <a:sym typeface="Cambria"/>
              </a:rPr>
              <a:t>Javascript sebagai bahasa pemrograman yang berjalan di atas browser harus di tulis di dalam HTML. </a:t>
            </a:r>
            <a:endParaRPr b="0" i="0" sz="2000" u="none" cap="none" strike="noStrike">
              <a:solidFill>
                <a:srgbClr val="000000"/>
              </a:solidFill>
              <a:latin typeface="Cambria"/>
              <a:ea typeface="Cambria"/>
              <a:cs typeface="Cambria"/>
              <a:sym typeface="Cambria"/>
            </a:endParaRPr>
          </a:p>
          <a:p>
            <a:pPr indent="0" lvl="0" marL="194728" marR="0" rtl="0" algn="l">
              <a:lnSpc>
                <a:spcPct val="150000"/>
              </a:lnSpc>
              <a:spcBef>
                <a:spcPts val="0"/>
              </a:spcBef>
              <a:spcAft>
                <a:spcPts val="0"/>
              </a:spcAft>
              <a:buNone/>
            </a:pPr>
            <a:r>
              <a:rPr b="0" i="0" lang="en-ID" sz="2000" u="none" cap="none" strike="noStrike">
                <a:solidFill>
                  <a:srgbClr val="0C0C0C"/>
                </a:solidFill>
                <a:latin typeface="Cambria"/>
                <a:ea typeface="Cambria"/>
                <a:cs typeface="Cambria"/>
                <a:sym typeface="Cambria"/>
              </a:rPr>
              <a:t>Ada empat cara penulisan javascript pada HTML.</a:t>
            </a:r>
            <a:endParaRPr/>
          </a:p>
        </p:txBody>
      </p:sp>
      <p:pic>
        <p:nvPicPr>
          <p:cNvPr id="637" name="Google Shape;637;p27"/>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28"/>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43" name="Google Shape;643;p28"/>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644" name="Google Shape;644;p28"/>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645" name="Google Shape;645;p28"/>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646" name="Google Shape;646;p28"/>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1. Tag Script</a:t>
            </a:r>
            <a:endParaRPr b="1" i="0" sz="2600" u="none" cap="none" strike="noStrike">
              <a:solidFill>
                <a:schemeClr val="dk1"/>
              </a:solidFill>
              <a:latin typeface="Poppins"/>
              <a:ea typeface="Poppins"/>
              <a:cs typeface="Poppins"/>
              <a:sym typeface="Poppins"/>
            </a:endParaRPr>
          </a:p>
        </p:txBody>
      </p:sp>
      <p:sp>
        <p:nvSpPr>
          <p:cNvPr id="647" name="Google Shape;647;p28"/>
          <p:cNvSpPr txBox="1"/>
          <p:nvPr/>
        </p:nvSpPr>
        <p:spPr>
          <a:xfrm>
            <a:off x="2176891" y="1327397"/>
            <a:ext cx="7838215" cy="1107965"/>
          </a:xfrm>
          <a:prstGeom prst="rect">
            <a:avLst/>
          </a:prstGeom>
          <a:noFill/>
          <a:ln>
            <a:noFill/>
          </a:ln>
        </p:spPr>
        <p:txBody>
          <a:bodyPr anchorCtr="0" anchor="t" bIns="91425" lIns="91425" spcFirstLastPara="1" rIns="91425" wrap="square" tIns="91425">
            <a:spAutoFit/>
          </a:bodyPr>
          <a:lstStyle/>
          <a:p>
            <a:pPr indent="0" lvl="0" marL="194728" marR="0" rtl="0" algn="ctr">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Cara yang umum yang dipakai adalah menuliskanya dalam tag </a:t>
            </a:r>
            <a:r>
              <a:rPr b="0" i="0" lang="en-ID" sz="2000" u="none" cap="none" strike="noStrike">
                <a:solidFill>
                  <a:srgbClr val="FF0000"/>
                </a:solidFill>
                <a:latin typeface="Cambria"/>
                <a:ea typeface="Cambria"/>
                <a:cs typeface="Cambria"/>
                <a:sym typeface="Cambria"/>
              </a:rPr>
              <a:t>script. </a:t>
            </a:r>
            <a:r>
              <a:rPr b="0" i="0" lang="en-ID" sz="2000" u="none" cap="none" strike="noStrike">
                <a:solidFill>
                  <a:srgbClr val="0C0C0C"/>
                </a:solidFill>
                <a:latin typeface="Cambria"/>
                <a:ea typeface="Cambria"/>
                <a:cs typeface="Cambria"/>
                <a:sym typeface="Cambria"/>
              </a:rPr>
              <a:t>Tag </a:t>
            </a:r>
            <a:r>
              <a:rPr b="0" i="0" lang="en-ID" sz="2000" u="none" cap="none" strike="noStrike">
                <a:solidFill>
                  <a:srgbClr val="FF0000"/>
                </a:solidFill>
                <a:latin typeface="Cambria"/>
                <a:ea typeface="Cambria"/>
                <a:cs typeface="Cambria"/>
                <a:sym typeface="Cambria"/>
              </a:rPr>
              <a:t>script </a:t>
            </a:r>
            <a:r>
              <a:rPr b="0" i="0" lang="en-ID" sz="2000" u="none" cap="none" strike="noStrike">
                <a:solidFill>
                  <a:srgbClr val="0C0C0C"/>
                </a:solidFill>
                <a:latin typeface="Cambria"/>
                <a:ea typeface="Cambria"/>
                <a:cs typeface="Cambria"/>
                <a:sym typeface="Cambria"/>
              </a:rPr>
              <a:t>bisa dibuat di dalam tag </a:t>
            </a:r>
            <a:r>
              <a:rPr b="0" i="0" lang="en-ID" sz="2000" u="none" cap="none" strike="noStrike">
                <a:solidFill>
                  <a:srgbClr val="FF0000"/>
                </a:solidFill>
                <a:latin typeface="Cambria"/>
                <a:ea typeface="Cambria"/>
                <a:cs typeface="Cambria"/>
                <a:sym typeface="Cambria"/>
              </a:rPr>
              <a:t>head, </a:t>
            </a:r>
            <a:r>
              <a:rPr b="0" i="0" lang="en-ID" sz="2000" u="none" cap="none" strike="noStrike">
                <a:solidFill>
                  <a:srgbClr val="0C0C0C"/>
                </a:solidFill>
                <a:latin typeface="Cambria"/>
                <a:ea typeface="Cambria"/>
                <a:cs typeface="Cambria"/>
                <a:sym typeface="Cambria"/>
              </a:rPr>
              <a:t>mauapun di dalam tag </a:t>
            </a:r>
            <a:r>
              <a:rPr b="0" i="0" lang="en-ID" sz="2000" u="none" cap="none" strike="noStrike">
                <a:solidFill>
                  <a:srgbClr val="FF0000"/>
                </a:solidFill>
                <a:latin typeface="Cambria"/>
                <a:ea typeface="Cambria"/>
                <a:cs typeface="Cambria"/>
                <a:sym typeface="Cambria"/>
              </a:rPr>
              <a:t>body. </a:t>
            </a:r>
            <a:r>
              <a:rPr b="0" i="0" lang="en-ID" sz="2000" u="none" cap="none" strike="noStrike">
                <a:solidFill>
                  <a:srgbClr val="0C0C0C"/>
                </a:solidFill>
                <a:latin typeface="Cambria"/>
                <a:ea typeface="Cambria"/>
                <a:cs typeface="Cambria"/>
                <a:sym typeface="Cambria"/>
              </a:rPr>
              <a:t>Contoh:</a:t>
            </a:r>
            <a:endParaRPr b="0" i="0" sz="1600" u="none" cap="none" strike="noStrike">
              <a:solidFill>
                <a:srgbClr val="000000"/>
              </a:solidFill>
              <a:latin typeface="Cambria"/>
              <a:ea typeface="Cambria"/>
              <a:cs typeface="Cambria"/>
              <a:sym typeface="Cambria"/>
            </a:endParaRPr>
          </a:p>
        </p:txBody>
      </p:sp>
      <p:pic>
        <p:nvPicPr>
          <p:cNvPr id="648" name="Google Shape;648;p28"/>
          <p:cNvPicPr preferRelativeResize="0"/>
          <p:nvPr/>
        </p:nvPicPr>
        <p:blipFill rotWithShape="1">
          <a:blip r:embed="rId6">
            <a:alphaModFix/>
          </a:blip>
          <a:srcRect b="0" l="0" r="0" t="0"/>
          <a:stretch/>
        </p:blipFill>
        <p:spPr>
          <a:xfrm>
            <a:off x="4116097" y="2646777"/>
            <a:ext cx="3959805" cy="3635386"/>
          </a:xfrm>
          <a:prstGeom prst="rect">
            <a:avLst/>
          </a:prstGeom>
          <a:noFill/>
          <a:ln>
            <a:noFill/>
          </a:ln>
        </p:spPr>
      </p:pic>
      <p:pic>
        <p:nvPicPr>
          <p:cNvPr id="649" name="Google Shape;649;p28"/>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29"/>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55" name="Google Shape;655;p29"/>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656" name="Google Shape;656;p29"/>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657" name="Google Shape;657;p29"/>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658" name="Google Shape;658;p29"/>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2. File Eksternal</a:t>
            </a:r>
            <a:endParaRPr b="1" i="0" sz="2600" u="none" cap="none" strike="noStrike">
              <a:solidFill>
                <a:schemeClr val="dk1"/>
              </a:solidFill>
              <a:latin typeface="Poppins"/>
              <a:ea typeface="Poppins"/>
              <a:cs typeface="Poppins"/>
              <a:sym typeface="Poppins"/>
            </a:endParaRPr>
          </a:p>
        </p:txBody>
      </p:sp>
      <p:sp>
        <p:nvSpPr>
          <p:cNvPr id="659" name="Google Shape;659;p29"/>
          <p:cNvSpPr txBox="1"/>
          <p:nvPr/>
        </p:nvSpPr>
        <p:spPr>
          <a:xfrm>
            <a:off x="2176891" y="1327397"/>
            <a:ext cx="7838215" cy="1569630"/>
          </a:xfrm>
          <a:prstGeom prst="rect">
            <a:avLst/>
          </a:prstGeom>
          <a:noFill/>
          <a:ln>
            <a:noFill/>
          </a:ln>
        </p:spPr>
        <p:txBody>
          <a:bodyPr anchorCtr="0" anchor="t" bIns="91425" lIns="91425" spcFirstLastPara="1" rIns="91425" wrap="square" tIns="91425">
            <a:spAutoFit/>
          </a:bodyPr>
          <a:lstStyle/>
          <a:p>
            <a:pPr indent="0" lvl="0" marL="194728" marR="0" rtl="0" algn="ctr">
              <a:lnSpc>
                <a:spcPct val="150000"/>
              </a:lnSpc>
              <a:spcBef>
                <a:spcPts val="0"/>
              </a:spcBef>
              <a:spcAft>
                <a:spcPts val="0"/>
              </a:spcAft>
              <a:buNone/>
            </a:pPr>
            <a:r>
              <a:rPr b="0" i="0" lang="en-ID" sz="2000" u="none" cap="none" strike="noStrike">
                <a:solidFill>
                  <a:srgbClr val="0C0C0C"/>
                </a:solidFill>
                <a:latin typeface="Cambria"/>
                <a:ea typeface="Cambria"/>
                <a:cs typeface="Cambria"/>
                <a:sym typeface="Cambria"/>
              </a:rPr>
              <a:t>Bila tidak ingin kode Javascript bercampur aduk dengan HTML, kita bisa menuliskannya pada file terpisah. Caranya, buatlah sebuah file yang berekstensi .js, misalnya isinya sebagai berikut.</a:t>
            </a:r>
            <a:endParaRPr b="0" i="0" sz="1600" u="none" cap="none" strike="noStrike">
              <a:solidFill>
                <a:srgbClr val="000000"/>
              </a:solidFill>
              <a:latin typeface="Cambria"/>
              <a:ea typeface="Cambria"/>
              <a:cs typeface="Cambria"/>
              <a:sym typeface="Cambria"/>
            </a:endParaRPr>
          </a:p>
        </p:txBody>
      </p:sp>
      <p:pic>
        <p:nvPicPr>
          <p:cNvPr id="660" name="Google Shape;660;p29"/>
          <p:cNvPicPr preferRelativeResize="0"/>
          <p:nvPr/>
        </p:nvPicPr>
        <p:blipFill rotWithShape="1">
          <a:blip r:embed="rId6">
            <a:alphaModFix/>
          </a:blip>
          <a:srcRect b="0" l="0" r="0" t="0"/>
          <a:stretch/>
        </p:blipFill>
        <p:spPr>
          <a:xfrm>
            <a:off x="3119735" y="3476780"/>
            <a:ext cx="5952526" cy="830585"/>
          </a:xfrm>
          <a:prstGeom prst="rect">
            <a:avLst/>
          </a:prstGeom>
          <a:noFill/>
          <a:ln>
            <a:noFill/>
          </a:ln>
        </p:spPr>
      </p:pic>
      <p:pic>
        <p:nvPicPr>
          <p:cNvPr id="661" name="Google Shape;661;p29"/>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30"/>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67" name="Google Shape;667;p30"/>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668" name="Google Shape;668;p30"/>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669" name="Google Shape;669;p30"/>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670" name="Google Shape;670;p30"/>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Penulisan JavaScript pada HTML</a:t>
            </a:r>
            <a:endParaRPr/>
          </a:p>
        </p:txBody>
      </p:sp>
      <p:sp>
        <p:nvSpPr>
          <p:cNvPr id="671" name="Google Shape;671;p30"/>
          <p:cNvSpPr txBox="1"/>
          <p:nvPr/>
        </p:nvSpPr>
        <p:spPr>
          <a:xfrm>
            <a:off x="439197" y="1405091"/>
            <a:ext cx="5513368" cy="1415742"/>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Kemudian, kita perlu menghubungkan file eksternal tersebut dengan file HTML. Caranya, gunakan tag </a:t>
            </a:r>
            <a:r>
              <a:rPr b="0" i="0" lang="en-ID" sz="2000" u="none" cap="none" strike="noStrike">
                <a:solidFill>
                  <a:srgbClr val="FF0000"/>
                </a:solidFill>
                <a:latin typeface="Cambria"/>
                <a:ea typeface="Cambria"/>
                <a:cs typeface="Cambria"/>
                <a:sym typeface="Cambria"/>
              </a:rPr>
              <a:t>script </a:t>
            </a:r>
            <a:r>
              <a:rPr b="0" i="0" lang="en-ID" sz="2000" u="none" cap="none" strike="noStrike">
                <a:solidFill>
                  <a:srgbClr val="0C0C0C"/>
                </a:solidFill>
                <a:latin typeface="Cambria"/>
                <a:ea typeface="Cambria"/>
                <a:cs typeface="Cambria"/>
                <a:sym typeface="Cambria"/>
              </a:rPr>
              <a:t>dengan atribut src untuk menentukan lokasi file Javascriptnya.</a:t>
            </a:r>
            <a:endParaRPr b="0" i="0" sz="1600" u="none" cap="none" strike="noStrike">
              <a:solidFill>
                <a:srgbClr val="000000"/>
              </a:solidFill>
              <a:latin typeface="Cambria"/>
              <a:ea typeface="Cambria"/>
              <a:cs typeface="Cambria"/>
              <a:sym typeface="Cambria"/>
            </a:endParaRPr>
          </a:p>
        </p:txBody>
      </p:sp>
      <p:pic>
        <p:nvPicPr>
          <p:cNvPr id="672" name="Google Shape;672;p30"/>
          <p:cNvPicPr preferRelativeResize="0"/>
          <p:nvPr/>
        </p:nvPicPr>
        <p:blipFill rotWithShape="1">
          <a:blip r:embed="rId6">
            <a:alphaModFix/>
          </a:blip>
          <a:srcRect b="0" l="0" r="0" t="0"/>
          <a:stretch/>
        </p:blipFill>
        <p:spPr>
          <a:xfrm>
            <a:off x="6810806" y="1486986"/>
            <a:ext cx="4152203" cy="3685105"/>
          </a:xfrm>
          <a:prstGeom prst="rect">
            <a:avLst/>
          </a:prstGeom>
          <a:noFill/>
          <a:ln>
            <a:noFill/>
          </a:ln>
        </p:spPr>
      </p:pic>
      <p:pic>
        <p:nvPicPr>
          <p:cNvPr id="673" name="Google Shape;673;p30"/>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31"/>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79" name="Google Shape;679;p31"/>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680" name="Google Shape;680;p31"/>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681" name="Google Shape;681;p31"/>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682" name="Google Shape;682;p31"/>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3. Atribut Event</a:t>
            </a:r>
            <a:endParaRPr b="1" i="0" sz="2600" u="none" cap="none" strike="noStrike">
              <a:solidFill>
                <a:schemeClr val="dk1"/>
              </a:solidFill>
              <a:latin typeface="Poppins"/>
              <a:ea typeface="Poppins"/>
              <a:cs typeface="Poppins"/>
              <a:sym typeface="Poppins"/>
            </a:endParaRPr>
          </a:p>
        </p:txBody>
      </p:sp>
      <p:sp>
        <p:nvSpPr>
          <p:cNvPr id="683" name="Google Shape;683;p31"/>
          <p:cNvSpPr txBox="1"/>
          <p:nvPr/>
        </p:nvSpPr>
        <p:spPr>
          <a:xfrm>
            <a:off x="2176891" y="1327397"/>
            <a:ext cx="7838215" cy="3570178"/>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Cara yang ketiga ini sering digunakan untuk memanggil fungsi pada event terentu. Misalnya ketika suatu elemen diklik, maka jalankan fungsi Javascript.</a:t>
            </a:r>
            <a:endParaRPr b="0" i="0" sz="16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Selain </a:t>
            </a:r>
            <a:r>
              <a:rPr b="0" i="1" lang="en-ID" sz="2000" u="none" cap="none" strike="noStrike">
                <a:solidFill>
                  <a:srgbClr val="0C0C0C"/>
                </a:solidFill>
                <a:latin typeface="Cambria"/>
                <a:ea typeface="Cambria"/>
                <a:cs typeface="Cambria"/>
                <a:sym typeface="Cambria"/>
              </a:rPr>
              <a:t>event onclick</a:t>
            </a:r>
            <a:r>
              <a:rPr b="0" i="0" lang="en-ID" sz="2000" u="none" cap="none" strike="noStrike">
                <a:solidFill>
                  <a:srgbClr val="0C0C0C"/>
                </a:solidFill>
                <a:latin typeface="Cambria"/>
                <a:ea typeface="Cambria"/>
                <a:cs typeface="Cambria"/>
                <a:sym typeface="Cambria"/>
              </a:rPr>
              <a:t> ada juga </a:t>
            </a:r>
            <a:r>
              <a:rPr b="0" i="1" lang="en-ID" sz="2000" u="none" cap="none" strike="noStrike">
                <a:solidFill>
                  <a:srgbClr val="0C0C0C"/>
                </a:solidFill>
                <a:latin typeface="Cambria"/>
                <a:ea typeface="Cambria"/>
                <a:cs typeface="Cambria"/>
                <a:sym typeface="Cambria"/>
              </a:rPr>
              <a:t>event-event</a:t>
            </a:r>
            <a:r>
              <a:rPr b="0" i="0" lang="en-ID" sz="2000" u="none" cap="none" strike="noStrike">
                <a:solidFill>
                  <a:srgbClr val="0C0C0C"/>
                </a:solidFill>
                <a:latin typeface="Cambria"/>
                <a:ea typeface="Cambria"/>
                <a:cs typeface="Cambria"/>
                <a:sym typeface="Cambria"/>
              </a:rPr>
              <a:t> yang lain, seperti </a:t>
            </a:r>
            <a:r>
              <a:rPr b="0" i="1" lang="en-ID" sz="2000" u="none" cap="none" strike="noStrike">
                <a:solidFill>
                  <a:srgbClr val="0C0C0C"/>
                </a:solidFill>
                <a:latin typeface="Cambria"/>
                <a:ea typeface="Cambria"/>
                <a:cs typeface="Cambria"/>
                <a:sym typeface="Cambria"/>
              </a:rPr>
              <a:t>onsubmit</a:t>
            </a:r>
            <a:r>
              <a:rPr b="0" i="0" lang="en-ID" sz="2000" u="none" cap="none" strike="noStrike">
                <a:solidFill>
                  <a:srgbClr val="0C0C0C"/>
                </a:solidFill>
                <a:latin typeface="Cambria"/>
                <a:ea typeface="Cambria"/>
                <a:cs typeface="Cambria"/>
                <a:sym typeface="Cambria"/>
              </a:rPr>
              <a:t>, </a:t>
            </a:r>
            <a:r>
              <a:rPr b="0" i="1" lang="en-ID" sz="2000" u="none" cap="none" strike="noStrike">
                <a:solidFill>
                  <a:srgbClr val="0C0C0C"/>
                </a:solidFill>
                <a:latin typeface="Cambria"/>
                <a:ea typeface="Cambria"/>
                <a:cs typeface="Cambria"/>
                <a:sym typeface="Cambria"/>
              </a:rPr>
              <a:t>onload</a:t>
            </a:r>
            <a:r>
              <a:rPr b="0" i="0" lang="en-ID" sz="2000" u="none" cap="none" strike="noStrike">
                <a:solidFill>
                  <a:srgbClr val="0C0C0C"/>
                </a:solidFill>
                <a:latin typeface="Cambria"/>
                <a:ea typeface="Cambria"/>
                <a:cs typeface="Cambria"/>
                <a:sym typeface="Cambria"/>
              </a:rPr>
              <a:t>, </a:t>
            </a:r>
            <a:r>
              <a:rPr b="0" i="1" lang="en-ID" sz="2000" u="none" cap="none" strike="noStrike">
                <a:solidFill>
                  <a:srgbClr val="0C0C0C"/>
                </a:solidFill>
                <a:latin typeface="Cambria"/>
                <a:ea typeface="Cambria"/>
                <a:cs typeface="Cambria"/>
                <a:sym typeface="Cambria"/>
              </a:rPr>
              <a:t>ondoubleclick</a:t>
            </a:r>
            <a:r>
              <a:rPr b="0" i="0" lang="en-ID" sz="2000" u="none" cap="none" strike="noStrike">
                <a:solidFill>
                  <a:srgbClr val="0C0C0C"/>
                </a:solidFill>
                <a:latin typeface="Cambria"/>
                <a:ea typeface="Cambria"/>
                <a:cs typeface="Cambria"/>
                <a:sym typeface="Cambria"/>
              </a:rPr>
              <a:t>, </a:t>
            </a:r>
            <a:r>
              <a:rPr b="0" i="1" lang="en-ID" sz="2000" u="none" cap="none" strike="noStrike">
                <a:solidFill>
                  <a:srgbClr val="0C0C0C"/>
                </a:solidFill>
                <a:latin typeface="Cambria"/>
                <a:ea typeface="Cambria"/>
                <a:cs typeface="Cambria"/>
                <a:sym typeface="Cambria"/>
              </a:rPr>
              <a:t>onmouseover</a:t>
            </a:r>
            <a:r>
              <a:rPr b="0" i="0" lang="en-ID" sz="2000" u="none" cap="none" strike="noStrike">
                <a:solidFill>
                  <a:srgbClr val="0C0C0C"/>
                </a:solidFill>
                <a:latin typeface="Cambria"/>
                <a:ea typeface="Cambria"/>
                <a:cs typeface="Cambria"/>
                <a:sym typeface="Cambria"/>
              </a:rPr>
              <a:t>, </a:t>
            </a:r>
            <a:r>
              <a:rPr b="0" i="1" lang="en-ID" sz="2000" u="none" cap="none" strike="noStrike">
                <a:solidFill>
                  <a:srgbClr val="0C0C0C"/>
                </a:solidFill>
                <a:latin typeface="Cambria"/>
                <a:ea typeface="Cambria"/>
                <a:cs typeface="Cambria"/>
                <a:sym typeface="Cambria"/>
              </a:rPr>
              <a:t>onmouseout</a:t>
            </a:r>
            <a:r>
              <a:rPr b="0" i="0" lang="en-ID" sz="2000" u="none" cap="none" strike="noStrike">
                <a:solidFill>
                  <a:srgbClr val="0C0C0C"/>
                </a:solidFill>
                <a:latin typeface="Cambria"/>
                <a:ea typeface="Cambria"/>
                <a:cs typeface="Cambria"/>
                <a:sym typeface="Cambria"/>
              </a:rPr>
              <a:t>, dsb.</a:t>
            </a:r>
            <a:endParaRPr b="0" i="0" sz="4000" u="none" cap="none" strike="noStrike">
              <a:solidFill>
                <a:srgbClr val="0C0C0C"/>
              </a:solidFill>
              <a:latin typeface="Cambria"/>
              <a:ea typeface="Cambria"/>
              <a:cs typeface="Cambria"/>
              <a:sym typeface="Cambria"/>
            </a:endParaRPr>
          </a:p>
        </p:txBody>
      </p:sp>
      <p:pic>
        <p:nvPicPr>
          <p:cNvPr id="684" name="Google Shape;684;p31"/>
          <p:cNvPicPr preferRelativeResize="0"/>
          <p:nvPr/>
        </p:nvPicPr>
        <p:blipFill rotWithShape="1">
          <a:blip r:embed="rId6">
            <a:alphaModFix/>
          </a:blip>
          <a:srcRect b="0" l="0" r="0" t="0"/>
          <a:stretch/>
        </p:blipFill>
        <p:spPr>
          <a:xfrm>
            <a:off x="2244908" y="2847009"/>
            <a:ext cx="7702179" cy="432805"/>
          </a:xfrm>
          <a:prstGeom prst="rect">
            <a:avLst/>
          </a:prstGeom>
          <a:noFill/>
          <a:ln>
            <a:noFill/>
          </a:ln>
        </p:spPr>
      </p:pic>
      <p:pic>
        <p:nvPicPr>
          <p:cNvPr id="685" name="Google Shape;685;p31"/>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32"/>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91" name="Google Shape;691;p32"/>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692" name="Google Shape;692;p32"/>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693" name="Google Shape;693;p32"/>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694" name="Google Shape;694;p32"/>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4. URL</a:t>
            </a:r>
            <a:endParaRPr b="1" i="0" sz="2600" u="none" cap="none" strike="noStrike">
              <a:solidFill>
                <a:schemeClr val="dk1"/>
              </a:solidFill>
              <a:latin typeface="Poppins"/>
              <a:ea typeface="Poppins"/>
              <a:cs typeface="Poppins"/>
              <a:sym typeface="Poppins"/>
            </a:endParaRPr>
          </a:p>
        </p:txBody>
      </p:sp>
      <p:sp>
        <p:nvSpPr>
          <p:cNvPr id="695" name="Google Shape;695;p32"/>
          <p:cNvSpPr txBox="1"/>
          <p:nvPr/>
        </p:nvSpPr>
        <p:spPr>
          <a:xfrm>
            <a:off x="2176891" y="1327397"/>
            <a:ext cx="7838215" cy="3262401"/>
          </a:xfrm>
          <a:prstGeom prst="rect">
            <a:avLst/>
          </a:prstGeom>
          <a:noFill/>
          <a:ln>
            <a:noFill/>
          </a:ln>
        </p:spPr>
        <p:txBody>
          <a:bodyPr anchorCtr="0" anchor="t" bIns="91425" lIns="91425" spcFirstLastPara="1" rIns="91425" wrap="square" tIns="91425">
            <a:spAutoFit/>
          </a:bodyPr>
          <a:lstStyle/>
          <a:p>
            <a:pPr indent="0" lvl="1"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Terakhir, penulisan Javascript pada URL. Cara ini jarang digunakan, namun kita juga perlu mengetahuinya. Penulisan Javascript pada URL menggunakan protokol Javascript. Misal, cobalah untuk menuliskan kode seperti ini pada URL browser.</a:t>
            </a:r>
            <a:endParaRPr b="0" i="0" sz="2000" u="none" cap="none" strike="noStrike">
              <a:solidFill>
                <a:srgbClr val="000000"/>
              </a:solidFill>
              <a:latin typeface="Cambria"/>
              <a:ea typeface="Cambria"/>
              <a:cs typeface="Cambria"/>
              <a:sym typeface="Cambria"/>
            </a:endParaRPr>
          </a:p>
          <a:p>
            <a:pPr indent="0" lvl="1"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1"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1"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1"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1"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1" marL="194728" marR="0" rtl="0" algn="ctr">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Hasilnya, Javascript akan dieksekusi browser.</a:t>
            </a:r>
            <a:endParaRPr/>
          </a:p>
        </p:txBody>
      </p:sp>
      <p:pic>
        <p:nvPicPr>
          <p:cNvPr id="696" name="Google Shape;696;p32"/>
          <p:cNvPicPr preferRelativeResize="0"/>
          <p:nvPr/>
        </p:nvPicPr>
        <p:blipFill rotWithShape="1">
          <a:blip r:embed="rId6">
            <a:alphaModFix/>
          </a:blip>
          <a:srcRect b="0" l="0" r="0" t="0"/>
          <a:stretch/>
        </p:blipFill>
        <p:spPr>
          <a:xfrm>
            <a:off x="2907925" y="3075216"/>
            <a:ext cx="6376146" cy="491823"/>
          </a:xfrm>
          <a:prstGeom prst="rect">
            <a:avLst/>
          </a:prstGeom>
          <a:noFill/>
          <a:ln>
            <a:noFill/>
          </a:ln>
        </p:spPr>
      </p:pic>
      <p:pic>
        <p:nvPicPr>
          <p:cNvPr id="697" name="Google Shape;697;p32"/>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3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03" name="Google Shape;703;p33"/>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704" name="Google Shape;704;p33"/>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705" name="Google Shape;705;p33"/>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706" name="Google Shape;706;p3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Output</a:t>
            </a:r>
            <a:endParaRPr/>
          </a:p>
        </p:txBody>
      </p:sp>
      <p:sp>
        <p:nvSpPr>
          <p:cNvPr id="707" name="Google Shape;707;p33"/>
          <p:cNvSpPr txBox="1"/>
          <p:nvPr/>
        </p:nvSpPr>
        <p:spPr>
          <a:xfrm>
            <a:off x="247950" y="1339350"/>
            <a:ext cx="11696100" cy="4493508"/>
          </a:xfrm>
          <a:prstGeom prst="rect">
            <a:avLst/>
          </a:prstGeom>
          <a:noFill/>
          <a:ln>
            <a:noFill/>
          </a:ln>
        </p:spPr>
        <p:txBody>
          <a:bodyPr anchorCtr="0" anchor="t" bIns="91425" lIns="91425" spcFirstLastPara="1" rIns="91425" wrap="square" tIns="91425">
            <a:spAutoFit/>
          </a:bodyPr>
          <a:lstStyle/>
          <a:p>
            <a:pPr indent="0" lvl="0" marL="194728" marR="0" rtl="0" algn="ctr">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194728" marR="0" rtl="0" algn="ctr">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194728" marR="0" rtl="0" algn="ctr">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Lalu, bagaimana kita menggunakan cara ini di HTML?</a:t>
            </a:r>
            <a:endParaRPr b="0" i="0" sz="2000" u="none" cap="none" strike="noStrike">
              <a:solidFill>
                <a:schemeClr val="dk1"/>
              </a:solidFill>
              <a:latin typeface="Cambria"/>
              <a:ea typeface="Cambria"/>
              <a:cs typeface="Cambria"/>
              <a:sym typeface="Cambria"/>
            </a:endParaRPr>
          </a:p>
        </p:txBody>
      </p:sp>
      <p:pic>
        <p:nvPicPr>
          <p:cNvPr descr="Pemanggilan Javascript pada URL" id="708" name="Google Shape;708;p33"/>
          <p:cNvPicPr preferRelativeResize="0"/>
          <p:nvPr/>
        </p:nvPicPr>
        <p:blipFill rotWithShape="1">
          <a:blip r:embed="rId6">
            <a:alphaModFix/>
          </a:blip>
          <a:srcRect b="0" l="0" r="0" t="0"/>
          <a:stretch/>
        </p:blipFill>
        <p:spPr>
          <a:xfrm>
            <a:off x="2596275" y="1481540"/>
            <a:ext cx="7023149" cy="3534627"/>
          </a:xfrm>
          <a:prstGeom prst="rect">
            <a:avLst/>
          </a:prstGeom>
          <a:noFill/>
          <a:ln>
            <a:noFill/>
          </a:ln>
        </p:spPr>
      </p:pic>
      <p:pic>
        <p:nvPicPr>
          <p:cNvPr id="709" name="Google Shape;709;p33"/>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279" name="Shape 279"/>
        <p:cNvGrpSpPr/>
        <p:nvPr/>
      </p:nvGrpSpPr>
      <p:grpSpPr>
        <a:xfrm>
          <a:off x="0" y="0"/>
          <a:ext cx="0" cy="0"/>
          <a:chOff x="0" y="0"/>
          <a:chExt cx="0" cy="0"/>
        </a:xfrm>
      </p:grpSpPr>
      <p:sp>
        <p:nvSpPr>
          <p:cNvPr id="280" name="Google Shape;280;g21697cf30f6_1_30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281" name="Google Shape;281;g21697cf30f6_1_303"/>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282" name="Google Shape;282;g21697cf30f6_1_303"/>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283" name="Google Shape;283;g21697cf30f6_1_303"/>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284" name="Google Shape;284;g21697cf30f6_1_30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Learning Objectives</a:t>
            </a:r>
            <a:endParaRPr b="1" i="0" sz="2600" u="none" cap="none" strike="noStrike">
              <a:solidFill>
                <a:schemeClr val="dk1"/>
              </a:solidFill>
              <a:latin typeface="Poppins"/>
              <a:ea typeface="Poppins"/>
              <a:cs typeface="Poppins"/>
              <a:sym typeface="Poppins"/>
            </a:endParaRPr>
          </a:p>
        </p:txBody>
      </p:sp>
      <p:sp>
        <p:nvSpPr>
          <p:cNvPr id="285" name="Google Shape;285;g21697cf30f6_1_303"/>
          <p:cNvSpPr txBox="1"/>
          <p:nvPr/>
        </p:nvSpPr>
        <p:spPr>
          <a:xfrm>
            <a:off x="247950" y="1342033"/>
            <a:ext cx="11696100" cy="4616618"/>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1" i="0" lang="en-ID" sz="1800" u="none" cap="none" strike="noStrike">
                <a:solidFill>
                  <a:srgbClr val="000000"/>
                </a:solidFill>
                <a:latin typeface="Cambria"/>
                <a:ea typeface="Cambria"/>
                <a:cs typeface="Cambria"/>
                <a:sym typeface="Cambria"/>
              </a:rPr>
              <a:t>Tujuan Umum</a:t>
            </a:r>
            <a:endParaRPr b="0" i="0" sz="1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rPr b="1" i="0" lang="en-ID" sz="1800" u="none" cap="none" strike="noStrike">
                <a:solidFill>
                  <a:srgbClr val="000000"/>
                </a:solidFill>
                <a:latin typeface="Cambria"/>
                <a:ea typeface="Cambria"/>
                <a:cs typeface="Cambria"/>
                <a:sym typeface="Cambria"/>
              </a:rPr>
              <a:t> </a:t>
            </a:r>
            <a:endParaRPr b="0" i="0" sz="1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rPr b="0" i="0" lang="en-ID" sz="1800" u="none" cap="none" strike="noStrike">
                <a:solidFill>
                  <a:srgbClr val="000000"/>
                </a:solidFill>
                <a:latin typeface="Cambria"/>
                <a:ea typeface="Cambria"/>
                <a:cs typeface="Cambria"/>
                <a:sym typeface="Cambria"/>
              </a:rPr>
              <a:t>Setelah mempelajari bahan tayang ini peserta latih diharapkan mampu mengidentifikasi tools dasar pemrograman, element pada HTML, perbedaan eksekusi kode HTML dan PHP, serta mengidentifikasi jenis kesalahan pada program.</a:t>
            </a:r>
            <a:endParaRPr b="0" i="0" sz="1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rPr b="1" i="0" lang="en-ID" sz="1800" u="none" cap="none" strike="noStrike">
                <a:solidFill>
                  <a:srgbClr val="000000"/>
                </a:solidFill>
                <a:latin typeface="Cambria"/>
                <a:ea typeface="Cambria"/>
                <a:cs typeface="Cambria"/>
                <a:sym typeface="Cambria"/>
              </a:rPr>
              <a:t> </a:t>
            </a:r>
            <a:endParaRPr b="0" i="0" sz="1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rPr b="1" i="0" lang="en-ID" sz="1800" u="none" cap="none" strike="noStrike">
                <a:solidFill>
                  <a:srgbClr val="000000"/>
                </a:solidFill>
                <a:latin typeface="Cambria"/>
                <a:ea typeface="Cambria"/>
                <a:cs typeface="Cambria"/>
                <a:sym typeface="Cambria"/>
              </a:rPr>
              <a:t>Tujuan Khusus</a:t>
            </a:r>
            <a:endParaRPr b="0" i="0" sz="1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rPr b="1" i="0" lang="en-ID" sz="1800" u="none" cap="none" strike="noStrike">
                <a:solidFill>
                  <a:srgbClr val="000000"/>
                </a:solidFill>
                <a:latin typeface="Cambria"/>
                <a:ea typeface="Cambria"/>
                <a:cs typeface="Cambria"/>
                <a:sym typeface="Cambria"/>
              </a:rPr>
              <a:t> </a:t>
            </a:r>
            <a:endParaRPr b="0" i="0" sz="1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rPr b="0" i="0" lang="en-ID" sz="1800" u="none" cap="none" strike="noStrike">
                <a:solidFill>
                  <a:srgbClr val="000000"/>
                </a:solidFill>
                <a:latin typeface="Cambria"/>
                <a:ea typeface="Cambria"/>
                <a:cs typeface="Cambria"/>
                <a:sym typeface="Cambria"/>
              </a:rPr>
              <a:t>Adapun tujuan mempelajari unit kompetensi ini guna memfasilitasi peserta latih sehingga pada akhir pelatihan diharapkan memiliki kemampuan Menerapkan perintah eksekusi bahasa pemrograman berbasis teks, grafik, dan multimedia, termasuk diantaranya adalah mengidentifikasi mekanisme running atau eksekusi source code.</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rPr b="1" i="0" lang="en-ID" sz="1800" u="none" cap="none" strike="noStrike">
                <a:solidFill>
                  <a:srgbClr val="000000"/>
                </a:solidFill>
                <a:latin typeface="Cambria"/>
                <a:ea typeface="Cambria"/>
                <a:cs typeface="Cambria"/>
                <a:sym typeface="Cambria"/>
              </a:rPr>
              <a:t>Materi yang disampaikan</a:t>
            </a:r>
            <a:endParaRPr b="1" i="0" sz="1800" u="none" cap="none" strike="noStrike">
              <a:solidFill>
                <a:srgbClr val="000000"/>
              </a:solidFill>
              <a:latin typeface="Cambria"/>
              <a:ea typeface="Cambria"/>
              <a:cs typeface="Cambria"/>
              <a:sym typeface="Cambria"/>
            </a:endParaRPr>
          </a:p>
          <a:p>
            <a:pPr indent="-342900" lvl="0" marL="342900" marR="0" rtl="0" algn="just">
              <a:lnSpc>
                <a:spcPct val="100000"/>
              </a:lnSpc>
              <a:spcBef>
                <a:spcPts val="0"/>
              </a:spcBef>
              <a:spcAft>
                <a:spcPts val="0"/>
              </a:spcAft>
              <a:buClr>
                <a:srgbClr val="000000"/>
              </a:buClr>
              <a:buSzPts val="1800"/>
              <a:buFont typeface="Arial"/>
              <a:buAutoNum type="arabicPeriod"/>
            </a:pPr>
            <a:r>
              <a:rPr b="0" i="0" lang="en-ID" sz="1800" u="none" cap="none" strike="noStrike">
                <a:solidFill>
                  <a:srgbClr val="000000"/>
                </a:solidFill>
                <a:latin typeface="Cambria"/>
                <a:ea typeface="Cambria"/>
                <a:cs typeface="Cambria"/>
                <a:sym typeface="Cambria"/>
              </a:rPr>
              <a:t>Tools untuk mengeksekusi source code</a:t>
            </a:r>
            <a:endParaRPr/>
          </a:p>
          <a:p>
            <a:pPr indent="-342900" lvl="0" marL="342900" marR="0" rtl="0" algn="just">
              <a:lnSpc>
                <a:spcPct val="100000"/>
              </a:lnSpc>
              <a:spcBef>
                <a:spcPts val="0"/>
              </a:spcBef>
              <a:spcAft>
                <a:spcPts val="0"/>
              </a:spcAft>
              <a:buClr>
                <a:srgbClr val="000000"/>
              </a:buClr>
              <a:buSzPts val="1800"/>
              <a:buFont typeface="Arial"/>
              <a:buAutoNum type="arabicPeriod"/>
            </a:pPr>
            <a:r>
              <a:rPr b="0" i="0" lang="en-ID" sz="1800" u="none" cap="none" strike="noStrike">
                <a:solidFill>
                  <a:srgbClr val="000000"/>
                </a:solidFill>
                <a:latin typeface="Cambria"/>
                <a:ea typeface="Cambria"/>
                <a:cs typeface="Cambria"/>
                <a:sym typeface="Cambria"/>
              </a:rPr>
              <a:t>Pengenalan Javascript</a:t>
            </a:r>
            <a:endParaRPr b="0" i="0" sz="1800" u="none" cap="none" strike="noStrike">
              <a:solidFill>
                <a:srgbClr val="000000"/>
              </a:solidFill>
              <a:latin typeface="Cambria"/>
              <a:ea typeface="Cambria"/>
              <a:cs typeface="Cambria"/>
              <a:sym typeface="Cambria"/>
            </a:endParaRPr>
          </a:p>
          <a:p>
            <a:pPr indent="-342900" lvl="0" marL="342900" marR="0" rtl="0" algn="just">
              <a:lnSpc>
                <a:spcPct val="100000"/>
              </a:lnSpc>
              <a:spcBef>
                <a:spcPts val="0"/>
              </a:spcBef>
              <a:spcAft>
                <a:spcPts val="0"/>
              </a:spcAft>
              <a:buClr>
                <a:srgbClr val="000000"/>
              </a:buClr>
              <a:buSzPts val="1800"/>
              <a:buFont typeface="Arial"/>
              <a:buAutoNum type="arabicPeriod"/>
            </a:pPr>
            <a:r>
              <a:rPr b="0" i="0" lang="en-ID" sz="1800" u="none" cap="none" strike="noStrike">
                <a:solidFill>
                  <a:srgbClr val="000000"/>
                </a:solidFill>
                <a:latin typeface="Cambria"/>
                <a:ea typeface="Cambria"/>
                <a:cs typeface="Cambria"/>
                <a:sym typeface="Cambria"/>
              </a:rPr>
              <a:t>Skema Eksekusi HTML dan PHP</a:t>
            </a:r>
            <a:endParaRPr/>
          </a:p>
          <a:p>
            <a:pPr indent="-342900" lvl="0" marL="342900" marR="0" rtl="0" algn="just">
              <a:lnSpc>
                <a:spcPct val="100000"/>
              </a:lnSpc>
              <a:spcBef>
                <a:spcPts val="0"/>
              </a:spcBef>
              <a:spcAft>
                <a:spcPts val="0"/>
              </a:spcAft>
              <a:buClr>
                <a:srgbClr val="000000"/>
              </a:buClr>
              <a:buSzPts val="1800"/>
              <a:buFont typeface="Arial"/>
              <a:buAutoNum type="arabicPeriod"/>
            </a:pPr>
            <a:r>
              <a:rPr b="0" i="0" lang="en-ID" sz="1800" u="none" cap="none" strike="noStrike">
                <a:solidFill>
                  <a:srgbClr val="000000"/>
                </a:solidFill>
                <a:latin typeface="Cambria"/>
                <a:ea typeface="Cambria"/>
                <a:cs typeface="Cambria"/>
                <a:sym typeface="Cambria"/>
              </a:rPr>
              <a:t>Jenis Kesalahan dalam Mengeksekusi Source Code</a:t>
            </a:r>
            <a:endParaRPr/>
          </a:p>
        </p:txBody>
      </p:sp>
      <p:pic>
        <p:nvPicPr>
          <p:cNvPr id="286" name="Google Shape;286;g21697cf30f6_1_303"/>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34"/>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15" name="Google Shape;715;p34"/>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716" name="Google Shape;716;p34"/>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717" name="Google Shape;717;p34"/>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718" name="Google Shape;718;p34"/>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Penulisan JavaScript pada HTML</a:t>
            </a:r>
            <a:endParaRPr/>
          </a:p>
        </p:txBody>
      </p:sp>
      <p:sp>
        <p:nvSpPr>
          <p:cNvPr id="719" name="Google Shape;719;p34"/>
          <p:cNvSpPr txBox="1"/>
          <p:nvPr/>
        </p:nvSpPr>
        <p:spPr>
          <a:xfrm>
            <a:off x="247950" y="1339350"/>
            <a:ext cx="11696100" cy="800189"/>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Cara ini bisa kita gunakan pada tag</a:t>
            </a:r>
            <a:r>
              <a:rPr b="0" i="0" lang="en-ID" sz="2000" u="none" cap="none" strike="noStrike">
                <a:solidFill>
                  <a:srgbClr val="FF0000"/>
                </a:solidFill>
                <a:latin typeface="Cambria"/>
                <a:ea typeface="Cambria"/>
                <a:cs typeface="Cambria"/>
                <a:sym typeface="Cambria"/>
              </a:rPr>
              <a:t> a, </a:t>
            </a:r>
            <a:r>
              <a:rPr b="0" i="0" lang="en-ID" sz="2000" u="none" cap="none" strike="noStrike">
                <a:solidFill>
                  <a:srgbClr val="0C0C0C"/>
                </a:solidFill>
                <a:latin typeface="Cambria"/>
                <a:ea typeface="Cambria"/>
                <a:cs typeface="Cambria"/>
                <a:sym typeface="Cambria"/>
              </a:rPr>
              <a:t>kemudian mengisi kode javascript pada atribut href. Cara ini bisa menggantikan event onclick.</a:t>
            </a:r>
            <a:endParaRPr b="0" i="0" sz="1600" u="none" cap="none" strike="noStrike">
              <a:solidFill>
                <a:srgbClr val="000000"/>
              </a:solidFill>
              <a:latin typeface="Cambria"/>
              <a:ea typeface="Cambria"/>
              <a:cs typeface="Cambria"/>
              <a:sym typeface="Cambria"/>
            </a:endParaRPr>
          </a:p>
        </p:txBody>
      </p:sp>
      <p:pic>
        <p:nvPicPr>
          <p:cNvPr id="720" name="Google Shape;720;p34"/>
          <p:cNvPicPr preferRelativeResize="0"/>
          <p:nvPr/>
        </p:nvPicPr>
        <p:blipFill rotWithShape="1">
          <a:blip r:embed="rId6">
            <a:alphaModFix/>
          </a:blip>
          <a:srcRect b="0" l="0" r="0" t="0"/>
          <a:stretch/>
        </p:blipFill>
        <p:spPr>
          <a:xfrm>
            <a:off x="2560693" y="3148433"/>
            <a:ext cx="7070613" cy="394935"/>
          </a:xfrm>
          <a:prstGeom prst="rect">
            <a:avLst/>
          </a:prstGeom>
          <a:noFill/>
          <a:ln>
            <a:noFill/>
          </a:ln>
        </p:spPr>
      </p:pic>
      <p:pic>
        <p:nvPicPr>
          <p:cNvPr id="721" name="Google Shape;721;p34"/>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35"/>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27" name="Google Shape;727;p35"/>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728" name="Google Shape;728;p35"/>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729" name="Google Shape;729;p35"/>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730" name="Google Shape;730;p35"/>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Menampilkan Output Javascript</a:t>
            </a:r>
            <a:endParaRPr b="1" i="0" sz="2600" u="none" cap="none" strike="noStrike">
              <a:solidFill>
                <a:schemeClr val="dk1"/>
              </a:solidFill>
              <a:latin typeface="Poppins"/>
              <a:ea typeface="Poppins"/>
              <a:cs typeface="Poppins"/>
              <a:sym typeface="Poppins"/>
            </a:endParaRPr>
          </a:p>
        </p:txBody>
      </p:sp>
      <p:sp>
        <p:nvSpPr>
          <p:cNvPr id="731" name="Google Shape;731;p35"/>
          <p:cNvSpPr txBox="1"/>
          <p:nvPr/>
        </p:nvSpPr>
        <p:spPr>
          <a:xfrm>
            <a:off x="247950" y="1339350"/>
            <a:ext cx="11696100" cy="3262401"/>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Output adalah sebuah tampilan program yang biasanya digunakan untuk memperlihatkan hasil akhir.</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Output biasanya ditampilkan dalam bentuk teks dengan fungsi print().</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Ada 4 cara menampilkan output pada Javascript:</a:t>
            </a:r>
            <a:endParaRPr b="0" i="0" sz="2000" u="none" cap="none" strike="noStrike">
              <a:solidFill>
                <a:srgbClr val="000000"/>
              </a:solidFill>
              <a:latin typeface="Cambria"/>
              <a:ea typeface="Cambria"/>
              <a:cs typeface="Cambria"/>
              <a:sym typeface="Cambria"/>
            </a:endParaRPr>
          </a:p>
          <a:p>
            <a:pPr indent="-342900" lvl="0" marL="628650" marR="0" rtl="0" algn="l">
              <a:lnSpc>
                <a:spcPct val="150000"/>
              </a:lnSpc>
              <a:spcBef>
                <a:spcPts val="0"/>
              </a:spcBef>
              <a:spcAft>
                <a:spcPts val="0"/>
              </a:spcAft>
              <a:buClr>
                <a:srgbClr val="000000"/>
              </a:buClr>
              <a:buSzPts val="1800"/>
              <a:buFont typeface="Verdana"/>
              <a:buAutoNum type="arabicPeriod"/>
            </a:pPr>
            <a:r>
              <a:rPr b="0" i="0" lang="en-ID" sz="2000" u="none" cap="none" strike="noStrike">
                <a:solidFill>
                  <a:srgbClr val="0C0C0C"/>
                </a:solidFill>
                <a:latin typeface="Cambria"/>
                <a:ea typeface="Cambria"/>
                <a:cs typeface="Cambria"/>
                <a:sym typeface="Cambria"/>
              </a:rPr>
              <a:t>Fungsi </a:t>
            </a:r>
            <a:r>
              <a:rPr b="0" i="0" lang="en-ID" sz="2000" u="none" cap="none" strike="noStrike">
                <a:solidFill>
                  <a:srgbClr val="FF0000"/>
                </a:solidFill>
                <a:latin typeface="Cambria"/>
                <a:ea typeface="Cambria"/>
                <a:cs typeface="Cambria"/>
                <a:sym typeface="Cambria"/>
              </a:rPr>
              <a:t>console.log()</a:t>
            </a:r>
            <a:endParaRPr b="0" i="0" sz="2000" u="none" cap="none" strike="noStrike">
              <a:solidFill>
                <a:srgbClr val="000000"/>
              </a:solidFill>
              <a:latin typeface="Cambria"/>
              <a:ea typeface="Cambria"/>
              <a:cs typeface="Cambria"/>
              <a:sym typeface="Cambria"/>
            </a:endParaRPr>
          </a:p>
          <a:p>
            <a:pPr indent="-342900" lvl="0" marL="628650" marR="0" rtl="0" algn="l">
              <a:lnSpc>
                <a:spcPct val="150000"/>
              </a:lnSpc>
              <a:spcBef>
                <a:spcPts val="0"/>
              </a:spcBef>
              <a:spcAft>
                <a:spcPts val="0"/>
              </a:spcAft>
              <a:buClr>
                <a:srgbClr val="000000"/>
              </a:buClr>
              <a:buSzPts val="1800"/>
              <a:buFont typeface="Verdana"/>
              <a:buAutoNum type="arabicPeriod"/>
            </a:pPr>
            <a:r>
              <a:rPr b="0" i="0" lang="en-ID" sz="2000" u="none" cap="none" strike="noStrike">
                <a:solidFill>
                  <a:srgbClr val="0C0C0C"/>
                </a:solidFill>
                <a:latin typeface="Cambria"/>
                <a:ea typeface="Cambria"/>
                <a:cs typeface="Cambria"/>
                <a:sym typeface="Cambria"/>
              </a:rPr>
              <a:t>Fungsi </a:t>
            </a:r>
            <a:r>
              <a:rPr b="0" i="0" lang="en-ID" sz="2000" u="none" cap="none" strike="noStrike">
                <a:solidFill>
                  <a:srgbClr val="FF0000"/>
                </a:solidFill>
                <a:latin typeface="Cambria"/>
                <a:ea typeface="Cambria"/>
                <a:cs typeface="Cambria"/>
                <a:sym typeface="Cambria"/>
              </a:rPr>
              <a:t>alert()</a:t>
            </a:r>
            <a:endParaRPr b="0" i="0" sz="2000" u="none" cap="none" strike="noStrike">
              <a:solidFill>
                <a:srgbClr val="000000"/>
              </a:solidFill>
              <a:latin typeface="Cambria"/>
              <a:ea typeface="Cambria"/>
              <a:cs typeface="Cambria"/>
              <a:sym typeface="Cambria"/>
            </a:endParaRPr>
          </a:p>
          <a:p>
            <a:pPr indent="-342900" lvl="0" marL="628650" marR="0" rtl="0" algn="l">
              <a:lnSpc>
                <a:spcPct val="150000"/>
              </a:lnSpc>
              <a:spcBef>
                <a:spcPts val="0"/>
              </a:spcBef>
              <a:spcAft>
                <a:spcPts val="0"/>
              </a:spcAft>
              <a:buClr>
                <a:srgbClr val="000000"/>
              </a:buClr>
              <a:buSzPts val="1800"/>
              <a:buFont typeface="Verdana"/>
              <a:buAutoNum type="arabicPeriod"/>
            </a:pPr>
            <a:r>
              <a:rPr b="0" i="0" lang="en-ID" sz="2000" u="none" cap="none" strike="noStrike">
                <a:solidFill>
                  <a:srgbClr val="0C0C0C"/>
                </a:solidFill>
                <a:latin typeface="Cambria"/>
                <a:ea typeface="Cambria"/>
                <a:cs typeface="Cambria"/>
                <a:sym typeface="Cambria"/>
              </a:rPr>
              <a:t>Fungsi </a:t>
            </a:r>
            <a:r>
              <a:rPr b="0" i="0" lang="en-ID" sz="2000" u="none" cap="none" strike="noStrike">
                <a:solidFill>
                  <a:srgbClr val="FF0000"/>
                </a:solidFill>
                <a:latin typeface="Cambria"/>
                <a:ea typeface="Cambria"/>
                <a:cs typeface="Cambria"/>
                <a:sym typeface="Cambria"/>
              </a:rPr>
              <a:t>document.write()</a:t>
            </a:r>
            <a:endParaRPr b="0" i="0" sz="2000" u="none" cap="none" strike="noStrike">
              <a:solidFill>
                <a:srgbClr val="000000"/>
              </a:solidFill>
              <a:latin typeface="Cambria"/>
              <a:ea typeface="Cambria"/>
              <a:cs typeface="Cambria"/>
              <a:sym typeface="Cambria"/>
            </a:endParaRPr>
          </a:p>
          <a:p>
            <a:pPr indent="-342900" lvl="0" marL="628650" marR="0" rtl="0" algn="l">
              <a:lnSpc>
                <a:spcPct val="150000"/>
              </a:lnSpc>
              <a:spcBef>
                <a:spcPts val="0"/>
              </a:spcBef>
              <a:spcAft>
                <a:spcPts val="0"/>
              </a:spcAft>
              <a:buClr>
                <a:srgbClr val="0C0C0C"/>
              </a:buClr>
              <a:buSzPts val="1800"/>
              <a:buFont typeface="Verdana"/>
              <a:buAutoNum type="arabicPeriod"/>
            </a:pPr>
            <a:r>
              <a:rPr b="0" i="0" lang="en-ID" sz="2000" u="none" cap="none" strike="noStrike">
                <a:solidFill>
                  <a:srgbClr val="0C0C0C"/>
                </a:solidFill>
                <a:latin typeface="Cambria"/>
                <a:ea typeface="Cambria"/>
                <a:cs typeface="Cambria"/>
                <a:sym typeface="Cambria"/>
              </a:rPr>
              <a:t>innerHTML</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p:txBody>
      </p:sp>
      <p:pic>
        <p:nvPicPr>
          <p:cNvPr id="732" name="Google Shape;732;p35"/>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36"/>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38" name="Google Shape;738;p36"/>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739" name="Google Shape;739;p36"/>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740" name="Google Shape;740;p36"/>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741" name="Google Shape;741;p36"/>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Fungsi </a:t>
            </a:r>
            <a:r>
              <a:rPr b="1" i="0" lang="en-ID" sz="2600" u="none" cap="none" strike="noStrike">
                <a:solidFill>
                  <a:srgbClr val="FF0000"/>
                </a:solidFill>
                <a:latin typeface="Poppins"/>
                <a:ea typeface="Poppins"/>
                <a:cs typeface="Poppins"/>
                <a:sym typeface="Poppins"/>
              </a:rPr>
              <a:t>console.log()</a:t>
            </a:r>
            <a:endParaRPr/>
          </a:p>
        </p:txBody>
      </p:sp>
      <p:sp>
        <p:nvSpPr>
          <p:cNvPr id="742" name="Google Shape;742;p36"/>
          <p:cNvSpPr txBox="1"/>
          <p:nvPr/>
        </p:nvSpPr>
        <p:spPr>
          <a:xfrm>
            <a:off x="247950" y="1339350"/>
            <a:ext cx="11696100" cy="2646848"/>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Fungsi console.log() adalah fungsi untuk menampilkan teks ke console Javascript.</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Contoh penggunaan:</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		</a:t>
            </a:r>
            <a:endParaRPr/>
          </a:p>
          <a:p>
            <a:pPr indent="0" lvl="0" marL="194728" marR="0" rtl="0" algn="l">
              <a:lnSpc>
                <a:spcPct val="100000"/>
              </a:lnSpc>
              <a:spcBef>
                <a:spcPts val="0"/>
              </a:spcBef>
              <a:spcAft>
                <a:spcPts val="0"/>
              </a:spcAft>
              <a:buNone/>
            </a:pPr>
            <a:r>
              <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		Hasil: </a:t>
            </a:r>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p:txBody>
      </p:sp>
      <p:pic>
        <p:nvPicPr>
          <p:cNvPr descr="Console Javascript" id="743" name="Google Shape;743;p36"/>
          <p:cNvPicPr preferRelativeResize="0"/>
          <p:nvPr/>
        </p:nvPicPr>
        <p:blipFill rotWithShape="1">
          <a:blip r:embed="rId6">
            <a:alphaModFix/>
          </a:blip>
          <a:srcRect b="0" l="0" r="0" t="0"/>
          <a:stretch/>
        </p:blipFill>
        <p:spPr>
          <a:xfrm>
            <a:off x="3209797" y="3221347"/>
            <a:ext cx="3549807" cy="1916896"/>
          </a:xfrm>
          <a:prstGeom prst="rect">
            <a:avLst/>
          </a:prstGeom>
          <a:noFill/>
          <a:ln>
            <a:noFill/>
          </a:ln>
        </p:spPr>
      </p:pic>
      <p:pic>
        <p:nvPicPr>
          <p:cNvPr id="744" name="Google Shape;744;p36"/>
          <p:cNvPicPr preferRelativeResize="0"/>
          <p:nvPr/>
        </p:nvPicPr>
        <p:blipFill rotWithShape="1">
          <a:blip r:embed="rId7">
            <a:alphaModFix/>
          </a:blip>
          <a:srcRect b="0" l="0" r="0" t="0"/>
          <a:stretch/>
        </p:blipFill>
        <p:spPr>
          <a:xfrm>
            <a:off x="3209797" y="1903929"/>
            <a:ext cx="3707553" cy="513781"/>
          </a:xfrm>
          <a:prstGeom prst="rect">
            <a:avLst/>
          </a:prstGeom>
          <a:noFill/>
          <a:ln>
            <a:noFill/>
          </a:ln>
        </p:spPr>
      </p:pic>
      <p:pic>
        <p:nvPicPr>
          <p:cNvPr id="745" name="Google Shape;745;p36"/>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37"/>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51" name="Google Shape;751;p37"/>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752" name="Google Shape;752;p37"/>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753" name="Google Shape;753;p37"/>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754" name="Google Shape;754;p37"/>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Menampilkan Output Javascript</a:t>
            </a:r>
            <a:endParaRPr b="1" i="0" sz="2600" u="none" cap="none" strike="noStrike">
              <a:solidFill>
                <a:schemeClr val="dk1"/>
              </a:solidFill>
              <a:latin typeface="Poppins"/>
              <a:ea typeface="Poppins"/>
              <a:cs typeface="Poppins"/>
              <a:sym typeface="Poppins"/>
            </a:endParaRPr>
          </a:p>
        </p:txBody>
      </p:sp>
      <p:sp>
        <p:nvSpPr>
          <p:cNvPr id="755" name="Google Shape;755;p37"/>
          <p:cNvSpPr txBox="1"/>
          <p:nvPr/>
        </p:nvSpPr>
        <p:spPr>
          <a:xfrm>
            <a:off x="247950" y="1339350"/>
            <a:ext cx="5848050" cy="2339072"/>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Fungsi </a:t>
            </a:r>
            <a:r>
              <a:rPr b="0" i="0" lang="en-ID" sz="2000" u="none" cap="none" strike="noStrike">
                <a:solidFill>
                  <a:srgbClr val="FF0000"/>
                </a:solidFill>
                <a:latin typeface="Cambria"/>
                <a:ea typeface="Cambria"/>
                <a:cs typeface="Cambria"/>
                <a:sym typeface="Cambria"/>
              </a:rPr>
              <a:t>console.log() </a:t>
            </a:r>
            <a:r>
              <a:rPr b="0" i="0" lang="en-ID" sz="2000" u="none" cap="none" strike="noStrike">
                <a:solidFill>
                  <a:srgbClr val="0C0C0C"/>
                </a:solidFill>
                <a:latin typeface="Cambria"/>
                <a:ea typeface="Cambria"/>
                <a:cs typeface="Cambria"/>
                <a:sym typeface="Cambria"/>
              </a:rPr>
              <a:t>biasanya digunakan untuk debugging. Karena setiap pesaan error di Javascript selalu ditampilkan di dalam Console.</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Selain </a:t>
            </a:r>
            <a:r>
              <a:rPr b="0" i="0" lang="en-ID" sz="2000" u="none" cap="none" strike="noStrike">
                <a:solidFill>
                  <a:srgbClr val="FF0000"/>
                </a:solidFill>
                <a:latin typeface="Cambria"/>
                <a:ea typeface="Cambria"/>
                <a:cs typeface="Cambria"/>
                <a:sym typeface="Cambria"/>
              </a:rPr>
              <a:t>console.log(), </a:t>
            </a:r>
            <a:r>
              <a:rPr b="0" i="0" lang="en-ID" sz="2000" u="none" cap="none" strike="noStrike">
                <a:solidFill>
                  <a:srgbClr val="0C0C0C"/>
                </a:solidFill>
                <a:latin typeface="Cambria"/>
                <a:ea typeface="Cambria"/>
                <a:cs typeface="Cambria"/>
                <a:sym typeface="Cambria"/>
              </a:rPr>
              <a:t>terdapat juga beberapa fungsi untuk debugging seperti </a:t>
            </a:r>
            <a:r>
              <a:rPr b="0" i="0" lang="en-ID" sz="2000" u="none" cap="none" strike="noStrike">
                <a:solidFill>
                  <a:srgbClr val="FF0000"/>
                </a:solidFill>
                <a:latin typeface="Cambria"/>
                <a:ea typeface="Cambria"/>
                <a:cs typeface="Cambria"/>
                <a:sym typeface="Cambria"/>
              </a:rPr>
              <a:t>console.debug(), console.info(), console.error(), console.dir(),</a:t>
            </a:r>
            <a:r>
              <a:rPr b="0" i="0" lang="en-ID" sz="2000" u="none" cap="none" strike="noStrike">
                <a:solidFill>
                  <a:srgbClr val="0C0C0C"/>
                </a:solidFill>
                <a:latin typeface="Cambria"/>
                <a:ea typeface="Cambria"/>
                <a:cs typeface="Cambria"/>
                <a:sym typeface="Cambria"/>
              </a:rPr>
              <a:t> dsb.</a:t>
            </a:r>
            <a:endParaRPr b="0" i="0" sz="2000" u="none" cap="none" strike="noStrike">
              <a:solidFill>
                <a:srgbClr val="000000"/>
              </a:solidFill>
              <a:latin typeface="Cambria"/>
              <a:ea typeface="Cambria"/>
              <a:cs typeface="Cambria"/>
              <a:sym typeface="Cambria"/>
            </a:endParaRPr>
          </a:p>
        </p:txBody>
      </p:sp>
      <p:pic>
        <p:nvPicPr>
          <p:cNvPr descr="Fungsi-fungsi dalam console" id="756" name="Google Shape;756;p37"/>
          <p:cNvPicPr preferRelativeResize="0"/>
          <p:nvPr/>
        </p:nvPicPr>
        <p:blipFill rotWithShape="1">
          <a:blip r:embed="rId6">
            <a:alphaModFix/>
          </a:blip>
          <a:srcRect b="0" l="0" r="0" t="0"/>
          <a:stretch/>
        </p:blipFill>
        <p:spPr>
          <a:xfrm>
            <a:off x="6818196" y="1930550"/>
            <a:ext cx="3991052" cy="3495743"/>
          </a:xfrm>
          <a:prstGeom prst="rect">
            <a:avLst/>
          </a:prstGeom>
          <a:noFill/>
          <a:ln>
            <a:noFill/>
          </a:ln>
        </p:spPr>
      </p:pic>
      <p:pic>
        <p:nvPicPr>
          <p:cNvPr id="757" name="Google Shape;757;p37"/>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38"/>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63" name="Google Shape;763;p38"/>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764" name="Google Shape;764;p38"/>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765" name="Google Shape;765;p38"/>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766" name="Google Shape;766;p38"/>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Menampilkan Output Javascript</a:t>
            </a:r>
            <a:endParaRPr b="1" i="0" sz="2600" u="none" cap="none" strike="noStrike">
              <a:solidFill>
                <a:schemeClr val="dk1"/>
              </a:solidFill>
              <a:latin typeface="Poppins"/>
              <a:ea typeface="Poppins"/>
              <a:cs typeface="Poppins"/>
              <a:sym typeface="Poppins"/>
            </a:endParaRPr>
          </a:p>
        </p:txBody>
      </p:sp>
      <p:sp>
        <p:nvSpPr>
          <p:cNvPr id="767" name="Google Shape;767;p38"/>
          <p:cNvSpPr txBox="1"/>
          <p:nvPr/>
        </p:nvSpPr>
        <p:spPr>
          <a:xfrm>
            <a:off x="247950" y="1339350"/>
            <a:ext cx="11696100" cy="3877954"/>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Fungsi </a:t>
            </a:r>
            <a:r>
              <a:rPr b="0" i="0" lang="en-ID" sz="2000" u="none" cap="none" strike="noStrike">
                <a:solidFill>
                  <a:srgbClr val="FF0000"/>
                </a:solidFill>
                <a:latin typeface="Cambria"/>
                <a:ea typeface="Cambria"/>
                <a:cs typeface="Cambria"/>
                <a:sym typeface="Cambria"/>
              </a:rPr>
              <a:t>alert() </a:t>
            </a:r>
            <a:r>
              <a:rPr b="0" i="0" lang="en-ID" sz="2000" u="none" cap="none" strike="noStrike">
                <a:solidFill>
                  <a:srgbClr val="0C0C0C"/>
                </a:solidFill>
                <a:latin typeface="Cambria"/>
                <a:ea typeface="Cambria"/>
                <a:cs typeface="Cambria"/>
                <a:sym typeface="Cambria"/>
              </a:rPr>
              <a:t>adalah fungsi untuk menampilkan jendela dialog. Fungsi sebenarnya berada pada objek window.</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Secara lengkap bisa ditulis seperti ini:</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Bisa juga ditulis </a:t>
            </a:r>
            <a:r>
              <a:rPr b="0" i="0" lang="en-ID" sz="2000" u="none" cap="none" strike="noStrike">
                <a:solidFill>
                  <a:srgbClr val="FF0000"/>
                </a:solidFill>
                <a:latin typeface="Cambria"/>
                <a:ea typeface="Cambria"/>
                <a:cs typeface="Cambria"/>
                <a:sym typeface="Cambria"/>
              </a:rPr>
              <a:t>alert() </a:t>
            </a:r>
            <a:r>
              <a:rPr b="0" i="0" lang="en-ID" sz="2000" u="none" cap="none" strike="noStrike">
                <a:solidFill>
                  <a:srgbClr val="0C0C0C"/>
                </a:solidFill>
                <a:latin typeface="Cambria"/>
                <a:ea typeface="Cambria"/>
                <a:cs typeface="Cambria"/>
                <a:sym typeface="Cambria"/>
              </a:rPr>
              <a:t>saja seperti ini:</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Fungsi </a:t>
            </a:r>
            <a:r>
              <a:rPr b="0" i="0" lang="en-ID" sz="2000" u="none" cap="none" strike="noStrike">
                <a:solidFill>
                  <a:srgbClr val="FF0000"/>
                </a:solidFill>
                <a:latin typeface="Cambria"/>
                <a:ea typeface="Cambria"/>
                <a:cs typeface="Cambria"/>
                <a:sym typeface="Cambria"/>
              </a:rPr>
              <a:t>alert()</a:t>
            </a:r>
            <a:r>
              <a:rPr b="0" i="0" lang="en-ID" sz="2000" u="none" cap="none" strike="noStrike">
                <a:solidFill>
                  <a:srgbClr val="0C0C0C"/>
                </a:solidFill>
                <a:latin typeface="Cambria"/>
                <a:ea typeface="Cambria"/>
                <a:cs typeface="Cambria"/>
                <a:sym typeface="Cambria"/>
              </a:rPr>
              <a:t>, hanya bisa digunakan di dalam browser saja. Sedangkan pada Nodejs fungsi ini tidak ada.</a:t>
            </a:r>
            <a:endParaRPr b="0" i="0" sz="2000" u="none" cap="none" strike="noStrike">
              <a:solidFill>
                <a:srgbClr val="000000"/>
              </a:solidFill>
              <a:latin typeface="Cambria"/>
              <a:ea typeface="Cambria"/>
              <a:cs typeface="Cambria"/>
              <a:sym typeface="Cambria"/>
            </a:endParaRPr>
          </a:p>
        </p:txBody>
      </p:sp>
      <p:pic>
        <p:nvPicPr>
          <p:cNvPr id="768" name="Google Shape;768;p38"/>
          <p:cNvPicPr preferRelativeResize="0"/>
          <p:nvPr/>
        </p:nvPicPr>
        <p:blipFill rotWithShape="1">
          <a:blip r:embed="rId6">
            <a:alphaModFix/>
          </a:blip>
          <a:srcRect b="0" l="0" r="0" t="0"/>
          <a:stretch/>
        </p:blipFill>
        <p:spPr>
          <a:xfrm>
            <a:off x="3561370" y="2797664"/>
            <a:ext cx="5069260" cy="631336"/>
          </a:xfrm>
          <a:prstGeom prst="rect">
            <a:avLst/>
          </a:prstGeom>
          <a:noFill/>
          <a:ln>
            <a:noFill/>
          </a:ln>
        </p:spPr>
      </p:pic>
      <p:pic>
        <p:nvPicPr>
          <p:cNvPr id="769" name="Google Shape;769;p38"/>
          <p:cNvPicPr preferRelativeResize="0"/>
          <p:nvPr/>
        </p:nvPicPr>
        <p:blipFill rotWithShape="1">
          <a:blip r:embed="rId7">
            <a:alphaModFix/>
          </a:blip>
          <a:srcRect b="0" l="0" r="0" t="0"/>
          <a:stretch/>
        </p:blipFill>
        <p:spPr>
          <a:xfrm>
            <a:off x="4352652" y="4037546"/>
            <a:ext cx="3486695" cy="523005"/>
          </a:xfrm>
          <a:prstGeom prst="rect">
            <a:avLst/>
          </a:prstGeom>
          <a:noFill/>
          <a:ln>
            <a:noFill/>
          </a:ln>
        </p:spPr>
      </p:pic>
      <p:pic>
        <p:nvPicPr>
          <p:cNvPr id="770" name="Google Shape;770;p38"/>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39"/>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76" name="Google Shape;776;p39"/>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777" name="Google Shape;777;p39"/>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778" name="Google Shape;778;p39"/>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779" name="Google Shape;779;p39"/>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Menampilkan Output Javascript</a:t>
            </a:r>
            <a:endParaRPr b="1" i="0" sz="2600" u="none" cap="none" strike="noStrike">
              <a:solidFill>
                <a:schemeClr val="dk1"/>
              </a:solidFill>
              <a:latin typeface="Poppins"/>
              <a:ea typeface="Poppins"/>
              <a:cs typeface="Poppins"/>
              <a:sym typeface="Poppins"/>
            </a:endParaRPr>
          </a:p>
        </p:txBody>
      </p:sp>
      <p:sp>
        <p:nvSpPr>
          <p:cNvPr id="780" name="Google Shape;780;p39"/>
          <p:cNvSpPr txBox="1"/>
          <p:nvPr/>
        </p:nvSpPr>
        <p:spPr>
          <a:xfrm>
            <a:off x="247950" y="1339350"/>
            <a:ext cx="11696100" cy="800189"/>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Contoh penggunaan fungsi </a:t>
            </a:r>
            <a:r>
              <a:rPr b="0" i="0" lang="en-ID" sz="2000" u="none" cap="none" strike="noStrike">
                <a:solidFill>
                  <a:srgbClr val="FF0000"/>
                </a:solidFill>
                <a:latin typeface="Cambria"/>
                <a:ea typeface="Cambria"/>
                <a:cs typeface="Cambria"/>
                <a:sym typeface="Cambria"/>
              </a:rPr>
              <a:t>alert():</a:t>
            </a:r>
            <a:endParaRPr b="0" i="0" sz="2000" u="none" cap="none" strike="noStrike">
              <a:solidFill>
                <a:srgbClr val="000000"/>
              </a:solidFill>
              <a:latin typeface="Cambria"/>
              <a:ea typeface="Cambria"/>
              <a:cs typeface="Cambria"/>
              <a:sym typeface="Cambria"/>
            </a:endParaRPr>
          </a:p>
          <a:p>
            <a:pPr indent="0" lvl="0" marL="194728" marR="0" rtl="0" algn="l">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p:txBody>
      </p:sp>
      <p:pic>
        <p:nvPicPr>
          <p:cNvPr id="781" name="Google Shape;781;p39"/>
          <p:cNvPicPr preferRelativeResize="0"/>
          <p:nvPr/>
        </p:nvPicPr>
        <p:blipFill rotWithShape="1">
          <a:blip r:embed="rId6">
            <a:alphaModFix/>
          </a:blip>
          <a:srcRect b="0" l="0" r="0" t="0"/>
          <a:stretch/>
        </p:blipFill>
        <p:spPr>
          <a:xfrm>
            <a:off x="3486011" y="2392310"/>
            <a:ext cx="5219977" cy="3252649"/>
          </a:xfrm>
          <a:prstGeom prst="rect">
            <a:avLst/>
          </a:prstGeom>
          <a:noFill/>
          <a:ln>
            <a:noFill/>
          </a:ln>
        </p:spPr>
      </p:pic>
      <p:pic>
        <p:nvPicPr>
          <p:cNvPr id="782" name="Google Shape;782;p39"/>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40"/>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88" name="Google Shape;788;p40"/>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789" name="Google Shape;789;p40"/>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790" name="Google Shape;790;p40"/>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791" name="Google Shape;791;p40"/>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Menampilkan Output Javascript</a:t>
            </a:r>
            <a:endParaRPr b="1" i="0" sz="2600" u="none" cap="none" strike="noStrike">
              <a:solidFill>
                <a:schemeClr val="dk1"/>
              </a:solidFill>
              <a:latin typeface="Poppins"/>
              <a:ea typeface="Poppins"/>
              <a:cs typeface="Poppins"/>
              <a:sym typeface="Poppins"/>
            </a:endParaRPr>
          </a:p>
        </p:txBody>
      </p:sp>
      <p:sp>
        <p:nvSpPr>
          <p:cNvPr id="792" name="Google Shape;792;p40"/>
          <p:cNvSpPr txBox="1"/>
          <p:nvPr/>
        </p:nvSpPr>
        <p:spPr>
          <a:xfrm>
            <a:off x="247950" y="1339350"/>
            <a:ext cx="11696100"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Hasil:</a:t>
            </a:r>
            <a:endParaRPr b="0" i="0" sz="1600" u="none" cap="none" strike="noStrike">
              <a:solidFill>
                <a:schemeClr val="dk1"/>
              </a:solidFill>
              <a:latin typeface="Arial"/>
              <a:ea typeface="Arial"/>
              <a:cs typeface="Arial"/>
              <a:sym typeface="Arial"/>
            </a:endParaRPr>
          </a:p>
        </p:txBody>
      </p:sp>
      <p:pic>
        <p:nvPicPr>
          <p:cNvPr descr="Contoh penggunaan alert" id="793" name="Google Shape;793;p40"/>
          <p:cNvPicPr preferRelativeResize="0"/>
          <p:nvPr/>
        </p:nvPicPr>
        <p:blipFill rotWithShape="1">
          <a:blip r:embed="rId6">
            <a:alphaModFix/>
          </a:blip>
          <a:srcRect b="0" l="0" r="0" t="0"/>
          <a:stretch/>
        </p:blipFill>
        <p:spPr>
          <a:xfrm>
            <a:off x="2737322" y="2605355"/>
            <a:ext cx="6717355" cy="3526613"/>
          </a:xfrm>
          <a:prstGeom prst="rect">
            <a:avLst/>
          </a:prstGeom>
          <a:noFill/>
          <a:ln>
            <a:noFill/>
          </a:ln>
        </p:spPr>
      </p:pic>
      <p:pic>
        <p:nvPicPr>
          <p:cNvPr id="794" name="Google Shape;794;p40"/>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41"/>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800" name="Google Shape;800;p41"/>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801" name="Google Shape;801;p41"/>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802" name="Google Shape;802;p41"/>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803" name="Google Shape;803;p41"/>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Perbandingan Skema Eksekusi HTML dan PHP</a:t>
            </a:r>
            <a:endParaRPr b="1" i="0" sz="2600" u="none" cap="none" strike="noStrike">
              <a:solidFill>
                <a:schemeClr val="dk1"/>
              </a:solidFill>
              <a:latin typeface="Poppins"/>
              <a:ea typeface="Poppins"/>
              <a:cs typeface="Poppins"/>
              <a:sym typeface="Poppins"/>
            </a:endParaRPr>
          </a:p>
        </p:txBody>
      </p:sp>
      <p:sp>
        <p:nvSpPr>
          <p:cNvPr id="804" name="Google Shape;804;p41"/>
          <p:cNvSpPr txBox="1"/>
          <p:nvPr/>
        </p:nvSpPr>
        <p:spPr>
          <a:xfrm>
            <a:off x="837574" y="1990523"/>
            <a:ext cx="5174755" cy="38779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Model kerja HTML diawali dengan permintaan suatu halaman web oleh browser. Browser mendapatkan alamat dari web server, mengindentifikasi halaman yang dikehendaki, dan menyampaikan segala informasi yang dibutuhkan oleh web server. Selanjutnya, web server akan mencarikan berkas yang diminta dan memberikan isinya ke browser. Browser yang mendapatkan isinya segera melakukan proses penerjemahan kode HTML dan menampilkannya ke layar pengguna.</a:t>
            </a:r>
            <a:endParaRPr b="0" i="0" sz="2000" u="none" cap="none" strike="noStrike">
              <a:solidFill>
                <a:schemeClr val="dk1"/>
              </a:solidFill>
              <a:latin typeface="Cambria"/>
              <a:ea typeface="Cambria"/>
              <a:cs typeface="Cambria"/>
              <a:sym typeface="Cambria"/>
            </a:endParaRPr>
          </a:p>
        </p:txBody>
      </p:sp>
      <p:pic>
        <p:nvPicPr>
          <p:cNvPr id="805" name="Google Shape;805;p41"/>
          <p:cNvPicPr preferRelativeResize="0"/>
          <p:nvPr/>
        </p:nvPicPr>
        <p:blipFill rotWithShape="1">
          <a:blip r:embed="rId6">
            <a:alphaModFix/>
          </a:blip>
          <a:srcRect b="0" l="0" r="0" t="0"/>
          <a:stretch/>
        </p:blipFill>
        <p:spPr>
          <a:xfrm>
            <a:off x="6284509" y="2116028"/>
            <a:ext cx="5069917" cy="3328536"/>
          </a:xfrm>
          <a:prstGeom prst="rect">
            <a:avLst/>
          </a:prstGeom>
          <a:noFill/>
          <a:ln>
            <a:noFill/>
          </a:ln>
        </p:spPr>
      </p:pic>
      <p:pic>
        <p:nvPicPr>
          <p:cNvPr id="806" name="Google Shape;806;p41"/>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42"/>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812" name="Google Shape;812;p42"/>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813" name="Google Shape;813;p42"/>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814" name="Google Shape;814;p42"/>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815" name="Google Shape;815;p42"/>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Cara Kerja Web PHP dengan Server</a:t>
            </a:r>
            <a:endParaRPr/>
          </a:p>
        </p:txBody>
      </p:sp>
      <p:pic>
        <p:nvPicPr>
          <p:cNvPr id="816" name="Google Shape;816;p42"/>
          <p:cNvPicPr preferRelativeResize="0"/>
          <p:nvPr/>
        </p:nvPicPr>
        <p:blipFill rotWithShape="1">
          <a:blip r:embed="rId6">
            <a:alphaModFix/>
          </a:blip>
          <a:srcRect b="0" l="0" r="0" t="0"/>
          <a:stretch/>
        </p:blipFill>
        <p:spPr>
          <a:xfrm>
            <a:off x="3106876" y="1617892"/>
            <a:ext cx="1025405" cy="874940"/>
          </a:xfrm>
          <a:prstGeom prst="rect">
            <a:avLst/>
          </a:prstGeom>
          <a:noFill/>
          <a:ln>
            <a:noFill/>
          </a:ln>
        </p:spPr>
      </p:pic>
      <p:pic>
        <p:nvPicPr>
          <p:cNvPr id="817" name="Google Shape;817;p42"/>
          <p:cNvPicPr preferRelativeResize="0"/>
          <p:nvPr/>
        </p:nvPicPr>
        <p:blipFill rotWithShape="1">
          <a:blip r:embed="rId7">
            <a:alphaModFix/>
          </a:blip>
          <a:srcRect b="0" l="0" r="0" t="0"/>
          <a:stretch/>
        </p:blipFill>
        <p:spPr>
          <a:xfrm>
            <a:off x="2491526" y="2912440"/>
            <a:ext cx="2139331" cy="1711221"/>
          </a:xfrm>
          <a:prstGeom prst="rect">
            <a:avLst/>
          </a:prstGeom>
          <a:noFill/>
          <a:ln>
            <a:noFill/>
          </a:ln>
        </p:spPr>
      </p:pic>
      <p:cxnSp>
        <p:nvCxnSpPr>
          <p:cNvPr id="818" name="Google Shape;818;p42"/>
          <p:cNvCxnSpPr/>
          <p:nvPr/>
        </p:nvCxnSpPr>
        <p:spPr>
          <a:xfrm>
            <a:off x="5432185" y="3056447"/>
            <a:ext cx="1007604" cy="0"/>
          </a:xfrm>
          <a:prstGeom prst="straightConnector1">
            <a:avLst/>
          </a:prstGeom>
          <a:noFill/>
          <a:ln cap="flat" cmpd="sng" w="76200">
            <a:solidFill>
              <a:srgbClr val="4A73BB"/>
            </a:solidFill>
            <a:prstDash val="solid"/>
            <a:round/>
            <a:headEnd len="sm" w="sm" type="none"/>
            <a:tailEnd len="med" w="med" type="triangle"/>
          </a:ln>
        </p:spPr>
      </p:cxnSp>
      <p:sp>
        <p:nvSpPr>
          <p:cNvPr id="819" name="Google Shape;819;p42"/>
          <p:cNvSpPr/>
          <p:nvPr/>
        </p:nvSpPr>
        <p:spPr>
          <a:xfrm>
            <a:off x="7431374" y="2800807"/>
            <a:ext cx="1889773" cy="1880608"/>
          </a:xfrm>
          <a:prstGeom prst="rect">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1" lang="en-ID" sz="1600" u="none" cap="none" strike="noStrike">
                <a:solidFill>
                  <a:schemeClr val="dk1"/>
                </a:solidFill>
                <a:latin typeface="Arial"/>
                <a:ea typeface="Arial"/>
                <a:cs typeface="Arial"/>
                <a:sym typeface="Arial"/>
              </a:rPr>
              <a:t>youtube.php</a:t>
            </a:r>
            <a:endParaRPr b="0" i="1"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p:txBody>
      </p:sp>
      <p:pic>
        <p:nvPicPr>
          <p:cNvPr id="820" name="Google Shape;820;p42"/>
          <p:cNvPicPr preferRelativeResize="0"/>
          <p:nvPr/>
        </p:nvPicPr>
        <p:blipFill rotWithShape="1">
          <a:blip r:embed="rId8">
            <a:alphaModFix/>
          </a:blip>
          <a:srcRect b="0" l="0" r="0" t="0"/>
          <a:stretch/>
        </p:blipFill>
        <p:spPr>
          <a:xfrm>
            <a:off x="7920843" y="3995260"/>
            <a:ext cx="770812" cy="716027"/>
          </a:xfrm>
          <a:prstGeom prst="rect">
            <a:avLst/>
          </a:prstGeom>
          <a:noFill/>
          <a:ln>
            <a:noFill/>
          </a:ln>
        </p:spPr>
      </p:pic>
      <p:pic>
        <p:nvPicPr>
          <p:cNvPr id="821" name="Google Shape;821;p42"/>
          <p:cNvPicPr preferRelativeResize="0"/>
          <p:nvPr/>
        </p:nvPicPr>
        <p:blipFill rotWithShape="1">
          <a:blip r:embed="rId9">
            <a:alphaModFix/>
          </a:blip>
          <a:srcRect b="0" l="0" r="0" t="0"/>
          <a:stretch/>
        </p:blipFill>
        <p:spPr>
          <a:xfrm>
            <a:off x="7909946" y="3444357"/>
            <a:ext cx="792607" cy="623380"/>
          </a:xfrm>
          <a:prstGeom prst="rect">
            <a:avLst/>
          </a:prstGeom>
          <a:noFill/>
          <a:ln>
            <a:noFill/>
          </a:ln>
        </p:spPr>
      </p:pic>
      <p:cxnSp>
        <p:nvCxnSpPr>
          <p:cNvPr id="822" name="Google Shape;822;p42"/>
          <p:cNvCxnSpPr/>
          <p:nvPr/>
        </p:nvCxnSpPr>
        <p:spPr>
          <a:xfrm rot="10800000">
            <a:off x="5432185" y="3587782"/>
            <a:ext cx="1007604" cy="0"/>
          </a:xfrm>
          <a:prstGeom prst="straightConnector1">
            <a:avLst/>
          </a:prstGeom>
          <a:noFill/>
          <a:ln cap="flat" cmpd="sng" w="76200">
            <a:solidFill>
              <a:srgbClr val="4A73BB"/>
            </a:solidFill>
            <a:prstDash val="solid"/>
            <a:round/>
            <a:headEnd len="sm" w="sm" type="none"/>
            <a:tailEnd len="med" w="med" type="triangle"/>
          </a:ln>
        </p:spPr>
      </p:cxnSp>
      <p:pic>
        <p:nvPicPr>
          <p:cNvPr id="823" name="Google Shape;823;p42"/>
          <p:cNvPicPr preferRelativeResize="0"/>
          <p:nvPr/>
        </p:nvPicPr>
        <p:blipFill rotWithShape="1">
          <a:blip r:embed="rId10">
            <a:alphaModFix/>
          </a:blip>
          <a:srcRect b="0" l="0" r="20082" t="0"/>
          <a:stretch/>
        </p:blipFill>
        <p:spPr>
          <a:xfrm>
            <a:off x="2659420" y="3075294"/>
            <a:ext cx="1803541" cy="1335550"/>
          </a:xfrm>
          <a:prstGeom prst="rect">
            <a:avLst/>
          </a:prstGeom>
          <a:noFill/>
          <a:ln>
            <a:noFill/>
          </a:ln>
        </p:spPr>
      </p:pic>
      <p:sp>
        <p:nvSpPr>
          <p:cNvPr id="824" name="Google Shape;824;p42"/>
          <p:cNvSpPr/>
          <p:nvPr/>
        </p:nvSpPr>
        <p:spPr>
          <a:xfrm>
            <a:off x="5244724" y="3945918"/>
            <a:ext cx="1448430" cy="338514"/>
          </a:xfrm>
          <a:prstGeom prst="rect">
            <a:avLst/>
          </a:prstGeom>
          <a:noFill/>
          <a:ln>
            <a:noFill/>
          </a:ln>
        </p:spPr>
        <p:txBody>
          <a:bodyPr anchorCtr="0" anchor="t" bIns="45700" lIns="91425" spcFirstLastPara="1" rIns="91425" wrap="square" tIns="45700">
            <a:spAutoFit/>
          </a:bodyPr>
          <a:lstStyle/>
          <a:p>
            <a:pPr indent="0" lvl="1" marL="0" marR="0" rtl="0" algn="ctr">
              <a:lnSpc>
                <a:spcPct val="100000"/>
              </a:lnSpc>
              <a:spcBef>
                <a:spcPts val="0"/>
              </a:spcBef>
              <a:spcAft>
                <a:spcPts val="0"/>
              </a:spcAft>
              <a:buClr>
                <a:srgbClr val="000000"/>
              </a:buClr>
              <a:buSzPts val="1400"/>
              <a:buFont typeface="Arial"/>
              <a:buNone/>
            </a:pPr>
            <a:r>
              <a:rPr b="0" i="0" lang="en-ID" sz="1600" u="none" cap="none" strike="noStrike">
                <a:solidFill>
                  <a:srgbClr val="000000"/>
                </a:solidFill>
                <a:latin typeface="Arial"/>
                <a:ea typeface="Arial"/>
                <a:cs typeface="Arial"/>
                <a:sym typeface="Arial"/>
              </a:rPr>
              <a:t>HTTP</a:t>
            </a:r>
            <a:endParaRPr b="0" i="0" sz="1600" u="none" cap="none" strike="noStrike">
              <a:solidFill>
                <a:srgbClr val="000000"/>
              </a:solidFill>
              <a:latin typeface="Arial"/>
              <a:ea typeface="Arial"/>
              <a:cs typeface="Arial"/>
              <a:sym typeface="Arial"/>
            </a:endParaRPr>
          </a:p>
        </p:txBody>
      </p:sp>
      <p:pic>
        <p:nvPicPr>
          <p:cNvPr id="825" name="Google Shape;825;p42"/>
          <p:cNvPicPr preferRelativeResize="0"/>
          <p:nvPr/>
        </p:nvPicPr>
        <p:blipFill rotWithShape="1">
          <a:blip r:embed="rId11">
            <a:alphaModFix/>
          </a:blip>
          <a:srcRect b="0" l="0" r="0" t="0"/>
          <a:stretch/>
        </p:blipFill>
        <p:spPr>
          <a:xfrm>
            <a:off x="7559613" y="4912034"/>
            <a:ext cx="1749287" cy="1379091"/>
          </a:xfrm>
          <a:prstGeom prst="rect">
            <a:avLst/>
          </a:prstGeom>
          <a:noFill/>
          <a:ln>
            <a:noFill/>
          </a:ln>
        </p:spPr>
      </p:pic>
      <p:sp>
        <p:nvSpPr>
          <p:cNvPr id="826" name="Google Shape;826;p42"/>
          <p:cNvSpPr/>
          <p:nvPr/>
        </p:nvSpPr>
        <p:spPr>
          <a:xfrm>
            <a:off x="2908873" y="5500277"/>
            <a:ext cx="1492991"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ID" sz="1600" u="none" cap="none" strike="noStrike">
                <a:solidFill>
                  <a:srgbClr val="000000"/>
                </a:solidFill>
                <a:latin typeface="Arial"/>
                <a:ea typeface="Arial"/>
                <a:cs typeface="Arial"/>
                <a:sym typeface="Arial"/>
              </a:rPr>
              <a:t>youtube.html</a:t>
            </a:r>
            <a:endParaRPr b="0" i="0" sz="1600" u="none" cap="none" strike="noStrike">
              <a:solidFill>
                <a:srgbClr val="000000"/>
              </a:solidFill>
              <a:latin typeface="Arial"/>
              <a:ea typeface="Arial"/>
              <a:cs typeface="Arial"/>
              <a:sym typeface="Arial"/>
            </a:endParaRPr>
          </a:p>
        </p:txBody>
      </p:sp>
      <p:sp>
        <p:nvSpPr>
          <p:cNvPr id="827" name="Google Shape;827;p42"/>
          <p:cNvSpPr/>
          <p:nvPr/>
        </p:nvSpPr>
        <p:spPr>
          <a:xfrm>
            <a:off x="3196569" y="2533379"/>
            <a:ext cx="917601"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1" lang="en-ID" sz="1600" u="none" cap="none" strike="noStrike">
                <a:solidFill>
                  <a:srgbClr val="000000"/>
                </a:solidFill>
                <a:latin typeface="Arial"/>
                <a:ea typeface="Arial"/>
                <a:cs typeface="Arial"/>
                <a:sym typeface="Arial"/>
              </a:rPr>
              <a:t>Client</a:t>
            </a:r>
            <a:endParaRPr b="0" i="0" sz="1600" u="none" cap="none" strike="noStrike">
              <a:solidFill>
                <a:srgbClr val="000000"/>
              </a:solidFill>
              <a:latin typeface="Arial"/>
              <a:ea typeface="Arial"/>
              <a:cs typeface="Arial"/>
              <a:sym typeface="Arial"/>
            </a:endParaRPr>
          </a:p>
        </p:txBody>
      </p:sp>
      <p:sp>
        <p:nvSpPr>
          <p:cNvPr id="828" name="Google Shape;828;p42"/>
          <p:cNvSpPr/>
          <p:nvPr/>
        </p:nvSpPr>
        <p:spPr>
          <a:xfrm>
            <a:off x="7663418" y="1911391"/>
            <a:ext cx="947423"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1" lang="en-ID" sz="1600" u="none" cap="none" strike="noStrike">
                <a:solidFill>
                  <a:srgbClr val="000000"/>
                </a:solidFill>
                <a:latin typeface="Arial"/>
                <a:ea typeface="Arial"/>
                <a:cs typeface="Arial"/>
                <a:sym typeface="Arial"/>
              </a:rPr>
              <a:t>Server</a:t>
            </a:r>
            <a:endParaRPr b="0" i="0" sz="1600" u="none" cap="none" strike="noStrike">
              <a:solidFill>
                <a:srgbClr val="000000"/>
              </a:solidFill>
              <a:latin typeface="Arial"/>
              <a:ea typeface="Arial"/>
              <a:cs typeface="Arial"/>
              <a:sym typeface="Arial"/>
            </a:endParaRPr>
          </a:p>
        </p:txBody>
      </p:sp>
      <p:pic>
        <p:nvPicPr>
          <p:cNvPr id="829" name="Google Shape;829;p42"/>
          <p:cNvPicPr preferRelativeResize="0"/>
          <p:nvPr/>
        </p:nvPicPr>
        <p:blipFill rotWithShape="1">
          <a:blip r:embed="rId9">
            <a:alphaModFix/>
          </a:blip>
          <a:srcRect b="0" l="0" r="0" t="0"/>
          <a:stretch/>
        </p:blipFill>
        <p:spPr>
          <a:xfrm>
            <a:off x="3748035" y="4775706"/>
            <a:ext cx="830888" cy="695398"/>
          </a:xfrm>
          <a:prstGeom prst="rect">
            <a:avLst/>
          </a:prstGeom>
          <a:noFill/>
          <a:ln>
            <a:noFill/>
          </a:ln>
        </p:spPr>
      </p:pic>
      <p:cxnSp>
        <p:nvCxnSpPr>
          <p:cNvPr id="830" name="Google Shape;830;p42"/>
          <p:cNvCxnSpPr/>
          <p:nvPr/>
        </p:nvCxnSpPr>
        <p:spPr>
          <a:xfrm>
            <a:off x="4992657" y="1843429"/>
            <a:ext cx="0" cy="4270500"/>
          </a:xfrm>
          <a:prstGeom prst="straightConnector1">
            <a:avLst/>
          </a:prstGeom>
          <a:noFill/>
          <a:ln cap="flat" cmpd="sng" w="9525">
            <a:solidFill>
              <a:srgbClr val="4A73BB"/>
            </a:solidFill>
            <a:prstDash val="dashDot"/>
            <a:round/>
            <a:headEnd len="sm" w="sm" type="none"/>
            <a:tailEnd len="sm" w="sm" type="none"/>
          </a:ln>
        </p:spPr>
      </p:cxnSp>
      <p:pic>
        <p:nvPicPr>
          <p:cNvPr id="831" name="Google Shape;831;p42"/>
          <p:cNvPicPr preferRelativeResize="0"/>
          <p:nvPr/>
        </p:nvPicPr>
        <p:blipFill rotWithShape="1">
          <a:blip r:embed="rId12">
            <a:alphaModFix/>
          </a:blip>
          <a:srcRect b="0" l="0" r="0" t="0"/>
          <a:stretch/>
        </p:blipFill>
        <p:spPr>
          <a:xfrm>
            <a:off x="2486305" y="4681415"/>
            <a:ext cx="1103427" cy="789689"/>
          </a:xfrm>
          <a:prstGeom prst="rect">
            <a:avLst/>
          </a:prstGeom>
          <a:noFill/>
          <a:ln>
            <a:noFill/>
          </a:ln>
        </p:spPr>
      </p:pic>
      <p:cxnSp>
        <p:nvCxnSpPr>
          <p:cNvPr id="832" name="Google Shape;832;p42"/>
          <p:cNvCxnSpPr/>
          <p:nvPr/>
        </p:nvCxnSpPr>
        <p:spPr>
          <a:xfrm>
            <a:off x="7003741" y="1810668"/>
            <a:ext cx="0" cy="4270500"/>
          </a:xfrm>
          <a:prstGeom prst="straightConnector1">
            <a:avLst/>
          </a:prstGeom>
          <a:noFill/>
          <a:ln cap="flat" cmpd="sng" w="9525">
            <a:solidFill>
              <a:srgbClr val="4A73BB"/>
            </a:solidFill>
            <a:prstDash val="dashDot"/>
            <a:round/>
            <a:headEnd len="sm" w="sm" type="none"/>
            <a:tailEnd len="sm" w="sm" type="none"/>
          </a:ln>
        </p:spPr>
      </p:cxnSp>
      <p:pic>
        <p:nvPicPr>
          <p:cNvPr id="833" name="Google Shape;833;p42"/>
          <p:cNvPicPr preferRelativeResize="0"/>
          <p:nvPr/>
        </p:nvPicPr>
        <p:blipFill>
          <a:blip r:embed="rId13">
            <a:alphaModFix/>
          </a:blip>
          <a:stretch>
            <a:fillRect/>
          </a:stretch>
        </p:blipFill>
        <p:spPr>
          <a:xfrm>
            <a:off x="0" y="12747"/>
            <a:ext cx="12192000" cy="3928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500"/>
                                        <p:tgtEl>
                                          <p:spTgt spid="817"/>
                                        </p:tgtEl>
                                      </p:cBhvr>
                                    </p:animEffect>
                                  </p:childTnLst>
                                </p:cTn>
                              </p:par>
                              <p:par>
                                <p:cTn fill="hold" nodeType="with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500"/>
                                        <p:tgtEl>
                                          <p:spTgt spid="8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500"/>
                                        <p:tgtEl>
                                          <p:spTgt spid="819"/>
                                        </p:tgtEl>
                                      </p:cBhvr>
                                    </p:animEffect>
                                  </p:childTnLst>
                                </p:cTn>
                              </p:par>
                              <p:par>
                                <p:cTn fill="hold" nodeType="with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500"/>
                                        <p:tgtEl>
                                          <p:spTgt spid="8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500"/>
                                        <p:tgtEl>
                                          <p:spTgt spid="8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500"/>
                                        <p:tgtEl>
                                          <p:spTgt spid="821"/>
                                        </p:tgtEl>
                                      </p:cBhvr>
                                    </p:animEffect>
                                  </p:childTnLst>
                                </p:cTn>
                              </p:par>
                              <p:par>
                                <p:cTn fill="hold" nodeType="withEffect" presetClass="emph" presetID="8" presetSubtype="0">
                                  <p:stCondLst>
                                    <p:cond delay="0"/>
                                  </p:stCondLst>
                                  <p:childTnLst>
                                    <p:animRot by="-21600000">
                                      <p:cBhvr>
                                        <p:cTn dur="2000" fill="hold"/>
                                        <p:tgtEl>
                                          <p:spTgt spid="821"/>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500"/>
                                        <p:tgtEl>
                                          <p:spTgt spid="8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500"/>
                                        <p:tgtEl>
                                          <p:spTgt spid="8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500"/>
                                        <p:tgtEl>
                                          <p:spTgt spid="8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25"/>
                                        </p:tgtEl>
                                      </p:cBhvr>
                                    </p:animEffect>
                                    <p:set>
                                      <p:cBhvr>
                                        <p:cTn dur="1" fill="hold">
                                          <p:stCondLst>
                                            <p:cond delay="500"/>
                                          </p:stCondLst>
                                        </p:cTn>
                                        <p:tgtEl>
                                          <p:spTgt spid="82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500"/>
                                        <p:tgtEl>
                                          <p:spTgt spid="8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500"/>
                                        <p:tgtEl>
                                          <p:spTgt spid="8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500"/>
                                        <p:tgtEl>
                                          <p:spTgt spid="829"/>
                                        </p:tgtEl>
                                      </p:cBhvr>
                                    </p:animEffect>
                                  </p:childTnLst>
                                </p:cTn>
                              </p:par>
                              <p:par>
                                <p:cTn fill="hold" nodeType="withEffect" presetClass="emph" presetID="8" presetSubtype="0">
                                  <p:stCondLst>
                                    <p:cond delay="0"/>
                                  </p:stCondLst>
                                  <p:childTnLst>
                                    <p:animRot by="-21600000">
                                      <p:cBhvr>
                                        <p:cTn dur="2000" fill="hold"/>
                                        <p:tgtEl>
                                          <p:spTgt spid="829"/>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500"/>
                                        <p:tgtEl>
                                          <p:spTgt spid="8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4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839" name="Google Shape;839;p43"/>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840" name="Google Shape;840;p43"/>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841" name="Google Shape;841;p43"/>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842" name="Google Shape;842;p4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Perbandingan Skema Eksekusi HTML dan PHP</a:t>
            </a:r>
            <a:endParaRPr b="1" i="0" sz="2600" u="none" cap="none" strike="noStrike">
              <a:solidFill>
                <a:schemeClr val="dk1"/>
              </a:solidFill>
              <a:latin typeface="Poppins"/>
              <a:ea typeface="Poppins"/>
              <a:cs typeface="Poppins"/>
              <a:sym typeface="Poppins"/>
            </a:endParaRPr>
          </a:p>
        </p:txBody>
      </p:sp>
      <p:sp>
        <p:nvSpPr>
          <p:cNvPr id="843" name="Google Shape;843;p43"/>
          <p:cNvSpPr txBox="1"/>
          <p:nvPr/>
        </p:nvSpPr>
        <p:spPr>
          <a:xfrm>
            <a:off x="837574" y="1990523"/>
            <a:ext cx="5174755" cy="264684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Jika yang diminta adalah sebuah halaman PHP, prinsipnya adalah ketika berkas PHP yang diminta didapatkan oleh web server, isinya segera dikirimkan ke mesin PHP yang memproses dan memberikan hasilnya (berupa kode HTML) ke web server. Selanjutnya, web server menyampaikan ke klien.</a:t>
            </a:r>
            <a:endParaRPr b="0" i="0" sz="2000" u="none" cap="none" strike="noStrike">
              <a:solidFill>
                <a:schemeClr val="dk1"/>
              </a:solidFill>
              <a:latin typeface="Cambria"/>
              <a:ea typeface="Cambria"/>
              <a:cs typeface="Cambria"/>
              <a:sym typeface="Cambria"/>
            </a:endParaRPr>
          </a:p>
        </p:txBody>
      </p:sp>
      <p:pic>
        <p:nvPicPr>
          <p:cNvPr id="844" name="Google Shape;844;p43"/>
          <p:cNvPicPr preferRelativeResize="0"/>
          <p:nvPr/>
        </p:nvPicPr>
        <p:blipFill rotWithShape="1">
          <a:blip r:embed="rId6">
            <a:alphaModFix/>
          </a:blip>
          <a:srcRect b="0" l="0" r="0" t="0"/>
          <a:stretch/>
        </p:blipFill>
        <p:spPr>
          <a:xfrm>
            <a:off x="6349595" y="2290819"/>
            <a:ext cx="5174755" cy="3004334"/>
          </a:xfrm>
          <a:prstGeom prst="rect">
            <a:avLst/>
          </a:prstGeom>
          <a:noFill/>
          <a:ln>
            <a:noFill/>
          </a:ln>
        </p:spPr>
      </p:pic>
      <p:pic>
        <p:nvPicPr>
          <p:cNvPr id="845" name="Google Shape;845;p43"/>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292" name="Google Shape;292;p2"/>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293" name="Google Shape;293;p2"/>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294" name="Google Shape;294;p2"/>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295" name="Google Shape;295;p2"/>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Pre-Test</a:t>
            </a:r>
            <a:endParaRPr b="1" i="0" sz="2600" u="none" cap="none" strike="noStrike">
              <a:solidFill>
                <a:schemeClr val="dk1"/>
              </a:solidFill>
              <a:latin typeface="Poppins"/>
              <a:ea typeface="Poppins"/>
              <a:cs typeface="Poppins"/>
              <a:sym typeface="Poppins"/>
            </a:endParaRPr>
          </a:p>
        </p:txBody>
      </p:sp>
      <p:sp>
        <p:nvSpPr>
          <p:cNvPr id="296" name="Google Shape;296;p2"/>
          <p:cNvSpPr txBox="1"/>
          <p:nvPr/>
        </p:nvSpPr>
        <p:spPr>
          <a:xfrm>
            <a:off x="247950" y="1339350"/>
            <a:ext cx="11696100" cy="418573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1. Berikut ini yang tidak termasuk tools untuk mengeksekusi source code adalah</a:t>
            </a:r>
            <a:endParaRPr b="0" i="0" sz="2000" u="none" cap="none" strike="noStrike">
              <a:solidFill>
                <a:schemeClr val="dk1"/>
              </a:solidFill>
              <a:latin typeface="Cambria"/>
              <a:ea typeface="Cambria"/>
              <a:cs typeface="Cambria"/>
              <a:sym typeface="Cambria"/>
            </a:endParaRPr>
          </a:p>
          <a:p>
            <a:pPr indent="-457200" lvl="0" marL="806450" marR="0" rtl="0" algn="l">
              <a:lnSpc>
                <a:spcPct val="100000"/>
              </a:lnSpc>
              <a:spcBef>
                <a:spcPts val="0"/>
              </a:spcBef>
              <a:spcAft>
                <a:spcPts val="0"/>
              </a:spcAft>
              <a:buClr>
                <a:srgbClr val="000000"/>
              </a:buClr>
              <a:buSzPts val="1200"/>
              <a:buFont typeface="Arial"/>
              <a:buAutoNum type="alphaLcPeriod"/>
            </a:pPr>
            <a:r>
              <a:rPr b="0" i="0" lang="en-ID" sz="2000" u="none" cap="none" strike="noStrike">
                <a:solidFill>
                  <a:schemeClr val="dk1"/>
                </a:solidFill>
                <a:latin typeface="Cambria"/>
                <a:ea typeface="Cambria"/>
                <a:cs typeface="Cambria"/>
                <a:sym typeface="Cambria"/>
              </a:rPr>
              <a:t>XAMPP</a:t>
            </a:r>
            <a:endParaRPr/>
          </a:p>
          <a:p>
            <a:pPr indent="-457200" lvl="0" marL="806450" marR="0" rtl="0" algn="l">
              <a:lnSpc>
                <a:spcPct val="100000"/>
              </a:lnSpc>
              <a:spcBef>
                <a:spcPts val="0"/>
              </a:spcBef>
              <a:spcAft>
                <a:spcPts val="0"/>
              </a:spcAft>
              <a:buClr>
                <a:srgbClr val="000000"/>
              </a:buClr>
              <a:buSzPts val="1200"/>
              <a:buFont typeface="Arial"/>
              <a:buAutoNum type="alphaLcPeriod"/>
            </a:pPr>
            <a:r>
              <a:rPr b="0" i="0" lang="en-ID" sz="2000" u="none" cap="none" strike="noStrike">
                <a:solidFill>
                  <a:schemeClr val="dk1"/>
                </a:solidFill>
                <a:latin typeface="Cambria"/>
                <a:ea typeface="Cambria"/>
                <a:cs typeface="Cambria"/>
                <a:sym typeface="Cambria"/>
              </a:rPr>
              <a:t>Visual Studio Code</a:t>
            </a:r>
            <a:endParaRPr/>
          </a:p>
          <a:p>
            <a:pPr indent="-457200" lvl="0" marL="806450" marR="0" rtl="0" algn="l">
              <a:lnSpc>
                <a:spcPct val="100000"/>
              </a:lnSpc>
              <a:spcBef>
                <a:spcPts val="0"/>
              </a:spcBef>
              <a:spcAft>
                <a:spcPts val="0"/>
              </a:spcAft>
              <a:buClr>
                <a:srgbClr val="000000"/>
              </a:buClr>
              <a:buSzPts val="1200"/>
              <a:buFont typeface="Arial"/>
              <a:buAutoNum type="alphaLcPeriod"/>
            </a:pPr>
            <a:r>
              <a:rPr b="0" i="0" lang="en-ID" sz="2000" u="none" cap="none" strike="noStrike">
                <a:solidFill>
                  <a:schemeClr val="dk1"/>
                </a:solidFill>
                <a:latin typeface="Cambria"/>
                <a:ea typeface="Cambria"/>
                <a:cs typeface="Cambria"/>
                <a:sym typeface="Cambria"/>
              </a:rPr>
              <a:t>WhatsApp</a:t>
            </a:r>
            <a:endParaRPr/>
          </a:p>
          <a:p>
            <a:pPr indent="-457200" lvl="0" marL="806450" marR="0" rtl="0" algn="l">
              <a:lnSpc>
                <a:spcPct val="100000"/>
              </a:lnSpc>
              <a:spcBef>
                <a:spcPts val="0"/>
              </a:spcBef>
              <a:spcAft>
                <a:spcPts val="0"/>
              </a:spcAft>
              <a:buClr>
                <a:srgbClr val="000000"/>
              </a:buClr>
              <a:buSzPts val="1200"/>
              <a:buFont typeface="Arial"/>
              <a:buAutoNum type="alphaLcPeriod"/>
            </a:pPr>
            <a:r>
              <a:rPr b="0" i="0" lang="en-ID" sz="2000" u="none" cap="none" strike="noStrike">
                <a:solidFill>
                  <a:schemeClr val="dk1"/>
                </a:solidFill>
                <a:latin typeface="Cambria"/>
                <a:ea typeface="Cambria"/>
                <a:cs typeface="Cambria"/>
                <a:sym typeface="Cambria"/>
              </a:rPr>
              <a:t>Notepad++</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2. Jenis kesalahan dalam mengeksekusi source berikut ini yang terjadi ketika variabel yang dipanggil atau dieksekusi belum didefinisikan adalah</a:t>
            </a:r>
            <a:endParaRPr b="0" i="0" sz="2000" u="none" cap="none" strike="noStrike">
              <a:solidFill>
                <a:schemeClr val="dk1"/>
              </a:solidFill>
              <a:latin typeface="Cambria"/>
              <a:ea typeface="Cambria"/>
              <a:cs typeface="Cambria"/>
              <a:sym typeface="Cambria"/>
            </a:endParaRPr>
          </a:p>
          <a:p>
            <a:pPr indent="-457200" lvl="0" marL="806450" marR="0" rtl="0" algn="l">
              <a:lnSpc>
                <a:spcPct val="100000"/>
              </a:lnSpc>
              <a:spcBef>
                <a:spcPts val="0"/>
              </a:spcBef>
              <a:spcAft>
                <a:spcPts val="0"/>
              </a:spcAft>
              <a:buClr>
                <a:srgbClr val="000000"/>
              </a:buClr>
              <a:buSzPts val="1200"/>
              <a:buFont typeface="Arial"/>
              <a:buAutoNum type="alphaLcPeriod"/>
            </a:pPr>
            <a:r>
              <a:rPr b="0" i="0" lang="en-ID" sz="2000" u="none" cap="none" strike="noStrike">
                <a:solidFill>
                  <a:schemeClr val="dk1"/>
                </a:solidFill>
                <a:latin typeface="Cambria"/>
                <a:ea typeface="Cambria"/>
                <a:cs typeface="Cambria"/>
                <a:sym typeface="Cambria"/>
              </a:rPr>
              <a:t>Fatal Error</a:t>
            </a:r>
            <a:endParaRPr/>
          </a:p>
          <a:p>
            <a:pPr indent="-457200" lvl="0" marL="806450" marR="0" rtl="0" algn="l">
              <a:lnSpc>
                <a:spcPct val="100000"/>
              </a:lnSpc>
              <a:spcBef>
                <a:spcPts val="0"/>
              </a:spcBef>
              <a:spcAft>
                <a:spcPts val="0"/>
              </a:spcAft>
              <a:buClr>
                <a:srgbClr val="000000"/>
              </a:buClr>
              <a:buSzPts val="1200"/>
              <a:buFont typeface="Arial"/>
              <a:buAutoNum type="alphaLcPeriod"/>
            </a:pPr>
            <a:r>
              <a:rPr b="0" i="0" lang="en-ID" sz="2000" u="none" cap="none" strike="noStrike">
                <a:solidFill>
                  <a:schemeClr val="dk1"/>
                </a:solidFill>
                <a:latin typeface="Cambria"/>
                <a:ea typeface="Cambria"/>
                <a:cs typeface="Cambria"/>
                <a:sym typeface="Cambria"/>
              </a:rPr>
              <a:t>Notice Error</a:t>
            </a:r>
            <a:endParaRPr/>
          </a:p>
          <a:p>
            <a:pPr indent="-457200" lvl="0" marL="806450" marR="0" rtl="0" algn="l">
              <a:lnSpc>
                <a:spcPct val="100000"/>
              </a:lnSpc>
              <a:spcBef>
                <a:spcPts val="0"/>
              </a:spcBef>
              <a:spcAft>
                <a:spcPts val="0"/>
              </a:spcAft>
              <a:buClr>
                <a:srgbClr val="000000"/>
              </a:buClr>
              <a:buSzPts val="1200"/>
              <a:buFont typeface="Arial"/>
              <a:buAutoNum type="alphaLcPeriod"/>
            </a:pPr>
            <a:r>
              <a:rPr b="0" i="0" lang="en-ID" sz="2000" u="none" cap="none" strike="noStrike">
                <a:solidFill>
                  <a:schemeClr val="dk1"/>
                </a:solidFill>
                <a:latin typeface="Cambria"/>
                <a:ea typeface="Cambria"/>
                <a:cs typeface="Cambria"/>
                <a:sym typeface="Cambria"/>
              </a:rPr>
              <a:t>Warning Error</a:t>
            </a:r>
            <a:endParaRPr/>
          </a:p>
          <a:p>
            <a:pPr indent="-457200" lvl="0" marL="806450" marR="0" rtl="0" algn="l">
              <a:lnSpc>
                <a:spcPct val="100000"/>
              </a:lnSpc>
              <a:spcBef>
                <a:spcPts val="0"/>
              </a:spcBef>
              <a:spcAft>
                <a:spcPts val="0"/>
              </a:spcAft>
              <a:buClr>
                <a:srgbClr val="000000"/>
              </a:buClr>
              <a:buSzPts val="1200"/>
              <a:buFont typeface="Arial"/>
              <a:buAutoNum type="alphaLcPeriod"/>
            </a:pPr>
            <a:r>
              <a:rPr b="0" i="0" lang="en-ID" sz="2000" u="none" cap="none" strike="noStrike">
                <a:solidFill>
                  <a:schemeClr val="dk1"/>
                </a:solidFill>
                <a:latin typeface="Cambria"/>
                <a:ea typeface="Cambria"/>
                <a:cs typeface="Cambria"/>
                <a:sym typeface="Cambria"/>
              </a:rPr>
              <a:t>Parse Error</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p:txBody>
      </p:sp>
      <p:pic>
        <p:nvPicPr>
          <p:cNvPr id="297" name="Google Shape;297;p2"/>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44"/>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851" name="Google Shape;851;p44"/>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852" name="Google Shape;852;p44"/>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853" name="Google Shape;853;p44"/>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854" name="Google Shape;854;p44"/>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Cara Kerja Web PHP dengan Server Local (Localhost)</a:t>
            </a:r>
            <a:endParaRPr/>
          </a:p>
        </p:txBody>
      </p:sp>
      <p:pic>
        <p:nvPicPr>
          <p:cNvPr id="855" name="Google Shape;855;p44"/>
          <p:cNvPicPr preferRelativeResize="0"/>
          <p:nvPr/>
        </p:nvPicPr>
        <p:blipFill rotWithShape="1">
          <a:blip r:embed="rId6">
            <a:alphaModFix/>
          </a:blip>
          <a:srcRect b="0" l="0" r="0" t="0"/>
          <a:stretch/>
        </p:blipFill>
        <p:spPr>
          <a:xfrm>
            <a:off x="3106876" y="1617892"/>
            <a:ext cx="1025405" cy="874940"/>
          </a:xfrm>
          <a:prstGeom prst="rect">
            <a:avLst/>
          </a:prstGeom>
          <a:noFill/>
          <a:ln>
            <a:noFill/>
          </a:ln>
        </p:spPr>
      </p:pic>
      <p:pic>
        <p:nvPicPr>
          <p:cNvPr id="856" name="Google Shape;856;p44"/>
          <p:cNvPicPr preferRelativeResize="0"/>
          <p:nvPr/>
        </p:nvPicPr>
        <p:blipFill rotWithShape="1">
          <a:blip r:embed="rId7">
            <a:alphaModFix/>
          </a:blip>
          <a:srcRect b="0" l="0" r="0" t="0"/>
          <a:stretch/>
        </p:blipFill>
        <p:spPr>
          <a:xfrm>
            <a:off x="2491526" y="2912440"/>
            <a:ext cx="2139331" cy="1711221"/>
          </a:xfrm>
          <a:prstGeom prst="rect">
            <a:avLst/>
          </a:prstGeom>
          <a:noFill/>
          <a:ln>
            <a:noFill/>
          </a:ln>
        </p:spPr>
      </p:pic>
      <p:cxnSp>
        <p:nvCxnSpPr>
          <p:cNvPr id="857" name="Google Shape;857;p44"/>
          <p:cNvCxnSpPr/>
          <p:nvPr/>
        </p:nvCxnSpPr>
        <p:spPr>
          <a:xfrm>
            <a:off x="5432185" y="3056447"/>
            <a:ext cx="1007604" cy="0"/>
          </a:xfrm>
          <a:prstGeom prst="straightConnector1">
            <a:avLst/>
          </a:prstGeom>
          <a:noFill/>
          <a:ln cap="flat" cmpd="sng" w="76200">
            <a:solidFill>
              <a:srgbClr val="4A73BB"/>
            </a:solidFill>
            <a:prstDash val="solid"/>
            <a:round/>
            <a:headEnd len="sm" w="sm" type="none"/>
            <a:tailEnd len="med" w="med" type="triangle"/>
          </a:ln>
        </p:spPr>
      </p:cxnSp>
      <p:sp>
        <p:nvSpPr>
          <p:cNvPr id="858" name="Google Shape;858;p44"/>
          <p:cNvSpPr/>
          <p:nvPr/>
        </p:nvSpPr>
        <p:spPr>
          <a:xfrm>
            <a:off x="7431374" y="2800807"/>
            <a:ext cx="1889773" cy="1880608"/>
          </a:xfrm>
          <a:prstGeom prst="rect">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1" lang="en-ID" sz="1600" u="none" cap="none" strike="noStrike">
                <a:solidFill>
                  <a:schemeClr val="dk1"/>
                </a:solidFill>
                <a:latin typeface="Arial"/>
                <a:ea typeface="Arial"/>
                <a:cs typeface="Arial"/>
                <a:sym typeface="Arial"/>
              </a:rPr>
              <a:t>youtube.php</a:t>
            </a:r>
            <a:endParaRPr b="0" i="1"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p:txBody>
      </p:sp>
      <p:pic>
        <p:nvPicPr>
          <p:cNvPr id="859" name="Google Shape;859;p44"/>
          <p:cNvPicPr preferRelativeResize="0"/>
          <p:nvPr/>
        </p:nvPicPr>
        <p:blipFill rotWithShape="1">
          <a:blip r:embed="rId8">
            <a:alphaModFix/>
          </a:blip>
          <a:srcRect b="0" l="0" r="0" t="0"/>
          <a:stretch/>
        </p:blipFill>
        <p:spPr>
          <a:xfrm>
            <a:off x="7920843" y="3995260"/>
            <a:ext cx="770812" cy="716027"/>
          </a:xfrm>
          <a:prstGeom prst="rect">
            <a:avLst/>
          </a:prstGeom>
          <a:noFill/>
          <a:ln>
            <a:noFill/>
          </a:ln>
        </p:spPr>
      </p:pic>
      <p:pic>
        <p:nvPicPr>
          <p:cNvPr id="860" name="Google Shape;860;p44"/>
          <p:cNvPicPr preferRelativeResize="0"/>
          <p:nvPr/>
        </p:nvPicPr>
        <p:blipFill rotWithShape="1">
          <a:blip r:embed="rId9">
            <a:alphaModFix/>
          </a:blip>
          <a:srcRect b="0" l="0" r="0" t="0"/>
          <a:stretch/>
        </p:blipFill>
        <p:spPr>
          <a:xfrm>
            <a:off x="7909946" y="3444357"/>
            <a:ext cx="792607" cy="623380"/>
          </a:xfrm>
          <a:prstGeom prst="rect">
            <a:avLst/>
          </a:prstGeom>
          <a:noFill/>
          <a:ln>
            <a:noFill/>
          </a:ln>
        </p:spPr>
      </p:pic>
      <p:cxnSp>
        <p:nvCxnSpPr>
          <p:cNvPr id="861" name="Google Shape;861;p44"/>
          <p:cNvCxnSpPr/>
          <p:nvPr/>
        </p:nvCxnSpPr>
        <p:spPr>
          <a:xfrm rot="10800000">
            <a:off x="5432185" y="3587782"/>
            <a:ext cx="1007604" cy="0"/>
          </a:xfrm>
          <a:prstGeom prst="straightConnector1">
            <a:avLst/>
          </a:prstGeom>
          <a:noFill/>
          <a:ln cap="flat" cmpd="sng" w="76200">
            <a:solidFill>
              <a:srgbClr val="4A73BB"/>
            </a:solidFill>
            <a:prstDash val="solid"/>
            <a:round/>
            <a:headEnd len="sm" w="sm" type="none"/>
            <a:tailEnd len="med" w="med" type="triangle"/>
          </a:ln>
        </p:spPr>
      </p:cxnSp>
      <p:pic>
        <p:nvPicPr>
          <p:cNvPr id="862" name="Google Shape;862;p44"/>
          <p:cNvPicPr preferRelativeResize="0"/>
          <p:nvPr/>
        </p:nvPicPr>
        <p:blipFill rotWithShape="1">
          <a:blip r:embed="rId10">
            <a:alphaModFix/>
          </a:blip>
          <a:srcRect b="0" l="0" r="20082" t="0"/>
          <a:stretch/>
        </p:blipFill>
        <p:spPr>
          <a:xfrm>
            <a:off x="2659420" y="3075294"/>
            <a:ext cx="1803541" cy="1335550"/>
          </a:xfrm>
          <a:prstGeom prst="rect">
            <a:avLst/>
          </a:prstGeom>
          <a:noFill/>
          <a:ln>
            <a:noFill/>
          </a:ln>
        </p:spPr>
      </p:pic>
      <p:sp>
        <p:nvSpPr>
          <p:cNvPr id="863" name="Google Shape;863;p44"/>
          <p:cNvSpPr/>
          <p:nvPr/>
        </p:nvSpPr>
        <p:spPr>
          <a:xfrm>
            <a:off x="5244724" y="3945918"/>
            <a:ext cx="1448430" cy="338514"/>
          </a:xfrm>
          <a:prstGeom prst="rect">
            <a:avLst/>
          </a:prstGeom>
          <a:noFill/>
          <a:ln>
            <a:noFill/>
          </a:ln>
        </p:spPr>
        <p:txBody>
          <a:bodyPr anchorCtr="0" anchor="t" bIns="45700" lIns="91425" spcFirstLastPara="1" rIns="91425" wrap="square" tIns="45700">
            <a:spAutoFit/>
          </a:bodyPr>
          <a:lstStyle/>
          <a:p>
            <a:pPr indent="0" lvl="1" marL="0" marR="0" rtl="0" algn="ctr">
              <a:lnSpc>
                <a:spcPct val="100000"/>
              </a:lnSpc>
              <a:spcBef>
                <a:spcPts val="0"/>
              </a:spcBef>
              <a:spcAft>
                <a:spcPts val="0"/>
              </a:spcAft>
              <a:buClr>
                <a:srgbClr val="000000"/>
              </a:buClr>
              <a:buSzPts val="1400"/>
              <a:buFont typeface="Arial"/>
              <a:buNone/>
            </a:pPr>
            <a:r>
              <a:rPr b="0" i="0" lang="en-ID" sz="1600" u="none" cap="none" strike="noStrike">
                <a:solidFill>
                  <a:srgbClr val="000000"/>
                </a:solidFill>
                <a:latin typeface="Arial"/>
                <a:ea typeface="Arial"/>
                <a:cs typeface="Arial"/>
                <a:sym typeface="Arial"/>
              </a:rPr>
              <a:t>HTTP</a:t>
            </a:r>
            <a:endParaRPr b="0" i="0" sz="1600" u="none" cap="none" strike="noStrike">
              <a:solidFill>
                <a:srgbClr val="000000"/>
              </a:solidFill>
              <a:latin typeface="Arial"/>
              <a:ea typeface="Arial"/>
              <a:cs typeface="Arial"/>
              <a:sym typeface="Arial"/>
            </a:endParaRPr>
          </a:p>
        </p:txBody>
      </p:sp>
      <p:pic>
        <p:nvPicPr>
          <p:cNvPr id="864" name="Google Shape;864;p44"/>
          <p:cNvPicPr preferRelativeResize="0"/>
          <p:nvPr/>
        </p:nvPicPr>
        <p:blipFill rotWithShape="1">
          <a:blip r:embed="rId11">
            <a:alphaModFix/>
          </a:blip>
          <a:srcRect b="0" l="0" r="0" t="0"/>
          <a:stretch/>
        </p:blipFill>
        <p:spPr>
          <a:xfrm>
            <a:off x="7559613" y="4912034"/>
            <a:ext cx="1749287" cy="1379091"/>
          </a:xfrm>
          <a:prstGeom prst="rect">
            <a:avLst/>
          </a:prstGeom>
          <a:noFill/>
          <a:ln>
            <a:noFill/>
          </a:ln>
        </p:spPr>
      </p:pic>
      <p:sp>
        <p:nvSpPr>
          <p:cNvPr id="865" name="Google Shape;865;p44"/>
          <p:cNvSpPr/>
          <p:nvPr/>
        </p:nvSpPr>
        <p:spPr>
          <a:xfrm>
            <a:off x="2908873" y="5500277"/>
            <a:ext cx="1492991"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ID" sz="1600" u="none" cap="none" strike="noStrike">
                <a:solidFill>
                  <a:srgbClr val="000000"/>
                </a:solidFill>
                <a:latin typeface="Arial"/>
                <a:ea typeface="Arial"/>
                <a:cs typeface="Arial"/>
                <a:sym typeface="Arial"/>
              </a:rPr>
              <a:t>youtube.html</a:t>
            </a:r>
            <a:endParaRPr b="0" i="0" sz="1600" u="none" cap="none" strike="noStrike">
              <a:solidFill>
                <a:srgbClr val="000000"/>
              </a:solidFill>
              <a:latin typeface="Arial"/>
              <a:ea typeface="Arial"/>
              <a:cs typeface="Arial"/>
              <a:sym typeface="Arial"/>
            </a:endParaRPr>
          </a:p>
        </p:txBody>
      </p:sp>
      <p:sp>
        <p:nvSpPr>
          <p:cNvPr id="866" name="Google Shape;866;p44"/>
          <p:cNvSpPr/>
          <p:nvPr/>
        </p:nvSpPr>
        <p:spPr>
          <a:xfrm>
            <a:off x="3196569" y="2533379"/>
            <a:ext cx="917601"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1" lang="en-ID" sz="1600" u="none" cap="none" strike="noStrike">
                <a:solidFill>
                  <a:srgbClr val="000000"/>
                </a:solidFill>
                <a:latin typeface="Arial"/>
                <a:ea typeface="Arial"/>
                <a:cs typeface="Arial"/>
                <a:sym typeface="Arial"/>
              </a:rPr>
              <a:t>Client</a:t>
            </a:r>
            <a:endParaRPr b="0" i="0" sz="1600" u="none" cap="none" strike="noStrike">
              <a:solidFill>
                <a:srgbClr val="000000"/>
              </a:solidFill>
              <a:latin typeface="Arial"/>
              <a:ea typeface="Arial"/>
              <a:cs typeface="Arial"/>
              <a:sym typeface="Arial"/>
            </a:endParaRPr>
          </a:p>
        </p:txBody>
      </p:sp>
      <p:sp>
        <p:nvSpPr>
          <p:cNvPr id="867" name="Google Shape;867;p44"/>
          <p:cNvSpPr/>
          <p:nvPr/>
        </p:nvSpPr>
        <p:spPr>
          <a:xfrm>
            <a:off x="7832537" y="2430803"/>
            <a:ext cx="947423"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1" lang="en-ID" sz="1600" u="none" cap="none" strike="noStrike">
                <a:solidFill>
                  <a:srgbClr val="000000"/>
                </a:solidFill>
                <a:latin typeface="Arial"/>
                <a:ea typeface="Arial"/>
                <a:cs typeface="Arial"/>
                <a:sym typeface="Arial"/>
              </a:rPr>
              <a:t>Server</a:t>
            </a:r>
            <a:endParaRPr b="0" i="0" sz="1600" u="none" cap="none" strike="noStrike">
              <a:solidFill>
                <a:srgbClr val="000000"/>
              </a:solidFill>
              <a:latin typeface="Arial"/>
              <a:ea typeface="Arial"/>
              <a:cs typeface="Arial"/>
              <a:sym typeface="Arial"/>
            </a:endParaRPr>
          </a:p>
        </p:txBody>
      </p:sp>
      <p:pic>
        <p:nvPicPr>
          <p:cNvPr id="868" name="Google Shape;868;p44"/>
          <p:cNvPicPr preferRelativeResize="0"/>
          <p:nvPr/>
        </p:nvPicPr>
        <p:blipFill rotWithShape="1">
          <a:blip r:embed="rId9">
            <a:alphaModFix/>
          </a:blip>
          <a:srcRect b="0" l="0" r="0" t="0"/>
          <a:stretch/>
        </p:blipFill>
        <p:spPr>
          <a:xfrm>
            <a:off x="3748035" y="4775706"/>
            <a:ext cx="830888" cy="695398"/>
          </a:xfrm>
          <a:prstGeom prst="rect">
            <a:avLst/>
          </a:prstGeom>
          <a:noFill/>
          <a:ln>
            <a:noFill/>
          </a:ln>
        </p:spPr>
      </p:pic>
      <p:cxnSp>
        <p:nvCxnSpPr>
          <p:cNvPr id="869" name="Google Shape;869;p44"/>
          <p:cNvCxnSpPr/>
          <p:nvPr/>
        </p:nvCxnSpPr>
        <p:spPr>
          <a:xfrm>
            <a:off x="4992657" y="1843429"/>
            <a:ext cx="0" cy="4270500"/>
          </a:xfrm>
          <a:prstGeom prst="straightConnector1">
            <a:avLst/>
          </a:prstGeom>
          <a:noFill/>
          <a:ln cap="flat" cmpd="sng" w="9525">
            <a:solidFill>
              <a:srgbClr val="4A73BB"/>
            </a:solidFill>
            <a:prstDash val="dashDot"/>
            <a:round/>
            <a:headEnd len="sm" w="sm" type="none"/>
            <a:tailEnd len="sm" w="sm" type="none"/>
          </a:ln>
        </p:spPr>
      </p:cxnSp>
      <p:pic>
        <p:nvPicPr>
          <p:cNvPr id="870" name="Google Shape;870;p44"/>
          <p:cNvPicPr preferRelativeResize="0"/>
          <p:nvPr/>
        </p:nvPicPr>
        <p:blipFill rotWithShape="1">
          <a:blip r:embed="rId12">
            <a:alphaModFix/>
          </a:blip>
          <a:srcRect b="0" l="0" r="0" t="0"/>
          <a:stretch/>
        </p:blipFill>
        <p:spPr>
          <a:xfrm>
            <a:off x="2486305" y="4681415"/>
            <a:ext cx="1103427" cy="789689"/>
          </a:xfrm>
          <a:prstGeom prst="rect">
            <a:avLst/>
          </a:prstGeom>
          <a:noFill/>
          <a:ln>
            <a:noFill/>
          </a:ln>
        </p:spPr>
      </p:pic>
      <p:cxnSp>
        <p:nvCxnSpPr>
          <p:cNvPr id="871" name="Google Shape;871;p44"/>
          <p:cNvCxnSpPr/>
          <p:nvPr/>
        </p:nvCxnSpPr>
        <p:spPr>
          <a:xfrm>
            <a:off x="7003741" y="1810668"/>
            <a:ext cx="0" cy="4270500"/>
          </a:xfrm>
          <a:prstGeom prst="straightConnector1">
            <a:avLst/>
          </a:prstGeom>
          <a:noFill/>
          <a:ln cap="flat" cmpd="sng" w="9525">
            <a:solidFill>
              <a:srgbClr val="4A73BB"/>
            </a:solidFill>
            <a:prstDash val="dashDot"/>
            <a:round/>
            <a:headEnd len="sm" w="sm" type="none"/>
            <a:tailEnd len="sm" w="sm" type="none"/>
          </a:ln>
        </p:spPr>
      </p:cxnSp>
      <p:sp>
        <p:nvSpPr>
          <p:cNvPr id="872" name="Google Shape;872;p44"/>
          <p:cNvSpPr/>
          <p:nvPr/>
        </p:nvSpPr>
        <p:spPr>
          <a:xfrm>
            <a:off x="5432185" y="1452456"/>
            <a:ext cx="1026886" cy="1026886"/>
          </a:xfrm>
          <a:prstGeom prst="mathPlus">
            <a:avLst>
              <a:gd fmla="val 23520" name="adj1"/>
            </a:avLst>
          </a:prstGeom>
          <a:solidFill>
            <a:schemeClr val="accent1"/>
          </a:solidFill>
          <a:ln cap="flat" cmpd="sng" w="25400">
            <a:solidFill>
              <a:srgbClr val="39568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73" name="Google Shape;873;p44"/>
          <p:cNvPicPr preferRelativeResize="0"/>
          <p:nvPr/>
        </p:nvPicPr>
        <p:blipFill rotWithShape="1">
          <a:blip r:embed="rId13">
            <a:alphaModFix/>
          </a:blip>
          <a:srcRect b="0" l="0" r="0" t="0"/>
          <a:stretch/>
        </p:blipFill>
        <p:spPr>
          <a:xfrm>
            <a:off x="7431374" y="1485736"/>
            <a:ext cx="1782204" cy="1039619"/>
          </a:xfrm>
          <a:prstGeom prst="rect">
            <a:avLst/>
          </a:prstGeom>
          <a:noFill/>
          <a:ln>
            <a:noFill/>
          </a:ln>
        </p:spPr>
      </p:pic>
      <p:pic>
        <p:nvPicPr>
          <p:cNvPr id="874" name="Google Shape;874;p44"/>
          <p:cNvPicPr preferRelativeResize="0"/>
          <p:nvPr/>
        </p:nvPicPr>
        <p:blipFill>
          <a:blip r:embed="rId14">
            <a:alphaModFix/>
          </a:blip>
          <a:stretch>
            <a:fillRect/>
          </a:stretch>
        </p:blipFill>
        <p:spPr>
          <a:xfrm>
            <a:off x="0" y="12747"/>
            <a:ext cx="12192000" cy="3928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500"/>
                                        <p:tgtEl>
                                          <p:spTgt spid="856"/>
                                        </p:tgtEl>
                                      </p:cBhvr>
                                    </p:animEffect>
                                  </p:childTnLst>
                                </p:cTn>
                              </p:par>
                              <p:par>
                                <p:cTn fill="hold" nodeType="with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500"/>
                                        <p:tgtEl>
                                          <p:spTgt spid="8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500"/>
                                        <p:tgtEl>
                                          <p:spTgt spid="858"/>
                                        </p:tgtEl>
                                      </p:cBhvr>
                                    </p:animEffect>
                                  </p:childTnLst>
                                </p:cTn>
                              </p:par>
                              <p:par>
                                <p:cTn fill="hold" nodeType="with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500"/>
                                        <p:tgtEl>
                                          <p:spTgt spid="8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500"/>
                                        <p:tgtEl>
                                          <p:spTgt spid="8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500"/>
                                        <p:tgtEl>
                                          <p:spTgt spid="8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500"/>
                                        <p:tgtEl>
                                          <p:spTgt spid="860"/>
                                        </p:tgtEl>
                                      </p:cBhvr>
                                    </p:animEffect>
                                  </p:childTnLst>
                                </p:cTn>
                              </p:par>
                              <p:par>
                                <p:cTn fill="hold" nodeType="withEffect" presetClass="emph" presetID="8" presetSubtype="0">
                                  <p:stCondLst>
                                    <p:cond delay="0"/>
                                  </p:stCondLst>
                                  <p:childTnLst>
                                    <p:animRot by="-21600000">
                                      <p:cBhvr>
                                        <p:cTn dur="2000" fill="hold"/>
                                        <p:tgtEl>
                                          <p:spTgt spid="860"/>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500"/>
                                        <p:tgtEl>
                                          <p:spTgt spid="8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1"/>
                                        </p:tgtEl>
                                        <p:attrNameLst>
                                          <p:attrName>style.visibility</p:attrName>
                                        </p:attrNameLst>
                                      </p:cBhvr>
                                      <p:to>
                                        <p:strVal val="visible"/>
                                      </p:to>
                                    </p:set>
                                    <p:animEffect filter="fade" transition="in">
                                      <p:cBhvr>
                                        <p:cTn dur="500"/>
                                        <p:tgtEl>
                                          <p:spTgt spid="8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500"/>
                                        <p:tgtEl>
                                          <p:spTgt spid="8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64"/>
                                        </p:tgtEl>
                                      </p:cBhvr>
                                    </p:animEffect>
                                    <p:set>
                                      <p:cBhvr>
                                        <p:cTn dur="1" fill="hold">
                                          <p:stCondLst>
                                            <p:cond delay="500"/>
                                          </p:stCondLst>
                                        </p:cTn>
                                        <p:tgtEl>
                                          <p:spTgt spid="86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500"/>
                                        <p:tgtEl>
                                          <p:spTgt spid="8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500"/>
                                        <p:tgtEl>
                                          <p:spTgt spid="8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500"/>
                                        <p:tgtEl>
                                          <p:spTgt spid="868"/>
                                        </p:tgtEl>
                                      </p:cBhvr>
                                    </p:animEffect>
                                  </p:childTnLst>
                                </p:cTn>
                              </p:par>
                              <p:par>
                                <p:cTn fill="hold" nodeType="withEffect" presetClass="emph" presetID="8" presetSubtype="0">
                                  <p:stCondLst>
                                    <p:cond delay="0"/>
                                  </p:stCondLst>
                                  <p:childTnLst>
                                    <p:animRot by="-21600000">
                                      <p:cBhvr>
                                        <p:cTn dur="2000" fill="hold"/>
                                        <p:tgtEl>
                                          <p:spTgt spid="868"/>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500"/>
                                        <p:tgtEl>
                                          <p:spTgt spid="862"/>
                                        </p:tgtEl>
                                      </p:cBhvr>
                                    </p:animEffect>
                                  </p:childTnLst>
                                </p:cTn>
                              </p:par>
                              <p:par>
                                <p:cTn fill="hold" nodeType="with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500"/>
                                        <p:tgtEl>
                                          <p:spTgt spid="8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500"/>
                                        <p:tgtEl>
                                          <p:spTgt spid="8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45"/>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880" name="Google Shape;880;p45"/>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881" name="Google Shape;881;p45"/>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882" name="Google Shape;882;p45"/>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883" name="Google Shape;883;p45"/>
          <p:cNvSpPr txBox="1"/>
          <p:nvPr/>
        </p:nvSpPr>
        <p:spPr>
          <a:xfrm>
            <a:off x="1399877" y="2916024"/>
            <a:ext cx="9392245" cy="1025951"/>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4400" u="none" cap="none" strike="noStrike">
                <a:solidFill>
                  <a:schemeClr val="dk1"/>
                </a:solidFill>
                <a:latin typeface="Poppins"/>
                <a:ea typeface="Poppins"/>
                <a:cs typeface="Poppins"/>
                <a:sym typeface="Poppins"/>
              </a:rPr>
              <a:t>Perbedaan Running, Debugging, dan Executable File</a:t>
            </a:r>
            <a:endParaRPr/>
          </a:p>
        </p:txBody>
      </p:sp>
      <p:pic>
        <p:nvPicPr>
          <p:cNvPr id="884" name="Google Shape;884;p45"/>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46"/>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890" name="Google Shape;890;p46"/>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891" name="Google Shape;891;p46"/>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892" name="Google Shape;892;p46"/>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893" name="Google Shape;893;p46"/>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Running</a:t>
            </a:r>
            <a:endParaRPr/>
          </a:p>
        </p:txBody>
      </p:sp>
      <p:sp>
        <p:nvSpPr>
          <p:cNvPr id="894" name="Google Shape;894;p46"/>
          <p:cNvSpPr txBox="1"/>
          <p:nvPr/>
        </p:nvSpPr>
        <p:spPr>
          <a:xfrm>
            <a:off x="1229622" y="1249703"/>
            <a:ext cx="9732756" cy="4493508"/>
          </a:xfrm>
          <a:prstGeom prst="rect">
            <a:avLst/>
          </a:prstGeom>
          <a:noFill/>
          <a:ln>
            <a:noFill/>
          </a:ln>
        </p:spPr>
        <p:txBody>
          <a:bodyPr anchorCtr="0" anchor="t" bIns="91425" lIns="91425" spcFirstLastPara="1" rIns="91425" wrap="square" tIns="91425">
            <a:spAutoFit/>
          </a:bodyPr>
          <a:lstStyle/>
          <a:p>
            <a:pPr indent="0" lvl="0" marL="194728"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Running merupakan proses eksekusi dari kode yang telah ditulis ke dalam Bahasa pemrograman tertentu. Program dapat secara langsung dijalankan pada server web atau dapat juga dijalankan di lingkungan pengembangan lokal. Hal ini bertujuan untuk melihat bagaimana program berperilaku di bawah kondisi normal dan memastikan bahwa semua fungsionalitasnya berjalan seperti yang diharapkan.</a:t>
            </a:r>
            <a:endParaRPr/>
          </a:p>
          <a:p>
            <a:pPr indent="0" lvl="0" marL="194728"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194728"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Contoh program PHP:</a:t>
            </a:r>
            <a:endParaRPr/>
          </a:p>
          <a:p>
            <a:pPr indent="0" lvl="0" marL="194728" marR="0" rtl="0" algn="just">
              <a:lnSpc>
                <a:spcPct val="100000"/>
              </a:lnSpc>
              <a:spcBef>
                <a:spcPts val="0"/>
              </a:spcBef>
              <a:spcAft>
                <a:spcPts val="0"/>
              </a:spcAft>
              <a:buNone/>
            </a:pPr>
            <a:r>
              <a:rPr b="0" i="0" lang="en-ID" sz="2000" u="none" cap="none" strike="noStrike">
                <a:solidFill>
                  <a:srgbClr val="C00000"/>
                </a:solidFill>
                <a:latin typeface="Cambria"/>
                <a:ea typeface="Cambria"/>
                <a:cs typeface="Cambria"/>
                <a:sym typeface="Cambria"/>
              </a:rPr>
              <a:t>&lt;?php</a:t>
            </a:r>
            <a:endParaRPr/>
          </a:p>
          <a:p>
            <a:pPr indent="0" lvl="0" marL="194728" marR="0" rtl="0" algn="just">
              <a:lnSpc>
                <a:spcPct val="100000"/>
              </a:lnSpc>
              <a:spcBef>
                <a:spcPts val="0"/>
              </a:spcBef>
              <a:spcAft>
                <a:spcPts val="0"/>
              </a:spcAft>
              <a:buNone/>
            </a:pPr>
            <a:r>
              <a:rPr b="0" i="0" lang="en-ID" sz="2000" u="none" cap="none" strike="noStrike">
                <a:solidFill>
                  <a:srgbClr val="C00000"/>
                </a:solidFill>
                <a:latin typeface="Cambria"/>
                <a:ea typeface="Cambria"/>
                <a:cs typeface="Cambria"/>
                <a:sym typeface="Cambria"/>
              </a:rPr>
              <a:t>echo “Hello World!”;</a:t>
            </a:r>
            <a:endParaRPr/>
          </a:p>
          <a:p>
            <a:pPr indent="0" lvl="0" marL="194728" marR="0" rtl="0" algn="just">
              <a:lnSpc>
                <a:spcPct val="100000"/>
              </a:lnSpc>
              <a:spcBef>
                <a:spcPts val="0"/>
              </a:spcBef>
              <a:spcAft>
                <a:spcPts val="0"/>
              </a:spcAft>
              <a:buNone/>
            </a:pPr>
            <a:r>
              <a:rPr b="0" i="0" lang="en-ID" sz="2000" u="none" cap="none" strike="noStrike">
                <a:solidFill>
                  <a:srgbClr val="C00000"/>
                </a:solidFill>
                <a:latin typeface="Cambria"/>
                <a:ea typeface="Cambria"/>
                <a:cs typeface="Cambria"/>
                <a:sym typeface="Cambria"/>
              </a:rPr>
              <a:t>?&gt;</a:t>
            </a:r>
            <a:endParaRPr/>
          </a:p>
          <a:p>
            <a:pPr indent="0" lvl="0" marL="194728" marR="0" rtl="0" algn="just">
              <a:lnSpc>
                <a:spcPct val="100000"/>
              </a:lnSpc>
              <a:spcBef>
                <a:spcPts val="0"/>
              </a:spcBef>
              <a:spcAft>
                <a:spcPts val="0"/>
              </a:spcAft>
              <a:buNone/>
            </a:pPr>
            <a:r>
              <a:t/>
            </a:r>
            <a:endParaRPr b="0" i="0" sz="2000" u="none" cap="none" strike="noStrike">
              <a:solidFill>
                <a:srgbClr val="C00000"/>
              </a:solidFill>
              <a:latin typeface="Cambria"/>
              <a:ea typeface="Cambria"/>
              <a:cs typeface="Cambria"/>
              <a:sym typeface="Cambria"/>
            </a:endParaRPr>
          </a:p>
          <a:p>
            <a:pPr indent="0" lvl="0" marL="194728"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Kode di atas jika dijalankan pada halaman web, akan menghasilkan teks </a:t>
            </a:r>
            <a:r>
              <a:rPr b="1" i="0" lang="en-ID" sz="2000" u="none" cap="none" strike="noStrike">
                <a:solidFill>
                  <a:srgbClr val="0C0C0C"/>
                </a:solidFill>
                <a:latin typeface="Cambria"/>
                <a:ea typeface="Cambria"/>
                <a:cs typeface="Cambria"/>
                <a:sym typeface="Cambria"/>
              </a:rPr>
              <a:t>Hello World! </a:t>
            </a:r>
            <a:r>
              <a:rPr b="0" i="0" lang="en-ID" sz="2000" u="none" cap="none" strike="noStrike">
                <a:solidFill>
                  <a:srgbClr val="0C0C0C"/>
                </a:solidFill>
                <a:latin typeface="Cambria"/>
                <a:ea typeface="Cambria"/>
                <a:cs typeface="Cambria"/>
                <a:sym typeface="Cambria"/>
              </a:rPr>
              <a:t>sebagai respons.</a:t>
            </a:r>
            <a:endParaRPr/>
          </a:p>
          <a:p>
            <a:pPr indent="0" lvl="0" marL="194728"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p:txBody>
      </p:sp>
      <p:pic>
        <p:nvPicPr>
          <p:cNvPr id="895" name="Google Shape;895;p46"/>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47"/>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901" name="Google Shape;901;p47"/>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902" name="Google Shape;902;p47"/>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903" name="Google Shape;903;p47"/>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904" name="Google Shape;904;p47"/>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Debugging</a:t>
            </a:r>
            <a:endParaRPr/>
          </a:p>
        </p:txBody>
      </p:sp>
      <p:sp>
        <p:nvSpPr>
          <p:cNvPr id="905" name="Google Shape;905;p47"/>
          <p:cNvSpPr txBox="1"/>
          <p:nvPr/>
        </p:nvSpPr>
        <p:spPr>
          <a:xfrm>
            <a:off x="1237128" y="1339350"/>
            <a:ext cx="9819343" cy="3570178"/>
          </a:xfrm>
          <a:prstGeom prst="rect">
            <a:avLst/>
          </a:prstGeom>
          <a:noFill/>
          <a:ln>
            <a:noFill/>
          </a:ln>
        </p:spPr>
        <p:txBody>
          <a:bodyPr anchorCtr="0" anchor="t" bIns="91425" lIns="91425" spcFirstLastPara="1" rIns="91425" wrap="square" tIns="91425">
            <a:spAutoFit/>
          </a:bodyPr>
          <a:lstStyle/>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Debugging merupakan aktivitas yang melibatkan identifikasi, analisis, serta perbaikan kesalahan atau bug yang mungkin muncul dalam struktur dan eksekusi suatu kode program. </a:t>
            </a:r>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Debugging diperlukkan ketika terjadi kesalahan dalam program yang mengakibatkan perilaku yang tidak diinginkan atau ketidakmampuan program untuk berjalan dengan benar. </a:t>
            </a:r>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Contoh:</a:t>
            </a:r>
            <a:endParaRPr/>
          </a:p>
          <a:p>
            <a:pPr indent="0" lvl="0" marL="194728" marR="0" rtl="0" algn="l">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Program PHP yang mengalami masalah dengan manipulasi data dari formulir. Dalam debugging, pengembang dapat menggunakan pernyataan </a:t>
            </a:r>
            <a:r>
              <a:rPr b="1" i="0" lang="en-ID" sz="2000" u="none" cap="none" strike="noStrike">
                <a:solidFill>
                  <a:srgbClr val="0C0C0C"/>
                </a:solidFill>
                <a:latin typeface="Cambria"/>
                <a:ea typeface="Cambria"/>
                <a:cs typeface="Cambria"/>
                <a:sym typeface="Cambria"/>
              </a:rPr>
              <a:t>echo $variable</a:t>
            </a:r>
            <a:r>
              <a:rPr b="0" i="0" lang="en-ID" sz="2000" u="none" cap="none" strike="noStrike">
                <a:solidFill>
                  <a:srgbClr val="0C0C0C"/>
                </a:solidFill>
                <a:latin typeface="Cambria"/>
                <a:ea typeface="Cambria"/>
                <a:cs typeface="Cambria"/>
                <a:sym typeface="Cambria"/>
              </a:rPr>
              <a:t> atau </a:t>
            </a:r>
            <a:r>
              <a:rPr b="1" i="0" lang="en-ID" sz="2000" u="none" cap="none" strike="noStrike">
                <a:solidFill>
                  <a:srgbClr val="0C0C0C"/>
                </a:solidFill>
                <a:latin typeface="Cambria"/>
                <a:ea typeface="Cambria"/>
                <a:cs typeface="Cambria"/>
                <a:sym typeface="Cambria"/>
              </a:rPr>
              <a:t>var_dump($variabel) </a:t>
            </a:r>
            <a:r>
              <a:rPr b="0" i="0" lang="en-ID" sz="2000" u="none" cap="none" strike="noStrike">
                <a:solidFill>
                  <a:srgbClr val="0C0C0C"/>
                </a:solidFill>
                <a:latin typeface="Cambria"/>
                <a:ea typeface="Cambria"/>
                <a:cs typeface="Cambria"/>
                <a:sym typeface="Cambria"/>
              </a:rPr>
              <a:t>untuk melihat nilai variable atau menggunakan alat debugging seperti Xdebug.</a:t>
            </a:r>
            <a:endParaRPr/>
          </a:p>
        </p:txBody>
      </p:sp>
      <p:pic>
        <p:nvPicPr>
          <p:cNvPr id="906" name="Google Shape;906;p47"/>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48"/>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912" name="Google Shape;912;p48"/>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913" name="Google Shape;913;p48"/>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914" name="Google Shape;914;p48"/>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915" name="Google Shape;915;p48"/>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Executable File</a:t>
            </a:r>
            <a:endParaRPr/>
          </a:p>
        </p:txBody>
      </p:sp>
      <p:sp>
        <p:nvSpPr>
          <p:cNvPr id="916" name="Google Shape;916;p48"/>
          <p:cNvSpPr txBox="1"/>
          <p:nvPr/>
        </p:nvSpPr>
        <p:spPr>
          <a:xfrm>
            <a:off x="1237128" y="1339350"/>
            <a:ext cx="9819343" cy="2954625"/>
          </a:xfrm>
          <a:prstGeom prst="rect">
            <a:avLst/>
          </a:prstGeom>
          <a:noFill/>
          <a:ln>
            <a:noFill/>
          </a:ln>
        </p:spPr>
        <p:txBody>
          <a:bodyPr anchorCtr="0" anchor="t" bIns="91425" lIns="91425" spcFirstLastPara="1" rIns="91425" wrap="square" tIns="91425">
            <a:spAutoFit/>
          </a:bodyPr>
          <a:lstStyle/>
          <a:p>
            <a:pPr indent="0" lvl="0" marL="194728"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Proses pembuatan executable file merupakan tahapan yang melibatkan konversi kode sumber suatu perangkat lunak ke dalam bentuk yang dapat dijalankan secara mandiri, tanpa memerlukan interpretasi atau terjemahan langsung oleh Bahasa pemrograman yang digunakan. </a:t>
            </a:r>
            <a:endParaRPr/>
          </a:p>
          <a:p>
            <a:pPr indent="0" lvl="0" marL="194728"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Contohnya adalah ketika anda mengunduh dan menginstal suatu aplikasi dari internet. File installer tersebut merupakan contoh dari executable file. Setelah diinstal, anda dapat menjalankan aplikasi tersebut tanpa harus membuka atau mengeksekusi kode sumber asli karena instruksi yang dibutuhkan sudah terkandung dalam executable file tersebut. </a:t>
            </a:r>
            <a:endParaRPr/>
          </a:p>
        </p:txBody>
      </p:sp>
      <p:pic>
        <p:nvPicPr>
          <p:cNvPr id="917" name="Google Shape;917;p48"/>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49"/>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923" name="Google Shape;923;p49"/>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924" name="Google Shape;924;p49"/>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925" name="Google Shape;925;p49"/>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926" name="Google Shape;926;p49"/>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Identifikasi Kesalahan / Error Saat Eksekusi Web</a:t>
            </a:r>
            <a:endParaRPr/>
          </a:p>
        </p:txBody>
      </p:sp>
      <p:pic>
        <p:nvPicPr>
          <p:cNvPr id="927" name="Google Shape;927;p49"/>
          <p:cNvPicPr preferRelativeResize="0"/>
          <p:nvPr/>
        </p:nvPicPr>
        <p:blipFill rotWithShape="1">
          <a:blip r:embed="rId6">
            <a:alphaModFix/>
          </a:blip>
          <a:srcRect b="17465" l="0" r="0" t="0"/>
          <a:stretch/>
        </p:blipFill>
        <p:spPr>
          <a:xfrm>
            <a:off x="2560013" y="2054154"/>
            <a:ext cx="7071973" cy="3778882"/>
          </a:xfrm>
          <a:prstGeom prst="rect">
            <a:avLst/>
          </a:prstGeom>
          <a:noFill/>
          <a:ln>
            <a:noFill/>
          </a:ln>
        </p:spPr>
      </p:pic>
      <p:pic>
        <p:nvPicPr>
          <p:cNvPr id="928" name="Google Shape;928;p49"/>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50"/>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934" name="Google Shape;934;p50"/>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935" name="Google Shape;935;p50"/>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936" name="Google Shape;936;p50"/>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937" name="Google Shape;937;p50"/>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Jenis Error pada Software</a:t>
            </a:r>
            <a:endParaRPr/>
          </a:p>
        </p:txBody>
      </p:sp>
      <p:sp>
        <p:nvSpPr>
          <p:cNvPr id="938" name="Google Shape;938;p50"/>
          <p:cNvSpPr txBox="1"/>
          <p:nvPr/>
        </p:nvSpPr>
        <p:spPr>
          <a:xfrm>
            <a:off x="614100" y="1339349"/>
            <a:ext cx="10910250" cy="923299"/>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400"/>
              <a:buFont typeface="Cambria"/>
              <a:buChar char="❖"/>
            </a:pPr>
            <a:r>
              <a:rPr b="0" i="0" lang="en-ID" sz="2400" u="none" cap="none" strike="noStrike">
                <a:solidFill>
                  <a:srgbClr val="000000"/>
                </a:solidFill>
                <a:latin typeface="Cambria"/>
                <a:ea typeface="Cambria"/>
                <a:cs typeface="Cambria"/>
                <a:sym typeface="Cambria"/>
              </a:rPr>
              <a:t>Internal Error : error pada kode program</a:t>
            </a:r>
            <a:endParaRPr/>
          </a:p>
          <a:p>
            <a:pPr indent="0" lvl="0" marL="0" marR="0" rtl="0" algn="just">
              <a:lnSpc>
                <a:spcPct val="100000"/>
              </a:lnSpc>
              <a:spcBef>
                <a:spcPts val="0"/>
              </a:spcBef>
              <a:spcAft>
                <a:spcPts val="0"/>
              </a:spcAft>
              <a:buClr>
                <a:srgbClr val="000000"/>
              </a:buClr>
              <a:buSzPts val="2400"/>
              <a:buFont typeface="Cambria"/>
              <a:buChar char="❖"/>
            </a:pPr>
            <a:r>
              <a:rPr b="0" i="0" lang="en-ID" sz="2400" u="none" cap="none" strike="noStrike">
                <a:solidFill>
                  <a:srgbClr val="000000"/>
                </a:solidFill>
                <a:latin typeface="Cambria"/>
                <a:ea typeface="Cambria"/>
                <a:cs typeface="Cambria"/>
                <a:sym typeface="Cambria"/>
              </a:rPr>
              <a:t>Eksternal Error : error pada interaksi dengan hal lain diluar kode program</a:t>
            </a:r>
            <a:endParaRPr/>
          </a:p>
        </p:txBody>
      </p:sp>
      <p:pic>
        <p:nvPicPr>
          <p:cNvPr id="939" name="Google Shape;939;p50"/>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51"/>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945" name="Google Shape;945;p51"/>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946" name="Google Shape;946;p51"/>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947" name="Google Shape;947;p51"/>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948" name="Google Shape;948;p51"/>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Identifikasi  Kesalahan Eksekusi Web</a:t>
            </a:r>
            <a:endParaRPr/>
          </a:p>
        </p:txBody>
      </p:sp>
      <p:sp>
        <p:nvSpPr>
          <p:cNvPr id="949" name="Google Shape;949;p51"/>
          <p:cNvSpPr txBox="1"/>
          <p:nvPr/>
        </p:nvSpPr>
        <p:spPr>
          <a:xfrm>
            <a:off x="823222" y="1363256"/>
            <a:ext cx="10545556" cy="1292631"/>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0" i="0" lang="en-ID" sz="2400" u="none" cap="none" strike="noStrike">
                <a:solidFill>
                  <a:srgbClr val="000000"/>
                </a:solidFill>
                <a:latin typeface="Cambria"/>
                <a:ea typeface="Cambria"/>
                <a:cs typeface="Cambria"/>
                <a:sym typeface="Cambria"/>
              </a:rPr>
              <a:t>Jenis Kesalahan pada saat eksekusi Web :</a:t>
            </a:r>
            <a:endParaRPr/>
          </a:p>
          <a:p>
            <a:pPr indent="0" lvl="0" marL="0" marR="0" rtl="0" algn="just">
              <a:lnSpc>
                <a:spcPct val="100000"/>
              </a:lnSpc>
              <a:spcBef>
                <a:spcPts val="0"/>
              </a:spcBef>
              <a:spcAft>
                <a:spcPts val="0"/>
              </a:spcAft>
              <a:buClr>
                <a:srgbClr val="000000"/>
              </a:buClr>
              <a:buSzPts val="2400"/>
              <a:buFont typeface="Cambria"/>
              <a:buChar char="❖"/>
            </a:pPr>
            <a:r>
              <a:rPr b="0" i="1" lang="en-ID" sz="2400" u="none" cap="none" strike="noStrike">
                <a:solidFill>
                  <a:srgbClr val="000000"/>
                </a:solidFill>
                <a:latin typeface="Cambria"/>
                <a:ea typeface="Cambria"/>
                <a:cs typeface="Cambria"/>
                <a:sym typeface="Cambria"/>
              </a:rPr>
              <a:t>Error</a:t>
            </a:r>
            <a:r>
              <a:rPr b="0" i="0" lang="en-ID" sz="2400" u="none" cap="none" strike="noStrike">
                <a:solidFill>
                  <a:srgbClr val="000000"/>
                </a:solidFill>
                <a:latin typeface="Cambria"/>
                <a:ea typeface="Cambria"/>
                <a:cs typeface="Cambria"/>
                <a:sym typeface="Cambria"/>
              </a:rPr>
              <a:t>  : Kesalahan tersebut dapat berasal dari kesalahan kode pada script </a:t>
            </a:r>
            <a:endParaRPr/>
          </a:p>
          <a:p>
            <a:pPr indent="0" lvl="0" marL="0" marR="0" rtl="0" algn="just">
              <a:lnSpc>
                <a:spcPct val="100000"/>
              </a:lnSpc>
              <a:spcBef>
                <a:spcPts val="0"/>
              </a:spcBef>
              <a:spcAft>
                <a:spcPts val="0"/>
              </a:spcAft>
              <a:buClr>
                <a:srgbClr val="000000"/>
              </a:buClr>
              <a:buSzPts val="2400"/>
              <a:buFont typeface="Cambria"/>
              <a:buChar char="❖"/>
            </a:pPr>
            <a:r>
              <a:rPr b="0" i="1" lang="en-ID" sz="2400" u="none" cap="none" strike="noStrike">
                <a:solidFill>
                  <a:srgbClr val="000000"/>
                </a:solidFill>
                <a:latin typeface="Cambria"/>
                <a:ea typeface="Cambria"/>
                <a:cs typeface="Cambria"/>
                <a:sym typeface="Cambria"/>
              </a:rPr>
              <a:t>Http Error : </a:t>
            </a:r>
            <a:r>
              <a:rPr b="0" i="0" lang="en-ID" sz="2400" u="none" cap="none" strike="noStrike">
                <a:solidFill>
                  <a:srgbClr val="000000"/>
                </a:solidFill>
                <a:latin typeface="Cambria"/>
                <a:ea typeface="Cambria"/>
                <a:cs typeface="Cambria"/>
                <a:sym typeface="Cambria"/>
              </a:rPr>
              <a:t>Kesalahan komunikasi script dengan server php</a:t>
            </a:r>
            <a:endParaRPr/>
          </a:p>
        </p:txBody>
      </p:sp>
      <p:pic>
        <p:nvPicPr>
          <p:cNvPr id="950" name="Google Shape;950;p51"/>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52"/>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956" name="Google Shape;956;p52"/>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957" name="Google Shape;957;p52"/>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958" name="Google Shape;958;p52"/>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959" name="Google Shape;959;p52"/>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Kesalahan pada Kode PHP (Error)</a:t>
            </a:r>
            <a:endParaRPr/>
          </a:p>
        </p:txBody>
      </p:sp>
      <p:sp>
        <p:nvSpPr>
          <p:cNvPr id="960" name="Google Shape;960;p52"/>
          <p:cNvSpPr txBox="1"/>
          <p:nvPr/>
        </p:nvSpPr>
        <p:spPr>
          <a:xfrm>
            <a:off x="247950" y="1339350"/>
            <a:ext cx="11696100" cy="35086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1" lang="en-ID" sz="2400" u="none" cap="none" strike="noStrike">
                <a:solidFill>
                  <a:srgbClr val="000000"/>
                </a:solidFill>
                <a:latin typeface="Cambria"/>
                <a:ea typeface="Cambria"/>
                <a:cs typeface="Cambria"/>
                <a:sym typeface="Cambria"/>
              </a:rPr>
              <a:t>Error</a:t>
            </a:r>
            <a:r>
              <a:rPr b="0" i="0" lang="en-ID" sz="2400" u="none" cap="none" strike="noStrike">
                <a:solidFill>
                  <a:srgbClr val="000000"/>
                </a:solidFill>
                <a:latin typeface="Cambria"/>
                <a:ea typeface="Cambria"/>
                <a:cs typeface="Cambria"/>
                <a:sym typeface="Cambria"/>
              </a:rPr>
              <a:t> merupakan salah satu jenis kesalahan yang terjadi ketika melakukan eksekusi pada suatu halaman web, yang menyebabkan halaman web tidak menampilkan hasil sesuai dengan yang diinginkan. </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rPr b="0" i="0" lang="en-ID" sz="2400" u="none" cap="none" strike="noStrike">
                <a:solidFill>
                  <a:srgbClr val="000000"/>
                </a:solidFill>
                <a:latin typeface="Cambria"/>
                <a:ea typeface="Cambria"/>
                <a:cs typeface="Cambria"/>
                <a:sym typeface="Cambria"/>
              </a:rPr>
              <a:t>Pada PHP terdapat empat jenis </a:t>
            </a:r>
            <a:r>
              <a:rPr b="0" i="1" lang="en-ID" sz="2400" u="none" cap="none" strike="noStrike">
                <a:solidFill>
                  <a:srgbClr val="000000"/>
                </a:solidFill>
                <a:latin typeface="Cambria"/>
                <a:ea typeface="Cambria"/>
                <a:cs typeface="Cambria"/>
                <a:sym typeface="Cambria"/>
              </a:rPr>
              <a:t>kesalahan/error</a:t>
            </a:r>
            <a:r>
              <a:rPr b="0" i="0" lang="en-ID" sz="2400" u="none" cap="none" strike="noStrike">
                <a:solidFill>
                  <a:srgbClr val="000000"/>
                </a:solidFill>
                <a:latin typeface="Cambria"/>
                <a:ea typeface="Cambria"/>
                <a:cs typeface="Cambria"/>
                <a:sym typeface="Cambria"/>
              </a:rPr>
              <a:t> , yaitu :</a:t>
            </a:r>
            <a:endParaRPr/>
          </a:p>
          <a:p>
            <a:pPr indent="-152400" lvl="0" marL="571500" marR="0" rtl="0" algn="l">
              <a:lnSpc>
                <a:spcPct val="100000"/>
              </a:lnSpc>
              <a:spcBef>
                <a:spcPts val="0"/>
              </a:spcBef>
              <a:spcAft>
                <a:spcPts val="0"/>
              </a:spcAft>
              <a:buClr>
                <a:srgbClr val="000000"/>
              </a:buClr>
              <a:buSzPts val="2400"/>
              <a:buFont typeface="Cambria"/>
              <a:buAutoNum type="arabicPeriod"/>
            </a:pPr>
            <a:r>
              <a:rPr b="0" i="1" lang="en-ID" sz="2400" u="none" cap="none" strike="noStrike">
                <a:solidFill>
                  <a:srgbClr val="000000"/>
                </a:solidFill>
                <a:latin typeface="Cambria"/>
                <a:ea typeface="Cambria"/>
                <a:cs typeface="Cambria"/>
                <a:sym typeface="Cambria"/>
              </a:rPr>
              <a:t>Parse Error/ Syntax Error</a:t>
            </a:r>
            <a:endParaRPr b="0" i="0" sz="2400" u="none" cap="none" strike="noStrike">
              <a:solidFill>
                <a:srgbClr val="000000"/>
              </a:solidFill>
              <a:latin typeface="Cambria"/>
              <a:ea typeface="Cambria"/>
              <a:cs typeface="Cambria"/>
              <a:sym typeface="Cambria"/>
            </a:endParaRPr>
          </a:p>
          <a:p>
            <a:pPr indent="-152400" lvl="0" marL="571500" marR="0" rtl="0" algn="l">
              <a:lnSpc>
                <a:spcPct val="100000"/>
              </a:lnSpc>
              <a:spcBef>
                <a:spcPts val="0"/>
              </a:spcBef>
              <a:spcAft>
                <a:spcPts val="0"/>
              </a:spcAft>
              <a:buClr>
                <a:srgbClr val="000000"/>
              </a:buClr>
              <a:buSzPts val="2400"/>
              <a:buFont typeface="Cambria"/>
              <a:buAutoNum type="arabicPeriod"/>
            </a:pPr>
            <a:r>
              <a:rPr b="0" i="1" lang="en-ID" sz="2400" u="none" cap="none" strike="noStrike">
                <a:solidFill>
                  <a:srgbClr val="000000"/>
                </a:solidFill>
                <a:latin typeface="Cambria"/>
                <a:ea typeface="Cambria"/>
                <a:cs typeface="Cambria"/>
                <a:sym typeface="Cambria"/>
              </a:rPr>
              <a:t>Fatal Error</a:t>
            </a:r>
            <a:endParaRPr b="0" i="0" sz="2400" u="none" cap="none" strike="noStrike">
              <a:solidFill>
                <a:srgbClr val="000000"/>
              </a:solidFill>
              <a:latin typeface="Cambria"/>
              <a:ea typeface="Cambria"/>
              <a:cs typeface="Cambria"/>
              <a:sym typeface="Cambria"/>
            </a:endParaRPr>
          </a:p>
          <a:p>
            <a:pPr indent="-152400" lvl="0" marL="571500" marR="0" rtl="0" algn="l">
              <a:lnSpc>
                <a:spcPct val="100000"/>
              </a:lnSpc>
              <a:spcBef>
                <a:spcPts val="0"/>
              </a:spcBef>
              <a:spcAft>
                <a:spcPts val="0"/>
              </a:spcAft>
              <a:buClr>
                <a:srgbClr val="000000"/>
              </a:buClr>
              <a:buSzPts val="2400"/>
              <a:buFont typeface="Cambria"/>
              <a:buAutoNum type="arabicPeriod"/>
            </a:pPr>
            <a:r>
              <a:rPr b="0" i="1" lang="en-ID" sz="2400" u="none" cap="none" strike="noStrike">
                <a:solidFill>
                  <a:srgbClr val="000000"/>
                </a:solidFill>
                <a:latin typeface="Cambria"/>
                <a:ea typeface="Cambria"/>
                <a:cs typeface="Cambria"/>
                <a:sym typeface="Cambria"/>
              </a:rPr>
              <a:t>Warning Error</a:t>
            </a:r>
            <a:endParaRPr b="0" i="0" sz="2400" u="none" cap="none" strike="noStrike">
              <a:solidFill>
                <a:srgbClr val="000000"/>
              </a:solidFill>
              <a:latin typeface="Cambria"/>
              <a:ea typeface="Cambria"/>
              <a:cs typeface="Cambria"/>
              <a:sym typeface="Cambria"/>
            </a:endParaRPr>
          </a:p>
          <a:p>
            <a:pPr indent="-152400" lvl="0" marL="571500" marR="0" rtl="0" algn="l">
              <a:lnSpc>
                <a:spcPct val="100000"/>
              </a:lnSpc>
              <a:spcBef>
                <a:spcPts val="0"/>
              </a:spcBef>
              <a:spcAft>
                <a:spcPts val="0"/>
              </a:spcAft>
              <a:buClr>
                <a:srgbClr val="000000"/>
              </a:buClr>
              <a:buSzPts val="2400"/>
              <a:buFont typeface="Cambria"/>
              <a:buAutoNum type="arabicPeriod"/>
            </a:pPr>
            <a:r>
              <a:rPr b="0" i="1" lang="en-ID" sz="2400" u="none" cap="none" strike="noStrike">
                <a:solidFill>
                  <a:srgbClr val="000000"/>
                </a:solidFill>
                <a:latin typeface="Cambria"/>
                <a:ea typeface="Cambria"/>
                <a:cs typeface="Cambria"/>
                <a:sym typeface="Cambria"/>
              </a:rPr>
              <a:t>Notice</a:t>
            </a:r>
            <a:endParaRPr b="0" i="0" sz="2400" u="none" cap="none" strike="noStrike">
              <a:solidFill>
                <a:srgbClr val="000000"/>
              </a:solidFill>
              <a:latin typeface="Cambria"/>
              <a:ea typeface="Cambria"/>
              <a:cs typeface="Cambria"/>
              <a:sym typeface="Cambria"/>
            </a:endParaRPr>
          </a:p>
        </p:txBody>
      </p:sp>
      <p:pic>
        <p:nvPicPr>
          <p:cNvPr id="961" name="Google Shape;961;p52"/>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5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967" name="Google Shape;967;p53"/>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968" name="Google Shape;968;p53"/>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969" name="Google Shape;969;p53"/>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970" name="Google Shape;970;p5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Parse Errors</a:t>
            </a:r>
            <a:endParaRPr/>
          </a:p>
        </p:txBody>
      </p:sp>
      <p:sp>
        <p:nvSpPr>
          <p:cNvPr id="971" name="Google Shape;971;p53"/>
          <p:cNvSpPr txBox="1"/>
          <p:nvPr/>
        </p:nvSpPr>
        <p:spPr>
          <a:xfrm>
            <a:off x="1229622" y="1249703"/>
            <a:ext cx="9732756" cy="313929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400" u="none" cap="none" strike="noStrike">
                <a:solidFill>
                  <a:srgbClr val="000000"/>
                </a:solidFill>
                <a:latin typeface="Cambria"/>
                <a:ea typeface="Cambria"/>
                <a:cs typeface="Cambria"/>
                <a:sym typeface="Cambria"/>
              </a:rPr>
              <a:t>Penyebab :</a:t>
            </a:r>
            <a:endParaRPr/>
          </a:p>
          <a:p>
            <a:pPr indent="0" lvl="0" marL="0" marR="0" rtl="0" algn="l">
              <a:lnSpc>
                <a:spcPct val="100000"/>
              </a:lnSpc>
              <a:spcBef>
                <a:spcPts val="0"/>
              </a:spcBef>
              <a:spcAft>
                <a:spcPts val="0"/>
              </a:spcAft>
              <a:buClr>
                <a:srgbClr val="000000"/>
              </a:buClr>
              <a:buSzPts val="2400"/>
              <a:buFont typeface="Cambria"/>
              <a:buChar char="❖"/>
            </a:pPr>
            <a:r>
              <a:rPr b="0" i="0" lang="en-ID" sz="2400" u="none" cap="none" strike="noStrike">
                <a:solidFill>
                  <a:srgbClr val="000000"/>
                </a:solidFill>
                <a:latin typeface="Cambria"/>
                <a:ea typeface="Cambria"/>
                <a:cs typeface="Cambria"/>
                <a:sym typeface="Cambria"/>
              </a:rPr>
              <a:t>Kutipan yang tidak ditutup, tanda petik tidak sesuai, petik satu atau dua</a:t>
            </a:r>
            <a:endParaRPr b="0" i="0" sz="24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400"/>
              <a:buFont typeface="Cambria"/>
              <a:buChar char="❖"/>
            </a:pPr>
            <a:r>
              <a:rPr b="0" i="0" lang="en-ID" sz="2400" u="none" cap="none" strike="noStrike">
                <a:solidFill>
                  <a:srgbClr val="000000"/>
                </a:solidFill>
                <a:latin typeface="Cambria"/>
                <a:ea typeface="Cambria"/>
                <a:cs typeface="Cambria"/>
                <a:sym typeface="Cambria"/>
              </a:rPr>
              <a:t>Kelebihan atau kekurangan tanda kurung (“ ( ) “)</a:t>
            </a:r>
            <a:endParaRPr/>
          </a:p>
          <a:p>
            <a:pPr indent="0" lvl="0" marL="0" marR="0" rtl="0" algn="l">
              <a:lnSpc>
                <a:spcPct val="100000"/>
              </a:lnSpc>
              <a:spcBef>
                <a:spcPts val="0"/>
              </a:spcBef>
              <a:spcAft>
                <a:spcPts val="0"/>
              </a:spcAft>
              <a:buClr>
                <a:srgbClr val="000000"/>
              </a:buClr>
              <a:buSzPts val="2400"/>
              <a:buFont typeface="Cambria"/>
              <a:buChar char="❖"/>
            </a:pPr>
            <a:r>
              <a:rPr b="0" i="0" lang="en-ID" sz="2400" u="none" cap="none" strike="noStrike">
                <a:solidFill>
                  <a:srgbClr val="000000"/>
                </a:solidFill>
                <a:latin typeface="Cambria"/>
                <a:ea typeface="Cambria"/>
                <a:cs typeface="Cambria"/>
                <a:sym typeface="Cambria"/>
              </a:rPr>
              <a:t>Kurung kurawal yang tidak ditutup ({ })</a:t>
            </a:r>
            <a:endParaRPr/>
          </a:p>
          <a:p>
            <a:pPr indent="0" lvl="0" marL="0" marR="0" rtl="0" algn="l">
              <a:lnSpc>
                <a:spcPct val="100000"/>
              </a:lnSpc>
              <a:spcBef>
                <a:spcPts val="0"/>
              </a:spcBef>
              <a:spcAft>
                <a:spcPts val="0"/>
              </a:spcAft>
              <a:buClr>
                <a:srgbClr val="000000"/>
              </a:buClr>
              <a:buSzPts val="2400"/>
              <a:buFont typeface="Cambria"/>
              <a:buChar char="❖"/>
            </a:pPr>
            <a:r>
              <a:rPr b="0" i="0" lang="en-ID" sz="2400" u="none" cap="none" strike="noStrike">
                <a:solidFill>
                  <a:srgbClr val="000000"/>
                </a:solidFill>
                <a:latin typeface="Cambria"/>
                <a:ea typeface="Cambria"/>
                <a:cs typeface="Cambria"/>
                <a:sym typeface="Cambria"/>
              </a:rPr>
              <a:t>Kurang tanda titik koma (;)</a:t>
            </a:r>
            <a:endParaRPr/>
          </a:p>
          <a:p>
            <a:pPr indent="0" lvl="0" marL="0" marR="0" rtl="0" algn="l">
              <a:lnSpc>
                <a:spcPct val="100000"/>
              </a:lnSpc>
              <a:spcBef>
                <a:spcPts val="0"/>
              </a:spcBef>
              <a:spcAft>
                <a:spcPts val="0"/>
              </a:spcAft>
              <a:buClr>
                <a:srgbClr val="000000"/>
              </a:buClr>
              <a:buSzPts val="2400"/>
              <a:buFont typeface="Cambria"/>
              <a:buChar char="❖"/>
            </a:pPr>
            <a:r>
              <a:rPr b="0" i="0" lang="en-ID" sz="2400" u="none" cap="none" strike="noStrike">
                <a:solidFill>
                  <a:srgbClr val="000000"/>
                </a:solidFill>
                <a:latin typeface="Cambria"/>
                <a:ea typeface="Cambria"/>
                <a:cs typeface="Cambria"/>
                <a:sym typeface="Cambria"/>
              </a:rPr>
              <a:t>Kurang tanda titik sebagai penggabungan beberapa string (.)</a:t>
            </a:r>
            <a:endParaRPr/>
          </a:p>
          <a:p>
            <a:pPr indent="0" lvl="0" marL="0" marR="0" rtl="0" algn="l">
              <a:lnSpc>
                <a:spcPct val="100000"/>
              </a:lnSpc>
              <a:spcBef>
                <a:spcPts val="0"/>
              </a:spcBef>
              <a:spcAft>
                <a:spcPts val="0"/>
              </a:spcAft>
              <a:buClr>
                <a:srgbClr val="000000"/>
              </a:buClr>
              <a:buSzPts val="2400"/>
              <a:buFont typeface="Cambria"/>
              <a:buChar char="❖"/>
            </a:pPr>
            <a:r>
              <a:rPr b="0" i="0" lang="en-ID" sz="2400" u="none" cap="none" strike="noStrike">
                <a:solidFill>
                  <a:srgbClr val="000000"/>
                </a:solidFill>
                <a:latin typeface="Cambria"/>
                <a:ea typeface="Cambria"/>
                <a:cs typeface="Cambria"/>
                <a:sym typeface="Cambria"/>
              </a:rPr>
              <a:t>Kesalahan dalam penulisan nama variabel</a:t>
            </a:r>
            <a:endParaRPr b="0" i="0" sz="2400" u="none" cap="none" strike="noStrike">
              <a:solidFill>
                <a:srgbClr val="000000"/>
              </a:solidFill>
              <a:latin typeface="Cambria"/>
              <a:ea typeface="Cambria"/>
              <a:cs typeface="Cambria"/>
              <a:sym typeface="Cambria"/>
            </a:endParaRPr>
          </a:p>
        </p:txBody>
      </p:sp>
      <p:pic>
        <p:nvPicPr>
          <p:cNvPr id="972" name="Google Shape;972;p53"/>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01" name="Shape 301"/>
        <p:cNvGrpSpPr/>
        <p:nvPr/>
      </p:nvGrpSpPr>
      <p:grpSpPr>
        <a:xfrm>
          <a:off x="0" y="0"/>
          <a:ext cx="0" cy="0"/>
          <a:chOff x="0" y="0"/>
          <a:chExt cx="0" cy="0"/>
        </a:xfrm>
      </p:grpSpPr>
      <p:sp>
        <p:nvSpPr>
          <p:cNvPr id="302" name="Google Shape;302;p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03" name="Google Shape;303;p3"/>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304" name="Google Shape;304;p3"/>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305" name="Google Shape;305;p3"/>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306" name="Google Shape;306;p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Tools Pemrograman</a:t>
            </a:r>
            <a:endParaRPr b="1" i="0" sz="2600" u="none" cap="none" strike="noStrike">
              <a:solidFill>
                <a:schemeClr val="dk1"/>
              </a:solidFill>
              <a:latin typeface="Poppins"/>
              <a:ea typeface="Poppins"/>
              <a:cs typeface="Poppins"/>
              <a:sym typeface="Poppins"/>
            </a:endParaRPr>
          </a:p>
        </p:txBody>
      </p:sp>
      <p:sp>
        <p:nvSpPr>
          <p:cNvPr id="307" name="Google Shape;307;p3"/>
          <p:cNvSpPr txBox="1"/>
          <p:nvPr/>
        </p:nvSpPr>
        <p:spPr>
          <a:xfrm>
            <a:off x="1166766" y="1428997"/>
            <a:ext cx="9882168" cy="2339072"/>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Tools pemrograman adalah perangkat lunak yang digunakan untuk mengeksekusi source code hasil pemrograman, tools pemrograman bisa berupa compiler atau interpreter.</a:t>
            </a:r>
            <a:endParaRPr b="0" i="0" sz="20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Contoh tools pemrograman pada Web misalnya HTML dan PHP</a:t>
            </a:r>
            <a:endParaRPr b="0" i="0" sz="20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t/>
            </a:r>
            <a:endParaRPr b="0" i="0" sz="2000" u="none" cap="none" strike="noStrike">
              <a:solidFill>
                <a:srgbClr val="0C0C0C"/>
              </a:solidFill>
              <a:latin typeface="Cambria"/>
              <a:ea typeface="Cambria"/>
              <a:cs typeface="Cambria"/>
              <a:sym typeface="Cambria"/>
            </a:endParaRPr>
          </a:p>
          <a:p>
            <a:pPr indent="0" lvl="0" marL="0" marR="0" rtl="0" algn="just">
              <a:lnSpc>
                <a:spcPct val="100000"/>
              </a:lnSpc>
              <a:spcBef>
                <a:spcPts val="0"/>
              </a:spcBef>
              <a:spcAft>
                <a:spcPts val="0"/>
              </a:spcAft>
              <a:buNone/>
            </a:pPr>
            <a:r>
              <a:rPr b="0" i="0" lang="en-ID" sz="2000" u="none" cap="none" strike="noStrike">
                <a:solidFill>
                  <a:srgbClr val="0C0C0C"/>
                </a:solidFill>
                <a:latin typeface="Cambria"/>
                <a:ea typeface="Cambria"/>
                <a:cs typeface="Cambria"/>
                <a:sym typeface="Cambria"/>
              </a:rPr>
              <a:t>Mekanisme eksekusi Source Code dilakukan dengan menggunakan Tools yakni Tag HTML , Tag PHP, Comand Prompt dan XAMPP.  </a:t>
            </a:r>
            <a:endParaRPr b="0" i="0" sz="2000" u="none" cap="none" strike="noStrike">
              <a:solidFill>
                <a:srgbClr val="000000"/>
              </a:solidFill>
              <a:latin typeface="Cambria"/>
              <a:ea typeface="Cambria"/>
              <a:cs typeface="Cambria"/>
              <a:sym typeface="Cambria"/>
            </a:endParaRPr>
          </a:p>
        </p:txBody>
      </p:sp>
      <p:pic>
        <p:nvPicPr>
          <p:cNvPr id="308" name="Google Shape;308;p3"/>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54"/>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978" name="Google Shape;978;p54"/>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979" name="Google Shape;979;p54"/>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980" name="Google Shape;980;p54"/>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981" name="Google Shape;981;p54"/>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Contoh Parse Error</a:t>
            </a:r>
            <a:endParaRPr/>
          </a:p>
        </p:txBody>
      </p:sp>
      <p:pic>
        <p:nvPicPr>
          <p:cNvPr id="982" name="Google Shape;982;p54"/>
          <p:cNvPicPr preferRelativeResize="0"/>
          <p:nvPr/>
        </p:nvPicPr>
        <p:blipFill rotWithShape="1">
          <a:blip r:embed="rId6">
            <a:alphaModFix/>
          </a:blip>
          <a:srcRect b="0" l="0" r="0" t="0"/>
          <a:stretch/>
        </p:blipFill>
        <p:spPr>
          <a:xfrm>
            <a:off x="1132335" y="1697717"/>
            <a:ext cx="2945916" cy="1495972"/>
          </a:xfrm>
          <a:prstGeom prst="rect">
            <a:avLst/>
          </a:prstGeom>
          <a:noFill/>
          <a:ln>
            <a:noFill/>
          </a:ln>
        </p:spPr>
      </p:pic>
      <p:pic>
        <p:nvPicPr>
          <p:cNvPr id="983" name="Google Shape;983;p54"/>
          <p:cNvPicPr preferRelativeResize="0"/>
          <p:nvPr/>
        </p:nvPicPr>
        <p:blipFill rotWithShape="1">
          <a:blip r:embed="rId7">
            <a:alphaModFix/>
          </a:blip>
          <a:srcRect b="0" l="0" r="0" t="0"/>
          <a:stretch/>
        </p:blipFill>
        <p:spPr>
          <a:xfrm>
            <a:off x="5573265" y="1546147"/>
            <a:ext cx="5486400" cy="1799112"/>
          </a:xfrm>
          <a:prstGeom prst="rect">
            <a:avLst/>
          </a:prstGeom>
          <a:noFill/>
          <a:ln>
            <a:noFill/>
          </a:ln>
        </p:spPr>
      </p:pic>
      <p:pic>
        <p:nvPicPr>
          <p:cNvPr id="984" name="Google Shape;984;p54"/>
          <p:cNvPicPr preferRelativeResize="0"/>
          <p:nvPr/>
        </p:nvPicPr>
        <p:blipFill rotWithShape="1">
          <a:blip r:embed="rId8">
            <a:alphaModFix/>
          </a:blip>
          <a:srcRect b="0" l="0" r="0" t="0"/>
          <a:stretch/>
        </p:blipFill>
        <p:spPr>
          <a:xfrm>
            <a:off x="1472880" y="3882755"/>
            <a:ext cx="2264825" cy="2023025"/>
          </a:xfrm>
          <a:prstGeom prst="rect">
            <a:avLst/>
          </a:prstGeom>
          <a:noFill/>
          <a:ln>
            <a:noFill/>
          </a:ln>
        </p:spPr>
      </p:pic>
      <p:pic>
        <p:nvPicPr>
          <p:cNvPr id="985" name="Google Shape;985;p54"/>
          <p:cNvPicPr preferRelativeResize="0"/>
          <p:nvPr/>
        </p:nvPicPr>
        <p:blipFill rotWithShape="1">
          <a:blip r:embed="rId9">
            <a:alphaModFix/>
          </a:blip>
          <a:srcRect b="0" l="0" r="0" t="0"/>
          <a:stretch/>
        </p:blipFill>
        <p:spPr>
          <a:xfrm>
            <a:off x="5573265" y="3908431"/>
            <a:ext cx="5867400" cy="1971675"/>
          </a:xfrm>
          <a:prstGeom prst="rect">
            <a:avLst/>
          </a:prstGeom>
          <a:noFill/>
          <a:ln>
            <a:noFill/>
          </a:ln>
        </p:spPr>
      </p:pic>
      <p:cxnSp>
        <p:nvCxnSpPr>
          <p:cNvPr id="986" name="Google Shape;986;p54"/>
          <p:cNvCxnSpPr>
            <a:stCxn id="982" idx="3"/>
            <a:endCxn id="983" idx="1"/>
          </p:cNvCxnSpPr>
          <p:nvPr/>
        </p:nvCxnSpPr>
        <p:spPr>
          <a:xfrm>
            <a:off x="4078251" y="2445703"/>
            <a:ext cx="1494900" cy="0"/>
          </a:xfrm>
          <a:prstGeom prst="straightConnector1">
            <a:avLst/>
          </a:prstGeom>
          <a:noFill/>
          <a:ln cap="flat" cmpd="sng" w="28575">
            <a:solidFill>
              <a:srgbClr val="FF0000"/>
            </a:solidFill>
            <a:prstDash val="solid"/>
            <a:round/>
            <a:headEnd len="sm" w="sm" type="none"/>
            <a:tailEnd len="med" w="med" type="triangle"/>
          </a:ln>
        </p:spPr>
      </p:cxnSp>
      <p:cxnSp>
        <p:nvCxnSpPr>
          <p:cNvPr id="987" name="Google Shape;987;p54"/>
          <p:cNvCxnSpPr>
            <a:stCxn id="984" idx="3"/>
            <a:endCxn id="985" idx="1"/>
          </p:cNvCxnSpPr>
          <p:nvPr/>
        </p:nvCxnSpPr>
        <p:spPr>
          <a:xfrm>
            <a:off x="3737705" y="4894268"/>
            <a:ext cx="1835700" cy="0"/>
          </a:xfrm>
          <a:prstGeom prst="straightConnector1">
            <a:avLst/>
          </a:prstGeom>
          <a:noFill/>
          <a:ln cap="flat" cmpd="sng" w="28575">
            <a:solidFill>
              <a:srgbClr val="FF0000"/>
            </a:solidFill>
            <a:prstDash val="solid"/>
            <a:round/>
            <a:headEnd len="sm" w="sm" type="none"/>
            <a:tailEnd len="med" w="med" type="triangle"/>
          </a:ln>
        </p:spPr>
      </p:cxnSp>
      <p:pic>
        <p:nvPicPr>
          <p:cNvPr id="988" name="Google Shape;988;p54"/>
          <p:cNvPicPr preferRelativeResize="0"/>
          <p:nvPr/>
        </p:nvPicPr>
        <p:blipFill>
          <a:blip r:embed="rId10">
            <a:alphaModFix/>
          </a:blip>
          <a:stretch>
            <a:fillRect/>
          </a:stretch>
        </p:blipFill>
        <p:spPr>
          <a:xfrm>
            <a:off x="0" y="12747"/>
            <a:ext cx="12192000" cy="39289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55"/>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994" name="Google Shape;994;p55"/>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995" name="Google Shape;995;p55"/>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996" name="Google Shape;996;p55"/>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997" name="Google Shape;997;p55"/>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Fatal Errors</a:t>
            </a:r>
            <a:endParaRPr/>
          </a:p>
        </p:txBody>
      </p:sp>
      <p:sp>
        <p:nvSpPr>
          <p:cNvPr id="998" name="Google Shape;998;p55"/>
          <p:cNvSpPr txBox="1"/>
          <p:nvPr/>
        </p:nvSpPr>
        <p:spPr>
          <a:xfrm>
            <a:off x="1237128" y="1339350"/>
            <a:ext cx="9819343" cy="1661963"/>
          </a:xfrm>
          <a:prstGeom prst="rect">
            <a:avLst/>
          </a:prstGeom>
          <a:noFill/>
          <a:ln>
            <a:noFill/>
          </a:ln>
        </p:spPr>
        <p:txBody>
          <a:bodyPr anchorCtr="0" anchor="t" bIns="91425" lIns="91425" spcFirstLastPara="1" rIns="91425" wrap="square" tIns="91425">
            <a:spAutoFit/>
          </a:bodyPr>
          <a:lstStyle/>
          <a:p>
            <a:pPr indent="-457200" lvl="0" marL="457200" marR="0" rtl="0" algn="l">
              <a:lnSpc>
                <a:spcPct val="100000"/>
              </a:lnSpc>
              <a:spcBef>
                <a:spcPts val="0"/>
              </a:spcBef>
              <a:spcAft>
                <a:spcPts val="0"/>
              </a:spcAft>
              <a:buNone/>
            </a:pPr>
            <a:r>
              <a:rPr b="0" i="0" lang="en-ID" sz="2400" u="none" cap="none" strike="noStrike">
                <a:solidFill>
                  <a:srgbClr val="000000"/>
                </a:solidFill>
                <a:latin typeface="Cambria"/>
                <a:ea typeface="Cambria"/>
                <a:cs typeface="Cambria"/>
                <a:sym typeface="Cambria"/>
              </a:rPr>
              <a:t>Penyebab : </a:t>
            </a:r>
            <a:endParaRPr/>
          </a:p>
          <a:p>
            <a:pPr indent="-342900" lvl="0" marL="342900" marR="0" rtl="0" algn="just">
              <a:lnSpc>
                <a:spcPct val="100000"/>
              </a:lnSpc>
              <a:spcBef>
                <a:spcPts val="0"/>
              </a:spcBef>
              <a:spcAft>
                <a:spcPts val="0"/>
              </a:spcAft>
              <a:buClr>
                <a:srgbClr val="000000"/>
              </a:buClr>
              <a:buSzPts val="2400"/>
              <a:buFont typeface="Cambria"/>
              <a:buChar char="•"/>
            </a:pPr>
            <a:r>
              <a:rPr b="0" i="0" lang="en-ID" sz="2400" u="none" cap="none" strike="noStrike">
                <a:solidFill>
                  <a:srgbClr val="000000"/>
                </a:solidFill>
                <a:latin typeface="Cambria"/>
                <a:ea typeface="Cambria"/>
                <a:cs typeface="Cambria"/>
                <a:sym typeface="Cambria"/>
              </a:rPr>
              <a:t>Apa yang diminta pada kode script tidak dapat dieksekusi.</a:t>
            </a:r>
            <a:endParaRPr/>
          </a:p>
          <a:p>
            <a:pPr indent="-342900" lvl="0" marL="342900" marR="0" rtl="0" algn="just">
              <a:lnSpc>
                <a:spcPct val="100000"/>
              </a:lnSpc>
              <a:spcBef>
                <a:spcPts val="0"/>
              </a:spcBef>
              <a:spcAft>
                <a:spcPts val="0"/>
              </a:spcAft>
              <a:buClr>
                <a:srgbClr val="000000"/>
              </a:buClr>
              <a:buSzPts val="2400"/>
              <a:buFont typeface="Cambria"/>
              <a:buChar char="•"/>
            </a:pPr>
            <a:r>
              <a:rPr b="0" i="0" lang="en-ID" sz="2400" u="none" cap="none" strike="noStrike">
                <a:solidFill>
                  <a:srgbClr val="000000"/>
                </a:solidFill>
                <a:latin typeface="Cambria"/>
                <a:ea typeface="Cambria"/>
                <a:cs typeface="Cambria"/>
                <a:sym typeface="Cambria"/>
              </a:rPr>
              <a:t>Menghentikan proses eksekusi dari sebuah script, sehingga outputnya hanya berupa pesan kesalahan.</a:t>
            </a:r>
            <a:endParaRPr/>
          </a:p>
        </p:txBody>
      </p:sp>
      <p:pic>
        <p:nvPicPr>
          <p:cNvPr id="999" name="Google Shape;999;p55"/>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56"/>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1005" name="Google Shape;1005;p56"/>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1006" name="Google Shape;1006;p56"/>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1007" name="Google Shape;1007;p56"/>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1008" name="Google Shape;1008;p56"/>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Contoh Fatal Errors</a:t>
            </a:r>
            <a:endParaRPr/>
          </a:p>
        </p:txBody>
      </p:sp>
      <p:pic>
        <p:nvPicPr>
          <p:cNvPr id="1009" name="Google Shape;1009;p56"/>
          <p:cNvPicPr preferRelativeResize="0"/>
          <p:nvPr/>
        </p:nvPicPr>
        <p:blipFill rotWithShape="1">
          <a:blip r:embed="rId6">
            <a:alphaModFix/>
          </a:blip>
          <a:srcRect b="0" l="0" r="0" t="0"/>
          <a:stretch/>
        </p:blipFill>
        <p:spPr>
          <a:xfrm>
            <a:off x="1391810" y="1945272"/>
            <a:ext cx="3158496" cy="2967456"/>
          </a:xfrm>
          <a:prstGeom prst="rect">
            <a:avLst/>
          </a:prstGeom>
          <a:noFill/>
          <a:ln>
            <a:noFill/>
          </a:ln>
        </p:spPr>
      </p:pic>
      <p:pic>
        <p:nvPicPr>
          <p:cNvPr id="1010" name="Google Shape;1010;p56"/>
          <p:cNvPicPr preferRelativeResize="0"/>
          <p:nvPr/>
        </p:nvPicPr>
        <p:blipFill rotWithShape="1">
          <a:blip r:embed="rId7">
            <a:alphaModFix/>
          </a:blip>
          <a:srcRect b="0" l="0" r="0" t="0"/>
          <a:stretch/>
        </p:blipFill>
        <p:spPr>
          <a:xfrm>
            <a:off x="5923751" y="2401954"/>
            <a:ext cx="5521923" cy="2054092"/>
          </a:xfrm>
          <a:prstGeom prst="rect">
            <a:avLst/>
          </a:prstGeom>
          <a:noFill/>
          <a:ln>
            <a:noFill/>
          </a:ln>
        </p:spPr>
      </p:pic>
      <p:cxnSp>
        <p:nvCxnSpPr>
          <p:cNvPr id="1011" name="Google Shape;1011;p56"/>
          <p:cNvCxnSpPr>
            <a:stCxn id="1009" idx="3"/>
            <a:endCxn id="1010" idx="1"/>
          </p:cNvCxnSpPr>
          <p:nvPr/>
        </p:nvCxnSpPr>
        <p:spPr>
          <a:xfrm>
            <a:off x="4550306" y="3429000"/>
            <a:ext cx="1373400" cy="0"/>
          </a:xfrm>
          <a:prstGeom prst="straightConnector1">
            <a:avLst/>
          </a:prstGeom>
          <a:noFill/>
          <a:ln cap="flat" cmpd="sng" w="28575">
            <a:solidFill>
              <a:srgbClr val="FF0000"/>
            </a:solidFill>
            <a:prstDash val="solid"/>
            <a:round/>
            <a:headEnd len="sm" w="sm" type="none"/>
            <a:tailEnd len="med" w="med" type="triangle"/>
          </a:ln>
        </p:spPr>
      </p:cxnSp>
      <p:pic>
        <p:nvPicPr>
          <p:cNvPr id="1012" name="Google Shape;1012;p56"/>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57"/>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1018" name="Google Shape;1018;p57"/>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1019" name="Google Shape;1019;p57"/>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1020" name="Google Shape;1020;p57"/>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1021" name="Google Shape;1021;p57"/>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Warning Errors</a:t>
            </a:r>
            <a:endParaRPr/>
          </a:p>
        </p:txBody>
      </p:sp>
      <p:sp>
        <p:nvSpPr>
          <p:cNvPr id="1022" name="Google Shape;1022;p57"/>
          <p:cNvSpPr txBox="1"/>
          <p:nvPr/>
        </p:nvSpPr>
        <p:spPr>
          <a:xfrm>
            <a:off x="1237128" y="1339350"/>
            <a:ext cx="9819343" cy="2031295"/>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None/>
            </a:pPr>
            <a:r>
              <a:rPr b="0" i="0" lang="en-ID" sz="2400" u="none" cap="none" strike="noStrike">
                <a:solidFill>
                  <a:srgbClr val="000000"/>
                </a:solidFill>
                <a:latin typeface="Cambria"/>
                <a:ea typeface="Cambria"/>
                <a:cs typeface="Cambria"/>
                <a:sym typeface="Cambria"/>
              </a:rPr>
              <a:t>Penyebab : </a:t>
            </a:r>
            <a:endParaRPr/>
          </a:p>
          <a:p>
            <a:pPr indent="-342900" lvl="0" marL="463550" marR="0" rtl="0" algn="l">
              <a:lnSpc>
                <a:spcPct val="100000"/>
              </a:lnSpc>
              <a:spcBef>
                <a:spcPts val="0"/>
              </a:spcBef>
              <a:spcAft>
                <a:spcPts val="0"/>
              </a:spcAft>
              <a:buClr>
                <a:srgbClr val="000000"/>
              </a:buClr>
              <a:buSzPts val="2400"/>
              <a:buFont typeface="Cambria"/>
              <a:buChar char="•"/>
            </a:pPr>
            <a:r>
              <a:rPr b="0" i="0" lang="en-ID" sz="2400" u="none" cap="none" strike="noStrike">
                <a:solidFill>
                  <a:srgbClr val="000000"/>
                </a:solidFill>
                <a:latin typeface="Cambria"/>
                <a:ea typeface="Cambria"/>
                <a:cs typeface="Cambria"/>
                <a:sym typeface="Cambria"/>
              </a:rPr>
              <a:t>Menggunakan fungsi include pada sebuah </a:t>
            </a:r>
            <a:r>
              <a:rPr b="0" i="1" lang="en-ID" sz="2400" u="none" cap="none" strike="noStrike">
                <a:solidFill>
                  <a:srgbClr val="000000"/>
                </a:solidFill>
                <a:latin typeface="Cambria"/>
                <a:ea typeface="Cambria"/>
                <a:cs typeface="Cambria"/>
                <a:sym typeface="Cambria"/>
              </a:rPr>
              <a:t>missing file</a:t>
            </a:r>
            <a:endParaRPr b="0" i="0" sz="2400" u="none" cap="none" strike="noStrike">
              <a:solidFill>
                <a:srgbClr val="000000"/>
              </a:solidFill>
              <a:latin typeface="Cambria"/>
              <a:ea typeface="Cambria"/>
              <a:cs typeface="Cambria"/>
              <a:sym typeface="Cambria"/>
            </a:endParaRPr>
          </a:p>
          <a:p>
            <a:pPr indent="-342900" lvl="0" marL="463550" marR="0" rtl="0" algn="l">
              <a:lnSpc>
                <a:spcPct val="100000"/>
              </a:lnSpc>
              <a:spcBef>
                <a:spcPts val="0"/>
              </a:spcBef>
              <a:spcAft>
                <a:spcPts val="0"/>
              </a:spcAft>
              <a:buClr>
                <a:srgbClr val="000000"/>
              </a:buClr>
              <a:buSzPts val="2400"/>
              <a:buFont typeface="Cambria"/>
              <a:buChar char="•"/>
            </a:pPr>
            <a:r>
              <a:rPr b="0" i="0" lang="en-ID" sz="2400" u="none" cap="none" strike="noStrike">
                <a:solidFill>
                  <a:srgbClr val="000000"/>
                </a:solidFill>
                <a:latin typeface="Cambria"/>
                <a:ea typeface="Cambria"/>
                <a:cs typeface="Cambria"/>
                <a:sym typeface="Cambria"/>
              </a:rPr>
              <a:t>Kesalahan parameter yang terdapat pada sebuah fungsi.</a:t>
            </a:r>
            <a:endParaRPr/>
          </a:p>
          <a:p>
            <a:pPr indent="-342900" lvl="0" marL="463550" marR="0" rtl="0" algn="l">
              <a:lnSpc>
                <a:spcPct val="100000"/>
              </a:lnSpc>
              <a:spcBef>
                <a:spcPts val="0"/>
              </a:spcBef>
              <a:spcAft>
                <a:spcPts val="0"/>
              </a:spcAft>
              <a:buClr>
                <a:srgbClr val="000000"/>
              </a:buClr>
              <a:buSzPts val="2400"/>
              <a:buFont typeface="Cambria"/>
              <a:buChar char="•"/>
            </a:pPr>
            <a:r>
              <a:rPr b="0" i="1" lang="en-ID" sz="2400" u="none" cap="none" strike="noStrike">
                <a:solidFill>
                  <a:srgbClr val="000000"/>
                </a:solidFill>
                <a:latin typeface="Cambria"/>
                <a:ea typeface="Cambria"/>
                <a:cs typeface="Cambria"/>
                <a:sym typeface="Cambria"/>
              </a:rPr>
              <a:t>Warning error </a:t>
            </a:r>
            <a:r>
              <a:rPr b="0" i="0" lang="en-ID" sz="2400" u="none" cap="none" strike="noStrike">
                <a:solidFill>
                  <a:srgbClr val="000000"/>
                </a:solidFill>
                <a:latin typeface="Cambria"/>
                <a:ea typeface="Cambria"/>
                <a:cs typeface="Cambria"/>
                <a:sym typeface="Cambria"/>
              </a:rPr>
              <a:t>tidak akan menghentikan proses eksekusi dari sebuah script.</a:t>
            </a:r>
            <a:endParaRPr/>
          </a:p>
        </p:txBody>
      </p:sp>
      <p:pic>
        <p:nvPicPr>
          <p:cNvPr id="1023" name="Google Shape;1023;p57"/>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58"/>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1029" name="Google Shape;1029;p58"/>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1030" name="Google Shape;1030;p58"/>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1031" name="Google Shape;1031;p58"/>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1032" name="Google Shape;1032;p58"/>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Contoh Warning Errors</a:t>
            </a:r>
            <a:endParaRPr/>
          </a:p>
        </p:txBody>
      </p:sp>
      <p:pic>
        <p:nvPicPr>
          <p:cNvPr id="1033" name="Google Shape;1033;p58"/>
          <p:cNvPicPr preferRelativeResize="0"/>
          <p:nvPr/>
        </p:nvPicPr>
        <p:blipFill rotWithShape="1">
          <a:blip r:embed="rId6">
            <a:alphaModFix/>
          </a:blip>
          <a:srcRect b="0" l="0" r="0" t="0"/>
          <a:stretch/>
        </p:blipFill>
        <p:spPr>
          <a:xfrm>
            <a:off x="837574" y="1786069"/>
            <a:ext cx="4360348" cy="1478326"/>
          </a:xfrm>
          <a:prstGeom prst="rect">
            <a:avLst/>
          </a:prstGeom>
          <a:noFill/>
          <a:ln>
            <a:noFill/>
          </a:ln>
        </p:spPr>
      </p:pic>
      <p:pic>
        <p:nvPicPr>
          <p:cNvPr id="1034" name="Google Shape;1034;p58"/>
          <p:cNvPicPr preferRelativeResize="0"/>
          <p:nvPr/>
        </p:nvPicPr>
        <p:blipFill rotWithShape="1">
          <a:blip r:embed="rId7">
            <a:alphaModFix/>
          </a:blip>
          <a:srcRect b="0" l="0" r="0" t="0"/>
          <a:stretch/>
        </p:blipFill>
        <p:spPr>
          <a:xfrm>
            <a:off x="1824264" y="4275132"/>
            <a:ext cx="2386967" cy="1584709"/>
          </a:xfrm>
          <a:prstGeom prst="rect">
            <a:avLst/>
          </a:prstGeom>
          <a:noFill/>
          <a:ln>
            <a:noFill/>
          </a:ln>
        </p:spPr>
      </p:pic>
      <p:pic>
        <p:nvPicPr>
          <p:cNvPr id="1035" name="Google Shape;1035;p58"/>
          <p:cNvPicPr preferRelativeResize="0"/>
          <p:nvPr/>
        </p:nvPicPr>
        <p:blipFill rotWithShape="1">
          <a:blip r:embed="rId8">
            <a:alphaModFix/>
          </a:blip>
          <a:srcRect b="0" l="0" r="0" t="0"/>
          <a:stretch/>
        </p:blipFill>
        <p:spPr>
          <a:xfrm>
            <a:off x="6353922" y="1291227"/>
            <a:ext cx="4856331" cy="2468010"/>
          </a:xfrm>
          <a:prstGeom prst="rect">
            <a:avLst/>
          </a:prstGeom>
          <a:noFill/>
          <a:ln>
            <a:noFill/>
          </a:ln>
        </p:spPr>
      </p:pic>
      <p:pic>
        <p:nvPicPr>
          <p:cNvPr id="1036" name="Google Shape;1036;p58"/>
          <p:cNvPicPr preferRelativeResize="0"/>
          <p:nvPr/>
        </p:nvPicPr>
        <p:blipFill rotWithShape="1">
          <a:blip r:embed="rId9">
            <a:alphaModFix/>
          </a:blip>
          <a:srcRect b="0" l="0" r="0" t="0"/>
          <a:stretch/>
        </p:blipFill>
        <p:spPr>
          <a:xfrm>
            <a:off x="6247951" y="4332768"/>
            <a:ext cx="5072466" cy="1469438"/>
          </a:xfrm>
          <a:prstGeom prst="rect">
            <a:avLst/>
          </a:prstGeom>
          <a:noFill/>
          <a:ln>
            <a:noFill/>
          </a:ln>
        </p:spPr>
      </p:pic>
      <p:cxnSp>
        <p:nvCxnSpPr>
          <p:cNvPr id="1037" name="Google Shape;1037;p58"/>
          <p:cNvCxnSpPr>
            <a:stCxn id="1033" idx="3"/>
            <a:endCxn id="1035" idx="1"/>
          </p:cNvCxnSpPr>
          <p:nvPr/>
        </p:nvCxnSpPr>
        <p:spPr>
          <a:xfrm>
            <a:off x="5197922" y="2525232"/>
            <a:ext cx="1155900" cy="0"/>
          </a:xfrm>
          <a:prstGeom prst="straightConnector1">
            <a:avLst/>
          </a:prstGeom>
          <a:noFill/>
          <a:ln cap="flat" cmpd="sng" w="28575">
            <a:solidFill>
              <a:srgbClr val="FF0000"/>
            </a:solidFill>
            <a:prstDash val="solid"/>
            <a:round/>
            <a:headEnd len="sm" w="sm" type="none"/>
            <a:tailEnd len="med" w="med" type="triangle"/>
          </a:ln>
        </p:spPr>
      </p:cxnSp>
      <p:cxnSp>
        <p:nvCxnSpPr>
          <p:cNvPr id="1038" name="Google Shape;1038;p58"/>
          <p:cNvCxnSpPr>
            <a:stCxn id="1034" idx="3"/>
            <a:endCxn id="1036" idx="1"/>
          </p:cNvCxnSpPr>
          <p:nvPr/>
        </p:nvCxnSpPr>
        <p:spPr>
          <a:xfrm>
            <a:off x="4211231" y="5067487"/>
            <a:ext cx="2036700" cy="0"/>
          </a:xfrm>
          <a:prstGeom prst="straightConnector1">
            <a:avLst/>
          </a:prstGeom>
          <a:noFill/>
          <a:ln cap="flat" cmpd="sng" w="28575">
            <a:solidFill>
              <a:srgbClr val="FF0000"/>
            </a:solidFill>
            <a:prstDash val="solid"/>
            <a:round/>
            <a:headEnd len="sm" w="sm" type="none"/>
            <a:tailEnd len="med" w="med" type="triangle"/>
          </a:ln>
        </p:spPr>
      </p:cxnSp>
      <p:pic>
        <p:nvPicPr>
          <p:cNvPr id="1039" name="Google Shape;1039;p58"/>
          <p:cNvPicPr preferRelativeResize="0"/>
          <p:nvPr/>
        </p:nvPicPr>
        <p:blipFill>
          <a:blip r:embed="rId10">
            <a:alphaModFix/>
          </a:blip>
          <a:stretch>
            <a:fillRect/>
          </a:stretch>
        </p:blipFill>
        <p:spPr>
          <a:xfrm>
            <a:off x="0" y="12747"/>
            <a:ext cx="12192000" cy="39289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59"/>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1045" name="Google Shape;1045;p59"/>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1046" name="Google Shape;1046;p59"/>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1047" name="Google Shape;1047;p59"/>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1048" name="Google Shape;1048;p59"/>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Notice Errors</a:t>
            </a:r>
            <a:endParaRPr/>
          </a:p>
        </p:txBody>
      </p:sp>
      <p:sp>
        <p:nvSpPr>
          <p:cNvPr id="1049" name="Google Shape;1049;p59"/>
          <p:cNvSpPr txBox="1"/>
          <p:nvPr/>
        </p:nvSpPr>
        <p:spPr>
          <a:xfrm>
            <a:off x="1237128" y="1339350"/>
            <a:ext cx="9819343" cy="1661963"/>
          </a:xfrm>
          <a:prstGeom prst="rect">
            <a:avLst/>
          </a:prstGeom>
          <a:noFill/>
          <a:ln>
            <a:noFill/>
          </a:ln>
        </p:spPr>
        <p:txBody>
          <a:bodyPr anchorCtr="0" anchor="t" bIns="91425" lIns="91425" spcFirstLastPara="1" rIns="91425" wrap="square" tIns="91425">
            <a:spAutoFit/>
          </a:bodyPr>
          <a:lstStyle/>
          <a:p>
            <a:pPr indent="-457200" lvl="0" marL="457200" marR="0" rtl="0" algn="just">
              <a:lnSpc>
                <a:spcPct val="100000"/>
              </a:lnSpc>
              <a:spcBef>
                <a:spcPts val="0"/>
              </a:spcBef>
              <a:spcAft>
                <a:spcPts val="0"/>
              </a:spcAft>
              <a:buNone/>
            </a:pPr>
            <a:r>
              <a:rPr b="0" i="0" lang="en-ID" sz="2400" u="none" cap="none" strike="noStrike">
                <a:solidFill>
                  <a:srgbClr val="000000"/>
                </a:solidFill>
                <a:latin typeface="Cambria"/>
                <a:ea typeface="Cambria"/>
                <a:cs typeface="Cambria"/>
                <a:sym typeface="Cambria"/>
              </a:rPr>
              <a:t>Penyebab : </a:t>
            </a:r>
            <a:endParaRPr/>
          </a:p>
          <a:p>
            <a:pPr indent="-342900" lvl="0" marL="342900" marR="0" rtl="0" algn="just">
              <a:lnSpc>
                <a:spcPct val="100000"/>
              </a:lnSpc>
              <a:spcBef>
                <a:spcPts val="0"/>
              </a:spcBef>
              <a:spcAft>
                <a:spcPts val="0"/>
              </a:spcAft>
              <a:buClr>
                <a:srgbClr val="000000"/>
              </a:buClr>
              <a:buSzPts val="2400"/>
              <a:buFont typeface="Cambria"/>
              <a:buChar char="•"/>
            </a:pPr>
            <a:r>
              <a:rPr b="0" i="1" lang="en-ID" sz="2400" u="none" cap="none" strike="noStrike">
                <a:solidFill>
                  <a:srgbClr val="000000"/>
                </a:solidFill>
                <a:latin typeface="Cambria"/>
                <a:ea typeface="Cambria"/>
                <a:cs typeface="Cambria"/>
                <a:sym typeface="Cambria"/>
              </a:rPr>
              <a:t>Undefined </a:t>
            </a:r>
            <a:r>
              <a:rPr b="0" i="0" lang="en-ID" sz="2400" u="none" cap="none" strike="noStrike">
                <a:solidFill>
                  <a:srgbClr val="000000"/>
                </a:solidFill>
                <a:latin typeface="Cambria"/>
                <a:ea typeface="Cambria"/>
                <a:cs typeface="Cambria"/>
                <a:sym typeface="Cambria"/>
              </a:rPr>
              <a:t>variabel (variabel yang dipanggil atau dieksekusi, tidak atau belum didefinisikan)</a:t>
            </a:r>
            <a:endParaRPr/>
          </a:p>
          <a:p>
            <a:pPr indent="-342900" lvl="0" marL="342900" marR="0" rtl="0" algn="just">
              <a:lnSpc>
                <a:spcPct val="100000"/>
              </a:lnSpc>
              <a:spcBef>
                <a:spcPts val="0"/>
              </a:spcBef>
              <a:spcAft>
                <a:spcPts val="0"/>
              </a:spcAft>
              <a:buClr>
                <a:srgbClr val="000000"/>
              </a:buClr>
              <a:buSzPts val="2400"/>
              <a:buFont typeface="Cambria"/>
              <a:buChar char="•"/>
            </a:pPr>
            <a:r>
              <a:rPr b="0" i="1" lang="en-ID" sz="2400" u="none" cap="none" strike="noStrike">
                <a:solidFill>
                  <a:srgbClr val="000000"/>
                </a:solidFill>
                <a:latin typeface="Cambria"/>
                <a:ea typeface="Cambria"/>
                <a:cs typeface="Cambria"/>
                <a:sym typeface="Cambria"/>
              </a:rPr>
              <a:t>Notice error</a:t>
            </a:r>
            <a:r>
              <a:rPr b="0" i="0" lang="en-ID" sz="2400" u="none" cap="none" strike="noStrike">
                <a:solidFill>
                  <a:srgbClr val="000000"/>
                </a:solidFill>
                <a:latin typeface="Cambria"/>
                <a:ea typeface="Cambria"/>
                <a:cs typeface="Cambria"/>
                <a:sym typeface="Cambria"/>
              </a:rPr>
              <a:t> tidak menghentikan proses eksekusi script.</a:t>
            </a:r>
            <a:endParaRPr/>
          </a:p>
        </p:txBody>
      </p:sp>
      <p:pic>
        <p:nvPicPr>
          <p:cNvPr id="1050" name="Google Shape;1050;p59"/>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60"/>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1056" name="Google Shape;1056;p60"/>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1057" name="Google Shape;1057;p60"/>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1058" name="Google Shape;1058;p60"/>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1059" name="Google Shape;1059;p60"/>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Contoh Notice Errors</a:t>
            </a:r>
            <a:endParaRPr/>
          </a:p>
        </p:txBody>
      </p:sp>
      <p:pic>
        <p:nvPicPr>
          <p:cNvPr id="1060" name="Google Shape;1060;p60"/>
          <p:cNvPicPr preferRelativeResize="0"/>
          <p:nvPr/>
        </p:nvPicPr>
        <p:blipFill rotWithShape="1">
          <a:blip r:embed="rId6">
            <a:alphaModFix/>
          </a:blip>
          <a:srcRect b="0" l="0" r="0" t="0"/>
          <a:stretch/>
        </p:blipFill>
        <p:spPr>
          <a:xfrm>
            <a:off x="1061048" y="1708619"/>
            <a:ext cx="3223322" cy="1752414"/>
          </a:xfrm>
          <a:prstGeom prst="rect">
            <a:avLst/>
          </a:prstGeom>
          <a:noFill/>
          <a:ln>
            <a:noFill/>
          </a:ln>
        </p:spPr>
      </p:pic>
      <p:pic>
        <p:nvPicPr>
          <p:cNvPr id="1061" name="Google Shape;1061;p60"/>
          <p:cNvPicPr preferRelativeResize="0"/>
          <p:nvPr/>
        </p:nvPicPr>
        <p:blipFill rotWithShape="1">
          <a:blip r:embed="rId7">
            <a:alphaModFix/>
          </a:blip>
          <a:srcRect b="0" l="0" r="0" t="0"/>
          <a:stretch/>
        </p:blipFill>
        <p:spPr>
          <a:xfrm>
            <a:off x="923780" y="4372189"/>
            <a:ext cx="3497858" cy="1390134"/>
          </a:xfrm>
          <a:prstGeom prst="rect">
            <a:avLst/>
          </a:prstGeom>
          <a:noFill/>
          <a:ln>
            <a:noFill/>
          </a:ln>
        </p:spPr>
      </p:pic>
      <p:pic>
        <p:nvPicPr>
          <p:cNvPr id="1062" name="Google Shape;1062;p60"/>
          <p:cNvPicPr preferRelativeResize="0"/>
          <p:nvPr/>
        </p:nvPicPr>
        <p:blipFill rotWithShape="1">
          <a:blip r:embed="rId8">
            <a:alphaModFix/>
          </a:blip>
          <a:srcRect b="0" l="0" r="0" t="0"/>
          <a:stretch/>
        </p:blipFill>
        <p:spPr>
          <a:xfrm>
            <a:off x="5145658" y="1531337"/>
            <a:ext cx="6146878" cy="2106978"/>
          </a:xfrm>
          <a:prstGeom prst="rect">
            <a:avLst/>
          </a:prstGeom>
          <a:noFill/>
          <a:ln>
            <a:noFill/>
          </a:ln>
        </p:spPr>
      </p:pic>
      <p:pic>
        <p:nvPicPr>
          <p:cNvPr id="1063" name="Google Shape;1063;p60"/>
          <p:cNvPicPr preferRelativeResize="0"/>
          <p:nvPr/>
        </p:nvPicPr>
        <p:blipFill rotWithShape="1">
          <a:blip r:embed="rId9">
            <a:alphaModFix/>
          </a:blip>
          <a:srcRect b="0" l="0" r="0" t="0"/>
          <a:stretch/>
        </p:blipFill>
        <p:spPr>
          <a:xfrm>
            <a:off x="5218167" y="3924993"/>
            <a:ext cx="6001860" cy="2284526"/>
          </a:xfrm>
          <a:prstGeom prst="rect">
            <a:avLst/>
          </a:prstGeom>
          <a:noFill/>
          <a:ln>
            <a:noFill/>
          </a:ln>
        </p:spPr>
      </p:pic>
      <p:cxnSp>
        <p:nvCxnSpPr>
          <p:cNvPr id="1064" name="Google Shape;1064;p60"/>
          <p:cNvCxnSpPr>
            <a:stCxn id="1060" idx="3"/>
            <a:endCxn id="1062" idx="1"/>
          </p:cNvCxnSpPr>
          <p:nvPr/>
        </p:nvCxnSpPr>
        <p:spPr>
          <a:xfrm>
            <a:off x="4284370" y="2584826"/>
            <a:ext cx="861300" cy="0"/>
          </a:xfrm>
          <a:prstGeom prst="straightConnector1">
            <a:avLst/>
          </a:prstGeom>
          <a:noFill/>
          <a:ln cap="flat" cmpd="sng" w="28575">
            <a:solidFill>
              <a:srgbClr val="FF0000"/>
            </a:solidFill>
            <a:prstDash val="solid"/>
            <a:round/>
            <a:headEnd len="sm" w="sm" type="none"/>
            <a:tailEnd len="med" w="med" type="triangle"/>
          </a:ln>
        </p:spPr>
      </p:cxnSp>
      <p:cxnSp>
        <p:nvCxnSpPr>
          <p:cNvPr id="1065" name="Google Shape;1065;p60"/>
          <p:cNvCxnSpPr>
            <a:stCxn id="1061" idx="3"/>
            <a:endCxn id="1063" idx="1"/>
          </p:cNvCxnSpPr>
          <p:nvPr/>
        </p:nvCxnSpPr>
        <p:spPr>
          <a:xfrm>
            <a:off x="4421638" y="5067256"/>
            <a:ext cx="796500" cy="0"/>
          </a:xfrm>
          <a:prstGeom prst="straightConnector1">
            <a:avLst/>
          </a:prstGeom>
          <a:noFill/>
          <a:ln cap="flat" cmpd="sng" w="28575">
            <a:solidFill>
              <a:srgbClr val="FF0000"/>
            </a:solidFill>
            <a:prstDash val="solid"/>
            <a:round/>
            <a:headEnd len="sm" w="sm" type="none"/>
            <a:tailEnd len="med" w="med" type="triangle"/>
          </a:ln>
        </p:spPr>
      </p:cxnSp>
      <p:pic>
        <p:nvPicPr>
          <p:cNvPr id="1066" name="Google Shape;1066;p60"/>
          <p:cNvPicPr preferRelativeResize="0"/>
          <p:nvPr/>
        </p:nvPicPr>
        <p:blipFill>
          <a:blip r:embed="rId10">
            <a:alphaModFix/>
          </a:blip>
          <a:stretch>
            <a:fillRect/>
          </a:stretch>
        </p:blipFill>
        <p:spPr>
          <a:xfrm>
            <a:off x="0" y="12747"/>
            <a:ext cx="12192000" cy="392898"/>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61"/>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1072" name="Google Shape;1072;p61"/>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1073" name="Google Shape;1073;p61"/>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1074" name="Google Shape;1074;p61"/>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1075" name="Google Shape;1075;p61"/>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Referensi</a:t>
            </a:r>
            <a:endParaRPr b="1" i="0" sz="2600" u="none" cap="none" strike="noStrike">
              <a:solidFill>
                <a:schemeClr val="dk1"/>
              </a:solidFill>
              <a:latin typeface="Poppins"/>
              <a:ea typeface="Poppins"/>
              <a:cs typeface="Poppins"/>
              <a:sym typeface="Poppins"/>
            </a:endParaRPr>
          </a:p>
        </p:txBody>
      </p:sp>
      <p:sp>
        <p:nvSpPr>
          <p:cNvPr id="1076" name="Google Shape;1076;p61"/>
          <p:cNvSpPr txBox="1"/>
          <p:nvPr/>
        </p:nvSpPr>
        <p:spPr>
          <a:xfrm>
            <a:off x="247950" y="1339350"/>
            <a:ext cx="11696100" cy="486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p:txBody>
      </p:sp>
      <p:pic>
        <p:nvPicPr>
          <p:cNvPr id="1077" name="Google Shape;1077;p61"/>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081" name="Shape 1081"/>
        <p:cNvGrpSpPr/>
        <p:nvPr/>
      </p:nvGrpSpPr>
      <p:grpSpPr>
        <a:xfrm>
          <a:off x="0" y="0"/>
          <a:ext cx="0" cy="0"/>
          <a:chOff x="0" y="0"/>
          <a:chExt cx="0" cy="0"/>
        </a:xfrm>
      </p:grpSpPr>
      <p:sp>
        <p:nvSpPr>
          <p:cNvPr id="1082" name="Google Shape;1082;g21697cf30f6_1_31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1083" name="Google Shape;1083;g21697cf30f6_1_313"/>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1084" name="Google Shape;1084;g21697cf30f6_1_313"/>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1085" name="Google Shape;1085;g21697cf30f6_1_313"/>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1086" name="Google Shape;1086;g21697cf30f6_1_31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Tools</a:t>
            </a:r>
            <a:endParaRPr b="1" i="0" sz="2600" u="none" cap="none" strike="noStrike">
              <a:solidFill>
                <a:schemeClr val="dk1"/>
              </a:solidFill>
              <a:latin typeface="Poppins"/>
              <a:ea typeface="Poppins"/>
              <a:cs typeface="Poppins"/>
              <a:sym typeface="Poppins"/>
            </a:endParaRPr>
          </a:p>
        </p:txBody>
      </p:sp>
      <p:sp>
        <p:nvSpPr>
          <p:cNvPr id="1087" name="Google Shape;1087;g21697cf30f6_1_313"/>
          <p:cNvSpPr txBox="1"/>
          <p:nvPr/>
        </p:nvSpPr>
        <p:spPr>
          <a:xfrm>
            <a:off x="247950" y="1339350"/>
            <a:ext cx="11696100" cy="295462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1. Text Editor:</a:t>
            </a:r>
            <a:endParaRPr/>
          </a:p>
          <a:p>
            <a:pPr indent="-285750" lvl="0" marL="719138" marR="0" rtl="0" algn="l">
              <a:lnSpc>
                <a:spcPct val="100000"/>
              </a:lnSpc>
              <a:spcBef>
                <a:spcPts val="0"/>
              </a:spcBef>
              <a:spcAft>
                <a:spcPts val="0"/>
              </a:spcAft>
              <a:buClr>
                <a:srgbClr val="000000"/>
              </a:buClr>
              <a:buSzPts val="1200"/>
              <a:buFont typeface="Arial"/>
              <a:buChar char="•"/>
            </a:pPr>
            <a:r>
              <a:rPr b="0" i="0" lang="en-ID" sz="2000" u="none" cap="none" strike="noStrike">
                <a:solidFill>
                  <a:schemeClr val="dk1"/>
                </a:solidFill>
                <a:latin typeface="Cambria"/>
                <a:ea typeface="Cambria"/>
                <a:cs typeface="Cambria"/>
                <a:sym typeface="Cambria"/>
              </a:rPr>
              <a:t>Visual Studio Code</a:t>
            </a:r>
            <a:endParaRPr/>
          </a:p>
          <a:p>
            <a:pPr indent="-285750" lvl="0" marL="719138" marR="0" rtl="0" algn="l">
              <a:lnSpc>
                <a:spcPct val="100000"/>
              </a:lnSpc>
              <a:spcBef>
                <a:spcPts val="0"/>
              </a:spcBef>
              <a:spcAft>
                <a:spcPts val="0"/>
              </a:spcAft>
              <a:buClr>
                <a:srgbClr val="000000"/>
              </a:buClr>
              <a:buSzPts val="1200"/>
              <a:buFont typeface="Arial"/>
              <a:buChar char="•"/>
            </a:pPr>
            <a:r>
              <a:rPr b="0" i="0" lang="en-ID" sz="2000" u="none" cap="none" strike="noStrike">
                <a:solidFill>
                  <a:schemeClr val="dk1"/>
                </a:solidFill>
                <a:latin typeface="Cambria"/>
                <a:ea typeface="Cambria"/>
                <a:cs typeface="Cambria"/>
                <a:sym typeface="Cambria"/>
              </a:rPr>
              <a:t>Sublime</a:t>
            </a:r>
            <a:endParaRPr/>
          </a:p>
          <a:p>
            <a:pPr indent="-285750" lvl="0" marL="719138" marR="0" rtl="0" algn="l">
              <a:lnSpc>
                <a:spcPct val="100000"/>
              </a:lnSpc>
              <a:spcBef>
                <a:spcPts val="0"/>
              </a:spcBef>
              <a:spcAft>
                <a:spcPts val="0"/>
              </a:spcAft>
              <a:buClr>
                <a:srgbClr val="000000"/>
              </a:buClr>
              <a:buSzPts val="1200"/>
              <a:buFont typeface="Arial"/>
              <a:buChar char="•"/>
            </a:pPr>
            <a:r>
              <a:rPr b="0" i="0" lang="en-ID" sz="2000" u="none" cap="none" strike="noStrike">
                <a:solidFill>
                  <a:schemeClr val="dk1"/>
                </a:solidFill>
                <a:latin typeface="Cambria"/>
                <a:ea typeface="Cambria"/>
                <a:cs typeface="Cambria"/>
                <a:sym typeface="Cambria"/>
              </a:rPr>
              <a:t>Notepad++</a:t>
            </a:r>
            <a:endParaRPr/>
          </a:p>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2. Web Server:</a:t>
            </a:r>
            <a:endParaRPr/>
          </a:p>
          <a:p>
            <a:pPr indent="-285750" lvl="0" marL="719138" marR="0" rtl="0" algn="l">
              <a:lnSpc>
                <a:spcPct val="100000"/>
              </a:lnSpc>
              <a:spcBef>
                <a:spcPts val="0"/>
              </a:spcBef>
              <a:spcAft>
                <a:spcPts val="0"/>
              </a:spcAft>
              <a:buClr>
                <a:srgbClr val="000000"/>
              </a:buClr>
              <a:buSzPts val="1200"/>
              <a:buFont typeface="Arial"/>
              <a:buChar char="•"/>
            </a:pPr>
            <a:r>
              <a:rPr b="0" i="0" lang="en-ID" sz="2000" u="none" cap="none" strike="noStrike">
                <a:solidFill>
                  <a:schemeClr val="dk1"/>
                </a:solidFill>
                <a:latin typeface="Cambria"/>
                <a:ea typeface="Cambria"/>
                <a:cs typeface="Cambria"/>
                <a:sym typeface="Cambria"/>
              </a:rPr>
              <a:t>XAMPP</a:t>
            </a:r>
            <a:endParaRPr/>
          </a:p>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3. Browser:</a:t>
            </a:r>
            <a:endParaRPr/>
          </a:p>
          <a:p>
            <a:pPr indent="-285750" lvl="0" marL="719138" marR="0" rtl="0" algn="l">
              <a:lnSpc>
                <a:spcPct val="100000"/>
              </a:lnSpc>
              <a:spcBef>
                <a:spcPts val="0"/>
              </a:spcBef>
              <a:spcAft>
                <a:spcPts val="0"/>
              </a:spcAft>
              <a:buClr>
                <a:srgbClr val="000000"/>
              </a:buClr>
              <a:buSzPts val="1200"/>
              <a:buFont typeface="Arial"/>
              <a:buChar char="•"/>
            </a:pPr>
            <a:r>
              <a:rPr b="0" i="0" lang="en-ID" sz="2000" u="none" cap="none" strike="noStrike">
                <a:solidFill>
                  <a:schemeClr val="dk1"/>
                </a:solidFill>
                <a:latin typeface="Cambria"/>
                <a:ea typeface="Cambria"/>
                <a:cs typeface="Cambria"/>
                <a:sym typeface="Cambria"/>
              </a:rPr>
              <a:t>Chrome</a:t>
            </a:r>
            <a:endParaRPr/>
          </a:p>
          <a:p>
            <a:pPr indent="-285750" lvl="0" marL="719138" marR="0" rtl="0" algn="l">
              <a:lnSpc>
                <a:spcPct val="100000"/>
              </a:lnSpc>
              <a:spcBef>
                <a:spcPts val="0"/>
              </a:spcBef>
              <a:spcAft>
                <a:spcPts val="0"/>
              </a:spcAft>
              <a:buClr>
                <a:srgbClr val="000000"/>
              </a:buClr>
              <a:buSzPts val="1200"/>
              <a:buFont typeface="Arial"/>
              <a:buChar char="•"/>
            </a:pPr>
            <a:r>
              <a:rPr b="0" i="0" lang="en-ID" sz="2000" u="none" cap="none" strike="noStrike">
                <a:solidFill>
                  <a:schemeClr val="dk1"/>
                </a:solidFill>
                <a:latin typeface="Cambria"/>
                <a:ea typeface="Cambria"/>
                <a:cs typeface="Cambria"/>
                <a:sym typeface="Cambria"/>
              </a:rPr>
              <a:t>Firefox</a:t>
            </a:r>
            <a:endParaRPr/>
          </a:p>
        </p:txBody>
      </p:sp>
      <p:pic>
        <p:nvPicPr>
          <p:cNvPr id="1088" name="Google Shape;1088;g21697cf30f6_1_313"/>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092" name="Shape 1092"/>
        <p:cNvGrpSpPr/>
        <p:nvPr/>
      </p:nvGrpSpPr>
      <p:grpSpPr>
        <a:xfrm>
          <a:off x="0" y="0"/>
          <a:ext cx="0" cy="0"/>
          <a:chOff x="0" y="0"/>
          <a:chExt cx="0" cy="0"/>
        </a:xfrm>
      </p:grpSpPr>
      <p:sp>
        <p:nvSpPr>
          <p:cNvPr id="1093" name="Google Shape;1093;g21697cf30f6_1_367"/>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1094" name="Google Shape;1094;g21697cf30f6_1_367"/>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1095" name="Google Shape;1095;g21697cf30f6_1_367"/>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1096" name="Google Shape;1096;g21697cf30f6_1_367"/>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1097" name="Google Shape;1097;g21697cf30f6_1_367"/>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Summary</a:t>
            </a:r>
            <a:endParaRPr b="1" i="0" sz="2600" u="none" cap="none" strike="noStrike">
              <a:solidFill>
                <a:schemeClr val="dk1"/>
              </a:solidFill>
              <a:latin typeface="Poppins"/>
              <a:ea typeface="Poppins"/>
              <a:cs typeface="Poppins"/>
              <a:sym typeface="Poppins"/>
            </a:endParaRPr>
          </a:p>
        </p:txBody>
      </p:sp>
      <p:sp>
        <p:nvSpPr>
          <p:cNvPr id="1098" name="Google Shape;1098;g21697cf30f6_1_367"/>
          <p:cNvSpPr txBox="1"/>
          <p:nvPr/>
        </p:nvSpPr>
        <p:spPr>
          <a:xfrm>
            <a:off x="247950" y="1339350"/>
            <a:ext cx="11696100" cy="2646848"/>
          </a:xfrm>
          <a:prstGeom prst="rect">
            <a:avLst/>
          </a:prstGeom>
          <a:noFill/>
          <a:ln>
            <a:noFill/>
          </a:ln>
        </p:spPr>
        <p:txBody>
          <a:bodyPr anchorCtr="0" anchor="t" bIns="91425" lIns="91425" spcFirstLastPara="1" rIns="91425" wrap="square" tIns="91425">
            <a:spAutoFit/>
          </a:bodyPr>
          <a:lstStyle/>
          <a:p>
            <a:pPr indent="-336550" lvl="0" marL="342900" marR="0" rtl="0" algn="just">
              <a:lnSpc>
                <a:spcPct val="100000"/>
              </a:lnSpc>
              <a:spcBef>
                <a:spcPts val="0"/>
              </a:spcBef>
              <a:spcAft>
                <a:spcPts val="0"/>
              </a:spcAft>
              <a:buClr>
                <a:srgbClr val="000000"/>
              </a:buClr>
              <a:buSzPts val="1700"/>
              <a:buFont typeface="Cambria"/>
              <a:buAutoNum type="arabicPeriod"/>
            </a:pPr>
            <a:r>
              <a:rPr b="0" i="0" lang="en-ID" sz="1600" u="none" cap="none" strike="noStrike">
                <a:solidFill>
                  <a:srgbClr val="000000"/>
                </a:solidFill>
                <a:latin typeface="Cambria"/>
                <a:ea typeface="Cambria"/>
                <a:cs typeface="Cambria"/>
                <a:sym typeface="Cambria"/>
              </a:rPr>
              <a:t>Tools untuk mengeksekusi source code yang dapat digunakan berupa text Editor (Visual Studio Code/Sublime/dll), web server (XAMPP), browser</a:t>
            </a:r>
            <a:endParaRPr/>
          </a:p>
          <a:p>
            <a:pPr indent="-336550" lvl="0" marL="342900" marR="0" rtl="0" algn="just">
              <a:lnSpc>
                <a:spcPct val="100000"/>
              </a:lnSpc>
              <a:spcBef>
                <a:spcPts val="0"/>
              </a:spcBef>
              <a:spcAft>
                <a:spcPts val="0"/>
              </a:spcAft>
              <a:buClr>
                <a:srgbClr val="000000"/>
              </a:buClr>
              <a:buSzPts val="1700"/>
              <a:buFont typeface="Cambria"/>
              <a:buAutoNum type="arabicPeriod"/>
            </a:pPr>
            <a:r>
              <a:rPr b="0" i="0" lang="en-ID" sz="1600" u="none" cap="none" strike="noStrike">
                <a:solidFill>
                  <a:srgbClr val="000000"/>
                </a:solidFill>
                <a:latin typeface="Cambria"/>
                <a:ea typeface="Cambria"/>
                <a:cs typeface="Cambria"/>
                <a:sym typeface="Cambria"/>
              </a:rPr>
              <a:t>Pengujian Source Code bertujuan untuk memastikan software dapat berjalan 100% sesuai dengan yang di harapkan baik secara Logika dan secara fungsional </a:t>
            </a:r>
            <a:endParaRPr b="0" i="0" sz="1200" u="none" cap="none" strike="noStrike">
              <a:solidFill>
                <a:srgbClr val="000000"/>
              </a:solidFill>
              <a:latin typeface="Cambria"/>
              <a:ea typeface="Cambria"/>
              <a:cs typeface="Cambria"/>
              <a:sym typeface="Cambria"/>
            </a:endParaRPr>
          </a:p>
          <a:p>
            <a:pPr indent="-336550" lvl="0" marL="342900" marR="0" rtl="0" algn="just">
              <a:lnSpc>
                <a:spcPct val="100000"/>
              </a:lnSpc>
              <a:spcBef>
                <a:spcPts val="0"/>
              </a:spcBef>
              <a:spcAft>
                <a:spcPts val="0"/>
              </a:spcAft>
              <a:buClr>
                <a:srgbClr val="000000"/>
              </a:buClr>
              <a:buSzPts val="1700"/>
              <a:buFont typeface="Cambria"/>
              <a:buAutoNum type="arabicPeriod"/>
            </a:pPr>
            <a:r>
              <a:rPr b="0" i="0" lang="en-ID" sz="1600" u="none" cap="none" strike="noStrike">
                <a:solidFill>
                  <a:srgbClr val="000000"/>
                </a:solidFill>
                <a:latin typeface="Cambria"/>
                <a:ea typeface="Cambria"/>
                <a:cs typeface="Cambria"/>
                <a:sym typeface="Cambria"/>
              </a:rPr>
              <a:t>Pengujian di lakukan dengan metode Black Box dan White Box</a:t>
            </a:r>
            <a:endParaRPr b="0" i="0" sz="1200" u="none" cap="none" strike="noStrike">
              <a:solidFill>
                <a:srgbClr val="000000"/>
              </a:solidFill>
              <a:latin typeface="Cambria"/>
              <a:ea typeface="Cambria"/>
              <a:cs typeface="Cambria"/>
              <a:sym typeface="Cambria"/>
            </a:endParaRPr>
          </a:p>
          <a:p>
            <a:pPr indent="-336550" lvl="0" marL="342900" marR="0" rtl="0" algn="just">
              <a:lnSpc>
                <a:spcPct val="100000"/>
              </a:lnSpc>
              <a:spcBef>
                <a:spcPts val="0"/>
              </a:spcBef>
              <a:spcAft>
                <a:spcPts val="0"/>
              </a:spcAft>
              <a:buClr>
                <a:srgbClr val="000000"/>
              </a:buClr>
              <a:buSzPts val="1700"/>
              <a:buFont typeface="Cambria"/>
              <a:buAutoNum type="arabicPeriod"/>
            </a:pPr>
            <a:r>
              <a:rPr b="0" i="0" lang="en-ID" sz="1600" u="none" cap="none" strike="noStrike">
                <a:solidFill>
                  <a:srgbClr val="000000"/>
                </a:solidFill>
                <a:latin typeface="Cambria"/>
                <a:ea typeface="Cambria"/>
                <a:cs typeface="Cambria"/>
                <a:sym typeface="Cambria"/>
              </a:rPr>
              <a:t>Error atau kesalahan eksekusi web dapat terjadi pada sisi internal (error source code) dan eksternal (http error)</a:t>
            </a:r>
            <a:endParaRPr b="0" i="0" sz="1200" u="none" cap="none" strike="noStrike">
              <a:solidFill>
                <a:srgbClr val="000000"/>
              </a:solidFill>
              <a:latin typeface="Cambria"/>
              <a:ea typeface="Cambria"/>
              <a:cs typeface="Cambria"/>
              <a:sym typeface="Cambria"/>
            </a:endParaRPr>
          </a:p>
          <a:p>
            <a:pPr indent="-336550" lvl="0" marL="342900" marR="0" rtl="0" algn="just">
              <a:lnSpc>
                <a:spcPct val="100000"/>
              </a:lnSpc>
              <a:spcBef>
                <a:spcPts val="0"/>
              </a:spcBef>
              <a:spcAft>
                <a:spcPts val="0"/>
              </a:spcAft>
              <a:buClr>
                <a:srgbClr val="000000"/>
              </a:buClr>
              <a:buSzPts val="1700"/>
              <a:buFont typeface="Cambria"/>
              <a:buAutoNum type="arabicPeriod"/>
            </a:pPr>
            <a:r>
              <a:rPr b="0" i="0" lang="en-ID" sz="1600" u="none" cap="none" strike="noStrike">
                <a:solidFill>
                  <a:srgbClr val="000000"/>
                </a:solidFill>
                <a:latin typeface="Cambria"/>
                <a:ea typeface="Cambria"/>
                <a:cs typeface="Cambria"/>
                <a:sym typeface="Cambria"/>
              </a:rPr>
              <a:t>Pada PHP terdapat empat jenis </a:t>
            </a:r>
            <a:r>
              <a:rPr b="0" i="1" lang="en-ID" sz="1600" u="none" cap="none" strike="noStrike">
                <a:solidFill>
                  <a:srgbClr val="000000"/>
                </a:solidFill>
                <a:latin typeface="Cambria"/>
                <a:ea typeface="Cambria"/>
                <a:cs typeface="Cambria"/>
                <a:sym typeface="Cambria"/>
              </a:rPr>
              <a:t>kesalahan/error</a:t>
            </a:r>
            <a:r>
              <a:rPr b="0" i="0" lang="en-ID" sz="1600" u="none" cap="none" strike="noStrike">
                <a:solidFill>
                  <a:srgbClr val="000000"/>
                </a:solidFill>
                <a:latin typeface="Cambria"/>
                <a:ea typeface="Cambria"/>
                <a:cs typeface="Cambria"/>
                <a:sym typeface="Cambria"/>
              </a:rPr>
              <a:t> , yaitu  </a:t>
            </a:r>
            <a:r>
              <a:rPr b="0" i="1" lang="en-ID" sz="1600" u="none" cap="none" strike="noStrike">
                <a:solidFill>
                  <a:srgbClr val="000000"/>
                </a:solidFill>
                <a:latin typeface="Cambria"/>
                <a:ea typeface="Cambria"/>
                <a:cs typeface="Cambria"/>
                <a:sym typeface="Cambria"/>
              </a:rPr>
              <a:t>Parse Error/ Syntax Error, Fatal Error, Warning Error, Notice</a:t>
            </a:r>
            <a:endParaRPr b="0" i="0" sz="1200" u="none" cap="none" strike="noStrike">
              <a:solidFill>
                <a:srgbClr val="000000"/>
              </a:solidFill>
              <a:latin typeface="Cambria"/>
              <a:ea typeface="Cambria"/>
              <a:cs typeface="Cambria"/>
              <a:sym typeface="Cambria"/>
            </a:endParaRPr>
          </a:p>
          <a:p>
            <a:pPr indent="-336550" lvl="0" marL="342900" marR="0" rtl="0" algn="just">
              <a:lnSpc>
                <a:spcPct val="100000"/>
              </a:lnSpc>
              <a:spcBef>
                <a:spcPts val="0"/>
              </a:spcBef>
              <a:spcAft>
                <a:spcPts val="0"/>
              </a:spcAft>
              <a:buClr>
                <a:srgbClr val="000000"/>
              </a:buClr>
              <a:buSzPts val="1700"/>
              <a:buFont typeface="Cambria"/>
              <a:buAutoNum type="arabicPeriod"/>
            </a:pPr>
            <a:r>
              <a:rPr b="0" i="0" lang="en-ID" sz="1600" u="none" cap="none" strike="noStrike">
                <a:solidFill>
                  <a:srgbClr val="000000"/>
                </a:solidFill>
                <a:latin typeface="Cambria"/>
                <a:ea typeface="Cambria"/>
                <a:cs typeface="Cambria"/>
                <a:sym typeface="Cambria"/>
              </a:rPr>
              <a:t>Beberapa kesalahan yang umum dan sering terjadi antara lain : Error 404 (Not Found), Error 403 (Forbidden), Error 500 (Internal Server Error), Error 503 (Service Unavailable), Error 504 (Gateway Time-out)</a:t>
            </a:r>
            <a:endParaRPr b="0" i="0" sz="1200" u="none" cap="none" strike="noStrike">
              <a:solidFill>
                <a:srgbClr val="000000"/>
              </a:solidFill>
              <a:latin typeface="Cambria"/>
              <a:ea typeface="Cambria"/>
              <a:cs typeface="Cambria"/>
              <a:sym typeface="Cambria"/>
            </a:endParaRPr>
          </a:p>
          <a:p>
            <a:pPr indent="-336550" lvl="0" marL="342900" marR="0" rtl="0" algn="just">
              <a:lnSpc>
                <a:spcPct val="100000"/>
              </a:lnSpc>
              <a:spcBef>
                <a:spcPts val="0"/>
              </a:spcBef>
              <a:spcAft>
                <a:spcPts val="0"/>
              </a:spcAft>
              <a:buClr>
                <a:srgbClr val="000000"/>
              </a:buClr>
              <a:buSzPts val="1700"/>
              <a:buFont typeface="Cambria"/>
              <a:buAutoNum type="arabicPeriod"/>
            </a:pPr>
            <a:r>
              <a:rPr b="0" i="0" lang="en-ID" sz="1600" u="none" cap="none" strike="noStrike">
                <a:solidFill>
                  <a:srgbClr val="000000"/>
                </a:solidFill>
                <a:latin typeface="Cambria"/>
                <a:ea typeface="Cambria"/>
                <a:cs typeface="Cambria"/>
                <a:sym typeface="Cambria"/>
              </a:rPr>
              <a:t>Selain itu terdapat beberapa kesalahan yang harus diperhatikan setelah web dihosting ke server</a:t>
            </a:r>
            <a:endParaRPr b="0" i="1" sz="1600" u="none" cap="none" strike="noStrike">
              <a:solidFill>
                <a:srgbClr val="000000"/>
              </a:solidFill>
              <a:latin typeface="Cambria"/>
              <a:ea typeface="Cambria"/>
              <a:cs typeface="Cambria"/>
              <a:sym typeface="Cambria"/>
            </a:endParaRPr>
          </a:p>
        </p:txBody>
      </p:sp>
      <p:pic>
        <p:nvPicPr>
          <p:cNvPr id="1099" name="Google Shape;1099;g21697cf30f6_1_367"/>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12" name="Shape 312"/>
        <p:cNvGrpSpPr/>
        <p:nvPr/>
      </p:nvGrpSpPr>
      <p:grpSpPr>
        <a:xfrm>
          <a:off x="0" y="0"/>
          <a:ext cx="0" cy="0"/>
          <a:chOff x="0" y="0"/>
          <a:chExt cx="0" cy="0"/>
        </a:xfrm>
      </p:grpSpPr>
      <p:sp>
        <p:nvSpPr>
          <p:cNvPr id="313" name="Google Shape;313;g21697cf30f6_1_331"/>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14" name="Google Shape;314;g21697cf30f6_1_331"/>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315" name="Google Shape;315;g21697cf30f6_1_331"/>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316" name="Google Shape;316;g21697cf30f6_1_331"/>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317" name="Google Shape;317;g21697cf30f6_1_331"/>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Tools Dasar Pemrograman</a:t>
            </a:r>
            <a:endParaRPr b="1" i="0" sz="2600" u="none" cap="none" strike="noStrike">
              <a:solidFill>
                <a:schemeClr val="dk1"/>
              </a:solidFill>
              <a:latin typeface="Poppins"/>
              <a:ea typeface="Poppins"/>
              <a:cs typeface="Poppins"/>
              <a:sym typeface="Poppins"/>
            </a:endParaRPr>
          </a:p>
        </p:txBody>
      </p:sp>
      <p:sp>
        <p:nvSpPr>
          <p:cNvPr id="318" name="Google Shape;318;g21697cf30f6_1_331"/>
          <p:cNvSpPr txBox="1"/>
          <p:nvPr/>
        </p:nvSpPr>
        <p:spPr>
          <a:xfrm>
            <a:off x="397362" y="1643910"/>
            <a:ext cx="6762450" cy="4185731"/>
          </a:xfrm>
          <a:prstGeom prst="rect">
            <a:avLst/>
          </a:prstGeom>
          <a:noFill/>
          <a:ln>
            <a:noFill/>
          </a:ln>
        </p:spPr>
        <p:txBody>
          <a:bodyPr anchorCtr="0" anchor="t" bIns="91425" lIns="91425" spcFirstLastPara="1" rIns="91425" wrap="square" tIns="91425">
            <a:spAutoFit/>
          </a:bodyPr>
          <a:lstStyle/>
          <a:p>
            <a:pPr indent="-342900" lvl="0" marL="342900" marR="0" rtl="0" algn="just">
              <a:lnSpc>
                <a:spcPct val="100000"/>
              </a:lnSpc>
              <a:spcBef>
                <a:spcPts val="0"/>
              </a:spcBef>
              <a:spcAft>
                <a:spcPts val="0"/>
              </a:spcAft>
              <a:buClr>
                <a:srgbClr val="0C0C0C"/>
              </a:buClr>
              <a:buSzPts val="1800"/>
              <a:buFont typeface="Cambria"/>
              <a:buChar char="❖"/>
            </a:pPr>
            <a:r>
              <a:rPr b="1" i="0" lang="en-ID" sz="2000" u="none" cap="none" strike="noStrike">
                <a:solidFill>
                  <a:srgbClr val="0C0C0C"/>
                </a:solidFill>
                <a:latin typeface="Cambria"/>
                <a:ea typeface="Cambria"/>
                <a:cs typeface="Cambria"/>
                <a:sym typeface="Cambria"/>
              </a:rPr>
              <a:t>XAMPP</a:t>
            </a:r>
            <a:r>
              <a:rPr b="0" i="0" lang="en-ID" sz="2000" u="none" cap="none" strike="noStrike">
                <a:solidFill>
                  <a:srgbClr val="0C0C0C"/>
                </a:solidFill>
                <a:latin typeface="Cambria"/>
                <a:ea typeface="Cambria"/>
                <a:cs typeface="Cambria"/>
                <a:sym typeface="Cambria"/>
              </a:rPr>
              <a:t> adalah perangkat yang menggabungkan tiga aplikasi kedalam satu paket, yaitu Apache, MySQL, dan PHPMyAdmin.</a:t>
            </a:r>
            <a:endParaRPr/>
          </a:p>
          <a:p>
            <a:pPr indent="-342900" lvl="0" marL="342900" marR="0" rtl="0" algn="just">
              <a:lnSpc>
                <a:spcPct val="100000"/>
              </a:lnSpc>
              <a:spcBef>
                <a:spcPts val="0"/>
              </a:spcBef>
              <a:spcAft>
                <a:spcPts val="0"/>
              </a:spcAft>
              <a:buClr>
                <a:srgbClr val="0C0C0C"/>
              </a:buClr>
              <a:buSzPts val="1800"/>
              <a:buFont typeface="Cambria"/>
              <a:buChar char="❖"/>
            </a:pPr>
            <a:r>
              <a:rPr b="1" i="0" lang="en-ID" sz="2000" u="none" cap="none" strike="noStrike">
                <a:solidFill>
                  <a:srgbClr val="0C0C0C"/>
                </a:solidFill>
                <a:latin typeface="Cambria"/>
                <a:ea typeface="Cambria"/>
                <a:cs typeface="Cambria"/>
                <a:sym typeface="Cambria"/>
              </a:rPr>
              <a:t>Visual Studio Code </a:t>
            </a:r>
            <a:r>
              <a:rPr b="0" i="0" lang="en-ID" sz="2000" u="none" cap="none" strike="noStrike">
                <a:solidFill>
                  <a:srgbClr val="0C0C0C"/>
                </a:solidFill>
                <a:latin typeface="Cambria"/>
                <a:ea typeface="Cambria"/>
                <a:cs typeface="Cambria"/>
                <a:sym typeface="Cambria"/>
              </a:rPr>
              <a:t>adalah Text editor yang digunakan untuk menuliskan kode program.</a:t>
            </a:r>
            <a:endParaRPr b="1" i="0" sz="2000" u="none" cap="none" strike="noStrike">
              <a:solidFill>
                <a:srgbClr val="000000"/>
              </a:solidFill>
              <a:latin typeface="Cambria"/>
              <a:ea typeface="Cambria"/>
              <a:cs typeface="Cambria"/>
              <a:sym typeface="Cambria"/>
            </a:endParaRPr>
          </a:p>
          <a:p>
            <a:pPr indent="-342900" lvl="0" marL="342900" marR="0" rtl="0" algn="just">
              <a:lnSpc>
                <a:spcPct val="100000"/>
              </a:lnSpc>
              <a:spcBef>
                <a:spcPts val="0"/>
              </a:spcBef>
              <a:spcAft>
                <a:spcPts val="0"/>
              </a:spcAft>
              <a:buClr>
                <a:srgbClr val="0C0C0C"/>
              </a:buClr>
              <a:buSzPts val="1800"/>
              <a:buFont typeface="Cambria"/>
              <a:buChar char="❖"/>
            </a:pPr>
            <a:r>
              <a:rPr b="1" i="0" lang="en-ID" sz="2000" u="none" cap="none" strike="noStrike">
                <a:solidFill>
                  <a:srgbClr val="0C0C0C"/>
                </a:solidFill>
                <a:latin typeface="Cambria"/>
                <a:ea typeface="Cambria"/>
                <a:cs typeface="Cambria"/>
                <a:sym typeface="Cambria"/>
              </a:rPr>
              <a:t>Apache</a:t>
            </a:r>
            <a:r>
              <a:rPr b="0" i="0" lang="en-ID" sz="2000" u="none" cap="none" strike="noStrike">
                <a:solidFill>
                  <a:srgbClr val="0C0C0C"/>
                </a:solidFill>
                <a:latin typeface="Cambria"/>
                <a:ea typeface="Cambria"/>
                <a:cs typeface="Cambria"/>
                <a:sym typeface="Cambria"/>
              </a:rPr>
              <a:t> adalah server web yang dapat dijalankan di banyak sistem operasi, yang berguna untuk melayani dan memfungsikan situs web.</a:t>
            </a:r>
            <a:endParaRPr b="0" i="0" sz="2000" u="none" cap="none" strike="noStrike">
              <a:solidFill>
                <a:srgbClr val="000000"/>
              </a:solidFill>
              <a:latin typeface="Cambria"/>
              <a:ea typeface="Cambria"/>
              <a:cs typeface="Cambria"/>
              <a:sym typeface="Cambria"/>
            </a:endParaRPr>
          </a:p>
          <a:p>
            <a:pPr indent="-342900" lvl="0" marL="342900" marR="0" rtl="0" algn="just">
              <a:lnSpc>
                <a:spcPct val="100000"/>
              </a:lnSpc>
              <a:spcBef>
                <a:spcPts val="0"/>
              </a:spcBef>
              <a:spcAft>
                <a:spcPts val="0"/>
              </a:spcAft>
              <a:buClr>
                <a:srgbClr val="0C0C0C"/>
              </a:buClr>
              <a:buSzPts val="1800"/>
              <a:buFont typeface="Cambria"/>
              <a:buChar char="❖"/>
            </a:pPr>
            <a:r>
              <a:rPr b="1" i="0" lang="en-ID" sz="2000" u="none" cap="none" strike="noStrike">
                <a:solidFill>
                  <a:srgbClr val="0C0C0C"/>
                </a:solidFill>
                <a:latin typeface="Cambria"/>
                <a:ea typeface="Cambria"/>
                <a:cs typeface="Cambria"/>
                <a:sym typeface="Cambria"/>
              </a:rPr>
              <a:t>MySQL</a:t>
            </a:r>
            <a:r>
              <a:rPr b="0" i="0" lang="en-ID" sz="2000" u="none" cap="none" strike="noStrike">
                <a:solidFill>
                  <a:srgbClr val="0C0C0C"/>
                </a:solidFill>
                <a:latin typeface="Cambria"/>
                <a:ea typeface="Cambria"/>
                <a:cs typeface="Cambria"/>
                <a:sym typeface="Cambria"/>
              </a:rPr>
              <a:t> adalah sebuah perangkat lunak sistem manajemen basis data SQL atau DBMS yang multithread dan multi-user.</a:t>
            </a:r>
            <a:endParaRPr b="0" i="0" sz="2000" u="none" cap="none" strike="noStrike">
              <a:solidFill>
                <a:srgbClr val="000000"/>
              </a:solidFill>
              <a:latin typeface="Cambria"/>
              <a:ea typeface="Cambria"/>
              <a:cs typeface="Cambria"/>
              <a:sym typeface="Cambria"/>
            </a:endParaRPr>
          </a:p>
          <a:p>
            <a:pPr indent="-342900" lvl="0" marL="342900" marR="0" rtl="0" algn="just">
              <a:lnSpc>
                <a:spcPct val="100000"/>
              </a:lnSpc>
              <a:spcBef>
                <a:spcPts val="0"/>
              </a:spcBef>
              <a:spcAft>
                <a:spcPts val="0"/>
              </a:spcAft>
              <a:buClr>
                <a:srgbClr val="0C0C0C"/>
              </a:buClr>
              <a:buSzPts val="1800"/>
              <a:buFont typeface="Cambria"/>
              <a:buChar char="❖"/>
            </a:pPr>
            <a:r>
              <a:rPr b="1" i="0" lang="en-ID" sz="2000" u="none" cap="none" strike="noStrike">
                <a:solidFill>
                  <a:srgbClr val="0C0C0C"/>
                </a:solidFill>
                <a:latin typeface="Cambria"/>
                <a:ea typeface="Cambria"/>
                <a:cs typeface="Cambria"/>
                <a:sym typeface="Cambria"/>
              </a:rPr>
              <a:t>PHP</a:t>
            </a:r>
            <a:r>
              <a:rPr b="0" i="0" lang="en-ID" sz="2000" u="none" cap="none" strike="noStrike">
                <a:solidFill>
                  <a:srgbClr val="0C0C0C"/>
                </a:solidFill>
                <a:latin typeface="Cambria"/>
                <a:ea typeface="Cambria"/>
                <a:cs typeface="Cambria"/>
                <a:sym typeface="Cambria"/>
              </a:rPr>
              <a:t>: Hypertext Preprocessor adalah bahasa skrip yang dapat ditanamkan atau disisipkan ke dalam HTML.</a:t>
            </a:r>
            <a:endParaRPr b="0" i="0" sz="2000" u="none" cap="none" strike="noStrike">
              <a:solidFill>
                <a:srgbClr val="000000"/>
              </a:solidFill>
              <a:latin typeface="Cambria"/>
              <a:ea typeface="Cambria"/>
              <a:cs typeface="Cambria"/>
              <a:sym typeface="Cambria"/>
            </a:endParaRPr>
          </a:p>
        </p:txBody>
      </p:sp>
      <p:pic>
        <p:nvPicPr>
          <p:cNvPr id="319" name="Google Shape;319;g21697cf30f6_1_331"/>
          <p:cNvPicPr preferRelativeResize="0"/>
          <p:nvPr/>
        </p:nvPicPr>
        <p:blipFill rotWithShape="1">
          <a:blip r:embed="rId7">
            <a:alphaModFix/>
          </a:blip>
          <a:srcRect b="15758" l="0" r="0" t="0"/>
          <a:stretch/>
        </p:blipFill>
        <p:spPr>
          <a:xfrm>
            <a:off x="7386464" y="2286277"/>
            <a:ext cx="4079663" cy="2285445"/>
          </a:xfrm>
          <a:prstGeom prst="rect">
            <a:avLst/>
          </a:prstGeom>
          <a:noFill/>
          <a:ln>
            <a:noFill/>
          </a:ln>
        </p:spPr>
      </p:pic>
      <p:pic>
        <p:nvPicPr>
          <p:cNvPr id="320" name="Google Shape;320;g21697cf30f6_1_331"/>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62"/>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1105" name="Google Shape;1105;p62"/>
          <p:cNvPicPr preferRelativeResize="0"/>
          <p:nvPr/>
        </p:nvPicPr>
        <p:blipFill rotWithShape="1">
          <a:blip r:embed="rId3">
            <a:alphaModFix/>
          </a:blip>
          <a:srcRect b="0" l="0" r="0" t="0"/>
          <a:stretch/>
        </p:blipFill>
        <p:spPr>
          <a:xfrm>
            <a:off x="76200" y="-34298"/>
            <a:ext cx="503599" cy="503599"/>
          </a:xfrm>
          <a:prstGeom prst="rect">
            <a:avLst/>
          </a:prstGeom>
          <a:noFill/>
          <a:ln>
            <a:noFill/>
          </a:ln>
        </p:spPr>
      </p:pic>
      <p:pic>
        <p:nvPicPr>
          <p:cNvPr id="1106" name="Google Shape;1106;p62"/>
          <p:cNvPicPr preferRelativeResize="0"/>
          <p:nvPr/>
        </p:nvPicPr>
        <p:blipFill rotWithShape="1">
          <a:blip r:embed="rId4">
            <a:alphaModFix/>
          </a:blip>
          <a:srcRect b="30878" l="27543" r="26983" t="27262"/>
          <a:stretch/>
        </p:blipFill>
        <p:spPr>
          <a:xfrm>
            <a:off x="614100" y="525"/>
            <a:ext cx="446948" cy="416102"/>
          </a:xfrm>
          <a:prstGeom prst="rect">
            <a:avLst/>
          </a:prstGeom>
          <a:noFill/>
          <a:ln>
            <a:noFill/>
          </a:ln>
        </p:spPr>
      </p:pic>
      <p:pic>
        <p:nvPicPr>
          <p:cNvPr id="1107" name="Google Shape;1107;p62"/>
          <p:cNvPicPr preferRelativeResize="0"/>
          <p:nvPr/>
        </p:nvPicPr>
        <p:blipFill rotWithShape="1">
          <a:blip r:embed="rId5">
            <a:alphaModFix/>
          </a:blip>
          <a:srcRect b="30194" l="0" r="0" t="24156"/>
          <a:stretch/>
        </p:blipFill>
        <p:spPr>
          <a:xfrm>
            <a:off x="10383675" y="14875"/>
            <a:ext cx="1817723" cy="416099"/>
          </a:xfrm>
          <a:prstGeom prst="rect">
            <a:avLst/>
          </a:prstGeom>
          <a:noFill/>
          <a:ln>
            <a:noFill/>
          </a:ln>
        </p:spPr>
      </p:pic>
      <p:sp>
        <p:nvSpPr>
          <p:cNvPr id="1108" name="Google Shape;1108;p62"/>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Post-Test</a:t>
            </a:r>
            <a:endParaRPr b="1" i="0" sz="2600" u="none" cap="none" strike="noStrike">
              <a:solidFill>
                <a:schemeClr val="dk1"/>
              </a:solidFill>
              <a:latin typeface="Poppins"/>
              <a:ea typeface="Poppins"/>
              <a:cs typeface="Poppins"/>
              <a:sym typeface="Poppins"/>
            </a:endParaRPr>
          </a:p>
        </p:txBody>
      </p:sp>
      <p:sp>
        <p:nvSpPr>
          <p:cNvPr id="1109" name="Google Shape;1109;p62"/>
          <p:cNvSpPr txBox="1"/>
          <p:nvPr/>
        </p:nvSpPr>
        <p:spPr>
          <a:xfrm>
            <a:off x="247950" y="1339350"/>
            <a:ext cx="11696100" cy="418573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1. Berikut ini yang tidak termasuk tools untuk mengeksekusi source code adalah</a:t>
            </a:r>
            <a:endParaRPr b="0" i="0" sz="2000" u="none" cap="none" strike="noStrike">
              <a:solidFill>
                <a:schemeClr val="dk1"/>
              </a:solidFill>
              <a:latin typeface="Cambria"/>
              <a:ea typeface="Cambria"/>
              <a:cs typeface="Cambria"/>
              <a:sym typeface="Cambria"/>
            </a:endParaRPr>
          </a:p>
          <a:p>
            <a:pPr indent="-457200" lvl="0" marL="806450" marR="0" rtl="0" algn="l">
              <a:lnSpc>
                <a:spcPct val="100000"/>
              </a:lnSpc>
              <a:spcBef>
                <a:spcPts val="0"/>
              </a:spcBef>
              <a:spcAft>
                <a:spcPts val="0"/>
              </a:spcAft>
              <a:buClr>
                <a:srgbClr val="000000"/>
              </a:buClr>
              <a:buSzPts val="1200"/>
              <a:buFont typeface="Arial"/>
              <a:buAutoNum type="alphaLcPeriod"/>
            </a:pPr>
            <a:r>
              <a:rPr b="0" i="0" lang="en-ID" sz="2000" u="none" cap="none" strike="noStrike">
                <a:solidFill>
                  <a:schemeClr val="dk1"/>
                </a:solidFill>
                <a:latin typeface="Cambria"/>
                <a:ea typeface="Cambria"/>
                <a:cs typeface="Cambria"/>
                <a:sym typeface="Cambria"/>
              </a:rPr>
              <a:t>XAMPP</a:t>
            </a:r>
            <a:endParaRPr/>
          </a:p>
          <a:p>
            <a:pPr indent="-457200" lvl="0" marL="806450" marR="0" rtl="0" algn="l">
              <a:lnSpc>
                <a:spcPct val="100000"/>
              </a:lnSpc>
              <a:spcBef>
                <a:spcPts val="0"/>
              </a:spcBef>
              <a:spcAft>
                <a:spcPts val="0"/>
              </a:spcAft>
              <a:buClr>
                <a:srgbClr val="000000"/>
              </a:buClr>
              <a:buSzPts val="1200"/>
              <a:buFont typeface="Arial"/>
              <a:buAutoNum type="alphaLcPeriod"/>
            </a:pPr>
            <a:r>
              <a:rPr b="0" i="0" lang="en-ID" sz="2000" u="none" cap="none" strike="noStrike">
                <a:solidFill>
                  <a:schemeClr val="dk1"/>
                </a:solidFill>
                <a:latin typeface="Cambria"/>
                <a:ea typeface="Cambria"/>
                <a:cs typeface="Cambria"/>
                <a:sym typeface="Cambria"/>
              </a:rPr>
              <a:t>Visual Studio Code</a:t>
            </a:r>
            <a:endParaRPr/>
          </a:p>
          <a:p>
            <a:pPr indent="-457200" lvl="0" marL="806450" marR="0" rtl="0" algn="l">
              <a:lnSpc>
                <a:spcPct val="100000"/>
              </a:lnSpc>
              <a:spcBef>
                <a:spcPts val="0"/>
              </a:spcBef>
              <a:spcAft>
                <a:spcPts val="0"/>
              </a:spcAft>
              <a:buClr>
                <a:srgbClr val="000000"/>
              </a:buClr>
              <a:buSzPts val="1200"/>
              <a:buFont typeface="Arial"/>
              <a:buAutoNum type="alphaLcPeriod"/>
            </a:pPr>
            <a:r>
              <a:rPr b="0" i="0" lang="en-ID" sz="2000" u="none" cap="none" strike="noStrike">
                <a:solidFill>
                  <a:schemeClr val="dk1"/>
                </a:solidFill>
                <a:latin typeface="Cambria"/>
                <a:ea typeface="Cambria"/>
                <a:cs typeface="Cambria"/>
                <a:sym typeface="Cambria"/>
              </a:rPr>
              <a:t>WhatsApp</a:t>
            </a:r>
            <a:endParaRPr/>
          </a:p>
          <a:p>
            <a:pPr indent="-457200" lvl="0" marL="806450" marR="0" rtl="0" algn="l">
              <a:lnSpc>
                <a:spcPct val="100000"/>
              </a:lnSpc>
              <a:spcBef>
                <a:spcPts val="0"/>
              </a:spcBef>
              <a:spcAft>
                <a:spcPts val="0"/>
              </a:spcAft>
              <a:buClr>
                <a:srgbClr val="000000"/>
              </a:buClr>
              <a:buSzPts val="1200"/>
              <a:buFont typeface="Arial"/>
              <a:buAutoNum type="alphaLcPeriod"/>
            </a:pPr>
            <a:r>
              <a:rPr b="0" i="0" lang="en-ID" sz="2000" u="none" cap="none" strike="noStrike">
                <a:solidFill>
                  <a:schemeClr val="dk1"/>
                </a:solidFill>
                <a:latin typeface="Cambria"/>
                <a:ea typeface="Cambria"/>
                <a:cs typeface="Cambria"/>
                <a:sym typeface="Cambria"/>
              </a:rPr>
              <a:t>Notepad++</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2. Jenis kesalahan dalam mengeksekusi source berikut ini yang terjadi ketika variabel yang dipanggil atau dieksekusi belum didefinisikan adalah</a:t>
            </a:r>
            <a:endParaRPr b="0" i="0" sz="2000" u="none" cap="none" strike="noStrike">
              <a:solidFill>
                <a:schemeClr val="dk1"/>
              </a:solidFill>
              <a:latin typeface="Cambria"/>
              <a:ea typeface="Cambria"/>
              <a:cs typeface="Cambria"/>
              <a:sym typeface="Cambria"/>
            </a:endParaRPr>
          </a:p>
          <a:p>
            <a:pPr indent="-457200" lvl="0" marL="806450" marR="0" rtl="0" algn="l">
              <a:lnSpc>
                <a:spcPct val="100000"/>
              </a:lnSpc>
              <a:spcBef>
                <a:spcPts val="0"/>
              </a:spcBef>
              <a:spcAft>
                <a:spcPts val="0"/>
              </a:spcAft>
              <a:buClr>
                <a:srgbClr val="000000"/>
              </a:buClr>
              <a:buSzPts val="1200"/>
              <a:buFont typeface="Arial"/>
              <a:buAutoNum type="alphaLcPeriod"/>
            </a:pPr>
            <a:r>
              <a:rPr b="0" i="0" lang="en-ID" sz="2000" u="none" cap="none" strike="noStrike">
                <a:solidFill>
                  <a:schemeClr val="dk1"/>
                </a:solidFill>
                <a:latin typeface="Cambria"/>
                <a:ea typeface="Cambria"/>
                <a:cs typeface="Cambria"/>
                <a:sym typeface="Cambria"/>
              </a:rPr>
              <a:t>Fatal Error</a:t>
            </a:r>
            <a:endParaRPr/>
          </a:p>
          <a:p>
            <a:pPr indent="-457200" lvl="0" marL="806450" marR="0" rtl="0" algn="l">
              <a:lnSpc>
                <a:spcPct val="100000"/>
              </a:lnSpc>
              <a:spcBef>
                <a:spcPts val="0"/>
              </a:spcBef>
              <a:spcAft>
                <a:spcPts val="0"/>
              </a:spcAft>
              <a:buClr>
                <a:srgbClr val="000000"/>
              </a:buClr>
              <a:buSzPts val="1200"/>
              <a:buFont typeface="Arial"/>
              <a:buAutoNum type="alphaLcPeriod"/>
            </a:pPr>
            <a:r>
              <a:rPr b="0" i="0" lang="en-ID" sz="2000" u="none" cap="none" strike="noStrike">
                <a:solidFill>
                  <a:schemeClr val="dk1"/>
                </a:solidFill>
                <a:latin typeface="Cambria"/>
                <a:ea typeface="Cambria"/>
                <a:cs typeface="Cambria"/>
                <a:sym typeface="Cambria"/>
              </a:rPr>
              <a:t>Notice Error</a:t>
            </a:r>
            <a:endParaRPr/>
          </a:p>
          <a:p>
            <a:pPr indent="-457200" lvl="0" marL="806450" marR="0" rtl="0" algn="l">
              <a:lnSpc>
                <a:spcPct val="100000"/>
              </a:lnSpc>
              <a:spcBef>
                <a:spcPts val="0"/>
              </a:spcBef>
              <a:spcAft>
                <a:spcPts val="0"/>
              </a:spcAft>
              <a:buClr>
                <a:srgbClr val="000000"/>
              </a:buClr>
              <a:buSzPts val="1200"/>
              <a:buFont typeface="Arial"/>
              <a:buAutoNum type="alphaLcPeriod"/>
            </a:pPr>
            <a:r>
              <a:rPr b="0" i="0" lang="en-ID" sz="2000" u="none" cap="none" strike="noStrike">
                <a:solidFill>
                  <a:schemeClr val="dk1"/>
                </a:solidFill>
                <a:latin typeface="Cambria"/>
                <a:ea typeface="Cambria"/>
                <a:cs typeface="Cambria"/>
                <a:sym typeface="Cambria"/>
              </a:rPr>
              <a:t>Warning Error</a:t>
            </a:r>
            <a:endParaRPr/>
          </a:p>
          <a:p>
            <a:pPr indent="-457200" lvl="0" marL="806450" marR="0" rtl="0" algn="l">
              <a:lnSpc>
                <a:spcPct val="100000"/>
              </a:lnSpc>
              <a:spcBef>
                <a:spcPts val="0"/>
              </a:spcBef>
              <a:spcAft>
                <a:spcPts val="0"/>
              </a:spcAft>
              <a:buClr>
                <a:srgbClr val="000000"/>
              </a:buClr>
              <a:buSzPts val="1200"/>
              <a:buFont typeface="Arial"/>
              <a:buAutoNum type="alphaLcPeriod"/>
            </a:pPr>
            <a:r>
              <a:rPr b="0" i="0" lang="en-ID" sz="2000" u="none" cap="none" strike="noStrike">
                <a:solidFill>
                  <a:schemeClr val="dk1"/>
                </a:solidFill>
                <a:latin typeface="Cambria"/>
                <a:ea typeface="Cambria"/>
                <a:cs typeface="Cambria"/>
                <a:sym typeface="Cambria"/>
              </a:rPr>
              <a:t>Parse Error</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p:txBody>
      </p:sp>
      <p:pic>
        <p:nvPicPr>
          <p:cNvPr id="1110" name="Google Shape;1110;p62"/>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114" name="Shape 1114"/>
        <p:cNvGrpSpPr/>
        <p:nvPr/>
      </p:nvGrpSpPr>
      <p:grpSpPr>
        <a:xfrm>
          <a:off x="0" y="0"/>
          <a:ext cx="0" cy="0"/>
          <a:chOff x="0" y="0"/>
          <a:chExt cx="0" cy="0"/>
        </a:xfrm>
      </p:grpSpPr>
      <p:sp>
        <p:nvSpPr>
          <p:cNvPr id="1115" name="Google Shape;1115;g21697cf30f6_1_394"/>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1116" name="Google Shape;1116;g21697cf30f6_1_394"/>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1117" name="Google Shape;1117;g21697cf30f6_1_394"/>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1118" name="Google Shape;1118;g21697cf30f6_1_394"/>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1119" name="Google Shape;1119;g21697cf30f6_1_394"/>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Team Teaching</a:t>
            </a:r>
            <a:endParaRPr b="1" i="0" sz="2600" u="none" cap="none" strike="noStrike">
              <a:solidFill>
                <a:schemeClr val="dk1"/>
              </a:solidFill>
              <a:latin typeface="Poppins"/>
              <a:ea typeface="Poppins"/>
              <a:cs typeface="Poppins"/>
              <a:sym typeface="Poppins"/>
            </a:endParaRPr>
          </a:p>
        </p:txBody>
      </p:sp>
      <p:sp>
        <p:nvSpPr>
          <p:cNvPr id="1120" name="Google Shape;1120;g21697cf30f6_1_394"/>
          <p:cNvSpPr txBox="1"/>
          <p:nvPr/>
        </p:nvSpPr>
        <p:spPr>
          <a:xfrm>
            <a:off x="247950" y="1339350"/>
            <a:ext cx="11696100" cy="2154406"/>
          </a:xfrm>
          <a:prstGeom prst="rect">
            <a:avLst/>
          </a:prstGeom>
          <a:noFill/>
          <a:ln>
            <a:noFill/>
          </a:ln>
        </p:spPr>
        <p:txBody>
          <a:bodyPr anchorCtr="0" anchor="t" bIns="91425" lIns="91425" spcFirstLastPara="1" rIns="91425" wrap="square" tIns="91425">
            <a:spAutoFit/>
          </a:bodyPr>
          <a:lstStyle/>
          <a:p>
            <a:pPr indent="-342900" lvl="6"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mbria"/>
                <a:ea typeface="Cambria"/>
                <a:cs typeface="Cambria"/>
                <a:sym typeface="Cambria"/>
              </a:rPr>
              <a:t>Windy Gambetta (Institut Teknologi Bandung)</a:t>
            </a:r>
            <a:endParaRPr/>
          </a:p>
          <a:p>
            <a:pPr indent="-342900" lvl="6"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mbria"/>
                <a:ea typeface="Cambria"/>
                <a:cs typeface="Cambria"/>
                <a:sym typeface="Cambria"/>
              </a:rPr>
              <a:t>Hariyono (Ikatan Ahli Informatika Indonesia)</a:t>
            </a:r>
            <a:endParaRPr/>
          </a:p>
          <a:p>
            <a:pPr indent="-342900" lvl="6"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mbria"/>
                <a:ea typeface="Cambria"/>
                <a:cs typeface="Cambria"/>
                <a:sym typeface="Cambria"/>
              </a:rPr>
              <a:t>Buana Suhurdin Putra (Ikatan Ahli Informatika Indonesia)</a:t>
            </a:r>
            <a:endParaRPr/>
          </a:p>
          <a:p>
            <a:pPr indent="-342900" lvl="6"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mbria"/>
                <a:ea typeface="Cambria"/>
                <a:cs typeface="Cambria"/>
                <a:sym typeface="Cambria"/>
              </a:rPr>
              <a:t>Muhaemin (Universitas Muhammadiyah Jakarta)</a:t>
            </a:r>
            <a:endParaRPr/>
          </a:p>
          <a:p>
            <a:pPr indent="-342900" lvl="6"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mbria"/>
                <a:ea typeface="Cambria"/>
                <a:cs typeface="Cambria"/>
                <a:sym typeface="Cambria"/>
              </a:rPr>
              <a:t>Yaya Sudarya Triana (Universitas Mercu Buana)</a:t>
            </a:r>
            <a:endParaRPr/>
          </a:p>
          <a:p>
            <a:pPr indent="-342900" lvl="6"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mbria"/>
                <a:ea typeface="Cambria"/>
                <a:cs typeface="Cambria"/>
                <a:sym typeface="Cambria"/>
              </a:rPr>
              <a:t>Heni Jusuf (Asosiasi Pendidikan Tinggi Informatika dan Komputer)</a:t>
            </a:r>
            <a:endParaRPr/>
          </a:p>
          <a:p>
            <a:pPr indent="-342900" lvl="6"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mbria"/>
                <a:ea typeface="Cambria"/>
                <a:cs typeface="Cambria"/>
                <a:sym typeface="Cambria"/>
              </a:rPr>
              <a:t>Lusia Sri Istiowati (Institut Perbanas)</a:t>
            </a:r>
            <a:endParaRPr/>
          </a:p>
          <a:p>
            <a:pPr indent="-342900" lvl="6"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mbria"/>
                <a:ea typeface="Cambria"/>
                <a:cs typeface="Cambria"/>
                <a:sym typeface="Cambria"/>
              </a:rPr>
              <a:t>Dinar Indah Dwi Utami (BPPTIK)</a:t>
            </a:r>
            <a:endParaRPr b="0" i="0" sz="2400" u="none" cap="none" strike="noStrike">
              <a:solidFill>
                <a:schemeClr val="dk1"/>
              </a:solidFill>
              <a:latin typeface="Cambria"/>
              <a:ea typeface="Cambria"/>
              <a:cs typeface="Cambria"/>
              <a:sym typeface="Cambria"/>
            </a:endParaRPr>
          </a:p>
        </p:txBody>
      </p:sp>
      <p:pic>
        <p:nvPicPr>
          <p:cNvPr id="1121" name="Google Shape;1121;g21697cf30f6_1_394"/>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5" name="Shape 1125"/>
        <p:cNvGrpSpPr/>
        <p:nvPr/>
      </p:nvGrpSpPr>
      <p:grpSpPr>
        <a:xfrm>
          <a:off x="0" y="0"/>
          <a:ext cx="0" cy="0"/>
          <a:chOff x="0" y="0"/>
          <a:chExt cx="0" cy="0"/>
        </a:xfrm>
      </p:grpSpPr>
      <p:sp>
        <p:nvSpPr>
          <p:cNvPr id="1126" name="Google Shape;1126;g333fd9aee02_0_65"/>
          <p:cNvSpPr txBox="1"/>
          <p:nvPr/>
        </p:nvSpPr>
        <p:spPr>
          <a:xfrm>
            <a:off x="1017200" y="2394600"/>
            <a:ext cx="5649000" cy="10344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Poppins SemiBold"/>
              <a:buNone/>
            </a:pPr>
            <a:r>
              <a:rPr b="0" i="0" lang="en-ID" sz="6000" u="none" cap="none" strike="noStrike">
                <a:solidFill>
                  <a:schemeClr val="lt1"/>
                </a:solidFill>
                <a:latin typeface="Poppins SemiBold"/>
                <a:ea typeface="Poppins SemiBold"/>
                <a:cs typeface="Poppins SemiBold"/>
                <a:sym typeface="Poppins SemiBold"/>
              </a:rPr>
              <a:t>Terima Kasih</a:t>
            </a:r>
            <a:endParaRPr b="0" i="0" sz="6000" u="none" cap="none" strike="noStrike">
              <a:solidFill>
                <a:schemeClr val="lt1"/>
              </a:solidFill>
              <a:latin typeface="Poppins SemiBold"/>
              <a:ea typeface="Poppins SemiBold"/>
              <a:cs typeface="Poppins SemiBold"/>
              <a:sym typeface="Poppins SemiBold"/>
            </a:endParaRPr>
          </a:p>
        </p:txBody>
      </p:sp>
      <p:pic>
        <p:nvPicPr>
          <p:cNvPr id="1127" name="Google Shape;1127;g333fd9aee02_0_65"/>
          <p:cNvPicPr preferRelativeResize="0"/>
          <p:nvPr/>
        </p:nvPicPr>
        <p:blipFill rotWithShape="1">
          <a:blip r:embed="rId4">
            <a:alphaModFix/>
          </a:blip>
          <a:srcRect b="0" l="0" r="0" t="0"/>
          <a:stretch/>
        </p:blipFill>
        <p:spPr>
          <a:xfrm>
            <a:off x="1524383" y="-254450"/>
            <a:ext cx="2082355" cy="2105752"/>
          </a:xfrm>
          <a:prstGeom prst="rect">
            <a:avLst/>
          </a:prstGeom>
          <a:noFill/>
          <a:ln>
            <a:noFill/>
          </a:ln>
        </p:spPr>
      </p:pic>
      <p:pic>
        <p:nvPicPr>
          <p:cNvPr id="1128" name="Google Shape;1128;g333fd9aee02_0_65"/>
          <p:cNvPicPr preferRelativeResize="0"/>
          <p:nvPr/>
        </p:nvPicPr>
        <p:blipFill rotWithShape="1">
          <a:blip r:embed="rId5">
            <a:alphaModFix/>
          </a:blip>
          <a:srcRect b="0" l="0" r="0" t="0"/>
          <a:stretch/>
        </p:blipFill>
        <p:spPr>
          <a:xfrm>
            <a:off x="5615482" y="2068498"/>
            <a:ext cx="3995288" cy="3582138"/>
          </a:xfrm>
          <a:prstGeom prst="rect">
            <a:avLst/>
          </a:prstGeom>
          <a:noFill/>
          <a:ln>
            <a:noFill/>
          </a:ln>
        </p:spPr>
      </p:pic>
      <p:pic>
        <p:nvPicPr>
          <p:cNvPr id="1129" name="Google Shape;1129;g333fd9aee02_0_65"/>
          <p:cNvPicPr preferRelativeResize="0"/>
          <p:nvPr/>
        </p:nvPicPr>
        <p:blipFill>
          <a:blip r:embed="rId6">
            <a:alphaModFix/>
          </a:blip>
          <a:stretch>
            <a:fillRect/>
          </a:stretch>
        </p:blipFill>
        <p:spPr>
          <a:xfrm>
            <a:off x="588275" y="284503"/>
            <a:ext cx="1346601" cy="10278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24" name="Shape 324"/>
        <p:cNvGrpSpPr/>
        <p:nvPr/>
      </p:nvGrpSpPr>
      <p:grpSpPr>
        <a:xfrm>
          <a:off x="0" y="0"/>
          <a:ext cx="0" cy="0"/>
          <a:chOff x="0" y="0"/>
          <a:chExt cx="0" cy="0"/>
        </a:xfrm>
      </p:grpSpPr>
      <p:sp>
        <p:nvSpPr>
          <p:cNvPr id="325" name="Google Shape;325;g21697cf30f6_1_349"/>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26" name="Google Shape;326;g21697cf30f6_1_349"/>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327" name="Google Shape;327;g21697cf30f6_1_349"/>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328" name="Google Shape;328;g21697cf30f6_1_349"/>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329" name="Google Shape;329;g21697cf30f6_1_349"/>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Review Tools Dasar Pemrograman</a:t>
            </a:r>
            <a:endParaRPr b="1" i="0" sz="2600" u="none" cap="none" strike="noStrike">
              <a:solidFill>
                <a:schemeClr val="dk1"/>
              </a:solidFill>
              <a:latin typeface="Poppins"/>
              <a:ea typeface="Poppins"/>
              <a:cs typeface="Poppins"/>
              <a:sym typeface="Poppins"/>
            </a:endParaRPr>
          </a:p>
        </p:txBody>
      </p:sp>
      <p:sp>
        <p:nvSpPr>
          <p:cNvPr id="330" name="Google Shape;330;g21697cf30f6_1_349"/>
          <p:cNvSpPr txBox="1"/>
          <p:nvPr/>
        </p:nvSpPr>
        <p:spPr>
          <a:xfrm>
            <a:off x="397362" y="1643910"/>
            <a:ext cx="6762450" cy="3570178"/>
          </a:xfrm>
          <a:prstGeom prst="rect">
            <a:avLst/>
          </a:prstGeom>
          <a:noFill/>
          <a:ln>
            <a:noFill/>
          </a:ln>
        </p:spPr>
        <p:txBody>
          <a:bodyPr anchorCtr="0" anchor="t" bIns="91425" lIns="91425" spcFirstLastPara="1" rIns="91425" wrap="square" tIns="91425">
            <a:spAutoFit/>
          </a:bodyPr>
          <a:lstStyle/>
          <a:p>
            <a:pPr indent="-342900" lvl="0" marL="342900" marR="0" rtl="0" algn="just">
              <a:lnSpc>
                <a:spcPct val="100000"/>
              </a:lnSpc>
              <a:spcBef>
                <a:spcPts val="0"/>
              </a:spcBef>
              <a:spcAft>
                <a:spcPts val="0"/>
              </a:spcAft>
              <a:buClr>
                <a:srgbClr val="0C0C0C"/>
              </a:buClr>
              <a:buSzPts val="1700"/>
              <a:buFont typeface="Cambria"/>
              <a:buChar char="❖"/>
            </a:pPr>
            <a:r>
              <a:rPr b="1" i="0" lang="en-ID" sz="2000" u="none" cap="none" strike="noStrike">
                <a:solidFill>
                  <a:srgbClr val="0C0C0C"/>
                </a:solidFill>
                <a:latin typeface="Cambria"/>
                <a:ea typeface="Cambria"/>
                <a:cs typeface="Cambria"/>
                <a:sym typeface="Cambria"/>
              </a:rPr>
              <a:t>HTML</a:t>
            </a:r>
            <a:r>
              <a:rPr b="0" i="0" lang="en-ID" sz="2000" u="none" cap="none" strike="noStrike">
                <a:solidFill>
                  <a:srgbClr val="0C0C0C"/>
                </a:solidFill>
                <a:latin typeface="Cambria"/>
                <a:ea typeface="Cambria"/>
                <a:cs typeface="Cambria"/>
                <a:sym typeface="Cambria"/>
              </a:rPr>
              <a:t> (HyperText Markup Language) yaitu bahasa pemrograman  standar yang digunakan untuk membuat sebuah halaman web, yang kemudian dapat diakses untuk menampilkan berbagai informasi di dalam sebuah penjelajah web Internet (Browser).</a:t>
            </a:r>
            <a:endParaRPr b="0" i="0" sz="1600" u="none" cap="none" strike="noStrike">
              <a:solidFill>
                <a:srgbClr val="000000"/>
              </a:solidFill>
              <a:latin typeface="Cambria"/>
              <a:ea typeface="Cambria"/>
              <a:cs typeface="Cambria"/>
              <a:sym typeface="Cambria"/>
            </a:endParaRPr>
          </a:p>
          <a:p>
            <a:pPr indent="-342900" lvl="0" marL="342900" marR="0" rtl="0" algn="just">
              <a:lnSpc>
                <a:spcPct val="100000"/>
              </a:lnSpc>
              <a:spcBef>
                <a:spcPts val="0"/>
              </a:spcBef>
              <a:spcAft>
                <a:spcPts val="0"/>
              </a:spcAft>
              <a:buClr>
                <a:srgbClr val="0C0C0C"/>
              </a:buClr>
              <a:buSzPts val="1700"/>
              <a:buFont typeface="Cambria"/>
              <a:buChar char="❖"/>
            </a:pPr>
            <a:r>
              <a:rPr b="1" i="0" lang="en-ID" sz="2000" u="none" cap="none" strike="noStrike">
                <a:solidFill>
                  <a:srgbClr val="0C0C0C"/>
                </a:solidFill>
                <a:latin typeface="Cambria"/>
                <a:ea typeface="Cambria"/>
                <a:cs typeface="Cambria"/>
                <a:sym typeface="Cambria"/>
              </a:rPr>
              <a:t>CSS</a:t>
            </a:r>
            <a:r>
              <a:rPr b="0" i="0" lang="en-ID" sz="2000" u="none" cap="none" strike="noStrike">
                <a:solidFill>
                  <a:srgbClr val="0C0C0C"/>
                </a:solidFill>
                <a:latin typeface="Cambria"/>
                <a:ea typeface="Cambria"/>
                <a:cs typeface="Cambria"/>
                <a:sym typeface="Cambria"/>
              </a:rPr>
              <a:t> (Cascading Style Sheets) berisi rangkaian instruksi yang menentukan bagiamana suatu text akan tertampil di halaman web.</a:t>
            </a:r>
            <a:endParaRPr b="0" i="0" sz="1600" u="none" cap="none" strike="noStrike">
              <a:solidFill>
                <a:srgbClr val="000000"/>
              </a:solidFill>
              <a:latin typeface="Cambria"/>
              <a:ea typeface="Cambria"/>
              <a:cs typeface="Cambria"/>
              <a:sym typeface="Cambria"/>
            </a:endParaRPr>
          </a:p>
          <a:p>
            <a:pPr indent="-342900" lvl="0" marL="342900" marR="0" rtl="0" algn="just">
              <a:lnSpc>
                <a:spcPct val="100000"/>
              </a:lnSpc>
              <a:spcBef>
                <a:spcPts val="0"/>
              </a:spcBef>
              <a:spcAft>
                <a:spcPts val="0"/>
              </a:spcAft>
              <a:buClr>
                <a:srgbClr val="0C0C0C"/>
              </a:buClr>
              <a:buSzPts val="1700"/>
              <a:buFont typeface="Cambria"/>
              <a:buChar char="❖"/>
            </a:pPr>
            <a:r>
              <a:rPr b="1" i="0" lang="en-ID" sz="2000" u="none" cap="none" strike="noStrike">
                <a:solidFill>
                  <a:srgbClr val="0C0C0C"/>
                </a:solidFill>
                <a:latin typeface="Cambria"/>
                <a:ea typeface="Cambria"/>
                <a:cs typeface="Cambria"/>
                <a:sym typeface="Cambria"/>
              </a:rPr>
              <a:t>JavaScript</a:t>
            </a:r>
            <a:r>
              <a:rPr b="0" i="0" lang="en-ID" sz="2000" u="none" cap="none" strike="noStrike">
                <a:solidFill>
                  <a:srgbClr val="0C0C0C"/>
                </a:solidFill>
                <a:latin typeface="Cambria"/>
                <a:ea typeface="Cambria"/>
                <a:cs typeface="Cambria"/>
                <a:sym typeface="Cambria"/>
              </a:rPr>
              <a:t> adalah bahasa pemrograman web yang bersifat Client Side Programming Language, yang pemrosesannya dilakukan oleh client.</a:t>
            </a:r>
            <a:endParaRPr b="0" i="0" sz="1600" u="none" cap="none" strike="noStrike">
              <a:solidFill>
                <a:srgbClr val="000000"/>
              </a:solidFill>
              <a:latin typeface="Cambria"/>
              <a:ea typeface="Cambria"/>
              <a:cs typeface="Cambria"/>
              <a:sym typeface="Cambria"/>
            </a:endParaRPr>
          </a:p>
        </p:txBody>
      </p:sp>
      <p:pic>
        <p:nvPicPr>
          <p:cNvPr id="331" name="Google Shape;331;g21697cf30f6_1_349"/>
          <p:cNvPicPr preferRelativeResize="0"/>
          <p:nvPr/>
        </p:nvPicPr>
        <p:blipFill rotWithShape="1">
          <a:blip r:embed="rId7">
            <a:alphaModFix/>
          </a:blip>
          <a:srcRect b="0" l="0" r="0" t="0"/>
          <a:stretch/>
        </p:blipFill>
        <p:spPr>
          <a:xfrm>
            <a:off x="7655305" y="1494476"/>
            <a:ext cx="3869045" cy="3869045"/>
          </a:xfrm>
          <a:prstGeom prst="rect">
            <a:avLst/>
          </a:prstGeom>
          <a:noFill/>
          <a:ln>
            <a:noFill/>
          </a:ln>
        </p:spPr>
      </p:pic>
      <p:pic>
        <p:nvPicPr>
          <p:cNvPr id="332" name="Google Shape;332;g21697cf30f6_1_349"/>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36" name="Shape 336"/>
        <p:cNvGrpSpPr/>
        <p:nvPr/>
      </p:nvGrpSpPr>
      <p:grpSpPr>
        <a:xfrm>
          <a:off x="0" y="0"/>
          <a:ext cx="0" cy="0"/>
          <a:chOff x="0" y="0"/>
          <a:chExt cx="0" cy="0"/>
        </a:xfrm>
      </p:grpSpPr>
      <p:sp>
        <p:nvSpPr>
          <p:cNvPr id="337" name="Google Shape;337;p4"/>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38" name="Google Shape;338;p4"/>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339" name="Google Shape;339;p4"/>
          <p:cNvPicPr preferRelativeResize="0"/>
          <p:nvPr/>
        </p:nvPicPr>
        <p:blipFill rotWithShape="1">
          <a:blip r:embed="rId5">
            <a:alphaModFix/>
          </a:blip>
          <a:srcRect b="30878" l="27543" r="26983" t="27262"/>
          <a:stretch/>
        </p:blipFill>
        <p:spPr>
          <a:xfrm>
            <a:off x="614100" y="525"/>
            <a:ext cx="446948" cy="416102"/>
          </a:xfrm>
          <a:prstGeom prst="rect">
            <a:avLst/>
          </a:prstGeom>
          <a:noFill/>
          <a:ln>
            <a:noFill/>
          </a:ln>
        </p:spPr>
      </p:pic>
      <p:pic>
        <p:nvPicPr>
          <p:cNvPr id="340" name="Google Shape;340;p4"/>
          <p:cNvPicPr preferRelativeResize="0"/>
          <p:nvPr/>
        </p:nvPicPr>
        <p:blipFill rotWithShape="1">
          <a:blip r:embed="rId6">
            <a:alphaModFix/>
          </a:blip>
          <a:srcRect b="30194" l="0" r="0" t="24156"/>
          <a:stretch/>
        </p:blipFill>
        <p:spPr>
          <a:xfrm>
            <a:off x="10383675" y="14875"/>
            <a:ext cx="1817723" cy="416099"/>
          </a:xfrm>
          <a:prstGeom prst="rect">
            <a:avLst/>
          </a:prstGeom>
          <a:noFill/>
          <a:ln>
            <a:noFill/>
          </a:ln>
        </p:spPr>
      </p:pic>
      <p:sp>
        <p:nvSpPr>
          <p:cNvPr id="341" name="Google Shape;341;p4"/>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b="1" i="0" lang="en-ID" sz="2600" u="none" cap="none" strike="noStrike">
                <a:solidFill>
                  <a:schemeClr val="dk1"/>
                </a:solidFill>
                <a:latin typeface="Poppins"/>
                <a:ea typeface="Poppins"/>
                <a:cs typeface="Poppins"/>
                <a:sym typeface="Poppins"/>
              </a:rPr>
              <a:t>Element dan Tag pada HTML</a:t>
            </a:r>
            <a:endParaRPr/>
          </a:p>
        </p:txBody>
      </p:sp>
      <p:sp>
        <p:nvSpPr>
          <p:cNvPr id="342" name="Google Shape;342;p4"/>
          <p:cNvSpPr txBox="1"/>
          <p:nvPr/>
        </p:nvSpPr>
        <p:spPr>
          <a:xfrm>
            <a:off x="247950" y="1339350"/>
            <a:ext cx="11696100" cy="326240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Element pada HTML membentuk sebuah struktur dan memberitahu browser untuk halaman website yang akan ditampilkan. Biasanya untuk element terdiri dari tag pembuka, konten, dan tag penutup.</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Berikut adalah salah satu contoh element pada HTML:</a:t>
            </a:r>
            <a:endParaRPr/>
          </a:p>
          <a:p>
            <a:pPr indent="0" lvl="0" marL="0" marR="0" rtl="0" algn="l">
              <a:lnSpc>
                <a:spcPct val="100000"/>
              </a:lnSpc>
              <a:spcBef>
                <a:spcPts val="0"/>
              </a:spcBef>
              <a:spcAft>
                <a:spcPts val="0"/>
              </a:spcAft>
              <a:buNone/>
            </a:pPr>
            <a:r>
              <a:rPr b="0" i="0" lang="en-ID" sz="2000" u="none" cap="none" strike="noStrike">
                <a:solidFill>
                  <a:schemeClr val="dk1"/>
                </a:solidFill>
                <a:latin typeface="Cambria"/>
                <a:ea typeface="Cambria"/>
                <a:cs typeface="Cambria"/>
                <a:sym typeface="Cambria"/>
              </a:rPr>
              <a:t>&lt;p&gt; Paragraf di HTML &lt;/p&gt;</a:t>
            </a:r>
            <a:endParaRPr/>
          </a:p>
        </p:txBody>
      </p:sp>
      <p:pic>
        <p:nvPicPr>
          <p:cNvPr id="343" name="Google Shape;343;p4"/>
          <p:cNvPicPr preferRelativeResize="0"/>
          <p:nvPr/>
        </p:nvPicPr>
        <p:blipFill rotWithShape="1">
          <a:blip r:embed="rId7">
            <a:alphaModFix/>
          </a:blip>
          <a:srcRect b="0" l="0" r="0" t="0"/>
          <a:stretch/>
        </p:blipFill>
        <p:spPr>
          <a:xfrm>
            <a:off x="3848930" y="2196323"/>
            <a:ext cx="4494140" cy="1398567"/>
          </a:xfrm>
          <a:prstGeom prst="rect">
            <a:avLst/>
          </a:prstGeom>
          <a:noFill/>
          <a:ln>
            <a:noFill/>
          </a:ln>
        </p:spPr>
      </p:pic>
      <p:pic>
        <p:nvPicPr>
          <p:cNvPr id="344" name="Google Shape;344;p4"/>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6A7"/>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6A7"/>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2021-02-22T16:31:13Z</dcterms:created>
  <dc:creator>Gustriani Utami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8468494bbd1347c68c477ef7c022c46f</vt:lpwstr>
  </property>
</Properties>
</file>