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6"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6858000" cx="12192000"/>
  <p:notesSz cx="6858000" cy="9144000"/>
  <p:embeddedFontLst>
    <p:embeddedFont>
      <p:font typeface="Poppins"/>
      <p:regular r:id="rId42"/>
      <p:bold r:id="rId43"/>
      <p:italic r:id="rId44"/>
      <p:boldItalic r:id="rId45"/>
    </p:embeddedFont>
    <p:embeddedFont>
      <p:font typeface="Tahoma"/>
      <p:regular r:id="rId46"/>
      <p:bold r:id="rId47"/>
    </p:embeddedFont>
    <p:embeddedFont>
      <p:font typeface="Poppins SemiBol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UthsQ5ipr5xdbtPnWzxB8TVRP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Poppins-regular.fntdata"/><Relationship Id="rId41" Type="http://schemas.openxmlformats.org/officeDocument/2006/relationships/slide" Target="slides/slide34.xml"/><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Tahoma-regular.fntdata"/><Relationship Id="rId45" Type="http://schemas.openxmlformats.org/officeDocument/2006/relationships/font" Target="fonts/Poppins-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font" Target="fonts/PoppinsSemiBold-regular.fntdata"/><Relationship Id="rId47" Type="http://schemas.openxmlformats.org/officeDocument/2006/relationships/font" Target="fonts/Tahoma-bold.fntdata"/><Relationship Id="rId49" Type="http://schemas.openxmlformats.org/officeDocument/2006/relationships/font" Target="fonts/PoppinsSemiBold-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SemiBold-boldItalic.fntdata"/><Relationship Id="rId50" Type="http://schemas.openxmlformats.org/officeDocument/2006/relationships/font" Target="fonts/PoppinsSemiBold-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fc6bde6f7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g32fc6bde6f7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fc6bde6f7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32fc6bde6f7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0" name="Google Shape;50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2" name="Google Shape;51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 name="Google Shape;52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 name="Google Shape;53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6" name="Google Shape;56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3" name="Google Shape;59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 name="Google Shape;60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697cf30f6_1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g21697cf30f6_1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1697cf30f6_1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g21697cf30f6_1_3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1697cf30f6_1_3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7" name="Google Shape;627;g21697cf30f6_1_3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8" name="Google Shape;63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1697cf30f6_1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g21697cf30f6_1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30a3a39adb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660" name="Google Shape;660;g330a3a39adb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1697cf30f6_1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21697cf30f6_1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1697cf30f6_1_4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21697cf30f6_1_4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7.png"/><Relationship Id="rId3" Type="http://schemas.openxmlformats.org/officeDocument/2006/relationships/image" Target="../media/image2.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7.png"/><Relationship Id="rId3"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7.png"/><Relationship Id="rId3" Type="http://schemas.openxmlformats.org/officeDocument/2006/relationships/image" Target="../media/image2.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7.png"/><Relationship Id="rId3"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9b6217f04f_1_12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19b6217f04f_1_12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g19b6217f04f_1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19b6217f04f_1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9b6217f04f_1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19b6217f04f_1_1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19b6217f04f_1_18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g19b6217f04f_1_1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19b6217f04f_1_1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19b6217f04f_1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g19b6217f04f_1_18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9b6217f04f_1_18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g19b6217f04f_1_1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19b6217f04f_1_1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19b6217f04f_1_1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g208eaab5805_0_115"/>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g208eaab5805_0_115"/>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3" name="Google Shape;93;g208eaab5805_0_115"/>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94" name="Google Shape;94;g208eaab5805_0_115"/>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95" name="Google Shape;95;g208eaab5805_0_11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08eaab5805_0_115"/>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g208eaab5805_0_11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208eaab5805_0_11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08eaab5805_0_11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0" name="Shape 100"/>
        <p:cNvGrpSpPr/>
        <p:nvPr/>
      </p:nvGrpSpPr>
      <p:grpSpPr>
        <a:xfrm>
          <a:off x="0" y="0"/>
          <a:ext cx="0" cy="0"/>
          <a:chOff x="0" y="0"/>
          <a:chExt cx="0" cy="0"/>
        </a:xfrm>
      </p:grpSpPr>
      <p:sp>
        <p:nvSpPr>
          <p:cNvPr id="101" name="Google Shape;101;g208eaab5805_0_130"/>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08eaab5805_0_130"/>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3" name="Google Shape;103;g208eaab5805_0_130"/>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4" name="Google Shape;104;g208eaab5805_0_13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08eaab5805_0_13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208eaab5805_0_13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7" name="Shape 107"/>
        <p:cNvGrpSpPr/>
        <p:nvPr/>
      </p:nvGrpSpPr>
      <p:grpSpPr>
        <a:xfrm>
          <a:off x="0" y="0"/>
          <a:ext cx="0" cy="0"/>
          <a:chOff x="0" y="0"/>
          <a:chExt cx="0" cy="0"/>
        </a:xfrm>
      </p:grpSpPr>
      <p:sp>
        <p:nvSpPr>
          <p:cNvPr id="108" name="Google Shape;108;g208eaab5805_0_137"/>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208eaab5805_0_13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08eaab5805_0_13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08eaab5805_0_13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12" name="Shape 112"/>
        <p:cNvGrpSpPr/>
        <p:nvPr/>
      </p:nvGrpSpPr>
      <p:grpSpPr>
        <a:xfrm>
          <a:off x="0" y="0"/>
          <a:ext cx="0" cy="0"/>
          <a:chOff x="0" y="0"/>
          <a:chExt cx="0" cy="0"/>
        </a:xfrm>
      </p:grpSpPr>
      <p:pic>
        <p:nvPicPr>
          <p:cNvPr id="113" name="Google Shape;113;g208eaab5805_0_1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4" name="Google Shape;114;g208eaab5805_0_142"/>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g208eaab5805_0_142"/>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208eaab5805_0_142"/>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208eaab5805_0_142"/>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8" name="Shape 118"/>
        <p:cNvGrpSpPr/>
        <p:nvPr/>
      </p:nvGrpSpPr>
      <p:grpSpPr>
        <a:xfrm>
          <a:off x="0" y="0"/>
          <a:ext cx="0" cy="0"/>
          <a:chOff x="0" y="0"/>
          <a:chExt cx="0" cy="0"/>
        </a:xfrm>
      </p:grpSpPr>
      <p:sp>
        <p:nvSpPr>
          <p:cNvPr id="119" name="Google Shape;119;g208eaab5805_0_14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208eaab5805_0_14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08eaab5805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08eaab5805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208eaab5805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4" name="Shape 134"/>
        <p:cNvGrpSpPr/>
        <p:nvPr/>
      </p:nvGrpSpPr>
      <p:grpSpPr>
        <a:xfrm>
          <a:off x="0" y="0"/>
          <a:ext cx="0" cy="0"/>
          <a:chOff x="0" y="0"/>
          <a:chExt cx="0" cy="0"/>
        </a:xfrm>
      </p:grpSpPr>
      <p:sp>
        <p:nvSpPr>
          <p:cNvPr id="135" name="Google Shape;135;g32fc6bde6f7_0_12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32fc6bde6f7_0_12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32fc6bde6f7_0_12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32fc6bde6f7_0_12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32fc6bde6f7_0_12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40" name="Google Shape;140;g32fc6bde6f7_0_12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g32fc6bde6f7_0_12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2" name="Google Shape;142;g32fc6bde6f7_0_12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43" name="Google Shape;143;g32fc6bde6f7_0_12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g32fc6bde6f7_0_13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32fc6bde6f7_0_13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7" name="Google Shape;147;g32fc6bde6f7_0_138"/>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148" name="Google Shape;148;g32fc6bde6f7_0_138"/>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149" name="Google Shape;149;g32fc6bde6f7_0_13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32fc6bde6f7_0_13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1" name="Google Shape;151;g32fc6bde6f7_0_13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2fc6bde6f7_0_13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32fc6bde6f7_0_13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4" name="Shape 154"/>
        <p:cNvGrpSpPr/>
        <p:nvPr/>
      </p:nvGrpSpPr>
      <p:grpSpPr>
        <a:xfrm>
          <a:off x="0" y="0"/>
          <a:ext cx="0" cy="0"/>
          <a:chOff x="0" y="0"/>
          <a:chExt cx="0" cy="0"/>
        </a:xfrm>
      </p:grpSpPr>
      <p:sp>
        <p:nvSpPr>
          <p:cNvPr id="155" name="Google Shape;155;g32fc6bde6f7_0_14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32fc6bde6f7_0_148"/>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7" name="Google Shape;157;g32fc6bde6f7_0_148"/>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8" name="Google Shape;158;g32fc6bde6f7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32fc6bde6f7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32fc6bde6f7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g19b6217f04f_1_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9b6217f04f_1_1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19b6217f04f_1_1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19b6217f04f_1_1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1" name="Shape 161"/>
        <p:cNvGrpSpPr/>
        <p:nvPr/>
      </p:nvGrpSpPr>
      <p:grpSpPr>
        <a:xfrm>
          <a:off x="0" y="0"/>
          <a:ext cx="0" cy="0"/>
          <a:chOff x="0" y="0"/>
          <a:chExt cx="0" cy="0"/>
        </a:xfrm>
      </p:grpSpPr>
      <p:sp>
        <p:nvSpPr>
          <p:cNvPr id="162" name="Google Shape;162;g32fc6bde6f7_0_15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32fc6bde6f7_0_15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2fc6bde6f7_0_15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32fc6bde6f7_0_15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66" name="Shape 166"/>
        <p:cNvGrpSpPr/>
        <p:nvPr/>
      </p:nvGrpSpPr>
      <p:grpSpPr>
        <a:xfrm>
          <a:off x="0" y="0"/>
          <a:ext cx="0" cy="0"/>
          <a:chOff x="0" y="0"/>
          <a:chExt cx="0" cy="0"/>
        </a:xfrm>
      </p:grpSpPr>
      <p:pic>
        <p:nvPicPr>
          <p:cNvPr id="167" name="Google Shape;167;g32fc6bde6f7_0_1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g32fc6bde6f7_0_160"/>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 name="Google Shape;169;g32fc6bde6f7_0_16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32fc6bde6f7_0_16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32fc6bde6f7_0_16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75" name="Shape 175"/>
        <p:cNvGrpSpPr/>
        <p:nvPr/>
      </p:nvGrpSpPr>
      <p:grpSpPr>
        <a:xfrm>
          <a:off x="0" y="0"/>
          <a:ext cx="0" cy="0"/>
          <a:chOff x="0" y="0"/>
          <a:chExt cx="0" cy="0"/>
        </a:xfrm>
      </p:grpSpPr>
      <p:sp>
        <p:nvSpPr>
          <p:cNvPr id="176" name="Google Shape;176;g330a3a39adb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77" name="Shape 177"/>
        <p:cNvGrpSpPr/>
        <p:nvPr/>
      </p:nvGrpSpPr>
      <p:grpSpPr>
        <a:xfrm>
          <a:off x="0" y="0"/>
          <a:ext cx="0" cy="0"/>
          <a:chOff x="0" y="0"/>
          <a:chExt cx="0" cy="0"/>
        </a:xfrm>
      </p:grpSpPr>
      <p:sp>
        <p:nvSpPr>
          <p:cNvPr id="178" name="Google Shape;178;g330a3a39adb_0_7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g330a3a39adb_0_77"/>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80" name="Google Shape;180;g330a3a39adb_0_7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81" name="Google Shape;181;g330a3a39adb_0_77"/>
          <p:cNvPicPr preferRelativeResize="0"/>
          <p:nvPr/>
        </p:nvPicPr>
        <p:blipFill rotWithShape="1">
          <a:blip r:embed="rId3">
            <a:alphaModFix/>
          </a:blip>
          <a:srcRect b="0" l="0" r="0" t="0"/>
          <a:stretch/>
        </p:blipFill>
        <p:spPr>
          <a:xfrm>
            <a:off x="76200" y="0"/>
            <a:ext cx="503681" cy="469391"/>
          </a:xfrm>
          <a:prstGeom prst="rect">
            <a:avLst/>
          </a:prstGeom>
          <a:noFill/>
          <a:ln>
            <a:noFill/>
          </a:ln>
        </p:spPr>
      </p:pic>
      <p:sp>
        <p:nvSpPr>
          <p:cNvPr id="182" name="Google Shape;182;g330a3a39adb_0_77"/>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3" name="Google Shape;183;g330a3a39adb_0_7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4" name="Google Shape;184;g330a3a39adb_0_7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g330a3a39adb_0_7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86" name="Google Shape;186;g330a3a39adb_0_77"/>
          <p:cNvSpPr txBox="1"/>
          <p:nvPr/>
        </p:nvSpPr>
        <p:spPr>
          <a:xfrm>
            <a:off x="9486850" y="5806425"/>
            <a:ext cx="2095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0" i="0" lang="en-ID" sz="6500" u="none" cap="none" strike="noStrike">
                <a:solidFill>
                  <a:srgbClr val="EFEFEF"/>
                </a:solidFill>
                <a:latin typeface="Impact"/>
                <a:ea typeface="Impact"/>
                <a:cs typeface="Impact"/>
                <a:sym typeface="Impact"/>
              </a:rPr>
              <a:t>VSGA</a:t>
            </a:r>
            <a:endParaRPr b="0" i="0" sz="65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7" name="Shape 187"/>
        <p:cNvGrpSpPr/>
        <p:nvPr/>
      </p:nvGrpSpPr>
      <p:grpSpPr>
        <a:xfrm>
          <a:off x="0" y="0"/>
          <a:ext cx="0" cy="0"/>
          <a:chOff x="0" y="0"/>
          <a:chExt cx="0" cy="0"/>
        </a:xfrm>
      </p:grpSpPr>
      <p:sp>
        <p:nvSpPr>
          <p:cNvPr id="188" name="Google Shape;188;g330a3a39adb_0_87"/>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89" name="Google Shape;189;g330a3a39adb_0_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0" name="Google Shape;190;g330a3a39adb_0_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1" name="Shape 191"/>
        <p:cNvGrpSpPr/>
        <p:nvPr/>
      </p:nvGrpSpPr>
      <p:grpSpPr>
        <a:xfrm>
          <a:off x="0" y="0"/>
          <a:ext cx="0" cy="0"/>
          <a:chOff x="0" y="0"/>
          <a:chExt cx="0" cy="0"/>
        </a:xfrm>
      </p:grpSpPr>
      <p:sp>
        <p:nvSpPr>
          <p:cNvPr id="192" name="Google Shape;192;g330a3a39adb_0_91"/>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93" name="Google Shape;193;g330a3a39adb_0_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4" name="Shape 194"/>
        <p:cNvGrpSpPr/>
        <p:nvPr/>
      </p:nvGrpSpPr>
      <p:grpSpPr>
        <a:xfrm>
          <a:off x="0" y="0"/>
          <a:ext cx="0" cy="0"/>
          <a:chOff x="0" y="0"/>
          <a:chExt cx="0" cy="0"/>
        </a:xfrm>
      </p:grpSpPr>
      <p:sp>
        <p:nvSpPr>
          <p:cNvPr id="195" name="Google Shape;195;g330a3a39adb_0_94"/>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96" name="Google Shape;196;g330a3a39adb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7" name="Google Shape;197;g330a3a39adb_0_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8" name="Shape 198"/>
        <p:cNvGrpSpPr/>
        <p:nvPr/>
      </p:nvGrpSpPr>
      <p:grpSpPr>
        <a:xfrm>
          <a:off x="0" y="0"/>
          <a:ext cx="0" cy="0"/>
          <a:chOff x="0" y="0"/>
          <a:chExt cx="0" cy="0"/>
        </a:xfrm>
      </p:grpSpPr>
      <p:sp>
        <p:nvSpPr>
          <p:cNvPr id="199" name="Google Shape;199;g330a3a39adb_0_98"/>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0" name="Google Shape;200;g330a3a39adb_0_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1" name="Google Shape;201;g330a3a39adb_0_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2" name="Google Shape;202;g330a3a39adb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g330a3a39adb_0_103"/>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5" name="Google Shape;205;g330a3a39adb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6" name="Shape 206"/>
        <p:cNvGrpSpPr/>
        <p:nvPr/>
      </p:nvGrpSpPr>
      <p:grpSpPr>
        <a:xfrm>
          <a:off x="0" y="0"/>
          <a:ext cx="0" cy="0"/>
          <a:chOff x="0" y="0"/>
          <a:chExt cx="0" cy="0"/>
        </a:xfrm>
      </p:grpSpPr>
      <p:sp>
        <p:nvSpPr>
          <p:cNvPr id="207" name="Google Shape;207;g330a3a39adb_0_106"/>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208" name="Google Shape;208;g330a3a39adb_0_1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9" name="Google Shape;209;g330a3a39adb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g19b6217f04f_1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19b6217f04f_1_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g19b6217f04f_1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19b6217f04f_1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19b6217f04f_1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0" name="Shape 210"/>
        <p:cNvGrpSpPr/>
        <p:nvPr/>
      </p:nvGrpSpPr>
      <p:grpSpPr>
        <a:xfrm>
          <a:off x="0" y="0"/>
          <a:ext cx="0" cy="0"/>
          <a:chOff x="0" y="0"/>
          <a:chExt cx="0" cy="0"/>
        </a:xfrm>
      </p:grpSpPr>
      <p:sp>
        <p:nvSpPr>
          <p:cNvPr id="211" name="Google Shape;211;g330a3a39adb_0_110"/>
          <p:cNvSpPr txBox="1"/>
          <p:nvPr>
            <p:ph type="title"/>
          </p:nvPr>
        </p:nvSpPr>
        <p:spPr>
          <a:xfrm>
            <a:off x="653667" y="600200"/>
            <a:ext cx="84903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212" name="Google Shape;212;g330a3a39adb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3" name="Shape 213"/>
        <p:cNvGrpSpPr/>
        <p:nvPr/>
      </p:nvGrpSpPr>
      <p:grpSpPr>
        <a:xfrm>
          <a:off x="0" y="0"/>
          <a:ext cx="0" cy="0"/>
          <a:chOff x="0" y="0"/>
          <a:chExt cx="0" cy="0"/>
        </a:xfrm>
      </p:grpSpPr>
      <p:sp>
        <p:nvSpPr>
          <p:cNvPr id="214" name="Google Shape;214;g330a3a39adb_0_1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330a3a39adb_0_113"/>
          <p:cNvSpPr txBox="1"/>
          <p:nvPr>
            <p:ph type="title"/>
          </p:nvPr>
        </p:nvSpPr>
        <p:spPr>
          <a:xfrm>
            <a:off x="354000" y="1644233"/>
            <a:ext cx="53937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216" name="Google Shape;216;g330a3a39adb_0_1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7" name="Google Shape;217;g330a3a39adb_0_1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18" name="Google Shape;218;g330a3a39adb_0_1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9" name="Shape 219"/>
        <p:cNvGrpSpPr/>
        <p:nvPr/>
      </p:nvGrpSpPr>
      <p:grpSpPr>
        <a:xfrm>
          <a:off x="0" y="0"/>
          <a:ext cx="0" cy="0"/>
          <a:chOff x="0" y="0"/>
          <a:chExt cx="0" cy="0"/>
        </a:xfrm>
      </p:grpSpPr>
      <p:sp>
        <p:nvSpPr>
          <p:cNvPr id="220" name="Google Shape;220;g330a3a39adb_0_1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221" name="Google Shape;221;g330a3a39adb_0_1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2" name="Shape 222"/>
        <p:cNvGrpSpPr/>
        <p:nvPr/>
      </p:nvGrpSpPr>
      <p:grpSpPr>
        <a:xfrm>
          <a:off x="0" y="0"/>
          <a:ext cx="0" cy="0"/>
          <a:chOff x="0" y="0"/>
          <a:chExt cx="0" cy="0"/>
        </a:xfrm>
      </p:grpSpPr>
      <p:sp>
        <p:nvSpPr>
          <p:cNvPr id="223" name="Google Shape;223;g330a3a39adb_0_122"/>
          <p:cNvSpPr txBox="1"/>
          <p:nvPr>
            <p:ph hasCustomPrompt="1" type="title"/>
          </p:nvPr>
        </p:nvSpPr>
        <p:spPr>
          <a:xfrm>
            <a:off x="415600" y="1474833"/>
            <a:ext cx="113607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224" name="Google Shape;224;g330a3a39adb_0_1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225" name="Google Shape;225;g330a3a39adb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6" name="Shape 226"/>
        <p:cNvGrpSpPr/>
        <p:nvPr/>
      </p:nvGrpSpPr>
      <p:grpSpPr>
        <a:xfrm>
          <a:off x="0" y="0"/>
          <a:ext cx="0" cy="0"/>
          <a:chOff x="0" y="0"/>
          <a:chExt cx="0" cy="0"/>
        </a:xfrm>
      </p:grpSpPr>
      <p:sp>
        <p:nvSpPr>
          <p:cNvPr id="227" name="Google Shape;227;g330a3a39adb_0_1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g19b6217f04f_1_14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9b6217f04f_1_14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g19b6217f04f_1_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9b6217f04f_1_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19b6217f04f_1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g19b6217f04f_1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9b6217f04f_1_14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g19b6217f04f_1_14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19b6217f04f_1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9b6217f04f_1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19b6217f04f_1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g19b6217f04f_1_15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19b6217f04f_1_15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g19b6217f04f_1_15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g19b6217f04f_1_15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g19b6217f04f_1_15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g19b6217f04f_1_1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19b6217f04f_1_1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19b6217f04f_1_1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9b6217f04f_1_1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9b6217f04f_1_1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9b6217f04f_1_1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9b6217f04f_1_16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9b6217f04f_1_16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g19b6217f04f_1_16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g19b6217f04f_1_16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19b6217f04f_1_16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9b6217f04f_1_16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9b6217f04f_1_17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19b6217f04f_1_173"/>
          <p:cNvSpPr/>
          <p:nvPr>
            <p:ph idx="2" type="pic"/>
          </p:nvPr>
        </p:nvSpPr>
        <p:spPr>
          <a:xfrm>
            <a:off x="5183188" y="987425"/>
            <a:ext cx="6172200" cy="4873500"/>
          </a:xfrm>
          <a:prstGeom prst="rect">
            <a:avLst/>
          </a:prstGeom>
          <a:noFill/>
          <a:ln>
            <a:noFill/>
          </a:ln>
        </p:spPr>
      </p:sp>
      <p:sp>
        <p:nvSpPr>
          <p:cNvPr id="68" name="Google Shape;68;g19b6217f04f_1_17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g19b6217f04f_1_1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19b6217f04f_1_1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19b6217f04f_1_1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5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slideLayout" Target="../slideLayouts/slideLayout17.xml"/><Relationship Id="rId9"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9b6217f04f_1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9b6217f04f_1_1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19b6217f04f_1_1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19b6217f04f_1_1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19b6217f04f_1_1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g208eaab5805_0_109"/>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08eaab5805_0_109"/>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7" name="Google Shape;87;g208eaab5805_0_109"/>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g208eaab5805_0_109"/>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g208eaab5805_0_109"/>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4" name="Shape 124"/>
        <p:cNvGrpSpPr/>
        <p:nvPr/>
      </p:nvGrpSpPr>
      <p:grpSpPr>
        <a:xfrm>
          <a:off x="0" y="0"/>
          <a:ext cx="0" cy="0"/>
          <a:chOff x="0" y="0"/>
          <a:chExt cx="0" cy="0"/>
        </a:xfrm>
      </p:grpSpPr>
      <p:sp>
        <p:nvSpPr>
          <p:cNvPr id="125" name="Google Shape;125;g32fc6bde6f7_0_11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g32fc6bde6f7_0_11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7" name="Google Shape;127;g32fc6bde6f7_0_11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g32fc6bde6f7_0_11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g32fc6bde6f7_0_11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
        <p:nvSpPr>
          <p:cNvPr id="130" name="Google Shape;130;g32fc6bde6f7_0_11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 name="Google Shape;131;g32fc6bde6f7_0_11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2" name="Google Shape;132;g32fc6bde6f7_0_11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33" name="Google Shape;133;g32fc6bde6f7_0_11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4"/>
    <p:sldLayoutId id="2147483668" r:id="rId5"/>
    <p:sldLayoutId id="2147483669" r:id="rId6"/>
    <p:sldLayoutId id="2147483670" r:id="rId7"/>
    <p:sldLayoutId id="214748367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2" name="Shape 172"/>
        <p:cNvGrpSpPr/>
        <p:nvPr/>
      </p:nvGrpSpPr>
      <p:grpSpPr>
        <a:xfrm>
          <a:off x="0" y="0"/>
          <a:ext cx="0" cy="0"/>
          <a:chOff x="0" y="0"/>
          <a:chExt cx="0" cy="0"/>
        </a:xfrm>
      </p:grpSpPr>
      <p:sp>
        <p:nvSpPr>
          <p:cNvPr id="173" name="Google Shape;173;g330a3a39adb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74" name="Google Shape;174;g330a3a39adb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37.png"/><Relationship Id="rId8"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6.png"/><Relationship Id="rId7"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6.png"/><Relationship Id="rId7"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1.png"/><Relationship Id="rId7"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2.png"/><Relationship Id="rId7" Type="http://schemas.openxmlformats.org/officeDocument/2006/relationships/image" Target="../media/image32.png"/><Relationship Id="rId8"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5.png"/><Relationship Id="rId7" Type="http://schemas.openxmlformats.org/officeDocument/2006/relationships/image" Target="../media/image39.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0.png"/><Relationship Id="rId7"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52.png"/><Relationship Id="rId7"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54.png"/><Relationship Id="rId7"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8.png"/><Relationship Id="rId7"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9.png"/><Relationship Id="rId7"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7.png"/><Relationship Id="rId7"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6.png"/><Relationship Id="rId7"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56.png"/><Relationship Id="rId7"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55.png"/><Relationship Id="rId7"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7.png"/><Relationship Id="rId4" Type="http://schemas.openxmlformats.org/officeDocument/2006/relationships/image" Target="../media/image12.png"/><Relationship Id="rId9"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33.png"/><Relationship Id="rId8"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7.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57.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7.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48.jpg"/><Relationship Id="rId4" Type="http://schemas.openxmlformats.org/officeDocument/2006/relationships/image" Target="../media/image6.png"/><Relationship Id="rId5" Type="http://schemas.openxmlformats.org/officeDocument/2006/relationships/image" Target="../media/image50.png"/><Relationship Id="rId6"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7.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7.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hyperlink" Target="https://www.apachefriends.org/" TargetMode="External"/><Relationship Id="rId7" Type="http://schemas.openxmlformats.org/officeDocument/2006/relationships/image" Target="../media/image25.jp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2.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4.png"/><Relationship Id="rId7" Type="http://schemas.openxmlformats.org/officeDocument/2006/relationships/image" Target="../media/image24.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3.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32fc6bde6f7_0_88"/>
          <p:cNvPicPr preferRelativeResize="0"/>
          <p:nvPr/>
        </p:nvPicPr>
        <p:blipFill>
          <a:blip r:embed="rId3">
            <a:alphaModFix/>
          </a:blip>
          <a:stretch>
            <a:fillRect/>
          </a:stretch>
        </p:blipFill>
        <p:spPr>
          <a:xfrm>
            <a:off x="0" y="5953"/>
            <a:ext cx="12192000" cy="6846094"/>
          </a:xfrm>
          <a:prstGeom prst="rect">
            <a:avLst/>
          </a:prstGeom>
          <a:noFill/>
          <a:ln>
            <a:noFill/>
          </a:ln>
        </p:spPr>
      </p:pic>
      <p:pic>
        <p:nvPicPr>
          <p:cNvPr id="233" name="Google Shape;233;g32fc6bde6f7_0_88"/>
          <p:cNvPicPr preferRelativeResize="0"/>
          <p:nvPr/>
        </p:nvPicPr>
        <p:blipFill rotWithShape="1">
          <a:blip r:embed="rId4">
            <a:alphaModFix/>
          </a:blip>
          <a:srcRect b="37202" l="6154" r="5917" t="32938"/>
          <a:stretch/>
        </p:blipFill>
        <p:spPr>
          <a:xfrm>
            <a:off x="9250550" y="695250"/>
            <a:ext cx="2135224" cy="363576"/>
          </a:xfrm>
          <a:prstGeom prst="rect">
            <a:avLst/>
          </a:prstGeom>
          <a:noFill/>
          <a:ln>
            <a:noFill/>
          </a:ln>
        </p:spPr>
      </p:pic>
      <p:pic>
        <p:nvPicPr>
          <p:cNvPr id="234" name="Google Shape;234;g32fc6bde6f7_0_88"/>
          <p:cNvPicPr preferRelativeResize="0"/>
          <p:nvPr/>
        </p:nvPicPr>
        <p:blipFill rotWithShape="1">
          <a:blip r:embed="rId5">
            <a:alphaModFix/>
          </a:blip>
          <a:srcRect b="0" l="0" r="0" t="0"/>
          <a:stretch/>
        </p:blipFill>
        <p:spPr>
          <a:xfrm>
            <a:off x="1295687" y="-38437"/>
            <a:ext cx="1561766" cy="1579314"/>
          </a:xfrm>
          <a:prstGeom prst="rect">
            <a:avLst/>
          </a:prstGeom>
          <a:noFill/>
          <a:ln>
            <a:noFill/>
          </a:ln>
        </p:spPr>
      </p:pic>
      <p:pic>
        <p:nvPicPr>
          <p:cNvPr id="235" name="Google Shape;235;g32fc6bde6f7_0_88"/>
          <p:cNvPicPr preferRelativeResize="0"/>
          <p:nvPr/>
        </p:nvPicPr>
        <p:blipFill rotWithShape="1">
          <a:blip r:embed="rId6">
            <a:alphaModFix/>
          </a:blip>
          <a:srcRect b="17296" l="21302" r="25092" t="14924"/>
          <a:stretch/>
        </p:blipFill>
        <p:spPr>
          <a:xfrm>
            <a:off x="576700" y="353399"/>
            <a:ext cx="890025" cy="795651"/>
          </a:xfrm>
          <a:prstGeom prst="rect">
            <a:avLst/>
          </a:prstGeom>
          <a:noFill/>
          <a:ln>
            <a:noFill/>
          </a:ln>
        </p:spPr>
      </p:pic>
      <p:sp>
        <p:nvSpPr>
          <p:cNvPr id="236" name="Google Shape;236;g32fc6bde6f7_0_88"/>
          <p:cNvSpPr txBox="1"/>
          <p:nvPr/>
        </p:nvSpPr>
        <p:spPr>
          <a:xfrm>
            <a:off x="459300" y="1803275"/>
            <a:ext cx="11273400" cy="12081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0"/>
              </a:spcAft>
              <a:buClr>
                <a:schemeClr val="lt1"/>
              </a:buClr>
              <a:buSzPts val="5400"/>
              <a:buFont typeface="Poppins SemiBold"/>
              <a:buNone/>
            </a:pPr>
            <a:r>
              <a:rPr b="1" i="0" lang="en-ID" sz="3600" u="none" cap="none" strike="noStrike">
                <a:solidFill>
                  <a:schemeClr val="lt1"/>
                </a:solidFill>
                <a:latin typeface="Poppins"/>
                <a:ea typeface="Poppins"/>
                <a:cs typeface="Poppins"/>
                <a:sym typeface="Poppins"/>
              </a:rPr>
              <a:t>PERTEMUAN 5</a:t>
            </a:r>
            <a:endParaRPr b="1" i="0" sz="3600" u="none" cap="none" strike="noStrike">
              <a:solidFill>
                <a:schemeClr val="lt1"/>
              </a:solidFill>
              <a:latin typeface="Poppins"/>
              <a:ea typeface="Poppins"/>
              <a:cs typeface="Poppins"/>
              <a:sym typeface="Poppins"/>
            </a:endParaRPr>
          </a:p>
          <a:p>
            <a:pPr indent="0" lvl="0" marL="0" marR="0" rtl="0" algn="ctr">
              <a:lnSpc>
                <a:spcPct val="110000"/>
              </a:lnSpc>
              <a:spcBef>
                <a:spcPts val="600"/>
              </a:spcBef>
              <a:spcAft>
                <a:spcPts val="600"/>
              </a:spcAft>
              <a:buClr>
                <a:schemeClr val="lt1"/>
              </a:buClr>
              <a:buSzPts val="5400"/>
              <a:buFont typeface="Poppins SemiBold"/>
              <a:buNone/>
            </a:pPr>
            <a:r>
              <a:rPr b="1" i="0" lang="en-ID" sz="3000" u="none" cap="none" strike="noStrike">
                <a:solidFill>
                  <a:schemeClr val="lt1"/>
                </a:solidFill>
                <a:latin typeface="Poppins"/>
                <a:ea typeface="Poppins"/>
                <a:cs typeface="Poppins"/>
                <a:sym typeface="Poppins"/>
              </a:rPr>
              <a:t>PELATIHAN JUNIOR WEB DEVELOPER</a:t>
            </a:r>
            <a:endParaRPr b="1" i="0" sz="2400" u="none" cap="none" strike="noStrike">
              <a:solidFill>
                <a:schemeClr val="lt1"/>
              </a:solidFill>
              <a:latin typeface="Poppins"/>
              <a:ea typeface="Poppins"/>
              <a:cs typeface="Poppins"/>
              <a:sym typeface="Poppins"/>
            </a:endParaRPr>
          </a:p>
        </p:txBody>
      </p:sp>
      <p:sp>
        <p:nvSpPr>
          <p:cNvPr id="237" name="Google Shape;237;g32fc6bde6f7_0_88"/>
          <p:cNvSpPr txBox="1"/>
          <p:nvPr/>
        </p:nvSpPr>
        <p:spPr>
          <a:xfrm>
            <a:off x="2059658" y="5649081"/>
            <a:ext cx="8072700" cy="500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2800"/>
              <a:buFont typeface="Calibri"/>
              <a:buNone/>
            </a:pPr>
            <a:r>
              <a:rPr b="0" i="0" lang="en-ID" sz="2400" u="none" cap="none" strike="noStrike">
                <a:solidFill>
                  <a:srgbClr val="FFFF00"/>
                </a:solidFill>
                <a:latin typeface="Calibri"/>
                <a:ea typeface="Calibri"/>
                <a:cs typeface="Calibri"/>
                <a:sym typeface="Calibri"/>
              </a:rPr>
              <a:t>(Nama Lokasi/Saluran Daring, Tanggal Penyampaian)</a:t>
            </a:r>
            <a:endParaRPr b="0" i="0" sz="2200" u="none" cap="none" strike="noStrike">
              <a:solidFill>
                <a:srgbClr val="FFFF00"/>
              </a:solidFill>
              <a:latin typeface="Calibri"/>
              <a:ea typeface="Calibri"/>
              <a:cs typeface="Calibri"/>
              <a:sym typeface="Calibri"/>
            </a:endParaRPr>
          </a:p>
        </p:txBody>
      </p:sp>
      <p:sp>
        <p:nvSpPr>
          <p:cNvPr id="238" name="Google Shape;238;g32fc6bde6f7_0_88"/>
          <p:cNvSpPr txBox="1"/>
          <p:nvPr/>
        </p:nvSpPr>
        <p:spPr>
          <a:xfrm>
            <a:off x="459300" y="4224554"/>
            <a:ext cx="11273400" cy="6360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600"/>
              </a:spcAft>
              <a:buClr>
                <a:schemeClr val="lt1"/>
              </a:buClr>
              <a:buSzPts val="5400"/>
              <a:buFont typeface="Poppins SemiBold"/>
              <a:buNone/>
            </a:pPr>
            <a:r>
              <a:rPr b="1" i="0" lang="en-ID" sz="3000" u="none" cap="none" strike="noStrike">
                <a:solidFill>
                  <a:schemeClr val="lt1"/>
                </a:solidFill>
                <a:latin typeface="Poppins"/>
                <a:ea typeface="Poppins"/>
                <a:cs typeface="Poppins"/>
                <a:sym typeface="Poppins"/>
              </a:rPr>
              <a:t>Menerapkan Perintah Eksekusi Bahasa Pemrograman berbasis Teks, Grafik, dan Multimedia</a:t>
            </a:r>
            <a:endParaRPr b="1" i="0" sz="2400" u="none" cap="none" strike="noStrike">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48" name="Google Shape;348;p6"/>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49" name="Google Shape;349;p6"/>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50" name="Google Shape;350;p6"/>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51" name="Google Shape;351;p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XAMPP APACHE</a:t>
            </a:r>
            <a:endParaRPr/>
          </a:p>
        </p:txBody>
      </p:sp>
      <p:sp>
        <p:nvSpPr>
          <p:cNvPr id="352" name="Google Shape;352;p6"/>
          <p:cNvSpPr txBox="1"/>
          <p:nvPr/>
        </p:nvSpPr>
        <p:spPr>
          <a:xfrm>
            <a:off x="247950" y="1339350"/>
            <a:ext cx="11696100" cy="80018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Setelah XAMPP dibuka, kemudian aktifkan Web server nya yakni </a:t>
            </a:r>
            <a:r>
              <a:rPr b="1" i="0" lang="en-ID" sz="2000" u="none" cap="none" strike="noStrike">
                <a:solidFill>
                  <a:schemeClr val="dk1"/>
                </a:solidFill>
                <a:latin typeface="Cambria"/>
                <a:ea typeface="Cambria"/>
                <a:cs typeface="Cambria"/>
                <a:sym typeface="Cambria"/>
              </a:rPr>
              <a:t>Apache</a:t>
            </a:r>
            <a:r>
              <a:rPr b="0" i="0" lang="en-ID" sz="2000" u="none" cap="none" strike="noStrike">
                <a:solidFill>
                  <a:schemeClr val="dk1"/>
                </a:solidFill>
                <a:latin typeface="Cambria"/>
                <a:ea typeface="Cambria"/>
                <a:cs typeface="Cambria"/>
                <a:sym typeface="Cambria"/>
              </a:rPr>
              <a:t> dengan klik </a:t>
            </a:r>
            <a:r>
              <a:rPr b="1" i="0" lang="en-ID" sz="2000" u="none" cap="none" strike="noStrike">
                <a:solidFill>
                  <a:schemeClr val="dk1"/>
                </a:solidFill>
                <a:latin typeface="Cambria"/>
                <a:ea typeface="Cambria"/>
                <a:cs typeface="Cambria"/>
                <a:sym typeface="Cambria"/>
              </a:rPr>
              <a:t>Start</a:t>
            </a:r>
            <a:r>
              <a:rPr b="0" i="0" lang="en-ID" sz="2000" u="none" cap="none" strike="noStrike">
                <a:solidFill>
                  <a:schemeClr val="dk1"/>
                </a:solidFill>
                <a:latin typeface="Cambria"/>
                <a:ea typeface="Cambria"/>
                <a:cs typeface="Cambria"/>
                <a:sym typeface="Cambria"/>
              </a:rPr>
              <a:t> hingga tombol berubah menjadi </a:t>
            </a:r>
            <a:r>
              <a:rPr b="1" i="0" lang="en-ID" sz="2000" u="none" cap="none" strike="noStrike">
                <a:solidFill>
                  <a:schemeClr val="dk1"/>
                </a:solidFill>
                <a:latin typeface="Cambria"/>
                <a:ea typeface="Cambria"/>
                <a:cs typeface="Cambria"/>
                <a:sym typeface="Cambria"/>
              </a:rPr>
              <a:t>Stop</a:t>
            </a:r>
            <a:endParaRPr b="1" i="0" sz="2000" u="none" cap="none" strike="noStrike">
              <a:solidFill>
                <a:schemeClr val="dk1"/>
              </a:solidFill>
              <a:latin typeface="Cambria"/>
              <a:ea typeface="Cambria"/>
              <a:cs typeface="Cambria"/>
              <a:sym typeface="Cambria"/>
            </a:endParaRPr>
          </a:p>
        </p:txBody>
      </p:sp>
      <p:grpSp>
        <p:nvGrpSpPr>
          <p:cNvPr id="353" name="Google Shape;353;p6"/>
          <p:cNvGrpSpPr/>
          <p:nvPr/>
        </p:nvGrpSpPr>
        <p:grpSpPr>
          <a:xfrm>
            <a:off x="2880354" y="2314389"/>
            <a:ext cx="6454991" cy="4067280"/>
            <a:chOff x="2880354" y="2314389"/>
            <a:chExt cx="6454991" cy="4067280"/>
          </a:xfrm>
        </p:grpSpPr>
        <p:pic>
          <p:nvPicPr>
            <p:cNvPr id="354" name="Google Shape;354;p6"/>
            <p:cNvPicPr preferRelativeResize="0"/>
            <p:nvPr/>
          </p:nvPicPr>
          <p:blipFill rotWithShape="1">
            <a:blip r:embed="rId6">
              <a:alphaModFix/>
            </a:blip>
            <a:srcRect b="0" l="0" r="0" t="0"/>
            <a:stretch/>
          </p:blipFill>
          <p:spPr>
            <a:xfrm>
              <a:off x="2880354" y="2314389"/>
              <a:ext cx="6454991" cy="4067280"/>
            </a:xfrm>
            <a:prstGeom prst="rect">
              <a:avLst/>
            </a:prstGeom>
            <a:noFill/>
            <a:ln>
              <a:noFill/>
            </a:ln>
          </p:spPr>
        </p:pic>
        <p:sp>
          <p:nvSpPr>
            <p:cNvPr id="355" name="Google Shape;355;p6"/>
            <p:cNvSpPr/>
            <p:nvPr/>
          </p:nvSpPr>
          <p:spPr>
            <a:xfrm>
              <a:off x="3430494" y="3047909"/>
              <a:ext cx="3059953" cy="55590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356" name="Google Shape;356;p6"/>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62" name="Google Shape;362;p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63" name="Google Shape;363;p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64" name="Google Shape;364;p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65" name="Google Shape;365;p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FILE PHP</a:t>
            </a:r>
            <a:endParaRPr/>
          </a:p>
        </p:txBody>
      </p:sp>
      <p:sp>
        <p:nvSpPr>
          <p:cNvPr id="366" name="Google Shape;366;p7"/>
          <p:cNvSpPr txBox="1"/>
          <p:nvPr/>
        </p:nvSpPr>
        <p:spPr>
          <a:xfrm>
            <a:off x="1498563" y="1399115"/>
            <a:ext cx="9194874" cy="14157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File PHP pada dasarnya merupakan file text biasa yang bisa dibuat menggunakan aplikasi notepad bawaan windows, namun untuk fitur yang lebih, kita dapat menggunakan aplikasi editor text lainnya seperti Visual Studio Code, Notepad++, Sublime Text maupun Editor Teks Lainnya</a:t>
            </a:r>
            <a:endParaRPr b="0" i="0" sz="2000" u="none" cap="none" strike="noStrike">
              <a:solidFill>
                <a:schemeClr val="dk1"/>
              </a:solidFill>
              <a:latin typeface="Cambria"/>
              <a:ea typeface="Cambria"/>
              <a:cs typeface="Cambria"/>
              <a:sym typeface="Cambria"/>
            </a:endParaRPr>
          </a:p>
        </p:txBody>
      </p:sp>
      <p:grpSp>
        <p:nvGrpSpPr>
          <p:cNvPr id="367" name="Google Shape;367;p7"/>
          <p:cNvGrpSpPr/>
          <p:nvPr/>
        </p:nvGrpSpPr>
        <p:grpSpPr>
          <a:xfrm>
            <a:off x="3347199" y="3815356"/>
            <a:ext cx="5497602" cy="1643529"/>
            <a:chOff x="2230718" y="3675530"/>
            <a:chExt cx="5497602" cy="1643529"/>
          </a:xfrm>
        </p:grpSpPr>
        <p:pic>
          <p:nvPicPr>
            <p:cNvPr id="368" name="Google Shape;368;p7"/>
            <p:cNvPicPr preferRelativeResize="0"/>
            <p:nvPr/>
          </p:nvPicPr>
          <p:blipFill rotWithShape="1">
            <a:blip r:embed="rId6">
              <a:alphaModFix/>
            </a:blip>
            <a:srcRect b="0" l="0" r="0" t="0"/>
            <a:stretch/>
          </p:blipFill>
          <p:spPr>
            <a:xfrm>
              <a:off x="2230718" y="3735294"/>
              <a:ext cx="1583765" cy="1583765"/>
            </a:xfrm>
            <a:prstGeom prst="rect">
              <a:avLst/>
            </a:prstGeom>
            <a:noFill/>
            <a:ln>
              <a:noFill/>
            </a:ln>
          </p:spPr>
        </p:pic>
        <p:pic>
          <p:nvPicPr>
            <p:cNvPr id="369" name="Google Shape;369;p7"/>
            <p:cNvPicPr preferRelativeResize="0"/>
            <p:nvPr/>
          </p:nvPicPr>
          <p:blipFill rotWithShape="1">
            <a:blip r:embed="rId7">
              <a:alphaModFix/>
            </a:blip>
            <a:srcRect b="0" l="0" r="0" t="0"/>
            <a:stretch/>
          </p:blipFill>
          <p:spPr>
            <a:xfrm>
              <a:off x="4037106" y="3735294"/>
              <a:ext cx="1830943" cy="1583765"/>
            </a:xfrm>
            <a:prstGeom prst="rect">
              <a:avLst/>
            </a:prstGeom>
            <a:noFill/>
            <a:ln>
              <a:noFill/>
            </a:ln>
          </p:spPr>
        </p:pic>
        <p:pic>
          <p:nvPicPr>
            <p:cNvPr id="370" name="Google Shape;370;p7"/>
            <p:cNvPicPr preferRelativeResize="0"/>
            <p:nvPr/>
          </p:nvPicPr>
          <p:blipFill rotWithShape="1">
            <a:blip r:embed="rId8">
              <a:alphaModFix/>
            </a:blip>
            <a:srcRect b="0" l="0" r="0" t="0"/>
            <a:stretch/>
          </p:blipFill>
          <p:spPr>
            <a:xfrm>
              <a:off x="6084791" y="3675530"/>
              <a:ext cx="1643529" cy="1643529"/>
            </a:xfrm>
            <a:prstGeom prst="rect">
              <a:avLst/>
            </a:prstGeom>
            <a:noFill/>
            <a:ln>
              <a:noFill/>
            </a:ln>
          </p:spPr>
        </p:pic>
      </p:grpSp>
      <p:pic>
        <p:nvPicPr>
          <p:cNvPr id="371" name="Google Shape;371;p7"/>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77" name="Google Shape;377;p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78" name="Google Shape;378;p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79" name="Google Shape;379;p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80" name="Google Shape;380;p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Tag Dasar Pemrograman PHP</a:t>
            </a:r>
            <a:endParaRPr b="1" i="0" sz="2600" u="none" cap="none" strike="noStrike">
              <a:solidFill>
                <a:schemeClr val="dk1"/>
              </a:solidFill>
              <a:latin typeface="Poppins"/>
              <a:ea typeface="Poppins"/>
              <a:cs typeface="Poppins"/>
              <a:sym typeface="Poppins"/>
            </a:endParaRPr>
          </a:p>
        </p:txBody>
      </p:sp>
      <p:sp>
        <p:nvSpPr>
          <p:cNvPr id="381" name="Google Shape;381;p8"/>
          <p:cNvSpPr txBox="1"/>
          <p:nvPr/>
        </p:nvSpPr>
        <p:spPr>
          <a:xfrm>
            <a:off x="1061048" y="1584385"/>
            <a:ext cx="10055485" cy="110796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Tag diperlukan agar browser mengenali file yang akan dieksekusi. File PHP cukup diawali dengan tag &lt;?php dan di akhiri dengan penutup ?&gt;. Diantara kedua tag tersebut berisi statement yang akan dikerjakan.</a:t>
            </a:r>
            <a:endParaRPr b="0" i="0" sz="2000" u="none" cap="none" strike="noStrike">
              <a:solidFill>
                <a:schemeClr val="dk1"/>
              </a:solidFill>
              <a:latin typeface="Cambria"/>
              <a:ea typeface="Cambria"/>
              <a:cs typeface="Cambria"/>
              <a:sym typeface="Cambria"/>
            </a:endParaRPr>
          </a:p>
        </p:txBody>
      </p:sp>
      <p:grpSp>
        <p:nvGrpSpPr>
          <p:cNvPr id="382" name="Google Shape;382;p8"/>
          <p:cNvGrpSpPr/>
          <p:nvPr/>
        </p:nvGrpSpPr>
        <p:grpSpPr>
          <a:xfrm>
            <a:off x="3135957" y="3543621"/>
            <a:ext cx="5920086" cy="1560283"/>
            <a:chOff x="3135957" y="3543621"/>
            <a:chExt cx="5920086" cy="1560283"/>
          </a:xfrm>
        </p:grpSpPr>
        <p:pic>
          <p:nvPicPr>
            <p:cNvPr id="383" name="Google Shape;383;p8"/>
            <p:cNvPicPr preferRelativeResize="0"/>
            <p:nvPr/>
          </p:nvPicPr>
          <p:blipFill rotWithShape="1">
            <a:blip r:embed="rId6">
              <a:alphaModFix/>
            </a:blip>
            <a:srcRect b="0" l="0" r="0" t="0"/>
            <a:stretch/>
          </p:blipFill>
          <p:spPr>
            <a:xfrm>
              <a:off x="3135957" y="3543621"/>
              <a:ext cx="5920086" cy="1560283"/>
            </a:xfrm>
            <a:prstGeom prst="rect">
              <a:avLst/>
            </a:prstGeom>
            <a:noFill/>
            <a:ln>
              <a:noFill/>
            </a:ln>
          </p:spPr>
        </p:pic>
        <p:sp>
          <p:nvSpPr>
            <p:cNvPr id="384" name="Google Shape;384;p8"/>
            <p:cNvSpPr/>
            <p:nvPr/>
          </p:nvSpPr>
          <p:spPr>
            <a:xfrm>
              <a:off x="4792815" y="3621748"/>
              <a:ext cx="2130711" cy="307777"/>
            </a:xfrm>
            <a:prstGeom prst="rect">
              <a:avLst/>
            </a:prstGeom>
            <a:solidFill>
              <a:srgbClr val="1155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chemeClr val="lt1"/>
                  </a:solidFill>
                  <a:latin typeface="Cambria"/>
                  <a:ea typeface="Cambria"/>
                  <a:cs typeface="Cambria"/>
                  <a:sym typeface="Cambria"/>
                </a:rPr>
                <a:t>&lt;&lt;-----Tag Pembuka PHP</a:t>
              </a:r>
              <a:endParaRPr b="0" i="0" sz="1400" u="none" cap="none" strike="noStrike">
                <a:solidFill>
                  <a:schemeClr val="lt1"/>
                </a:solidFill>
                <a:latin typeface="Arial"/>
                <a:ea typeface="Arial"/>
                <a:cs typeface="Arial"/>
                <a:sym typeface="Arial"/>
              </a:endParaRPr>
            </a:p>
          </p:txBody>
        </p:sp>
        <p:sp>
          <p:nvSpPr>
            <p:cNvPr id="385" name="Google Shape;385;p8"/>
            <p:cNvSpPr/>
            <p:nvPr/>
          </p:nvSpPr>
          <p:spPr>
            <a:xfrm>
              <a:off x="4792815" y="4730384"/>
              <a:ext cx="2021707" cy="307777"/>
            </a:xfrm>
            <a:prstGeom prst="rect">
              <a:avLst/>
            </a:prstGeom>
            <a:solidFill>
              <a:srgbClr val="1155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chemeClr val="lt1"/>
                  </a:solidFill>
                  <a:latin typeface="Cambria"/>
                  <a:ea typeface="Cambria"/>
                  <a:cs typeface="Cambria"/>
                  <a:sym typeface="Cambria"/>
                </a:rPr>
                <a:t>&lt;&lt;-----Tag Penutup PHP</a:t>
              </a:r>
              <a:endParaRPr b="0" i="0" sz="1400" u="none" cap="none" strike="noStrike">
                <a:solidFill>
                  <a:schemeClr val="lt1"/>
                </a:solidFill>
                <a:latin typeface="Arial"/>
                <a:ea typeface="Arial"/>
                <a:cs typeface="Arial"/>
                <a:sym typeface="Arial"/>
              </a:endParaRPr>
            </a:p>
          </p:txBody>
        </p:sp>
      </p:grpSp>
      <p:pic>
        <p:nvPicPr>
          <p:cNvPr id="386" name="Google Shape;386;p8"/>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92" name="Google Shape;392;p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93" name="Google Shape;393;p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94" name="Google Shape;394;p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95" name="Google Shape;395;p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penulisan syntax PHP</a:t>
            </a:r>
            <a:endParaRPr b="1" i="0" sz="2600" u="none" cap="none" strike="noStrike">
              <a:solidFill>
                <a:schemeClr val="dk1"/>
              </a:solidFill>
              <a:latin typeface="Poppins"/>
              <a:ea typeface="Poppins"/>
              <a:cs typeface="Poppins"/>
              <a:sym typeface="Poppins"/>
            </a:endParaRPr>
          </a:p>
        </p:txBody>
      </p:sp>
      <p:sp>
        <p:nvSpPr>
          <p:cNvPr id="396" name="Google Shape;396;p9"/>
          <p:cNvSpPr txBox="1"/>
          <p:nvPr/>
        </p:nvSpPr>
        <p:spPr>
          <a:xfrm>
            <a:off x="1061048" y="1584385"/>
            <a:ext cx="10055485" cy="110796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Menggunakan Metode Full Tag (Direkomendasikan). Cara penulisan open tag php yang pertama adalah menggunakan metode full tag. Penulisan open tag PHP pada metode ini diawali dengan &lt;?php dan diakhiri dengan ?&gt;</a:t>
            </a:r>
            <a:endParaRPr b="0" i="0" sz="2000" u="none" cap="none" strike="noStrike">
              <a:solidFill>
                <a:schemeClr val="dk1"/>
              </a:solidFill>
              <a:latin typeface="Cambria"/>
              <a:ea typeface="Cambria"/>
              <a:cs typeface="Cambria"/>
              <a:sym typeface="Cambria"/>
            </a:endParaRPr>
          </a:p>
        </p:txBody>
      </p:sp>
      <p:pic>
        <p:nvPicPr>
          <p:cNvPr id="397" name="Google Shape;397;p9"/>
          <p:cNvPicPr preferRelativeResize="0"/>
          <p:nvPr/>
        </p:nvPicPr>
        <p:blipFill rotWithShape="1">
          <a:blip r:embed="rId6">
            <a:alphaModFix/>
          </a:blip>
          <a:srcRect b="0" l="0" r="0" t="0"/>
          <a:stretch/>
        </p:blipFill>
        <p:spPr>
          <a:xfrm>
            <a:off x="3353908" y="3776658"/>
            <a:ext cx="5484183" cy="1398966"/>
          </a:xfrm>
          <a:prstGeom prst="rect">
            <a:avLst/>
          </a:prstGeom>
          <a:noFill/>
          <a:ln>
            <a:noFill/>
          </a:ln>
        </p:spPr>
      </p:pic>
      <p:pic>
        <p:nvPicPr>
          <p:cNvPr id="398" name="Google Shape;398;p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04" name="Google Shape;404;p1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05" name="Google Shape;405;p1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06" name="Google Shape;406;p1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07" name="Google Shape;407;p1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penulisan syntax PHP</a:t>
            </a:r>
            <a:endParaRPr b="1" i="0" sz="2600" u="none" cap="none" strike="noStrike">
              <a:solidFill>
                <a:schemeClr val="dk1"/>
              </a:solidFill>
              <a:latin typeface="Poppins"/>
              <a:ea typeface="Poppins"/>
              <a:cs typeface="Poppins"/>
              <a:sym typeface="Poppins"/>
            </a:endParaRPr>
          </a:p>
        </p:txBody>
      </p:sp>
      <p:sp>
        <p:nvSpPr>
          <p:cNvPr id="408" name="Google Shape;408;p10"/>
          <p:cNvSpPr txBox="1"/>
          <p:nvPr/>
        </p:nvSpPr>
        <p:spPr>
          <a:xfrm>
            <a:off x="1061048" y="1584385"/>
            <a:ext cx="10055485" cy="1107965"/>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rgbClr val="000000"/>
              </a:buClr>
              <a:buSzPts val="1200"/>
              <a:buFont typeface="Noto Sans Symbols"/>
              <a:buChar char="❖"/>
            </a:pPr>
            <a:r>
              <a:rPr b="0" i="0" lang="en-ID" sz="2000" u="none" cap="none" strike="noStrike">
                <a:solidFill>
                  <a:schemeClr val="dk1"/>
                </a:solidFill>
                <a:latin typeface="Cambria"/>
                <a:ea typeface="Cambria"/>
                <a:cs typeface="Cambria"/>
                <a:sym typeface="Cambria"/>
              </a:rPr>
              <a:t>Skrip PHP berkedudukan sebagai tag dalam bahasa HTML.</a:t>
            </a:r>
            <a:endParaRPr/>
          </a:p>
          <a:p>
            <a:pPr indent="-342900" lvl="0" marL="342900" marR="0" rtl="0" algn="l">
              <a:lnSpc>
                <a:spcPct val="100000"/>
              </a:lnSpc>
              <a:spcBef>
                <a:spcPts val="0"/>
              </a:spcBef>
              <a:spcAft>
                <a:spcPts val="0"/>
              </a:spcAft>
              <a:buClr>
                <a:srgbClr val="000000"/>
              </a:buClr>
              <a:buSzPts val="1200"/>
              <a:buFont typeface="Noto Sans Symbols"/>
              <a:buChar char="❖"/>
            </a:pPr>
            <a:r>
              <a:rPr b="0" i="0" lang="en-ID" sz="2000" u="none" cap="none" strike="noStrike">
                <a:solidFill>
                  <a:schemeClr val="dk1"/>
                </a:solidFill>
                <a:latin typeface="Cambria"/>
                <a:ea typeface="Cambria"/>
                <a:cs typeface="Cambria"/>
                <a:sym typeface="Cambria"/>
              </a:rPr>
              <a:t>Kode PHP diawali dengan &lt;?php dan diakhiri dengan ?&gt;.</a:t>
            </a:r>
            <a:endParaRPr/>
          </a:p>
          <a:p>
            <a:pPr indent="-342900" lvl="0" marL="342900" marR="0" rtl="0" algn="l">
              <a:lnSpc>
                <a:spcPct val="100000"/>
              </a:lnSpc>
              <a:spcBef>
                <a:spcPts val="0"/>
              </a:spcBef>
              <a:spcAft>
                <a:spcPts val="0"/>
              </a:spcAft>
              <a:buClr>
                <a:srgbClr val="000000"/>
              </a:buClr>
              <a:buSzPts val="1200"/>
              <a:buFont typeface="Noto Sans Symbols"/>
              <a:buChar char="❖"/>
            </a:pPr>
            <a:r>
              <a:rPr b="0" i="0" lang="en-ID" sz="2000" u="none" cap="none" strike="noStrike">
                <a:solidFill>
                  <a:schemeClr val="dk1"/>
                </a:solidFill>
                <a:latin typeface="Cambria"/>
                <a:ea typeface="Cambria"/>
                <a:cs typeface="Cambria"/>
                <a:sym typeface="Cambria"/>
              </a:rPr>
              <a:t>Adapun kode berikut adalah contoh kode PHP yang berada di dalam kode HTML.</a:t>
            </a:r>
            <a:endParaRPr/>
          </a:p>
        </p:txBody>
      </p:sp>
      <p:pic>
        <p:nvPicPr>
          <p:cNvPr id="409" name="Google Shape;409;p10"/>
          <p:cNvPicPr preferRelativeResize="0"/>
          <p:nvPr/>
        </p:nvPicPr>
        <p:blipFill rotWithShape="1">
          <a:blip r:embed="rId6">
            <a:alphaModFix/>
          </a:blip>
          <a:srcRect b="0" l="0" r="0" t="0"/>
          <a:stretch/>
        </p:blipFill>
        <p:spPr>
          <a:xfrm>
            <a:off x="2836326" y="3476084"/>
            <a:ext cx="6504927" cy="2291209"/>
          </a:xfrm>
          <a:prstGeom prst="rect">
            <a:avLst/>
          </a:prstGeom>
          <a:noFill/>
          <a:ln>
            <a:noFill/>
          </a:ln>
        </p:spPr>
      </p:pic>
      <p:pic>
        <p:nvPicPr>
          <p:cNvPr id="410" name="Google Shape;410;p10"/>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16" name="Google Shape;416;p1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17" name="Google Shape;417;p1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18" name="Google Shape;418;p1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19" name="Google Shape;419;p1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penulisan syntax PHP</a:t>
            </a:r>
            <a:endParaRPr b="1" i="0" sz="2600" u="none" cap="none" strike="noStrike">
              <a:solidFill>
                <a:schemeClr val="dk1"/>
              </a:solidFill>
              <a:latin typeface="Poppins"/>
              <a:ea typeface="Poppins"/>
              <a:cs typeface="Poppins"/>
              <a:sym typeface="Poppins"/>
            </a:endParaRPr>
          </a:p>
        </p:txBody>
      </p:sp>
      <p:sp>
        <p:nvSpPr>
          <p:cNvPr id="420" name="Google Shape;420;p11"/>
          <p:cNvSpPr txBox="1"/>
          <p:nvPr/>
        </p:nvSpPr>
        <p:spPr>
          <a:xfrm>
            <a:off x="1061048" y="1584385"/>
            <a:ext cx="10055485" cy="110796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Penulisan Open Tag PHP Menggunakan SGML Style dan Penulisan open tag php menggunakan style ini diawali dengan &lt;? dan diakhiri dengan ?&gt;, lebih singkat karena tanpa mencantumkan kata-kata php</a:t>
            </a:r>
            <a:endParaRPr/>
          </a:p>
        </p:txBody>
      </p:sp>
      <p:grpSp>
        <p:nvGrpSpPr>
          <p:cNvPr id="421" name="Google Shape;421;p11"/>
          <p:cNvGrpSpPr/>
          <p:nvPr/>
        </p:nvGrpSpPr>
        <p:grpSpPr>
          <a:xfrm>
            <a:off x="3194704" y="3429000"/>
            <a:ext cx="5802591" cy="1721648"/>
            <a:chOff x="3194704" y="3429000"/>
            <a:chExt cx="5802591" cy="1721648"/>
          </a:xfrm>
        </p:grpSpPr>
        <p:pic>
          <p:nvPicPr>
            <p:cNvPr id="422" name="Google Shape;422;p11"/>
            <p:cNvPicPr preferRelativeResize="0"/>
            <p:nvPr/>
          </p:nvPicPr>
          <p:blipFill rotWithShape="1">
            <a:blip r:embed="rId6">
              <a:alphaModFix/>
            </a:blip>
            <a:srcRect b="0" l="0" r="0" t="0"/>
            <a:stretch/>
          </p:blipFill>
          <p:spPr>
            <a:xfrm>
              <a:off x="3194704" y="3429000"/>
              <a:ext cx="5802591" cy="1721648"/>
            </a:xfrm>
            <a:prstGeom prst="rect">
              <a:avLst/>
            </a:prstGeom>
            <a:noFill/>
            <a:ln>
              <a:noFill/>
            </a:ln>
          </p:spPr>
        </p:pic>
        <p:sp>
          <p:nvSpPr>
            <p:cNvPr id="423" name="Google Shape;423;p11"/>
            <p:cNvSpPr/>
            <p:nvPr/>
          </p:nvSpPr>
          <p:spPr>
            <a:xfrm>
              <a:off x="3884706" y="3490259"/>
              <a:ext cx="519953" cy="37651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424" name="Google Shape;424;p1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30" name="Google Shape;430;p1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31" name="Google Shape;431;p1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32" name="Google Shape;432;p1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33" name="Google Shape;433;p1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PHP Case Sensitive</a:t>
            </a:r>
            <a:endParaRPr b="1" i="0" sz="2600" u="none" cap="none" strike="noStrike">
              <a:solidFill>
                <a:schemeClr val="dk1"/>
              </a:solidFill>
              <a:latin typeface="Poppins"/>
              <a:ea typeface="Poppins"/>
              <a:cs typeface="Poppins"/>
              <a:sym typeface="Poppins"/>
            </a:endParaRPr>
          </a:p>
        </p:txBody>
      </p:sp>
      <p:sp>
        <p:nvSpPr>
          <p:cNvPr id="434" name="Google Shape;434;p12"/>
          <p:cNvSpPr txBox="1"/>
          <p:nvPr/>
        </p:nvSpPr>
        <p:spPr>
          <a:xfrm>
            <a:off x="1357607" y="1560479"/>
            <a:ext cx="9476784" cy="80018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Di PHP, tidak ada keywords (misal: if, else, while, echo, etc.), classes, functions, and user-defined functions yang case-sensitive.</a:t>
            </a:r>
            <a:endParaRPr b="0" i="0" sz="2000" u="none" cap="none" strike="noStrike">
              <a:solidFill>
                <a:schemeClr val="dk1"/>
              </a:solidFill>
              <a:latin typeface="Cambria"/>
              <a:ea typeface="Cambria"/>
              <a:cs typeface="Cambria"/>
              <a:sym typeface="Cambria"/>
            </a:endParaRPr>
          </a:p>
        </p:txBody>
      </p:sp>
      <p:grpSp>
        <p:nvGrpSpPr>
          <p:cNvPr id="435" name="Google Shape;435;p12"/>
          <p:cNvGrpSpPr/>
          <p:nvPr/>
        </p:nvGrpSpPr>
        <p:grpSpPr>
          <a:xfrm>
            <a:off x="3151694" y="3120118"/>
            <a:ext cx="5888611" cy="2398532"/>
            <a:chOff x="3151694" y="3120118"/>
            <a:chExt cx="5888611" cy="2398532"/>
          </a:xfrm>
        </p:grpSpPr>
        <p:pic>
          <p:nvPicPr>
            <p:cNvPr id="436" name="Google Shape;436;p12"/>
            <p:cNvPicPr preferRelativeResize="0"/>
            <p:nvPr/>
          </p:nvPicPr>
          <p:blipFill rotWithShape="1">
            <a:blip r:embed="rId6">
              <a:alphaModFix/>
            </a:blip>
            <a:srcRect b="0" l="0" r="0" t="0"/>
            <a:stretch/>
          </p:blipFill>
          <p:spPr>
            <a:xfrm>
              <a:off x="3151694" y="3120118"/>
              <a:ext cx="5888611" cy="2398532"/>
            </a:xfrm>
            <a:prstGeom prst="rect">
              <a:avLst/>
            </a:prstGeom>
            <a:noFill/>
            <a:ln>
              <a:noFill/>
            </a:ln>
          </p:spPr>
        </p:pic>
        <p:sp>
          <p:nvSpPr>
            <p:cNvPr id="437" name="Google Shape;437;p12"/>
            <p:cNvSpPr/>
            <p:nvPr/>
          </p:nvSpPr>
          <p:spPr>
            <a:xfrm>
              <a:off x="3777129" y="3723341"/>
              <a:ext cx="794871" cy="1183341"/>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438" name="Google Shape;438;p12"/>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44" name="Google Shape;444;p1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45" name="Google Shape;445;p1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46" name="Google Shape;446;p1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47" name="Google Shape;447;p1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Menyimpan File PHP</a:t>
            </a:r>
            <a:endParaRPr b="1" i="0" sz="2600" u="none" cap="none" strike="noStrike">
              <a:solidFill>
                <a:schemeClr val="dk1"/>
              </a:solidFill>
              <a:latin typeface="Poppins"/>
              <a:ea typeface="Poppins"/>
              <a:cs typeface="Poppins"/>
              <a:sym typeface="Poppins"/>
            </a:endParaRPr>
          </a:p>
        </p:txBody>
      </p:sp>
      <p:sp>
        <p:nvSpPr>
          <p:cNvPr id="448" name="Google Shape;448;p13"/>
          <p:cNvSpPr txBox="1"/>
          <p:nvPr/>
        </p:nvSpPr>
        <p:spPr>
          <a:xfrm>
            <a:off x="247950" y="1339350"/>
            <a:ext cx="11696100" cy="32624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1) Buka software XAMPP Control Panel, start/hidupkan bagian Apache</a:t>
            </a:r>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2) Cari folder installasi XAMPP, masuk ke folder htdocs. Contoh C:\xampp\htdocs</a:t>
            </a:r>
            <a:endParaRPr/>
          </a:p>
          <a:p>
            <a:pPr indent="-381000" lvl="0" marL="457200" marR="0" rtl="0" algn="l">
              <a:lnSpc>
                <a:spcPct val="100000"/>
              </a:lnSpc>
              <a:spcBef>
                <a:spcPts val="0"/>
              </a:spcBef>
              <a:spcAft>
                <a:spcPts val="0"/>
              </a:spcAft>
              <a:buClr>
                <a:srgbClr val="000000"/>
              </a:buClr>
              <a:buSzPts val="1200"/>
              <a:buFont typeface="Arial"/>
              <a:buNone/>
            </a:pPr>
            <a:r>
              <a:t/>
            </a:r>
            <a:endParaRPr b="0" i="0" sz="2000" u="none" cap="none" strike="noStrike">
              <a:solidFill>
                <a:schemeClr val="dk1"/>
              </a:solidFill>
              <a:latin typeface="Cambria"/>
              <a:ea typeface="Cambria"/>
              <a:cs typeface="Cambria"/>
              <a:sym typeface="Cambria"/>
            </a:endParaRPr>
          </a:p>
        </p:txBody>
      </p:sp>
      <p:grpSp>
        <p:nvGrpSpPr>
          <p:cNvPr id="449" name="Google Shape;449;p13"/>
          <p:cNvGrpSpPr/>
          <p:nvPr/>
        </p:nvGrpSpPr>
        <p:grpSpPr>
          <a:xfrm>
            <a:off x="3784141" y="1916357"/>
            <a:ext cx="4623716" cy="1719967"/>
            <a:chOff x="3784141" y="1916357"/>
            <a:chExt cx="4623716" cy="1719967"/>
          </a:xfrm>
        </p:grpSpPr>
        <p:pic>
          <p:nvPicPr>
            <p:cNvPr id="450" name="Google Shape;450;p13"/>
            <p:cNvPicPr preferRelativeResize="0"/>
            <p:nvPr/>
          </p:nvPicPr>
          <p:blipFill rotWithShape="1">
            <a:blip r:embed="rId6">
              <a:alphaModFix/>
            </a:blip>
            <a:srcRect b="0" l="0" r="0" t="0"/>
            <a:stretch/>
          </p:blipFill>
          <p:spPr>
            <a:xfrm>
              <a:off x="3784141" y="1916357"/>
              <a:ext cx="4623716" cy="1719967"/>
            </a:xfrm>
            <a:prstGeom prst="rect">
              <a:avLst/>
            </a:prstGeom>
            <a:noFill/>
            <a:ln>
              <a:noFill/>
            </a:ln>
          </p:spPr>
        </p:pic>
        <p:sp>
          <p:nvSpPr>
            <p:cNvPr id="451" name="Google Shape;451;p13"/>
            <p:cNvSpPr/>
            <p:nvPr/>
          </p:nvSpPr>
          <p:spPr>
            <a:xfrm>
              <a:off x="4195482" y="2557929"/>
              <a:ext cx="2193365" cy="23308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52" name="Google Shape;452;p13"/>
          <p:cNvGrpSpPr/>
          <p:nvPr/>
        </p:nvGrpSpPr>
        <p:grpSpPr>
          <a:xfrm>
            <a:off x="4059416" y="4337845"/>
            <a:ext cx="4096867" cy="2267909"/>
            <a:chOff x="4059416" y="4337845"/>
            <a:chExt cx="4096867" cy="2267909"/>
          </a:xfrm>
        </p:grpSpPr>
        <p:pic>
          <p:nvPicPr>
            <p:cNvPr id="453" name="Google Shape;453;p13"/>
            <p:cNvPicPr preferRelativeResize="0"/>
            <p:nvPr/>
          </p:nvPicPr>
          <p:blipFill rotWithShape="1">
            <a:blip r:embed="rId7">
              <a:alphaModFix/>
            </a:blip>
            <a:srcRect b="0" l="0" r="0" t="0"/>
            <a:stretch/>
          </p:blipFill>
          <p:spPr>
            <a:xfrm>
              <a:off x="4059416" y="4337845"/>
              <a:ext cx="4096867" cy="2267909"/>
            </a:xfrm>
            <a:prstGeom prst="rect">
              <a:avLst/>
            </a:prstGeom>
            <a:noFill/>
            <a:ln>
              <a:noFill/>
            </a:ln>
          </p:spPr>
        </p:pic>
        <p:sp>
          <p:nvSpPr>
            <p:cNvPr id="454" name="Google Shape;454;p13"/>
            <p:cNvSpPr/>
            <p:nvPr/>
          </p:nvSpPr>
          <p:spPr>
            <a:xfrm>
              <a:off x="4583953" y="5080000"/>
              <a:ext cx="1607671" cy="22327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455" name="Google Shape;455;p13"/>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61" name="Google Shape;461;p1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62" name="Google Shape;462;p1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63" name="Google Shape;463;p1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64" name="Google Shape;464;p1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Menyimpan File PHP</a:t>
            </a:r>
            <a:endParaRPr b="1" i="0" sz="2600" u="none" cap="none" strike="noStrike">
              <a:solidFill>
                <a:schemeClr val="dk1"/>
              </a:solidFill>
              <a:latin typeface="Poppins"/>
              <a:ea typeface="Poppins"/>
              <a:cs typeface="Poppins"/>
              <a:sym typeface="Poppins"/>
            </a:endParaRPr>
          </a:p>
        </p:txBody>
      </p:sp>
      <p:sp>
        <p:nvSpPr>
          <p:cNvPr id="465" name="Google Shape;465;p14"/>
          <p:cNvSpPr txBox="1"/>
          <p:nvPr/>
        </p:nvSpPr>
        <p:spPr>
          <a:xfrm>
            <a:off x="397362" y="2707961"/>
            <a:ext cx="5459579" cy="20312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3) Buat folder baru dalam folder htdocs, sebagai contoh di bawah ini yaitu folder DigiTalent</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4) Buat file baru dengan cara klik kanan &gt; pilih New &gt; pilih Text Document. Ganti format file dengan .php</a:t>
            </a:r>
            <a:endParaRPr/>
          </a:p>
        </p:txBody>
      </p:sp>
      <p:pic>
        <p:nvPicPr>
          <p:cNvPr id="466" name="Google Shape;466;p14"/>
          <p:cNvPicPr preferRelativeResize="0"/>
          <p:nvPr/>
        </p:nvPicPr>
        <p:blipFill rotWithShape="1">
          <a:blip r:embed="rId6">
            <a:alphaModFix/>
          </a:blip>
          <a:srcRect b="0" l="0" r="0" t="0"/>
          <a:stretch/>
        </p:blipFill>
        <p:spPr>
          <a:xfrm>
            <a:off x="6107848" y="4366908"/>
            <a:ext cx="5798637" cy="2004009"/>
          </a:xfrm>
          <a:prstGeom prst="rect">
            <a:avLst/>
          </a:prstGeom>
          <a:noFill/>
          <a:ln>
            <a:noFill/>
          </a:ln>
        </p:spPr>
      </p:pic>
      <p:grpSp>
        <p:nvGrpSpPr>
          <p:cNvPr id="467" name="Google Shape;467;p14"/>
          <p:cNvGrpSpPr/>
          <p:nvPr/>
        </p:nvGrpSpPr>
        <p:grpSpPr>
          <a:xfrm>
            <a:off x="6095999" y="1719175"/>
            <a:ext cx="5587851" cy="2267909"/>
            <a:chOff x="6095999" y="1719175"/>
            <a:chExt cx="5587851" cy="2267909"/>
          </a:xfrm>
        </p:grpSpPr>
        <p:pic>
          <p:nvPicPr>
            <p:cNvPr id="468" name="Google Shape;468;p14"/>
            <p:cNvPicPr preferRelativeResize="0"/>
            <p:nvPr/>
          </p:nvPicPr>
          <p:blipFill rotWithShape="1">
            <a:blip r:embed="rId7">
              <a:alphaModFix/>
            </a:blip>
            <a:srcRect b="0" l="0" r="0" t="0"/>
            <a:stretch/>
          </p:blipFill>
          <p:spPr>
            <a:xfrm>
              <a:off x="6095999" y="1719175"/>
              <a:ext cx="5587851" cy="2267909"/>
            </a:xfrm>
            <a:prstGeom prst="rect">
              <a:avLst/>
            </a:prstGeom>
            <a:noFill/>
            <a:ln>
              <a:noFill/>
            </a:ln>
          </p:spPr>
        </p:pic>
        <p:sp>
          <p:nvSpPr>
            <p:cNvPr id="469" name="Google Shape;469;p14"/>
            <p:cNvSpPr/>
            <p:nvPr/>
          </p:nvSpPr>
          <p:spPr>
            <a:xfrm>
              <a:off x="7518400" y="2916518"/>
              <a:ext cx="974165" cy="20917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470" name="Google Shape;470;p14"/>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1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76" name="Google Shape;476;p1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77" name="Google Shape;477;p1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78" name="Google Shape;478;p1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79" name="Google Shape;479;p1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Menjalankan File PHP</a:t>
            </a:r>
            <a:endParaRPr b="1" i="0" sz="2600" u="none" cap="none" strike="noStrike">
              <a:solidFill>
                <a:schemeClr val="dk1"/>
              </a:solidFill>
              <a:latin typeface="Poppins"/>
              <a:ea typeface="Poppins"/>
              <a:cs typeface="Poppins"/>
              <a:sym typeface="Poppins"/>
            </a:endParaRPr>
          </a:p>
        </p:txBody>
      </p:sp>
      <p:sp>
        <p:nvSpPr>
          <p:cNvPr id="480" name="Google Shape;480;p15"/>
          <p:cNvSpPr txBox="1"/>
          <p:nvPr/>
        </p:nvSpPr>
        <p:spPr>
          <a:xfrm>
            <a:off x="247950" y="1339350"/>
            <a:ext cx="116961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5) Buka file tersebut menggunakan Sublime Text. Buatlah program PHP</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6) Save file tersebut lalu buka kembali file tersebut menggunakan browser dengan ketikan format URL localhost/namafolder/namafile.php, sebagai contoh localhost/digitalent/JuniorWebProgrammer.php Maka program PHP yang telah dibuat akan muncul.</a:t>
            </a:r>
            <a:endParaRPr/>
          </a:p>
        </p:txBody>
      </p:sp>
      <p:pic>
        <p:nvPicPr>
          <p:cNvPr id="481" name="Google Shape;481;p15"/>
          <p:cNvPicPr preferRelativeResize="0"/>
          <p:nvPr/>
        </p:nvPicPr>
        <p:blipFill rotWithShape="1">
          <a:blip r:embed="rId6">
            <a:alphaModFix/>
          </a:blip>
          <a:srcRect b="0" l="0" r="0" t="0"/>
          <a:stretch/>
        </p:blipFill>
        <p:spPr>
          <a:xfrm>
            <a:off x="3054897" y="2032003"/>
            <a:ext cx="6082205" cy="1023474"/>
          </a:xfrm>
          <a:prstGeom prst="rect">
            <a:avLst/>
          </a:prstGeom>
          <a:noFill/>
          <a:ln>
            <a:noFill/>
          </a:ln>
        </p:spPr>
      </p:pic>
      <p:grpSp>
        <p:nvGrpSpPr>
          <p:cNvPr id="482" name="Google Shape;482;p15"/>
          <p:cNvGrpSpPr/>
          <p:nvPr/>
        </p:nvGrpSpPr>
        <p:grpSpPr>
          <a:xfrm>
            <a:off x="3054896" y="4524707"/>
            <a:ext cx="6082205" cy="1355275"/>
            <a:chOff x="3054896" y="4524707"/>
            <a:chExt cx="6082205" cy="1355275"/>
          </a:xfrm>
        </p:grpSpPr>
        <p:pic>
          <p:nvPicPr>
            <p:cNvPr id="483" name="Google Shape;483;p15"/>
            <p:cNvPicPr preferRelativeResize="0"/>
            <p:nvPr/>
          </p:nvPicPr>
          <p:blipFill rotWithShape="1">
            <a:blip r:embed="rId7">
              <a:alphaModFix/>
            </a:blip>
            <a:srcRect b="0" l="0" r="0" t="0"/>
            <a:stretch/>
          </p:blipFill>
          <p:spPr>
            <a:xfrm>
              <a:off x="3054896" y="4524707"/>
              <a:ext cx="6082205" cy="1355275"/>
            </a:xfrm>
            <a:prstGeom prst="rect">
              <a:avLst/>
            </a:prstGeom>
            <a:noFill/>
            <a:ln>
              <a:noFill/>
            </a:ln>
          </p:spPr>
        </p:pic>
        <p:sp>
          <p:nvSpPr>
            <p:cNvPr id="484" name="Google Shape;484;p15"/>
            <p:cNvSpPr/>
            <p:nvPr/>
          </p:nvSpPr>
          <p:spPr>
            <a:xfrm>
              <a:off x="4374776" y="4548094"/>
              <a:ext cx="4004236" cy="56776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485" name="Google Shape;485;p15"/>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2fc6bde6f7_0_98"/>
          <p:cNvSpPr txBox="1"/>
          <p:nvPr/>
        </p:nvSpPr>
        <p:spPr>
          <a:xfrm>
            <a:off x="334801" y="1217525"/>
            <a:ext cx="2629500" cy="492600"/>
          </a:xfrm>
          <a:prstGeom prst="rect">
            <a:avLst/>
          </a:prstGeom>
          <a:noFill/>
          <a:ln>
            <a:noFill/>
          </a:ln>
        </p:spPr>
        <p:txBody>
          <a:bodyPr anchorCtr="0" anchor="t" bIns="0" lIns="72000" spcFirstLastPara="1" rIns="36000" wrap="square" tIns="0">
            <a:spAutoFit/>
          </a:bodyPr>
          <a:lstStyle/>
          <a:p>
            <a:pPr indent="0" lvl="0" marL="0" marR="0" rtl="0" algn="ctr">
              <a:lnSpc>
                <a:spcPct val="100000"/>
              </a:lnSpc>
              <a:spcBef>
                <a:spcPts val="0"/>
              </a:spcBef>
              <a:spcAft>
                <a:spcPts val="0"/>
              </a:spcAft>
              <a:buClr>
                <a:srgbClr val="000000"/>
              </a:buClr>
              <a:buSzPts val="3200"/>
              <a:buFont typeface="Arial"/>
              <a:buNone/>
            </a:pPr>
            <a:r>
              <a:rPr b="0" i="0" lang="en-ID" sz="3200" u="none" cap="none" strike="noStrike">
                <a:solidFill>
                  <a:schemeClr val="dk1"/>
                </a:solidFill>
                <a:latin typeface="Calibri"/>
                <a:ea typeface="Calibri"/>
                <a:cs typeface="Calibri"/>
                <a:sym typeface="Calibri"/>
              </a:rPr>
              <a:t>Profil Pengajar</a:t>
            </a:r>
            <a:endParaRPr b="0" i="0" sz="3200" u="none" cap="none" strike="noStrike">
              <a:solidFill>
                <a:schemeClr val="dk1"/>
              </a:solidFill>
              <a:latin typeface="Calibri"/>
              <a:ea typeface="Calibri"/>
              <a:cs typeface="Calibri"/>
              <a:sym typeface="Calibri"/>
            </a:endParaRPr>
          </a:p>
        </p:txBody>
      </p:sp>
      <p:sp>
        <p:nvSpPr>
          <p:cNvPr id="244" name="Google Shape;244;g32fc6bde6f7_0_98"/>
          <p:cNvSpPr/>
          <p:nvPr/>
        </p:nvSpPr>
        <p:spPr>
          <a:xfrm>
            <a:off x="4138258" y="1474141"/>
            <a:ext cx="7204200" cy="132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45" name="Google Shape;245;g32fc6bde6f7_0_98"/>
          <p:cNvSpPr/>
          <p:nvPr/>
        </p:nvSpPr>
        <p:spPr>
          <a:xfrm>
            <a:off x="4138250" y="2926500"/>
            <a:ext cx="7204200" cy="240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46" name="Google Shape;246;g32fc6bde6f7_0_98"/>
          <p:cNvSpPr/>
          <p:nvPr/>
        </p:nvSpPr>
        <p:spPr>
          <a:xfrm>
            <a:off x="4138250" y="5521876"/>
            <a:ext cx="7204200" cy="1098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grpSp>
        <p:nvGrpSpPr>
          <p:cNvPr id="247" name="Google Shape;247;g32fc6bde6f7_0_98"/>
          <p:cNvGrpSpPr/>
          <p:nvPr/>
        </p:nvGrpSpPr>
        <p:grpSpPr>
          <a:xfrm>
            <a:off x="4211171" y="1488725"/>
            <a:ext cx="7061700" cy="1249805"/>
            <a:chOff x="5735170" y="2041582"/>
            <a:chExt cx="7061700" cy="1249805"/>
          </a:xfrm>
        </p:grpSpPr>
        <p:sp>
          <p:nvSpPr>
            <p:cNvPr id="248" name="Google Shape;248;g32fc6bde6f7_0_98"/>
            <p:cNvSpPr txBox="1"/>
            <p:nvPr/>
          </p:nvSpPr>
          <p:spPr>
            <a:xfrm>
              <a:off x="5735170" y="2041582"/>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Latar Belakang Pendidikan</a:t>
              </a:r>
              <a:endParaRPr b="1" i="0" sz="2500" u="none" cap="none" strike="noStrike">
                <a:solidFill>
                  <a:schemeClr val="dk1"/>
                </a:solidFill>
                <a:latin typeface="Calibri"/>
                <a:ea typeface="Calibri"/>
                <a:cs typeface="Calibri"/>
                <a:sym typeface="Calibri"/>
              </a:endParaRPr>
            </a:p>
          </p:txBody>
        </p:sp>
        <p:sp>
          <p:nvSpPr>
            <p:cNvPr id="249" name="Google Shape;249;g32fc6bde6f7_0_98"/>
            <p:cNvSpPr txBox="1"/>
            <p:nvPr/>
          </p:nvSpPr>
          <p:spPr>
            <a:xfrm>
              <a:off x="5735170" y="2552487"/>
              <a:ext cx="7061700" cy="7389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0" name="Google Shape;250;g32fc6bde6f7_0_98"/>
          <p:cNvGrpSpPr/>
          <p:nvPr/>
        </p:nvGrpSpPr>
        <p:grpSpPr>
          <a:xfrm>
            <a:off x="4211199" y="2941351"/>
            <a:ext cx="7061725" cy="2327109"/>
            <a:chOff x="5735185" y="3560735"/>
            <a:chExt cx="5266800" cy="2327109"/>
          </a:xfrm>
        </p:grpSpPr>
        <p:sp>
          <p:nvSpPr>
            <p:cNvPr id="251" name="Google Shape;251;g32fc6bde6f7_0_98"/>
            <p:cNvSpPr txBox="1"/>
            <p:nvPr/>
          </p:nvSpPr>
          <p:spPr>
            <a:xfrm>
              <a:off x="5735185" y="3560735"/>
              <a:ext cx="52668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Riwayat Pekerjaan dan Pengalaman Profesional</a:t>
              </a:r>
              <a:endParaRPr b="1" i="0" sz="2500" u="none" cap="none" strike="noStrike">
                <a:solidFill>
                  <a:schemeClr val="dk1"/>
                </a:solidFill>
                <a:latin typeface="Calibri"/>
                <a:ea typeface="Calibri"/>
                <a:cs typeface="Calibri"/>
                <a:sym typeface="Calibri"/>
              </a:endParaRPr>
            </a:p>
          </p:txBody>
        </p:sp>
        <p:sp>
          <p:nvSpPr>
            <p:cNvPr id="252" name="Google Shape;252;g32fc6bde6f7_0_98"/>
            <p:cNvSpPr txBox="1"/>
            <p:nvPr/>
          </p:nvSpPr>
          <p:spPr>
            <a:xfrm>
              <a:off x="5735185" y="4071644"/>
              <a:ext cx="5266800" cy="1816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3" name="Google Shape;253;g32fc6bde6f7_0_98"/>
          <p:cNvGrpSpPr/>
          <p:nvPr/>
        </p:nvGrpSpPr>
        <p:grpSpPr>
          <a:xfrm>
            <a:off x="4211171" y="5537100"/>
            <a:ext cx="7061703" cy="1034105"/>
            <a:chOff x="4211170" y="5079899"/>
            <a:chExt cx="7061703" cy="1034105"/>
          </a:xfrm>
        </p:grpSpPr>
        <p:sp>
          <p:nvSpPr>
            <p:cNvPr id="254" name="Google Shape;254;g32fc6bde6f7_0_98"/>
            <p:cNvSpPr txBox="1"/>
            <p:nvPr/>
          </p:nvSpPr>
          <p:spPr>
            <a:xfrm>
              <a:off x="4211170" y="5079899"/>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Kontak Pengajar</a:t>
              </a:r>
              <a:endParaRPr b="1" i="0" sz="2500" u="none" cap="none" strike="noStrike">
                <a:solidFill>
                  <a:schemeClr val="dk1"/>
                </a:solidFill>
                <a:latin typeface="Calibri"/>
                <a:ea typeface="Calibri"/>
                <a:cs typeface="Calibri"/>
                <a:sym typeface="Calibri"/>
              </a:endParaRPr>
            </a:p>
          </p:txBody>
        </p:sp>
        <p:sp>
          <p:nvSpPr>
            <p:cNvPr id="255" name="Google Shape;255;g32fc6bde6f7_0_98"/>
            <p:cNvSpPr txBox="1"/>
            <p:nvPr/>
          </p:nvSpPr>
          <p:spPr>
            <a:xfrm>
              <a:off x="4211173" y="5590804"/>
              <a:ext cx="7061700" cy="523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Alamat Email: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Nomor Telepon/HP: …</a:t>
              </a:r>
              <a:endParaRPr b="0" i="0" sz="1400" u="none" cap="none" strike="noStrike">
                <a:solidFill>
                  <a:schemeClr val="dk1"/>
                </a:solidFill>
                <a:latin typeface="Calibri"/>
                <a:ea typeface="Calibri"/>
                <a:cs typeface="Calibri"/>
                <a:sym typeface="Calibri"/>
              </a:endParaRPr>
            </a:p>
          </p:txBody>
        </p:sp>
      </p:grpSp>
      <p:sp>
        <p:nvSpPr>
          <p:cNvPr id="256" name="Google Shape;256;g32fc6bde6f7_0_98"/>
          <p:cNvSpPr/>
          <p:nvPr/>
        </p:nvSpPr>
        <p:spPr>
          <a:xfrm>
            <a:off x="334800" y="2069925"/>
            <a:ext cx="2629500" cy="307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ID" sz="2700" u="none" cap="none" strike="noStrike">
                <a:solidFill>
                  <a:schemeClr val="dk1"/>
                </a:solidFill>
                <a:latin typeface="Calibri"/>
                <a:ea typeface="Calibri"/>
                <a:cs typeface="Calibri"/>
                <a:sym typeface="Calibri"/>
              </a:rPr>
              <a:t>(Ganti dengan foto pengajar)</a:t>
            </a:r>
            <a:endParaRPr b="0" i="0" sz="2700" u="none" cap="none" strike="noStrike">
              <a:solidFill>
                <a:schemeClr val="dk1"/>
              </a:solidFill>
              <a:latin typeface="Calibri"/>
              <a:ea typeface="Calibri"/>
              <a:cs typeface="Calibri"/>
              <a:sym typeface="Calibri"/>
            </a:endParaRPr>
          </a:p>
        </p:txBody>
      </p:sp>
      <p:sp>
        <p:nvSpPr>
          <p:cNvPr id="257" name="Google Shape;257;g32fc6bde6f7_0_98"/>
          <p:cNvSpPr txBox="1"/>
          <p:nvPr/>
        </p:nvSpPr>
        <p:spPr>
          <a:xfrm>
            <a:off x="4068598" y="760325"/>
            <a:ext cx="7204200" cy="492600"/>
          </a:xfrm>
          <a:prstGeom prst="rect">
            <a:avLst/>
          </a:prstGeom>
          <a:noFill/>
          <a:ln>
            <a:noFill/>
          </a:ln>
        </p:spPr>
        <p:txBody>
          <a:bodyPr anchorCtr="0" anchor="t" bIns="0" lIns="72000" spcFirstLastPara="1" rIns="3600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dk1"/>
                </a:solidFill>
                <a:latin typeface="Calibri"/>
                <a:ea typeface="Calibri"/>
                <a:cs typeface="Calibri"/>
                <a:sym typeface="Calibri"/>
              </a:rPr>
              <a:t>(Nama Lengkap dan Gelar)</a:t>
            </a:r>
            <a:endParaRPr b="1" i="0" sz="3200" u="none" cap="none" strike="noStrike">
              <a:solidFill>
                <a:schemeClr val="dk1"/>
              </a:solidFill>
              <a:latin typeface="Calibri"/>
              <a:ea typeface="Calibri"/>
              <a:cs typeface="Calibri"/>
              <a:sym typeface="Calibri"/>
            </a:endParaRPr>
          </a:p>
        </p:txBody>
      </p:sp>
      <p:pic>
        <p:nvPicPr>
          <p:cNvPr id="258" name="Google Shape;258;g32fc6bde6f7_0_9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91" name="Google Shape;491;p1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92" name="Google Shape;492;p1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93" name="Google Shape;493;p1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94" name="Google Shape;494;p1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File HTML</a:t>
            </a:r>
            <a:endParaRPr/>
          </a:p>
        </p:txBody>
      </p:sp>
      <p:sp>
        <p:nvSpPr>
          <p:cNvPr id="495" name="Google Shape;495;p17"/>
          <p:cNvSpPr txBox="1"/>
          <p:nvPr/>
        </p:nvSpPr>
        <p:spPr>
          <a:xfrm>
            <a:off x="990563" y="1375209"/>
            <a:ext cx="10210874" cy="800189"/>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Buatlah sebuah Folder di C:\xampp\htdocs\digitalent, kita akan membuat sebuah file baru. Untuk pembuatan file ini anda dapat menggunakan Text Editor pilihan anda.</a:t>
            </a:r>
            <a:endParaRPr b="1" i="0" sz="2000" u="none" cap="none" strike="noStrike">
              <a:solidFill>
                <a:srgbClr val="000000"/>
              </a:solidFill>
              <a:latin typeface="Cambria"/>
              <a:ea typeface="Cambria"/>
              <a:cs typeface="Cambria"/>
              <a:sym typeface="Cambria"/>
            </a:endParaRPr>
          </a:p>
        </p:txBody>
      </p:sp>
      <p:pic>
        <p:nvPicPr>
          <p:cNvPr id="496" name="Google Shape;496;p17"/>
          <p:cNvPicPr preferRelativeResize="0"/>
          <p:nvPr/>
        </p:nvPicPr>
        <p:blipFill rotWithShape="1">
          <a:blip r:embed="rId6">
            <a:alphaModFix/>
          </a:blip>
          <a:srcRect b="0" l="0" r="0" t="0"/>
          <a:stretch/>
        </p:blipFill>
        <p:spPr>
          <a:xfrm>
            <a:off x="3037813" y="2488258"/>
            <a:ext cx="6116373" cy="2711272"/>
          </a:xfrm>
          <a:prstGeom prst="rect">
            <a:avLst/>
          </a:prstGeom>
          <a:noFill/>
          <a:ln>
            <a:noFill/>
          </a:ln>
        </p:spPr>
      </p:pic>
      <p:pic>
        <p:nvPicPr>
          <p:cNvPr id="497" name="Google Shape;497;p1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03" name="Google Shape;503;p1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04" name="Google Shape;504;p1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05" name="Google Shape;505;p1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06" name="Google Shape;506;p1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File HTML</a:t>
            </a:r>
            <a:endParaRPr/>
          </a:p>
        </p:txBody>
      </p:sp>
      <p:sp>
        <p:nvSpPr>
          <p:cNvPr id="507" name="Google Shape;507;p18"/>
          <p:cNvSpPr txBox="1"/>
          <p:nvPr/>
        </p:nvSpPr>
        <p:spPr>
          <a:xfrm>
            <a:off x="247950" y="1339350"/>
            <a:ext cx="11696100"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Kode di atas jika dijalankan, maka akan menghasilkan tampilan di bawah ini:</a:t>
            </a:r>
            <a:endParaRPr b="0" i="0" sz="2000" u="none" cap="none" strike="noStrike">
              <a:solidFill>
                <a:srgbClr val="000000"/>
              </a:solidFill>
              <a:latin typeface="Cambria"/>
              <a:ea typeface="Cambria"/>
              <a:cs typeface="Cambria"/>
              <a:sym typeface="Cambria"/>
            </a:endParaRPr>
          </a:p>
        </p:txBody>
      </p:sp>
      <p:pic>
        <p:nvPicPr>
          <p:cNvPr id="508" name="Google Shape;508;p18"/>
          <p:cNvPicPr preferRelativeResize="0"/>
          <p:nvPr/>
        </p:nvPicPr>
        <p:blipFill rotWithShape="1">
          <a:blip r:embed="rId6">
            <a:alphaModFix/>
          </a:blip>
          <a:srcRect b="0" l="0" r="0" t="0"/>
          <a:stretch/>
        </p:blipFill>
        <p:spPr>
          <a:xfrm>
            <a:off x="2286947" y="2580287"/>
            <a:ext cx="7618106" cy="2027572"/>
          </a:xfrm>
          <a:prstGeom prst="rect">
            <a:avLst/>
          </a:prstGeom>
          <a:noFill/>
          <a:ln>
            <a:noFill/>
          </a:ln>
        </p:spPr>
      </p:pic>
      <p:pic>
        <p:nvPicPr>
          <p:cNvPr id="509" name="Google Shape;509;p18"/>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15" name="Google Shape;515;p1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16" name="Google Shape;516;p1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17" name="Google Shape;517;p1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18" name="Google Shape;518;p1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Form dengan PHP</a:t>
            </a:r>
            <a:endParaRPr/>
          </a:p>
        </p:txBody>
      </p:sp>
      <p:sp>
        <p:nvSpPr>
          <p:cNvPr id="519" name="Google Shape;519;p19"/>
          <p:cNvSpPr txBox="1"/>
          <p:nvPr/>
        </p:nvSpPr>
        <p:spPr>
          <a:xfrm>
            <a:off x="976976" y="1536574"/>
            <a:ext cx="5130874" cy="110796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Buatlah Sebuah File PHP sebagai berikut:</a:t>
            </a:r>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Didalam folder digitalent terdapat file PHP dengan nama pesan.php</a:t>
            </a:r>
            <a:endParaRPr b="0" i="0" sz="2000" u="none" cap="none" strike="noStrike">
              <a:solidFill>
                <a:srgbClr val="0C0C0C"/>
              </a:solidFill>
              <a:latin typeface="Cambria"/>
              <a:ea typeface="Cambria"/>
              <a:cs typeface="Cambria"/>
              <a:sym typeface="Cambria"/>
            </a:endParaRPr>
          </a:p>
        </p:txBody>
      </p:sp>
      <p:pic>
        <p:nvPicPr>
          <p:cNvPr id="520" name="Google Shape;520;p19"/>
          <p:cNvPicPr preferRelativeResize="0"/>
          <p:nvPr/>
        </p:nvPicPr>
        <p:blipFill rotWithShape="1">
          <a:blip r:embed="rId6">
            <a:alphaModFix/>
          </a:blip>
          <a:srcRect b="0" l="0" r="0" t="0"/>
          <a:stretch/>
        </p:blipFill>
        <p:spPr>
          <a:xfrm>
            <a:off x="6768109" y="1251435"/>
            <a:ext cx="4895215" cy="5538470"/>
          </a:xfrm>
          <a:prstGeom prst="rect">
            <a:avLst/>
          </a:prstGeom>
          <a:noFill/>
          <a:ln>
            <a:noFill/>
          </a:ln>
        </p:spPr>
      </p:pic>
      <p:pic>
        <p:nvPicPr>
          <p:cNvPr id="521" name="Google Shape;521;p1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27" name="Google Shape;527;p2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28" name="Google Shape;528;p2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29" name="Google Shape;529;p2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30" name="Google Shape;530;p2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Form dengan PHP</a:t>
            </a:r>
            <a:endParaRPr/>
          </a:p>
        </p:txBody>
      </p:sp>
      <p:sp>
        <p:nvSpPr>
          <p:cNvPr id="531" name="Google Shape;531;p20"/>
          <p:cNvSpPr/>
          <p:nvPr/>
        </p:nvSpPr>
        <p:spPr>
          <a:xfrm>
            <a:off x="2534023" y="1849023"/>
            <a:ext cx="71239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Kemudian jalan program PHP di atas pada browser dengan memasukkan isian nama dan nomor hp kemudian tekan Submit, maka akan menghasilkan tampilan seperti di bawah ini:</a:t>
            </a:r>
            <a:endParaRPr b="0" i="0" sz="2000" u="none" cap="none" strike="noStrike">
              <a:solidFill>
                <a:srgbClr val="000000"/>
              </a:solidFill>
              <a:latin typeface="Cambria"/>
              <a:ea typeface="Cambria"/>
              <a:cs typeface="Cambria"/>
              <a:sym typeface="Cambria"/>
            </a:endParaRPr>
          </a:p>
        </p:txBody>
      </p:sp>
      <p:pic>
        <p:nvPicPr>
          <p:cNvPr id="532" name="Google Shape;532;p20"/>
          <p:cNvPicPr preferRelativeResize="0"/>
          <p:nvPr/>
        </p:nvPicPr>
        <p:blipFill rotWithShape="1">
          <a:blip r:embed="rId6">
            <a:alphaModFix/>
          </a:blip>
          <a:srcRect b="0" l="0" r="0" t="0"/>
          <a:stretch/>
        </p:blipFill>
        <p:spPr>
          <a:xfrm>
            <a:off x="3039585" y="4093056"/>
            <a:ext cx="6112830" cy="1632403"/>
          </a:xfrm>
          <a:prstGeom prst="rect">
            <a:avLst/>
          </a:prstGeom>
          <a:noFill/>
          <a:ln>
            <a:noFill/>
          </a:ln>
        </p:spPr>
      </p:pic>
      <p:pic>
        <p:nvPicPr>
          <p:cNvPr id="533" name="Google Shape;533;p20"/>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39" name="Google Shape;539;p2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40" name="Google Shape;540;p2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41" name="Google Shape;541;p2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42" name="Google Shape;542;p2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Pengaksesan Database</a:t>
            </a:r>
            <a:endParaRPr/>
          </a:p>
        </p:txBody>
      </p:sp>
      <p:sp>
        <p:nvSpPr>
          <p:cNvPr id="543" name="Google Shape;543;p21"/>
          <p:cNvSpPr txBox="1"/>
          <p:nvPr/>
        </p:nvSpPr>
        <p:spPr>
          <a:xfrm>
            <a:off x="736643" y="1554142"/>
            <a:ext cx="10718713" cy="800189"/>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Mengaktifkan module Apache dan MySQL pada aplikasi XAMPP. Kemudian klik Start hingga akan terlihat tombol berubah menjadi stop.</a:t>
            </a:r>
            <a:endParaRPr b="0" i="0" sz="2000" u="none" cap="none" strike="noStrike">
              <a:solidFill>
                <a:srgbClr val="000000"/>
              </a:solidFill>
              <a:latin typeface="Cambria"/>
              <a:ea typeface="Cambria"/>
              <a:cs typeface="Cambria"/>
              <a:sym typeface="Cambria"/>
            </a:endParaRPr>
          </a:p>
        </p:txBody>
      </p:sp>
      <p:grpSp>
        <p:nvGrpSpPr>
          <p:cNvPr id="544" name="Google Shape;544;p21"/>
          <p:cNvGrpSpPr/>
          <p:nvPr/>
        </p:nvGrpSpPr>
        <p:grpSpPr>
          <a:xfrm>
            <a:off x="2940819" y="2527332"/>
            <a:ext cx="6310359" cy="4062442"/>
            <a:chOff x="2940819" y="2527332"/>
            <a:chExt cx="6310359" cy="4062442"/>
          </a:xfrm>
        </p:grpSpPr>
        <p:pic>
          <p:nvPicPr>
            <p:cNvPr id="545" name="Google Shape;545;p21"/>
            <p:cNvPicPr preferRelativeResize="0"/>
            <p:nvPr/>
          </p:nvPicPr>
          <p:blipFill rotWithShape="1">
            <a:blip r:embed="rId6">
              <a:alphaModFix/>
            </a:blip>
            <a:srcRect b="0" l="0" r="0" t="0"/>
            <a:stretch/>
          </p:blipFill>
          <p:spPr>
            <a:xfrm>
              <a:off x="2940819" y="2527332"/>
              <a:ext cx="6310359" cy="4062442"/>
            </a:xfrm>
            <a:prstGeom prst="rect">
              <a:avLst/>
            </a:prstGeom>
            <a:noFill/>
            <a:ln>
              <a:noFill/>
            </a:ln>
          </p:spPr>
        </p:pic>
        <p:sp>
          <p:nvSpPr>
            <p:cNvPr id="546" name="Google Shape;546;p21"/>
            <p:cNvSpPr/>
            <p:nvPr/>
          </p:nvSpPr>
          <p:spPr>
            <a:xfrm>
              <a:off x="3532094" y="3245224"/>
              <a:ext cx="2952377" cy="76498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547" name="Google Shape;547;p2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53" name="Google Shape;553;p2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54" name="Google Shape;554;p2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55" name="Google Shape;555;p2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56" name="Google Shape;556;p2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Pengaksesan Database</a:t>
            </a:r>
            <a:endParaRPr/>
          </a:p>
        </p:txBody>
      </p:sp>
      <p:sp>
        <p:nvSpPr>
          <p:cNvPr id="557" name="Google Shape;557;p22"/>
          <p:cNvSpPr txBox="1"/>
          <p:nvPr/>
        </p:nvSpPr>
        <p:spPr>
          <a:xfrm>
            <a:off x="614100" y="1339349"/>
            <a:ext cx="10910250" cy="1723518"/>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Cara mengakses halaman dashboard dengan mengetikan “</a:t>
            </a:r>
            <a:r>
              <a:rPr b="1" i="0" lang="en-ID" sz="2000" u="none" cap="none" strike="noStrike">
                <a:solidFill>
                  <a:srgbClr val="0C0C0C"/>
                </a:solidFill>
                <a:latin typeface="Cambria"/>
                <a:ea typeface="Cambria"/>
                <a:cs typeface="Cambria"/>
                <a:sym typeface="Cambria"/>
              </a:rPr>
              <a:t>Localhost/phpmyadmin</a:t>
            </a:r>
            <a:r>
              <a:rPr b="0" i="0" lang="en-ID" sz="2000" u="none" cap="none" strike="noStrike">
                <a:solidFill>
                  <a:srgbClr val="0C0C0C"/>
                </a:solidFill>
                <a:latin typeface="Cambria"/>
                <a:ea typeface="Cambria"/>
                <a:cs typeface="Cambria"/>
                <a:sym typeface="Cambria"/>
              </a:rPr>
              <a:t>” di Web Browser bagian Url pada menu navigasi atau dapat klik tombol admin pada MySQL pada XAMPP.</a:t>
            </a:r>
            <a:endParaRPr/>
          </a:p>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Pada halaman database kita akan melihat ada banyak nama database yang sudah ada pada phpMyAdmin. Buat database dengan nama </a:t>
            </a:r>
            <a:r>
              <a:rPr b="1" i="0" lang="en-ID" sz="2000" u="none" cap="none" strike="noStrike">
                <a:solidFill>
                  <a:srgbClr val="0C0C0C"/>
                </a:solidFill>
                <a:latin typeface="Cambria"/>
                <a:ea typeface="Cambria"/>
                <a:cs typeface="Cambria"/>
                <a:sym typeface="Cambria"/>
              </a:rPr>
              <a:t>db_wisata</a:t>
            </a:r>
            <a:r>
              <a:rPr b="0" i="0" lang="en-ID" sz="2000" u="none" cap="none" strike="noStrike">
                <a:solidFill>
                  <a:srgbClr val="0C0C0C"/>
                </a:solidFill>
                <a:latin typeface="Cambria"/>
                <a:ea typeface="Cambria"/>
                <a:cs typeface="Cambria"/>
                <a:sym typeface="Cambria"/>
              </a:rPr>
              <a:t>. Setelah selesai langsung saja klik nama databasenya kemudian di arahkan ke halaman pembuatan table</a:t>
            </a:r>
            <a:endParaRPr b="1" i="0" sz="2000" u="none" cap="none" strike="noStrike">
              <a:solidFill>
                <a:srgbClr val="0C0C0C"/>
              </a:solidFill>
              <a:latin typeface="Cambria"/>
              <a:ea typeface="Cambria"/>
              <a:cs typeface="Cambria"/>
              <a:sym typeface="Cambria"/>
            </a:endParaRPr>
          </a:p>
        </p:txBody>
      </p:sp>
      <p:grpSp>
        <p:nvGrpSpPr>
          <p:cNvPr id="558" name="Google Shape;558;p22"/>
          <p:cNvGrpSpPr/>
          <p:nvPr/>
        </p:nvGrpSpPr>
        <p:grpSpPr>
          <a:xfrm>
            <a:off x="1890682" y="3164062"/>
            <a:ext cx="8410636" cy="3267099"/>
            <a:chOff x="1890682" y="3164062"/>
            <a:chExt cx="8410636" cy="3267099"/>
          </a:xfrm>
        </p:grpSpPr>
        <p:pic>
          <p:nvPicPr>
            <p:cNvPr id="559" name="Google Shape;559;p22"/>
            <p:cNvPicPr preferRelativeResize="0"/>
            <p:nvPr/>
          </p:nvPicPr>
          <p:blipFill rotWithShape="1">
            <a:blip r:embed="rId6">
              <a:alphaModFix/>
            </a:blip>
            <a:srcRect b="0" l="0" r="0" t="0"/>
            <a:stretch/>
          </p:blipFill>
          <p:spPr>
            <a:xfrm>
              <a:off x="1890682" y="3164062"/>
              <a:ext cx="8410636" cy="3267099"/>
            </a:xfrm>
            <a:prstGeom prst="rect">
              <a:avLst/>
            </a:prstGeom>
            <a:noFill/>
            <a:ln>
              <a:noFill/>
            </a:ln>
          </p:spPr>
        </p:pic>
        <p:sp>
          <p:nvSpPr>
            <p:cNvPr id="560" name="Google Shape;560;p22"/>
            <p:cNvSpPr/>
            <p:nvPr/>
          </p:nvSpPr>
          <p:spPr>
            <a:xfrm>
              <a:off x="2091765" y="4207435"/>
              <a:ext cx="573741" cy="35261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1" name="Google Shape;561;p22"/>
            <p:cNvSpPr/>
            <p:nvPr/>
          </p:nvSpPr>
          <p:spPr>
            <a:xfrm>
              <a:off x="4449483" y="4993341"/>
              <a:ext cx="1736164" cy="35261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2" name="Google Shape;562;p22"/>
            <p:cNvSpPr/>
            <p:nvPr/>
          </p:nvSpPr>
          <p:spPr>
            <a:xfrm>
              <a:off x="8815295" y="4987365"/>
              <a:ext cx="759011" cy="35261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563" name="Google Shape;563;p22"/>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69" name="Google Shape;569;p2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70" name="Google Shape;570;p2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71" name="Google Shape;571;p2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72" name="Google Shape;572;p2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Pengaksesan Database</a:t>
            </a:r>
            <a:endParaRPr/>
          </a:p>
        </p:txBody>
      </p:sp>
      <p:sp>
        <p:nvSpPr>
          <p:cNvPr id="573" name="Google Shape;573;p23"/>
          <p:cNvSpPr txBox="1"/>
          <p:nvPr/>
        </p:nvSpPr>
        <p:spPr>
          <a:xfrm>
            <a:off x="614100" y="1339349"/>
            <a:ext cx="10910250" cy="492412"/>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Membuat table wisata yang berisi kolom id, jenis_paket, deskripsi</a:t>
            </a:r>
            <a:endParaRPr b="0" i="0" sz="2000" u="none" cap="none" strike="noStrike">
              <a:solidFill>
                <a:srgbClr val="0C0C0C"/>
              </a:solidFill>
              <a:latin typeface="Cambria"/>
              <a:ea typeface="Cambria"/>
              <a:cs typeface="Cambria"/>
              <a:sym typeface="Cambria"/>
            </a:endParaRPr>
          </a:p>
        </p:txBody>
      </p:sp>
      <p:grpSp>
        <p:nvGrpSpPr>
          <p:cNvPr id="574" name="Google Shape;574;p23"/>
          <p:cNvGrpSpPr/>
          <p:nvPr/>
        </p:nvGrpSpPr>
        <p:grpSpPr>
          <a:xfrm>
            <a:off x="926268" y="2287154"/>
            <a:ext cx="10339463" cy="3490938"/>
            <a:chOff x="926268" y="2287154"/>
            <a:chExt cx="10339463" cy="3490938"/>
          </a:xfrm>
        </p:grpSpPr>
        <p:pic>
          <p:nvPicPr>
            <p:cNvPr id="575" name="Google Shape;575;p23"/>
            <p:cNvPicPr preferRelativeResize="0"/>
            <p:nvPr/>
          </p:nvPicPr>
          <p:blipFill rotWithShape="1">
            <a:blip r:embed="rId6">
              <a:alphaModFix/>
            </a:blip>
            <a:srcRect b="0" l="0" r="0" t="0"/>
            <a:stretch/>
          </p:blipFill>
          <p:spPr>
            <a:xfrm>
              <a:off x="926268" y="2287154"/>
              <a:ext cx="10339463" cy="3490938"/>
            </a:xfrm>
            <a:prstGeom prst="rect">
              <a:avLst/>
            </a:prstGeom>
            <a:noFill/>
            <a:ln>
              <a:noFill/>
            </a:ln>
          </p:spPr>
        </p:pic>
        <p:sp>
          <p:nvSpPr>
            <p:cNvPr id="576" name="Google Shape;576;p23"/>
            <p:cNvSpPr/>
            <p:nvPr/>
          </p:nvSpPr>
          <p:spPr>
            <a:xfrm>
              <a:off x="1685365" y="2384612"/>
              <a:ext cx="1111623" cy="26296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7" name="Google Shape;577;p23"/>
            <p:cNvSpPr/>
            <p:nvPr/>
          </p:nvSpPr>
          <p:spPr>
            <a:xfrm>
              <a:off x="1061048" y="3487271"/>
              <a:ext cx="1111623" cy="203138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578" name="Google Shape;578;p2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84" name="Google Shape;584;p2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85" name="Google Shape;585;p2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86" name="Google Shape;586;p2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87" name="Google Shape;587;p2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Koneksi Database</a:t>
            </a:r>
            <a:endParaRPr/>
          </a:p>
        </p:txBody>
      </p:sp>
      <p:sp>
        <p:nvSpPr>
          <p:cNvPr id="588" name="Google Shape;588;p24"/>
          <p:cNvSpPr txBox="1"/>
          <p:nvPr/>
        </p:nvSpPr>
        <p:spPr>
          <a:xfrm>
            <a:off x="823222" y="1363256"/>
            <a:ext cx="10545556" cy="449350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Setelah Table wisata dibuat, maka buatlah sebuah File Koneksi dalam bentuk file PHP.</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Sebagai berikut:</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mysqli_connect adalah cara kita untuk menyambungkan koneksi ke database yang memiliki empat parameter yaitu (host, user, password, nama database). Untuk menguji koneksi digunakan perintah if($sql) dan tanda seru (!).</a:t>
            </a:r>
            <a:endParaRPr/>
          </a:p>
        </p:txBody>
      </p:sp>
      <p:pic>
        <p:nvPicPr>
          <p:cNvPr id="589" name="Google Shape;589;p24"/>
          <p:cNvPicPr preferRelativeResize="0"/>
          <p:nvPr/>
        </p:nvPicPr>
        <p:blipFill rotWithShape="1">
          <a:blip r:embed="rId6">
            <a:alphaModFix/>
          </a:blip>
          <a:srcRect b="0" l="0" r="0" t="0"/>
          <a:stretch/>
        </p:blipFill>
        <p:spPr>
          <a:xfrm>
            <a:off x="2783246" y="2163445"/>
            <a:ext cx="6625507" cy="2517234"/>
          </a:xfrm>
          <a:prstGeom prst="rect">
            <a:avLst/>
          </a:prstGeom>
          <a:noFill/>
          <a:ln>
            <a:noFill/>
          </a:ln>
        </p:spPr>
      </p:pic>
      <p:pic>
        <p:nvPicPr>
          <p:cNvPr id="590" name="Google Shape;590;p2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96" name="Google Shape;596;p2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97" name="Google Shape;597;p2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98" name="Google Shape;598;p2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99" name="Google Shape;599;p2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Koneksi Database</a:t>
            </a:r>
            <a:endParaRPr/>
          </a:p>
        </p:txBody>
      </p:sp>
      <p:sp>
        <p:nvSpPr>
          <p:cNvPr id="600" name="Google Shape;600;p25"/>
          <p:cNvSpPr txBox="1"/>
          <p:nvPr/>
        </p:nvSpPr>
        <p:spPr>
          <a:xfrm>
            <a:off x="247950" y="1339350"/>
            <a:ext cx="11696100" cy="492412"/>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Hasil:</a:t>
            </a:r>
            <a:endParaRPr/>
          </a:p>
        </p:txBody>
      </p:sp>
      <p:pic>
        <p:nvPicPr>
          <p:cNvPr id="601" name="Google Shape;601;p25"/>
          <p:cNvPicPr preferRelativeResize="0"/>
          <p:nvPr/>
        </p:nvPicPr>
        <p:blipFill rotWithShape="1">
          <a:blip r:embed="rId6">
            <a:alphaModFix/>
          </a:blip>
          <a:srcRect b="0" l="0" r="0" t="0"/>
          <a:stretch/>
        </p:blipFill>
        <p:spPr>
          <a:xfrm>
            <a:off x="3441189" y="2786537"/>
            <a:ext cx="5309621" cy="1522499"/>
          </a:xfrm>
          <a:prstGeom prst="rect">
            <a:avLst/>
          </a:prstGeom>
          <a:noFill/>
          <a:ln>
            <a:noFill/>
          </a:ln>
        </p:spPr>
      </p:pic>
      <p:pic>
        <p:nvPicPr>
          <p:cNvPr id="602" name="Google Shape;602;p25"/>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08" name="Google Shape;608;p26"/>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09" name="Google Shape;609;p26"/>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10" name="Google Shape;610;p26"/>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11" name="Google Shape;611;p2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Kesimpulan</a:t>
            </a:r>
            <a:endParaRPr/>
          </a:p>
        </p:txBody>
      </p:sp>
      <p:sp>
        <p:nvSpPr>
          <p:cNvPr id="612" name="Google Shape;612;p26"/>
          <p:cNvSpPr txBox="1"/>
          <p:nvPr/>
        </p:nvSpPr>
        <p:spPr>
          <a:xfrm>
            <a:off x="1237128" y="1339350"/>
            <a:ext cx="9819343" cy="2954625"/>
          </a:xfrm>
          <a:prstGeom prst="rect">
            <a:avLst/>
          </a:prstGeom>
          <a:noFill/>
          <a:ln>
            <a:noFill/>
          </a:ln>
        </p:spPr>
        <p:txBody>
          <a:bodyPr anchorCtr="0" anchor="t" bIns="91425" lIns="91425" spcFirstLastPara="1" rIns="91425" wrap="square" tIns="91425">
            <a:spAutoFit/>
          </a:bodyPr>
          <a:lstStyle/>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2000" u="none" cap="none" strike="noStrike">
                <a:solidFill>
                  <a:srgbClr val="000000"/>
                </a:solidFill>
                <a:latin typeface="Cambria"/>
                <a:ea typeface="Cambria"/>
                <a:cs typeface="Cambria"/>
                <a:sym typeface="Cambria"/>
              </a:rPr>
              <a:t>Tools untuk mengeksekusi source code yang dapat digunakan berupa text Editor (Visual Studio Code/Sublime/dll), web server (XAMPP), browser</a:t>
            </a:r>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2000" u="none" cap="none" strike="noStrike">
                <a:solidFill>
                  <a:srgbClr val="000000"/>
                </a:solidFill>
                <a:latin typeface="Cambria"/>
                <a:ea typeface="Cambria"/>
                <a:cs typeface="Cambria"/>
                <a:sym typeface="Cambria"/>
              </a:rPr>
              <a:t>Penulisan file PHP selalu di awal dengan tag pembuka dan ditutup dengan tag penutup php.</a:t>
            </a:r>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2000" u="none" cap="none" strike="noStrike">
                <a:solidFill>
                  <a:srgbClr val="000000"/>
                </a:solidFill>
                <a:latin typeface="Cambria"/>
                <a:ea typeface="Cambria"/>
                <a:cs typeface="Cambria"/>
                <a:sym typeface="Cambria"/>
              </a:rPr>
              <a:t>File PHP disimpan pada folder C:\xampp\htdocs supaya dapat dieksekusi.</a:t>
            </a:r>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2000" u="none" cap="none" strike="noStrike">
                <a:solidFill>
                  <a:srgbClr val="000000"/>
                </a:solidFill>
                <a:latin typeface="Cambria"/>
                <a:ea typeface="Cambria"/>
                <a:cs typeface="Cambria"/>
                <a:sym typeface="Cambria"/>
              </a:rPr>
              <a:t>Untuk menjalankan file PHP, harus diawali dengan mengaktifkan Apache pada XAMPP Control Panel.</a:t>
            </a:r>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2000" u="none" cap="none" strike="noStrike">
                <a:solidFill>
                  <a:srgbClr val="000000"/>
                </a:solidFill>
                <a:latin typeface="Cambria"/>
                <a:ea typeface="Cambria"/>
                <a:cs typeface="Cambria"/>
                <a:sym typeface="Cambria"/>
              </a:rPr>
              <a:t>Untuk mengakses database MySQL, harus mengaktifkan MySQL pada XAMPP Control Panel dan mengunjungi phpMyAdmin pada control panel tersebut.</a:t>
            </a:r>
            <a:endParaRPr/>
          </a:p>
        </p:txBody>
      </p:sp>
      <p:pic>
        <p:nvPicPr>
          <p:cNvPr id="613" name="Google Shape;613;p26"/>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g21697cf30f6_1_23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64" name="Google Shape;264;g21697cf30f6_1_239"/>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65" name="Google Shape;265;g21697cf30f6_1_239"/>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266" name="Google Shape;266;g21697cf30f6_1_239"/>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267" name="Google Shape;267;g21697cf30f6_1_23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Course Definition</a:t>
            </a:r>
            <a:endParaRPr b="1" i="0" sz="2600" u="none" cap="none" strike="noStrike">
              <a:solidFill>
                <a:schemeClr val="dk1"/>
              </a:solidFill>
              <a:latin typeface="Poppins"/>
              <a:ea typeface="Poppins"/>
              <a:cs typeface="Poppins"/>
              <a:sym typeface="Poppins"/>
            </a:endParaRPr>
          </a:p>
        </p:txBody>
      </p:sp>
      <p:pic>
        <p:nvPicPr>
          <p:cNvPr id="268" name="Google Shape;268;g21697cf30f6_1_239"/>
          <p:cNvPicPr preferRelativeResize="0"/>
          <p:nvPr/>
        </p:nvPicPr>
        <p:blipFill rotWithShape="1">
          <a:blip r:embed="rId7">
            <a:alphaModFix/>
          </a:blip>
          <a:srcRect b="0" l="0" r="0" t="0"/>
          <a:stretch/>
        </p:blipFill>
        <p:spPr>
          <a:xfrm>
            <a:off x="5498005" y="1750576"/>
            <a:ext cx="5929356" cy="4157693"/>
          </a:xfrm>
          <a:prstGeom prst="rect">
            <a:avLst/>
          </a:prstGeom>
          <a:noFill/>
          <a:ln>
            <a:noFill/>
          </a:ln>
        </p:spPr>
      </p:pic>
      <p:pic>
        <p:nvPicPr>
          <p:cNvPr id="269" name="Google Shape;269;g21697cf30f6_1_239"/>
          <p:cNvPicPr preferRelativeResize="0"/>
          <p:nvPr/>
        </p:nvPicPr>
        <p:blipFill rotWithShape="1">
          <a:blip r:embed="rId8">
            <a:alphaModFix/>
          </a:blip>
          <a:srcRect b="0" l="0" r="0" t="0"/>
          <a:stretch/>
        </p:blipFill>
        <p:spPr>
          <a:xfrm>
            <a:off x="249636" y="2635011"/>
            <a:ext cx="5075399" cy="1924874"/>
          </a:xfrm>
          <a:prstGeom prst="rect">
            <a:avLst/>
          </a:prstGeom>
          <a:noFill/>
          <a:ln>
            <a:noFill/>
          </a:ln>
        </p:spPr>
      </p:pic>
      <p:pic>
        <p:nvPicPr>
          <p:cNvPr id="270" name="Google Shape;270;g21697cf30f6_1_239"/>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17" name="Shape 617"/>
        <p:cNvGrpSpPr/>
        <p:nvPr/>
      </p:nvGrpSpPr>
      <p:grpSpPr>
        <a:xfrm>
          <a:off x="0" y="0"/>
          <a:ext cx="0" cy="0"/>
          <a:chOff x="0" y="0"/>
          <a:chExt cx="0" cy="0"/>
        </a:xfrm>
      </p:grpSpPr>
      <p:sp>
        <p:nvSpPr>
          <p:cNvPr id="618" name="Google Shape;618;g21697cf30f6_1_31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19" name="Google Shape;619;g21697cf30f6_1_31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20" name="Google Shape;620;g21697cf30f6_1_313"/>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621" name="Google Shape;621;g21697cf30f6_1_313"/>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622" name="Google Shape;622;g21697cf30f6_1_31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Tools</a:t>
            </a:r>
            <a:endParaRPr b="1" i="0" sz="2600" u="none" cap="none" strike="noStrike">
              <a:solidFill>
                <a:schemeClr val="dk1"/>
              </a:solidFill>
              <a:latin typeface="Poppins"/>
              <a:ea typeface="Poppins"/>
              <a:cs typeface="Poppins"/>
              <a:sym typeface="Poppins"/>
            </a:endParaRPr>
          </a:p>
        </p:txBody>
      </p:sp>
      <p:sp>
        <p:nvSpPr>
          <p:cNvPr id="623" name="Google Shape;623;g21697cf30f6_1_313"/>
          <p:cNvSpPr txBox="1"/>
          <p:nvPr/>
        </p:nvSpPr>
        <p:spPr>
          <a:xfrm>
            <a:off x="247950" y="1339350"/>
            <a:ext cx="116961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1. Text Editor:</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Visual Studio Code</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Sublime</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Notepad++</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2. Web Server:</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XAMPP</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3. Browser:</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Chrome</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Firefox</a:t>
            </a:r>
            <a:endParaRPr/>
          </a:p>
        </p:txBody>
      </p:sp>
      <p:pic>
        <p:nvPicPr>
          <p:cNvPr id="624" name="Google Shape;624;g21697cf30f6_1_31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28" name="Shape 628"/>
        <p:cNvGrpSpPr/>
        <p:nvPr/>
      </p:nvGrpSpPr>
      <p:grpSpPr>
        <a:xfrm>
          <a:off x="0" y="0"/>
          <a:ext cx="0" cy="0"/>
          <a:chOff x="0" y="0"/>
          <a:chExt cx="0" cy="0"/>
        </a:xfrm>
      </p:grpSpPr>
      <p:sp>
        <p:nvSpPr>
          <p:cNvPr id="629" name="Google Shape;629;g21697cf30f6_1_37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30" name="Google Shape;630;g21697cf30f6_1_376"/>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31" name="Google Shape;631;g21697cf30f6_1_376"/>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632" name="Google Shape;632;g21697cf30f6_1_376"/>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633" name="Google Shape;633;g21697cf30f6_1_37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Tugas</a:t>
            </a:r>
            <a:endParaRPr b="1" i="0" sz="2600" u="none" cap="none" strike="noStrike">
              <a:solidFill>
                <a:schemeClr val="dk1"/>
              </a:solidFill>
              <a:latin typeface="Poppins"/>
              <a:ea typeface="Poppins"/>
              <a:cs typeface="Poppins"/>
              <a:sym typeface="Poppins"/>
            </a:endParaRPr>
          </a:p>
        </p:txBody>
      </p:sp>
      <p:sp>
        <p:nvSpPr>
          <p:cNvPr id="634" name="Google Shape;634;g21697cf30f6_1_376"/>
          <p:cNvSpPr txBox="1"/>
          <p:nvPr/>
        </p:nvSpPr>
        <p:spPr>
          <a:xfrm>
            <a:off x="247950" y="1339350"/>
            <a:ext cx="11696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635" name="Google Shape;635;g21697cf30f6_1_376"/>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41" name="Google Shape;641;p2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42" name="Google Shape;642;p2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43" name="Google Shape;643;p2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44" name="Google Shape;644;p2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Post-Test</a:t>
            </a:r>
            <a:endParaRPr b="1" i="0" sz="2600" u="none" cap="none" strike="noStrike">
              <a:solidFill>
                <a:schemeClr val="dk1"/>
              </a:solidFill>
              <a:latin typeface="Poppins"/>
              <a:ea typeface="Poppins"/>
              <a:cs typeface="Poppins"/>
              <a:sym typeface="Poppins"/>
            </a:endParaRPr>
          </a:p>
        </p:txBody>
      </p:sp>
      <p:sp>
        <p:nvSpPr>
          <p:cNvPr id="645" name="Google Shape;645;p27"/>
          <p:cNvSpPr txBox="1"/>
          <p:nvPr/>
        </p:nvSpPr>
        <p:spPr>
          <a:xfrm>
            <a:off x="247950" y="1339350"/>
            <a:ext cx="11696100" cy="323162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1800" u="none" cap="none" strike="noStrike">
                <a:solidFill>
                  <a:schemeClr val="dk1"/>
                </a:solidFill>
                <a:latin typeface="Cambria"/>
                <a:ea typeface="Cambria"/>
                <a:cs typeface="Cambria"/>
                <a:sym typeface="Cambria"/>
              </a:rPr>
              <a:t>1. Sebelum menjalankan program PHP di browser, apa yang kita lakukan terlebih dahulu</a:t>
            </a:r>
            <a:endParaRPr b="0" i="0" sz="1800" u="none" cap="none" strike="noStrike">
              <a:solidFill>
                <a:schemeClr val="dk1"/>
              </a:solidFill>
              <a:latin typeface="Cambria"/>
              <a:ea typeface="Cambria"/>
              <a:cs typeface="Cambria"/>
              <a:sym typeface="Cambria"/>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start pada MySQL di 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stop pada Apache di 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start pada Apache di 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stop pada MySQL di XAMPP</a:t>
            </a:r>
            <a:endParaRPr/>
          </a:p>
          <a:p>
            <a:pPr indent="0" lvl="0" marL="0" marR="0" rtl="0" algn="l">
              <a:lnSpc>
                <a:spcPct val="100000"/>
              </a:lnSpc>
              <a:spcBef>
                <a:spcPts val="0"/>
              </a:spcBef>
              <a:spcAft>
                <a:spcPts val="0"/>
              </a:spcAft>
              <a:buNone/>
            </a:pPr>
            <a:r>
              <a:rPr b="0" i="0" lang="en-ID" sz="1800" u="none" cap="none" strike="noStrike">
                <a:solidFill>
                  <a:schemeClr val="dk1"/>
                </a:solidFill>
                <a:latin typeface="Cambria"/>
                <a:ea typeface="Cambria"/>
                <a:cs typeface="Cambria"/>
                <a:sym typeface="Cambria"/>
              </a:rPr>
              <a:t>2. Folder yang digunakan untuk menyimpan file PHP yaitu pada folder</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C:\documents\xampp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C:\downloads\htdocs</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C:\xampp\htdocs</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C:\php\htdocs</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mbria"/>
              <a:ea typeface="Cambria"/>
              <a:cs typeface="Cambria"/>
              <a:sym typeface="Cambria"/>
            </a:endParaRPr>
          </a:p>
        </p:txBody>
      </p:sp>
      <p:pic>
        <p:nvPicPr>
          <p:cNvPr id="646" name="Google Shape;646;p27"/>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50" name="Shape 650"/>
        <p:cNvGrpSpPr/>
        <p:nvPr/>
      </p:nvGrpSpPr>
      <p:grpSpPr>
        <a:xfrm>
          <a:off x="0" y="0"/>
          <a:ext cx="0" cy="0"/>
          <a:chOff x="0" y="0"/>
          <a:chExt cx="0" cy="0"/>
        </a:xfrm>
      </p:grpSpPr>
      <p:sp>
        <p:nvSpPr>
          <p:cNvPr id="651" name="Google Shape;651;g21697cf30f6_1_39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52" name="Google Shape;652;g21697cf30f6_1_39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53" name="Google Shape;653;g21697cf30f6_1_394"/>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654" name="Google Shape;654;g21697cf30f6_1_394"/>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655" name="Google Shape;655;g21697cf30f6_1_39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Team Teaching</a:t>
            </a:r>
            <a:endParaRPr b="1" i="0" sz="2600" u="none" cap="none" strike="noStrike">
              <a:solidFill>
                <a:schemeClr val="dk1"/>
              </a:solidFill>
              <a:latin typeface="Poppins"/>
              <a:ea typeface="Poppins"/>
              <a:cs typeface="Poppins"/>
              <a:sym typeface="Poppins"/>
            </a:endParaRPr>
          </a:p>
        </p:txBody>
      </p:sp>
      <p:sp>
        <p:nvSpPr>
          <p:cNvPr id="656" name="Google Shape;656;g21697cf30f6_1_394"/>
          <p:cNvSpPr txBox="1"/>
          <p:nvPr/>
        </p:nvSpPr>
        <p:spPr>
          <a:xfrm>
            <a:off x="247950" y="1339350"/>
            <a:ext cx="11696100" cy="2154406"/>
          </a:xfrm>
          <a:prstGeom prst="rect">
            <a:avLst/>
          </a:prstGeom>
          <a:noFill/>
          <a:ln>
            <a:noFill/>
          </a:ln>
        </p:spPr>
        <p:txBody>
          <a:bodyPr anchorCtr="0" anchor="t" bIns="91425" lIns="91425" spcFirstLastPara="1" rIns="91425" wrap="square" tIns="91425">
            <a:spAutoFit/>
          </a:bodyPr>
          <a:lstStyle/>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Windy Gambetta (Institut Teknologi Bandung)</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Hariyono (Ikatan Ahli Informatika Indonesia)</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Buana Suhurdin Putra (Ikatan Ahli Informatika Indonesia)</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Muhaemin (Universitas Muhammadiyah Jakarta)</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Yaya Sudarya Triana (Universitas Mercu Buana)</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Heni Jusuf (Asosiasi Pendidikan Tinggi Informatika dan Komputer)</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Lusia Sri Istiowati (Institut Perbanas)</a:t>
            </a:r>
            <a:endParaRPr b="0" i="0" sz="1600" u="none" cap="none" strike="noStrike">
              <a:solidFill>
                <a:srgbClr val="000000"/>
              </a:solidFill>
              <a:latin typeface="Cambria"/>
              <a:ea typeface="Cambria"/>
              <a:cs typeface="Cambria"/>
              <a:sym typeface="Cambria"/>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Dinar Indah Dwi Utami (BPPTIK)</a:t>
            </a:r>
            <a:endParaRPr b="0" i="0" sz="2400" u="none" cap="none" strike="noStrike">
              <a:solidFill>
                <a:schemeClr val="dk1"/>
              </a:solidFill>
              <a:latin typeface="Cambria"/>
              <a:ea typeface="Cambria"/>
              <a:cs typeface="Cambria"/>
              <a:sym typeface="Cambria"/>
            </a:endParaRPr>
          </a:p>
        </p:txBody>
      </p:sp>
      <p:pic>
        <p:nvPicPr>
          <p:cNvPr id="657" name="Google Shape;657;g21697cf30f6_1_39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1" name="Shape 661"/>
        <p:cNvGrpSpPr/>
        <p:nvPr/>
      </p:nvGrpSpPr>
      <p:grpSpPr>
        <a:xfrm>
          <a:off x="0" y="0"/>
          <a:ext cx="0" cy="0"/>
          <a:chOff x="0" y="0"/>
          <a:chExt cx="0" cy="0"/>
        </a:xfrm>
      </p:grpSpPr>
      <p:sp>
        <p:nvSpPr>
          <p:cNvPr id="662" name="Google Shape;662;g330a3a39adb_0_65"/>
          <p:cNvSpPr txBox="1"/>
          <p:nvPr/>
        </p:nvSpPr>
        <p:spPr>
          <a:xfrm>
            <a:off x="1017200" y="2394600"/>
            <a:ext cx="5649000" cy="1034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Poppins SemiBold"/>
              <a:buNone/>
            </a:pPr>
            <a:r>
              <a:rPr b="0" i="0" lang="en-ID" sz="6000" u="none" cap="none" strike="noStrike">
                <a:solidFill>
                  <a:schemeClr val="lt1"/>
                </a:solidFill>
                <a:latin typeface="Poppins SemiBold"/>
                <a:ea typeface="Poppins SemiBold"/>
                <a:cs typeface="Poppins SemiBold"/>
                <a:sym typeface="Poppins SemiBold"/>
              </a:rPr>
              <a:t>Terima Kasih</a:t>
            </a:r>
            <a:endParaRPr b="0" i="0" sz="6000" u="none" cap="none" strike="noStrike">
              <a:solidFill>
                <a:schemeClr val="lt1"/>
              </a:solidFill>
              <a:latin typeface="Poppins SemiBold"/>
              <a:ea typeface="Poppins SemiBold"/>
              <a:cs typeface="Poppins SemiBold"/>
              <a:sym typeface="Poppins SemiBold"/>
            </a:endParaRPr>
          </a:p>
        </p:txBody>
      </p:sp>
      <p:pic>
        <p:nvPicPr>
          <p:cNvPr id="663" name="Google Shape;663;g330a3a39adb_0_65"/>
          <p:cNvPicPr preferRelativeResize="0"/>
          <p:nvPr/>
        </p:nvPicPr>
        <p:blipFill rotWithShape="1">
          <a:blip r:embed="rId4">
            <a:alphaModFix/>
          </a:blip>
          <a:srcRect b="0" l="0" r="0" t="0"/>
          <a:stretch/>
        </p:blipFill>
        <p:spPr>
          <a:xfrm>
            <a:off x="1524383" y="-254450"/>
            <a:ext cx="2082355" cy="2105752"/>
          </a:xfrm>
          <a:prstGeom prst="rect">
            <a:avLst/>
          </a:prstGeom>
          <a:noFill/>
          <a:ln>
            <a:noFill/>
          </a:ln>
        </p:spPr>
      </p:pic>
      <p:pic>
        <p:nvPicPr>
          <p:cNvPr id="664" name="Google Shape;664;g330a3a39adb_0_65"/>
          <p:cNvPicPr preferRelativeResize="0"/>
          <p:nvPr/>
        </p:nvPicPr>
        <p:blipFill rotWithShape="1">
          <a:blip r:embed="rId5">
            <a:alphaModFix/>
          </a:blip>
          <a:srcRect b="0" l="0" r="0" t="0"/>
          <a:stretch/>
        </p:blipFill>
        <p:spPr>
          <a:xfrm>
            <a:off x="5615482" y="2068498"/>
            <a:ext cx="3995288" cy="3582138"/>
          </a:xfrm>
          <a:prstGeom prst="rect">
            <a:avLst/>
          </a:prstGeom>
          <a:noFill/>
          <a:ln>
            <a:noFill/>
          </a:ln>
        </p:spPr>
      </p:pic>
      <p:pic>
        <p:nvPicPr>
          <p:cNvPr id="665" name="Google Shape;665;g330a3a39adb_0_65"/>
          <p:cNvPicPr preferRelativeResize="0"/>
          <p:nvPr/>
        </p:nvPicPr>
        <p:blipFill>
          <a:blip r:embed="rId6">
            <a:alphaModFix/>
          </a:blip>
          <a:stretch>
            <a:fillRect/>
          </a:stretch>
        </p:blipFill>
        <p:spPr>
          <a:xfrm>
            <a:off x="588275" y="284503"/>
            <a:ext cx="1346601" cy="10278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g21697cf30f6_1_30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76" name="Google Shape;276;g21697cf30f6_1_30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77" name="Google Shape;277;g21697cf30f6_1_303"/>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278" name="Google Shape;278;g21697cf30f6_1_303"/>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279" name="Google Shape;279;g21697cf30f6_1_30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Learning Objectives</a:t>
            </a:r>
            <a:endParaRPr b="1" i="0" sz="2600" u="none" cap="none" strike="noStrike">
              <a:solidFill>
                <a:schemeClr val="dk1"/>
              </a:solidFill>
              <a:latin typeface="Poppins"/>
              <a:ea typeface="Poppins"/>
              <a:cs typeface="Poppins"/>
              <a:sym typeface="Poppins"/>
            </a:endParaRPr>
          </a:p>
        </p:txBody>
      </p:sp>
      <p:sp>
        <p:nvSpPr>
          <p:cNvPr id="280" name="Google Shape;280;g21697cf30f6_1_303"/>
          <p:cNvSpPr txBox="1"/>
          <p:nvPr/>
        </p:nvSpPr>
        <p:spPr>
          <a:xfrm>
            <a:off x="247950" y="1342033"/>
            <a:ext cx="11696100" cy="406262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Tujuan Umum</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1800" u="none" cap="none" strike="noStrike">
                <a:solidFill>
                  <a:srgbClr val="000000"/>
                </a:solidFill>
                <a:latin typeface="Cambria"/>
                <a:ea typeface="Cambria"/>
                <a:cs typeface="Cambria"/>
                <a:sym typeface="Cambria"/>
              </a:rPr>
              <a:t>Setelah mempelajari bahan tayang ini peserta latih diharapkan mampu membuat, menyimpan dan mengeksekusi source code sesuai skenario.</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 </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Tujuan Khusus</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1800" u="none" cap="none" strike="noStrike">
                <a:solidFill>
                  <a:srgbClr val="000000"/>
                </a:solidFill>
                <a:latin typeface="Cambria"/>
                <a:ea typeface="Cambria"/>
                <a:cs typeface="Cambria"/>
                <a:sym typeface="Cambria"/>
              </a:rPr>
              <a:t>Adapun tujuan mempelajari unit kompetensi ini guna memfasilitasi peserta latih sehingga pada akhir pelatihan diharapkan memiliki kemampuan Menerapkan perintah eksekusi bahasa pemrograman berbasis teks, grafik, dan multimedia, termasuk diantaranya adalah membuat, menyimpan dan mengeksekusi source code sesuai skenario.</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Materi yang disampaikan</a:t>
            </a:r>
            <a:endParaRPr b="1" i="0" sz="18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Membuat Syntax PHP</a:t>
            </a:r>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Menyimpan File PHP</a:t>
            </a:r>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Menjalankan File PHP</a:t>
            </a:r>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Mengakses Database</a:t>
            </a:r>
            <a:endParaRPr/>
          </a:p>
        </p:txBody>
      </p:sp>
      <p:pic>
        <p:nvPicPr>
          <p:cNvPr id="281" name="Google Shape;281;g21697cf30f6_1_30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g21697cf30f6_1_40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87" name="Google Shape;287;g21697cf30f6_1_40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88" name="Google Shape;288;g21697cf30f6_1_403"/>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289" name="Google Shape;289;g21697cf30f6_1_403"/>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290" name="Google Shape;290;g21697cf30f6_1_40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Pre-Test</a:t>
            </a:r>
            <a:endParaRPr b="1" i="0" sz="2600" u="none" cap="none" strike="noStrike">
              <a:solidFill>
                <a:schemeClr val="dk1"/>
              </a:solidFill>
              <a:latin typeface="Poppins"/>
              <a:ea typeface="Poppins"/>
              <a:cs typeface="Poppins"/>
              <a:sym typeface="Poppins"/>
            </a:endParaRPr>
          </a:p>
        </p:txBody>
      </p:sp>
      <p:sp>
        <p:nvSpPr>
          <p:cNvPr id="291" name="Google Shape;291;g21697cf30f6_1_403"/>
          <p:cNvSpPr txBox="1"/>
          <p:nvPr/>
        </p:nvSpPr>
        <p:spPr>
          <a:xfrm>
            <a:off x="247950" y="1339350"/>
            <a:ext cx="11696100" cy="323162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1800" u="none" cap="none" strike="noStrike">
                <a:solidFill>
                  <a:schemeClr val="dk1"/>
                </a:solidFill>
                <a:latin typeface="Cambria"/>
                <a:ea typeface="Cambria"/>
                <a:cs typeface="Cambria"/>
                <a:sym typeface="Cambria"/>
              </a:rPr>
              <a:t>1. Sebelum menjalankan program PHP di browser, apa yang kita lakukan terlebih dahulu</a:t>
            </a:r>
            <a:endParaRPr b="0" i="0" sz="1800" u="none" cap="none" strike="noStrike">
              <a:solidFill>
                <a:schemeClr val="dk1"/>
              </a:solidFill>
              <a:latin typeface="Cambria"/>
              <a:ea typeface="Cambria"/>
              <a:cs typeface="Cambria"/>
              <a:sym typeface="Cambria"/>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start pada MySQL di 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stop pada Apache di 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start pada Apache di 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Klik stop pada MySQL di XAMPP</a:t>
            </a:r>
            <a:endParaRPr/>
          </a:p>
          <a:p>
            <a:pPr indent="0" lvl="0" marL="0" marR="0" rtl="0" algn="l">
              <a:lnSpc>
                <a:spcPct val="100000"/>
              </a:lnSpc>
              <a:spcBef>
                <a:spcPts val="0"/>
              </a:spcBef>
              <a:spcAft>
                <a:spcPts val="0"/>
              </a:spcAft>
              <a:buNone/>
            </a:pPr>
            <a:r>
              <a:rPr b="0" i="0" lang="en-ID" sz="1800" u="none" cap="none" strike="noStrike">
                <a:solidFill>
                  <a:schemeClr val="dk1"/>
                </a:solidFill>
                <a:latin typeface="Cambria"/>
                <a:ea typeface="Cambria"/>
                <a:cs typeface="Cambria"/>
                <a:sym typeface="Cambria"/>
              </a:rPr>
              <a:t>2. Folder yang digunakan untuk menyimpan file PHP yaitu pada folder</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C:\documents\xampp</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C:\downloads\htdocs</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C:\xampp\htdocs</a:t>
            </a:r>
            <a:endParaRPr/>
          </a:p>
          <a:p>
            <a:pPr indent="-342900" lvl="0" marL="808038" marR="0" rtl="0" algn="l">
              <a:lnSpc>
                <a:spcPct val="100000"/>
              </a:lnSpc>
              <a:spcBef>
                <a:spcPts val="0"/>
              </a:spcBef>
              <a:spcAft>
                <a:spcPts val="0"/>
              </a:spcAft>
              <a:buClr>
                <a:srgbClr val="000000"/>
              </a:buClr>
              <a:buSzPts val="1200"/>
              <a:buFont typeface="Arial"/>
              <a:buAutoNum type="alphaLcPeriod"/>
            </a:pPr>
            <a:r>
              <a:rPr b="0" i="0" lang="en-ID" sz="1800" u="none" cap="none" strike="noStrike">
                <a:solidFill>
                  <a:schemeClr val="dk1"/>
                </a:solidFill>
                <a:latin typeface="Cambria"/>
                <a:ea typeface="Cambria"/>
                <a:cs typeface="Cambria"/>
                <a:sym typeface="Cambria"/>
              </a:rPr>
              <a:t>C:\php\htdocs</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mbria"/>
              <a:ea typeface="Cambria"/>
              <a:cs typeface="Cambria"/>
              <a:sym typeface="Cambria"/>
            </a:endParaRPr>
          </a:p>
        </p:txBody>
      </p:sp>
      <p:pic>
        <p:nvPicPr>
          <p:cNvPr id="292" name="Google Shape;292;g21697cf30f6_1_40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98" name="Google Shape;298;p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299" name="Google Shape;299;p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00" name="Google Shape;300;p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01" name="Google Shape;301;p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Review Tools Dasar Pemrograman</a:t>
            </a:r>
            <a:endParaRPr b="1" i="0" sz="2600" u="none" cap="none" strike="noStrike">
              <a:solidFill>
                <a:schemeClr val="dk1"/>
              </a:solidFill>
              <a:latin typeface="Poppins"/>
              <a:ea typeface="Poppins"/>
              <a:cs typeface="Poppins"/>
              <a:sym typeface="Poppins"/>
            </a:endParaRPr>
          </a:p>
        </p:txBody>
      </p:sp>
      <p:sp>
        <p:nvSpPr>
          <p:cNvPr id="302" name="Google Shape;302;p2"/>
          <p:cNvSpPr txBox="1"/>
          <p:nvPr/>
        </p:nvSpPr>
        <p:spPr>
          <a:xfrm>
            <a:off x="791808" y="1374968"/>
            <a:ext cx="10665086" cy="203129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XAMPP ialah perangkat lunak bebas yang mempunyai fungsi sebagai server yang berdiri sendiri (localhost), yang terdiri dari program MySQL database, Apache HTTP Server, dan penerjemah ditulis dalam bahasa pemrograman PHP dan Perl.</a:t>
            </a:r>
            <a:endParaRPr/>
          </a:p>
          <a:p>
            <a:pPr indent="0" lvl="0" marL="0" marR="0" rtl="0" algn="ctr">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ctr">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Situs untuk mengunduh XAMPP</a:t>
            </a:r>
            <a:endParaRPr/>
          </a:p>
          <a:p>
            <a:pPr indent="0" lvl="0" marL="0" marR="0" rtl="0" algn="ctr">
              <a:lnSpc>
                <a:spcPct val="100000"/>
              </a:lnSpc>
              <a:spcBef>
                <a:spcPts val="0"/>
              </a:spcBef>
              <a:spcAft>
                <a:spcPts val="0"/>
              </a:spcAft>
              <a:buNone/>
            </a:pPr>
            <a:r>
              <a:rPr b="0" i="0" lang="en-ID" sz="2000" u="sng" cap="none" strike="noStrike">
                <a:solidFill>
                  <a:srgbClr val="0C0C0C"/>
                </a:solidFill>
                <a:latin typeface="Cambria"/>
                <a:ea typeface="Cambria"/>
                <a:cs typeface="Cambria"/>
                <a:sym typeface="Cambria"/>
                <a:hlinkClick r:id="rId6">
                  <a:extLst>
                    <a:ext uri="{A12FA001-AC4F-418D-AE19-62706E023703}">
                      <ahyp:hlinkClr val="tx"/>
                    </a:ext>
                  </a:extLst>
                </a:hlinkClick>
              </a:rPr>
              <a:t>https://www.apachefriends.org/</a:t>
            </a:r>
            <a:r>
              <a:rPr b="0" i="0" lang="en-ID" sz="2000" u="none" cap="none" strike="noStrike">
                <a:solidFill>
                  <a:srgbClr val="0C0C0C"/>
                </a:solidFill>
                <a:latin typeface="Cambria"/>
                <a:ea typeface="Cambria"/>
                <a:cs typeface="Cambria"/>
                <a:sym typeface="Cambria"/>
              </a:rPr>
              <a:t> </a:t>
            </a:r>
            <a:endParaRPr/>
          </a:p>
        </p:txBody>
      </p:sp>
      <p:pic>
        <p:nvPicPr>
          <p:cNvPr id="303" name="Google Shape;303;p2"/>
          <p:cNvPicPr preferRelativeResize="0"/>
          <p:nvPr/>
        </p:nvPicPr>
        <p:blipFill rotWithShape="1">
          <a:blip r:embed="rId7">
            <a:alphaModFix/>
          </a:blip>
          <a:srcRect b="41743" l="0" r="0" t="0"/>
          <a:stretch/>
        </p:blipFill>
        <p:spPr>
          <a:xfrm>
            <a:off x="4084519" y="3902533"/>
            <a:ext cx="4079663" cy="1580499"/>
          </a:xfrm>
          <a:prstGeom prst="rect">
            <a:avLst/>
          </a:prstGeom>
          <a:noFill/>
          <a:ln>
            <a:noFill/>
          </a:ln>
        </p:spPr>
      </p:pic>
      <p:pic>
        <p:nvPicPr>
          <p:cNvPr id="304" name="Google Shape;304;p2"/>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10" name="Google Shape;310;p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11" name="Google Shape;311;p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12" name="Google Shape;312;p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13" name="Google Shape;313;p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Konfigurasi XAMPP</a:t>
            </a:r>
            <a:endParaRPr/>
          </a:p>
        </p:txBody>
      </p:sp>
      <p:sp>
        <p:nvSpPr>
          <p:cNvPr id="314" name="Google Shape;314;p3"/>
          <p:cNvSpPr txBox="1"/>
          <p:nvPr/>
        </p:nvSpPr>
        <p:spPr>
          <a:xfrm>
            <a:off x="1419236" y="1727581"/>
            <a:ext cx="4688614" cy="492412"/>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Buka XAMPP pilih/klik Shell</a:t>
            </a:r>
            <a:endParaRPr/>
          </a:p>
        </p:txBody>
      </p:sp>
      <p:grpSp>
        <p:nvGrpSpPr>
          <p:cNvPr id="315" name="Google Shape;315;p3"/>
          <p:cNvGrpSpPr/>
          <p:nvPr/>
        </p:nvGrpSpPr>
        <p:grpSpPr>
          <a:xfrm>
            <a:off x="3271971" y="2499853"/>
            <a:ext cx="5671757" cy="3159865"/>
            <a:chOff x="3271971" y="2499853"/>
            <a:chExt cx="5671757" cy="3159865"/>
          </a:xfrm>
        </p:grpSpPr>
        <p:pic>
          <p:nvPicPr>
            <p:cNvPr id="316" name="Google Shape;316;p3"/>
            <p:cNvPicPr preferRelativeResize="0"/>
            <p:nvPr/>
          </p:nvPicPr>
          <p:blipFill rotWithShape="1">
            <a:blip r:embed="rId6">
              <a:alphaModFix/>
            </a:blip>
            <a:srcRect b="0" l="0" r="0" t="0"/>
            <a:stretch/>
          </p:blipFill>
          <p:spPr>
            <a:xfrm>
              <a:off x="3271971" y="2499853"/>
              <a:ext cx="5671757" cy="3159865"/>
            </a:xfrm>
            <a:prstGeom prst="rect">
              <a:avLst/>
            </a:prstGeom>
            <a:noFill/>
            <a:ln>
              <a:noFill/>
            </a:ln>
          </p:spPr>
        </p:pic>
        <p:sp>
          <p:nvSpPr>
            <p:cNvPr id="317" name="Google Shape;317;p3"/>
            <p:cNvSpPr/>
            <p:nvPr/>
          </p:nvSpPr>
          <p:spPr>
            <a:xfrm>
              <a:off x="7781365" y="3077882"/>
              <a:ext cx="764988" cy="35111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318" name="Google Shape;318;p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24" name="Google Shape;324;p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25" name="Google Shape;325;p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26" name="Google Shape;326;p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27" name="Google Shape;327;p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Konfigurasi XAMPP</a:t>
            </a:r>
            <a:endParaRPr/>
          </a:p>
        </p:txBody>
      </p:sp>
      <p:pic>
        <p:nvPicPr>
          <p:cNvPr id="328" name="Google Shape;328;p4"/>
          <p:cNvPicPr preferRelativeResize="0"/>
          <p:nvPr/>
        </p:nvPicPr>
        <p:blipFill rotWithShape="1">
          <a:blip r:embed="rId6">
            <a:alphaModFix/>
          </a:blip>
          <a:srcRect b="0" l="0" r="0" t="0"/>
          <a:stretch/>
        </p:blipFill>
        <p:spPr>
          <a:xfrm>
            <a:off x="614100" y="2124676"/>
            <a:ext cx="5692160" cy="3403560"/>
          </a:xfrm>
          <a:prstGeom prst="rect">
            <a:avLst/>
          </a:prstGeom>
          <a:noFill/>
          <a:ln>
            <a:noFill/>
          </a:ln>
        </p:spPr>
      </p:pic>
      <p:pic>
        <p:nvPicPr>
          <p:cNvPr id="329" name="Google Shape;329;p4"/>
          <p:cNvPicPr preferRelativeResize="0"/>
          <p:nvPr/>
        </p:nvPicPr>
        <p:blipFill rotWithShape="1">
          <a:blip r:embed="rId7">
            <a:alphaModFix/>
          </a:blip>
          <a:srcRect b="0" l="0" r="0" t="0"/>
          <a:stretch/>
        </p:blipFill>
        <p:spPr>
          <a:xfrm>
            <a:off x="6712870" y="2194453"/>
            <a:ext cx="4865030" cy="2469094"/>
          </a:xfrm>
          <a:prstGeom prst="rect">
            <a:avLst/>
          </a:prstGeom>
          <a:noFill/>
          <a:ln>
            <a:noFill/>
          </a:ln>
        </p:spPr>
      </p:pic>
      <p:pic>
        <p:nvPicPr>
          <p:cNvPr id="330" name="Google Shape;330;p4"/>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36" name="Google Shape;336;p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337" name="Google Shape;337;p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338" name="Google Shape;338;p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339" name="Google Shape;339;p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Peletakan Source Code</a:t>
            </a:r>
            <a:endParaRPr/>
          </a:p>
        </p:txBody>
      </p:sp>
      <p:sp>
        <p:nvSpPr>
          <p:cNvPr id="340" name="Google Shape;340;p5"/>
          <p:cNvSpPr txBox="1"/>
          <p:nvPr/>
        </p:nvSpPr>
        <p:spPr>
          <a:xfrm>
            <a:off x="247950" y="1339350"/>
            <a:ext cx="11696100" cy="26468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Agar dapat mengakses halaman PHP dari web browser, maka File PHP harus diletakkan di dalam folder khusus yang merupakan folder home dari web server. </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Pada aplikasi XAMPP, folder tersebut adalah folder htdocs yang berada di dalam folder instalasi XAMPP. (C:\xampp\htdocs). </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Anda bisa meletakkan file PHP langsung di dalam folder ini, atau agar memudahkan pencarian file, buatlah sebuah folder baru di dalam folder htdocs seperti di bawah ini:</a:t>
            </a:r>
            <a:endParaRPr/>
          </a:p>
        </p:txBody>
      </p:sp>
      <p:pic>
        <p:nvPicPr>
          <p:cNvPr id="341" name="Google Shape;341;p5"/>
          <p:cNvPicPr preferRelativeResize="0"/>
          <p:nvPr/>
        </p:nvPicPr>
        <p:blipFill rotWithShape="1">
          <a:blip r:embed="rId6">
            <a:alphaModFix/>
          </a:blip>
          <a:srcRect b="0" l="0" r="0" t="0"/>
          <a:stretch/>
        </p:blipFill>
        <p:spPr>
          <a:xfrm>
            <a:off x="2828168" y="4162419"/>
            <a:ext cx="6535664" cy="1845103"/>
          </a:xfrm>
          <a:prstGeom prst="rect">
            <a:avLst/>
          </a:prstGeom>
          <a:noFill/>
          <a:ln>
            <a:noFill/>
          </a:ln>
        </p:spPr>
      </p:pic>
      <p:pic>
        <p:nvPicPr>
          <p:cNvPr id="342" name="Google Shape;342;p5"/>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2021-02-22T16:31:13Z</dcterms:created>
  <dc:creator>Gustriani Utami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8468494bbd1347c68c477ef7c022c46f</vt:lpwstr>
  </property>
</Properties>
</file>