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8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8" r:id="rId10"/>
    <p:sldId id="257" r:id="rId11"/>
    <p:sldId id="259" r:id="rId12"/>
    <p:sldId id="260" r:id="rId13"/>
    <p:sldId id="261" r:id="rId14"/>
    <p:sldId id="262" r:id="rId15"/>
    <p:sldId id="263" r:id="rId16"/>
    <p:sldId id="268" r:id="rId17"/>
    <p:sldId id="264" r:id="rId18"/>
    <p:sldId id="265" r:id="rId19"/>
    <p:sldId id="266" r:id="rId20"/>
    <p:sldId id="267" r:id="rId21"/>
    <p:sldId id="269" r:id="rId22"/>
    <p:sldId id="279" r:id="rId23"/>
  </p:sldIdLst>
  <p:sldSz cx="9144000" cy="6858000" type="screen4x3"/>
  <p:notesSz cx="9144000" cy="6858000"/>
  <p:defaultTextStyle>
    <a:defPPr>
      <a:defRPr lang="ar-SA"/>
    </a:defPPr>
    <a:lvl1pPr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1pPr>
    <a:lvl2pPr marL="4572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2pPr>
    <a:lvl3pPr marL="9144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3pPr>
    <a:lvl4pPr marL="13716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4pPr>
    <a:lvl5pPr marL="1828800" algn="r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Times New Roman (Arabic)" charset="0"/>
        <a:cs typeface="Times New Roman (Arabic)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45" d="100"/>
          <a:sy n="45" d="100"/>
        </p:scale>
        <p:origin x="-8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</a:defRPr>
            </a:lvl1pPr>
          </a:lstStyle>
          <a:p>
            <a:pPr>
              <a:defRPr/>
            </a:pPr>
            <a:fld id="{FDFCE8B1-9C21-470F-BF7F-2A56F56B5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2409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5E55D-C50E-4829-A6C1-8B8F929BAEB7}" type="datetimeFigureOut">
              <a:rPr lang="en-US" smtClean="0"/>
              <a:pPr/>
              <a:t>4/2/2018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2514E-E6FF-4376-A819-6AABDDE803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610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62FD3-FE3F-42D7-ACC9-A940E478785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2514E-E6FF-4376-A819-6AABDDE803E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161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C20DAC-3043-4216-AD49-D43CDDF42D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0A4D81-2454-4BA9-BE2D-2498130EDE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3F9E9-CE90-4456-81FC-5C45EC399F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A5DEB7-DF60-45A8-8138-3B093E53B0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DCD21-F533-4E67-863F-A03308E49C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865DE-09AB-401C-8FCD-E4C59E47DB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1A4DC5-98B0-4CA2-9E2C-BB317DB4EB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D8384A-E75E-4E93-A263-10B3198428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7AA0AE-3261-4829-B8AF-89AF817299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8B1389-E43D-4A18-A805-F6E7CD0AE4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5A8545-688F-4337-9788-B2B48831F7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EA31A68-8BD9-451F-9D1E-2231BD02A8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 rtl="1"/>
            <a:r>
              <a:rPr lang="ar-SA" sz="8800" dirty="0">
                <a:cs typeface="Traditional Arabic" pitchFamily="2" charset="-78"/>
              </a:rPr>
              <a:t>اَلطَّرِيْقُ إِلَى مَعْرِفَةِ اللهِ</a:t>
            </a:r>
            <a:endParaRPr lang="en-US" sz="8800" dirty="0">
              <a:cs typeface="Traditional Arabic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Jalan</a:t>
            </a:r>
            <a:r>
              <a:rPr lang="en-US" sz="3600" dirty="0" smtClean="0"/>
              <a:t> </a:t>
            </a:r>
            <a:r>
              <a:rPr lang="en-US" sz="3600" dirty="0" err="1" smtClean="0"/>
              <a:t>Menuju</a:t>
            </a:r>
            <a:r>
              <a:rPr lang="en-US" sz="3600" dirty="0" smtClean="0"/>
              <a:t> </a:t>
            </a:r>
            <a:r>
              <a:rPr lang="en-US" sz="3600" dirty="0" err="1" smtClean="0"/>
              <a:t>Mengenal</a:t>
            </a:r>
            <a:r>
              <a:rPr lang="en-US" sz="3600" dirty="0" smtClean="0"/>
              <a:t> Allah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98624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>
            <a:noAutofit/>
          </a:bodyPr>
          <a:lstStyle/>
          <a:p>
            <a:pPr algn="ctr"/>
            <a:r>
              <a:rPr lang="ar-SA" sz="6000" dirty="0" smtClean="0">
                <a:cs typeface="Traditional Arabic" pitchFamily="2" charset="-78"/>
              </a:rPr>
              <a:t>اَلطَّرِيْقُ إِلَى مَعْرِفَةِ اللهِ</a:t>
            </a:r>
            <a:endParaRPr lang="en-US" sz="6000" dirty="0" smtClean="0">
              <a:cs typeface="Traditional Arabic" pitchFamily="2" charset="-78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400800" y="35052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000" b="1" dirty="0">
                <a:solidFill>
                  <a:srgbClr val="0070C0"/>
                </a:solidFill>
                <a:cs typeface="Traditional Arabic" pitchFamily="2" charset="-78"/>
              </a:rPr>
              <a:t>اَلطَّرِيْقُ إِلَى مَعْرِفَةِ اللهِ</a:t>
            </a:r>
            <a:r>
              <a:rPr lang="en-US" sz="2000" b="1" dirty="0">
                <a:solidFill>
                  <a:srgbClr val="0070C0"/>
                </a:solidFill>
                <a:cs typeface="Traditional Arabic" pitchFamily="2" charset="-78"/>
              </a:rPr>
              <a:t>      </a:t>
            </a:r>
            <a:r>
              <a:rPr lang="ar-SA" b="1" dirty="0">
                <a:solidFill>
                  <a:srgbClr val="0070C0"/>
                </a:solidFill>
                <a:cs typeface="Traditional Arabic" pitchFamily="2" charset="-78"/>
              </a:rPr>
              <a:t>الآيَاتُ</a:t>
            </a:r>
            <a:endParaRPr lang="en-US" sz="20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7239000" y="3733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>
              <a:solidFill>
                <a:srgbClr val="0070C0"/>
              </a:solidFill>
              <a:ea typeface="+mn-ea"/>
              <a:cs typeface="Traditional Arabic" pitchFamily="2" charset="-78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5105400" y="2133600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>
                <a:solidFill>
                  <a:srgbClr val="0070C0"/>
                </a:solidFill>
                <a:cs typeface="Traditional Arabic" pitchFamily="2" charset="-78"/>
              </a:rPr>
              <a:t>اَلْقَوْلِيَّةُ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181600" y="4800600"/>
            <a:ext cx="106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>
                <a:solidFill>
                  <a:srgbClr val="0070C0"/>
                </a:solidFill>
                <a:cs typeface="Traditional Arabic" pitchFamily="2" charset="-78"/>
              </a:rPr>
              <a:t>اَلْكَوْنِيَّةُ</a:t>
            </a:r>
            <a:endParaRPr lang="en-US" sz="2800" b="1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771900" y="2133600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>
                <a:solidFill>
                  <a:srgbClr val="0070C0"/>
                </a:solidFill>
                <a:cs typeface="Traditional Arabic" pitchFamily="2" charset="-78"/>
              </a:rPr>
              <a:t>اَلإِسْلاَمُ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467100" y="4800600"/>
            <a:ext cx="152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>
                <a:solidFill>
                  <a:srgbClr val="0070C0"/>
                </a:solidFill>
                <a:cs typeface="Traditional Arabic" pitchFamily="2" charset="-78"/>
              </a:rPr>
              <a:t>غَيْرُ اْلإِسْلاَمِ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2286000" y="2133600"/>
            <a:ext cx="152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>
                <a:solidFill>
                  <a:srgbClr val="0070C0"/>
                </a:solidFill>
                <a:cs typeface="Traditional Arabic" pitchFamily="2" charset="-78"/>
              </a:rPr>
              <a:t>اَلْعَقْلُ وَالنَّقْلُ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1828800" y="4800600"/>
            <a:ext cx="1676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>
                <a:solidFill>
                  <a:srgbClr val="0070C0"/>
                </a:solidFill>
                <a:cs typeface="Traditional Arabic" pitchFamily="2" charset="-78"/>
              </a:rPr>
              <a:t>اَلظَّنُّ وَالْهَوَى</a:t>
            </a:r>
            <a:endParaRPr lang="en-US" sz="2800" b="1">
              <a:solidFill>
                <a:srgbClr val="0070C0"/>
              </a:solidFill>
              <a:cs typeface="Traditional Arabic" pitchFamily="2" charset="-78"/>
            </a:endParaRPr>
          </a:p>
        </p:txBody>
      </p:sp>
      <p:grpSp>
        <p:nvGrpSpPr>
          <p:cNvPr id="10" name="Group 9"/>
          <p:cNvGrpSpPr/>
          <p:nvPr/>
        </p:nvGrpSpPr>
        <p:grpSpPr>
          <a:xfrm flipH="1">
            <a:off x="5219700" y="2438400"/>
            <a:ext cx="266700" cy="2667000"/>
            <a:chOff x="5867400" y="2057400"/>
            <a:chExt cx="381000" cy="26670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5867400" y="20574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5867400" y="47244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019800" y="2057400"/>
              <a:ext cx="228600" cy="1295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6019800" y="3352800"/>
              <a:ext cx="228600" cy="1371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4914900" y="2438400"/>
            <a:ext cx="304800" cy="2667000"/>
            <a:chOff x="4343400" y="1905000"/>
            <a:chExt cx="381000" cy="26670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4343400" y="1905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343400" y="4572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95800" y="1905000"/>
              <a:ext cx="228600" cy="1295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4495800" y="3200400"/>
              <a:ext cx="228600" cy="1371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3810000" y="2438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>
              <a:solidFill>
                <a:srgbClr val="0070C0"/>
              </a:solidFill>
              <a:ea typeface="+mn-ea"/>
              <a:cs typeface="Traditional Arabic" pitchFamily="2" charset="-78"/>
            </a:endParaRPr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35052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>
              <a:solidFill>
                <a:srgbClr val="0070C0"/>
              </a:solidFill>
              <a:ea typeface="+mn-ea"/>
              <a:cs typeface="Traditional Arabic" pitchFamily="2" charset="-78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286000" y="2438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 dirty="0">
              <a:solidFill>
                <a:srgbClr val="0070C0"/>
              </a:solidFill>
              <a:ea typeface="+mn-ea"/>
            </a:endParaRP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1219200" y="2133600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 smtClean="0">
                <a:solidFill>
                  <a:srgbClr val="0070C0"/>
                </a:solidFill>
                <a:cs typeface="Traditional Arabic" pitchFamily="2" charset="-78"/>
              </a:rPr>
              <a:t>اَلتَّصْدِيْقُ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2109787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 smtClean="0">
                <a:solidFill>
                  <a:srgbClr val="0070C0"/>
                </a:solidFill>
                <a:cs typeface="Traditional Arabic" pitchFamily="2" charset="-78"/>
              </a:rPr>
              <a:t>اَلإِيْمَانُ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38" name="Line 5"/>
          <p:cNvSpPr>
            <a:spLocks noChangeShapeType="1"/>
          </p:cNvSpPr>
          <p:nvPr/>
        </p:nvSpPr>
        <p:spPr bwMode="auto">
          <a:xfrm>
            <a:off x="1143000" y="2438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 dirty="0">
              <a:solidFill>
                <a:srgbClr val="0070C0"/>
              </a:solidFill>
              <a:ea typeface="+mn-ea"/>
            </a:endParaRPr>
          </a:p>
        </p:txBody>
      </p:sp>
      <p:sp>
        <p:nvSpPr>
          <p:cNvPr id="39" name="Line 5"/>
          <p:cNvSpPr>
            <a:spLocks noChangeShapeType="1"/>
          </p:cNvSpPr>
          <p:nvPr/>
        </p:nvSpPr>
        <p:spPr bwMode="auto">
          <a:xfrm>
            <a:off x="19812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 dirty="0">
              <a:solidFill>
                <a:srgbClr val="0070C0"/>
              </a:solidFill>
              <a:ea typeface="+mn-ea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914400" y="4800600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 smtClean="0">
                <a:solidFill>
                  <a:srgbClr val="0070C0"/>
                </a:solidFill>
                <a:cs typeface="Traditional Arabic" pitchFamily="2" charset="-78"/>
              </a:rPr>
              <a:t>اَلإِرْتِيَابُ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-304800" y="4776787"/>
            <a:ext cx="1143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ar-SA" sz="2800" b="1" dirty="0" smtClean="0">
                <a:solidFill>
                  <a:srgbClr val="0070C0"/>
                </a:solidFill>
                <a:cs typeface="Traditional Arabic" pitchFamily="2" charset="-78"/>
              </a:rPr>
              <a:t>اَلْكُفْرُ</a:t>
            </a:r>
            <a:endParaRPr lang="en-US" sz="2800" b="1" dirty="0">
              <a:solidFill>
                <a:srgbClr val="0070C0"/>
              </a:solidFill>
              <a:cs typeface="Traditional Arabic" pitchFamily="2" charset="-78"/>
            </a:endParaRPr>
          </a:p>
        </p:txBody>
      </p:sp>
      <p:sp>
        <p:nvSpPr>
          <p:cNvPr id="42" name="Line 5"/>
          <p:cNvSpPr>
            <a:spLocks noChangeShapeType="1"/>
          </p:cNvSpPr>
          <p:nvPr/>
        </p:nvSpPr>
        <p:spPr bwMode="auto">
          <a:xfrm>
            <a:off x="8382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1" dirty="0">
              <a:solidFill>
                <a:srgbClr val="0070C0"/>
              </a:solidFill>
              <a:ea typeface="+mn-ea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6172200" y="2438400"/>
            <a:ext cx="304800" cy="2667000"/>
            <a:chOff x="4343400" y="1905000"/>
            <a:chExt cx="381000" cy="2667000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4343400" y="1905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4343400" y="4572000"/>
              <a:ext cx="152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4495800" y="1905000"/>
              <a:ext cx="228600" cy="1295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4495800" y="3200400"/>
              <a:ext cx="228600" cy="1371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 smtClean="0"/>
              <a:t> Allah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Allah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 smtClean="0"/>
              <a:t> Allah</a:t>
            </a:r>
          </a:p>
          <a:p>
            <a:r>
              <a:rPr lang="en-US" dirty="0" err="1" smtClean="0"/>
              <a:t>Ayat-ayat</a:t>
            </a:r>
            <a:r>
              <a:rPr lang="en-US" dirty="0" smtClean="0"/>
              <a:t> Allah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macam</a:t>
            </a:r>
            <a:endParaRPr lang="en-US" dirty="0" smtClean="0"/>
          </a:p>
          <a:p>
            <a:pPr marL="274320" indent="-457200">
              <a:buFont typeface="+mj-lt"/>
              <a:buAutoNum type="arabicPeriod"/>
            </a:pPr>
            <a:r>
              <a:rPr lang="en-US" dirty="0" err="1" smtClean="0"/>
              <a:t>Ayat-ayat</a:t>
            </a:r>
            <a:r>
              <a:rPr lang="en-US" dirty="0"/>
              <a:t> </a:t>
            </a:r>
            <a:r>
              <a:rPr lang="en-US" dirty="0" err="1" smtClean="0"/>
              <a:t>Qauliyah</a:t>
            </a:r>
            <a:r>
              <a:rPr lang="en-US" dirty="0" smtClean="0"/>
              <a:t> (</a:t>
            </a:r>
            <a:r>
              <a:rPr lang="en-US" dirty="0" err="1" smtClean="0"/>
              <a:t>Firman</a:t>
            </a:r>
            <a:r>
              <a:rPr lang="en-US" dirty="0" smtClean="0"/>
              <a:t> Allah): AL-QUR’AN</a:t>
            </a:r>
          </a:p>
          <a:p>
            <a:pPr marL="274320" indent="-457200">
              <a:buFont typeface="+mj-lt"/>
              <a:buAutoNum type="arabicPeriod"/>
            </a:pPr>
            <a:r>
              <a:rPr lang="en-US" dirty="0" err="1" smtClean="0"/>
              <a:t>Ayat-ayat</a:t>
            </a:r>
            <a:r>
              <a:rPr lang="en-US" dirty="0" smtClean="0"/>
              <a:t> </a:t>
            </a:r>
            <a:r>
              <a:rPr lang="en-US" dirty="0" err="1" smtClean="0"/>
              <a:t>Kauniyah</a:t>
            </a:r>
            <a:r>
              <a:rPr lang="en-US" dirty="0" smtClean="0"/>
              <a:t>: ALAM SEMESTA</a:t>
            </a:r>
          </a:p>
          <a:p>
            <a:pPr marL="274320" indent="-457200">
              <a:buFont typeface="+mj-lt"/>
              <a:buAutoNum type="arabicPeriod"/>
            </a:pPr>
            <a:r>
              <a:rPr lang="en-US" dirty="0" err="1" smtClean="0"/>
              <a:t>Mu’jizat</a:t>
            </a:r>
            <a:r>
              <a:rPr lang="en-US" dirty="0" smtClean="0"/>
              <a:t> (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8359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Ayat-ayat</a:t>
            </a:r>
            <a:r>
              <a:rPr lang="en-US" dirty="0" smtClean="0"/>
              <a:t> </a:t>
            </a:r>
            <a:r>
              <a:rPr lang="en-US" dirty="0" err="1" smtClean="0"/>
              <a:t>Kauniyah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semesta</a:t>
            </a:r>
            <a:r>
              <a:rPr lang="en-US" dirty="0" smtClean="0"/>
              <a:t> yang </a:t>
            </a:r>
            <a:r>
              <a:rPr lang="en-US" dirty="0" err="1" smtClean="0"/>
              <a:t>terbentang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Sang </a:t>
            </a:r>
            <a:r>
              <a:rPr lang="en-US" dirty="0" err="1" smtClean="0"/>
              <a:t>Pencipta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Pengatur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Jacques-Yves Cousteau </a:t>
            </a:r>
            <a:r>
              <a:rPr lang="en-US" i="1" dirty="0"/>
              <a:t>(1910-1997) </a:t>
            </a:r>
          </a:p>
          <a:p>
            <a:pPr lvl="1"/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sempadan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di 3 </a:t>
            </a:r>
            <a:r>
              <a:rPr lang="en-US" dirty="0" err="1" smtClean="0"/>
              <a:t>tempat</a:t>
            </a:r>
            <a:endParaRPr lang="en-US" dirty="0" smtClean="0"/>
          </a:p>
          <a:p>
            <a:pPr lvl="1"/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dirinyalah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sempadan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pPr lvl="1"/>
            <a:r>
              <a:rPr lang="en-US" dirty="0" err="1" smtClean="0"/>
              <a:t>Betapa</a:t>
            </a:r>
            <a:r>
              <a:rPr lang="en-US" dirty="0" smtClean="0"/>
              <a:t> </a:t>
            </a:r>
            <a:r>
              <a:rPr lang="en-US" dirty="0" err="1" smtClean="0"/>
              <a:t>terkejutnya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Al-Quran di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(25:53, 27:61, 55:19-20)</a:t>
            </a:r>
          </a:p>
          <a:p>
            <a:pPr lvl="1"/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Islam</a:t>
            </a:r>
          </a:p>
          <a:p>
            <a:r>
              <a:rPr lang="en-US" dirty="0" err="1" smtClean="0"/>
              <a:t>Farmakolog</a:t>
            </a:r>
            <a:r>
              <a:rPr lang="en-US" dirty="0" smtClean="0"/>
              <a:t> </a:t>
            </a:r>
            <a:r>
              <a:rPr lang="en-US" dirty="0"/>
              <a:t>Thailand </a:t>
            </a:r>
            <a:r>
              <a:rPr lang="en-US" b="1" dirty="0" err="1">
                <a:solidFill>
                  <a:srgbClr val="0070C0"/>
                </a:solidFill>
              </a:rPr>
              <a:t>Profesor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Tajaten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Tahasen</a:t>
            </a:r>
            <a:r>
              <a:rPr lang="en-US" dirty="0"/>
              <a:t>, </a:t>
            </a:r>
            <a:r>
              <a:rPr lang="en-US" dirty="0" err="1" smtClean="0"/>
              <a:t>Dekan</a:t>
            </a:r>
            <a:r>
              <a:rPr lang="en-US" dirty="0" smtClean="0"/>
              <a:t>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Farmasi</a:t>
            </a:r>
            <a:r>
              <a:rPr lang="en-US" dirty="0"/>
              <a:t> </a:t>
            </a:r>
            <a:r>
              <a:rPr lang="en-US" dirty="0" err="1" smtClean="0"/>
              <a:t>Universiti</a:t>
            </a:r>
            <a:r>
              <a:rPr lang="en-US" dirty="0" smtClean="0"/>
              <a:t> </a:t>
            </a:r>
            <a:r>
              <a:rPr lang="en-US" dirty="0"/>
              <a:t>Chiang Mai </a:t>
            </a:r>
            <a:r>
              <a:rPr lang="en-US" dirty="0" smtClean="0"/>
              <a:t>Thailand (4:56)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1108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Ayat-ayat</a:t>
            </a:r>
            <a:r>
              <a:rPr lang="en-US" dirty="0" smtClean="0"/>
              <a:t> </a:t>
            </a:r>
            <a:r>
              <a:rPr lang="en-US" dirty="0" err="1" smtClean="0"/>
              <a:t>Qauliyah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Allah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 smtClean="0"/>
              <a:t> </a:t>
            </a:r>
            <a:r>
              <a:rPr lang="en-US" dirty="0" err="1" smtClean="0"/>
              <a:t>kauniyah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endParaRPr lang="en-US" dirty="0" smtClean="0"/>
          </a:p>
          <a:p>
            <a:r>
              <a:rPr lang="en-US" dirty="0" err="1" smtClean="0"/>
              <a:t>Itupun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/>
              <a:t> </a:t>
            </a:r>
            <a:r>
              <a:rPr lang="en-US" dirty="0" err="1" smtClean="0"/>
              <a:t>qauliyah</a:t>
            </a:r>
            <a:r>
              <a:rPr lang="en-US" dirty="0" smtClean="0"/>
              <a:t> (Al-Qur’an), </a:t>
            </a:r>
            <a:r>
              <a:rPr lang="en-US" dirty="0" err="1" smtClean="0"/>
              <a:t>karena</a:t>
            </a:r>
            <a:r>
              <a:rPr lang="en-US" dirty="0" smtClean="0"/>
              <a:t> Al-Qur’an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Allah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endParaRPr lang="en-US" dirty="0" smtClean="0"/>
          </a:p>
          <a:p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soalan</a:t>
            </a:r>
            <a:r>
              <a:rPr lang="en-US" dirty="0" smtClean="0"/>
              <a:t>: </a:t>
            </a:r>
            <a:r>
              <a:rPr lang="en-US" dirty="0" err="1" smtClean="0"/>
              <a:t>Siapakah</a:t>
            </a:r>
            <a:r>
              <a:rPr lang="en-US" dirty="0" smtClean="0"/>
              <a:t> ALLAH?</a:t>
            </a:r>
          </a:p>
          <a:p>
            <a:r>
              <a:rPr lang="en-US" dirty="0" err="1" smtClean="0"/>
              <a:t>Surat</a:t>
            </a:r>
            <a:r>
              <a:rPr lang="en-US" dirty="0" smtClean="0"/>
              <a:t> Al-</a:t>
            </a:r>
            <a:r>
              <a:rPr lang="en-US" dirty="0" err="1" smtClean="0"/>
              <a:t>Ikhlas</a:t>
            </a:r>
            <a:r>
              <a:rPr lang="en-US" dirty="0" smtClean="0"/>
              <a:t> yang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menjawabnya</a:t>
            </a:r>
            <a:endParaRPr lang="en-US" dirty="0" smtClean="0"/>
          </a:p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yat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yang </a:t>
            </a:r>
            <a:r>
              <a:rPr lang="en-US" dirty="0" err="1" smtClean="0"/>
              <a:t>menyebutkan</a:t>
            </a:r>
            <a:r>
              <a:rPr lang="en-US" dirty="0" smtClean="0"/>
              <a:t> 10 </a:t>
            </a:r>
            <a:r>
              <a:rPr lang="en-US" dirty="0" err="1" smtClean="0"/>
              <a:t>sifat-sifat</a:t>
            </a:r>
            <a:r>
              <a:rPr lang="en-US" dirty="0" smtClean="0"/>
              <a:t> Allah</a:t>
            </a:r>
          </a:p>
          <a:p>
            <a:r>
              <a:rPr lang="en-US" dirty="0" err="1" smtClean="0"/>
              <a:t>Contoh</a:t>
            </a:r>
            <a:endParaRPr lang="en-US" dirty="0" smtClean="0"/>
          </a:p>
          <a:p>
            <a:pPr lvl="1"/>
            <a:r>
              <a:rPr lang="en-US" dirty="0" err="1" smtClean="0"/>
              <a:t>Fudhail</a:t>
            </a:r>
            <a:r>
              <a:rPr lang="en-US" dirty="0" smtClean="0"/>
              <a:t> bin ‘</a:t>
            </a:r>
            <a:r>
              <a:rPr lang="en-US" dirty="0" err="1" smtClean="0"/>
              <a:t>Iyadh</a:t>
            </a:r>
            <a:r>
              <a:rPr lang="en-US" dirty="0" smtClean="0"/>
              <a:t> </a:t>
            </a:r>
            <a:r>
              <a:rPr lang="en-US" dirty="0" err="1" smtClean="0"/>
              <a:t>bertobat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mendengar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59:16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460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Mu’jizat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11:64 </a:t>
            </a:r>
            <a:r>
              <a:rPr lang="ar-SA" sz="2800" b="1" dirty="0"/>
              <a:t>وَيَا قَوْمِ هَذِهِ نَاقَةُ اللَّهِ لَكُمْ </a:t>
            </a:r>
            <a:r>
              <a:rPr lang="ar-SA" sz="2800" b="1" dirty="0" smtClean="0"/>
              <a:t>آَيَةً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ayat</a:t>
            </a:r>
            <a:r>
              <a:rPr lang="en-US" sz="2800" b="1" dirty="0" smtClean="0"/>
              <a:t> = </a:t>
            </a:r>
            <a:r>
              <a:rPr lang="en-US" sz="2800" b="1" dirty="0" err="1" smtClean="0"/>
              <a:t>mu’jizat</a:t>
            </a:r>
            <a:endParaRPr lang="en-US" sz="2800" b="1" dirty="0" smtClean="0"/>
          </a:p>
          <a:p>
            <a:r>
              <a:rPr lang="en-US" sz="2800" dirty="0" err="1" smtClean="0"/>
              <a:t>Mu’jizat</a:t>
            </a:r>
            <a:r>
              <a:rPr lang="en-US" sz="2800" dirty="0" smtClean="0"/>
              <a:t> pun </a:t>
            </a:r>
            <a:r>
              <a:rPr lang="en-US" sz="2800" dirty="0" err="1" smtClean="0"/>
              <a:t>pernah</a:t>
            </a:r>
            <a:r>
              <a:rPr lang="en-US" sz="2800" dirty="0" smtClean="0"/>
              <a:t> </a:t>
            </a:r>
            <a:r>
              <a:rPr lang="en-US" sz="2800" dirty="0" err="1" smtClean="0"/>
              <a:t>mengislamkan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tukang</a:t>
            </a:r>
            <a:r>
              <a:rPr lang="en-US" sz="2800" dirty="0" smtClean="0"/>
              <a:t> </a:t>
            </a:r>
            <a:r>
              <a:rPr lang="en-US" sz="2800" dirty="0" err="1" smtClean="0"/>
              <a:t>sihir</a:t>
            </a:r>
            <a:r>
              <a:rPr lang="en-US" sz="2800" dirty="0" smtClean="0"/>
              <a:t> </a:t>
            </a:r>
            <a:r>
              <a:rPr lang="en-US" sz="2800" dirty="0" err="1" smtClean="0"/>
              <a:t>Fir’aun</a:t>
            </a:r>
            <a:r>
              <a:rPr lang="en-US" sz="2800" dirty="0" smtClean="0"/>
              <a:t> (7:109-126)</a:t>
            </a:r>
          </a:p>
          <a:p>
            <a:r>
              <a:rPr lang="en-US" sz="2800" dirty="0" err="1" smtClean="0"/>
              <a:t>Keimanan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tukang</a:t>
            </a:r>
            <a:r>
              <a:rPr lang="en-US" sz="2800" dirty="0" smtClean="0"/>
              <a:t> </a:t>
            </a:r>
            <a:r>
              <a:rPr lang="en-US" sz="2800" dirty="0" err="1" smtClean="0"/>
              <a:t>sihir</a:t>
            </a:r>
            <a:r>
              <a:rPr lang="en-US" sz="2800" dirty="0" smtClean="0"/>
              <a:t> </a:t>
            </a:r>
            <a:r>
              <a:rPr lang="en-US" sz="2800" dirty="0" err="1" smtClean="0"/>
              <a:t>itupun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kuat</a:t>
            </a:r>
            <a:endParaRPr lang="en-US" sz="2800" dirty="0" smtClean="0"/>
          </a:p>
          <a:p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, </a:t>
            </a:r>
            <a:r>
              <a:rPr lang="en-US" sz="2800" dirty="0" err="1" smtClean="0"/>
              <a:t>sekarang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mu’jizat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endParaRPr lang="en-US" sz="2800" dirty="0" smtClean="0"/>
          </a:p>
          <a:p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gantinya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kejadian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biasa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karamah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ma’unah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884579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Islam?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ISLAM </a:t>
            </a:r>
            <a:r>
              <a:rPr lang="en-US" sz="2800" dirty="0" err="1" smtClean="0"/>
              <a:t>mengajarkan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ayat-ayat</a:t>
            </a:r>
            <a:r>
              <a:rPr lang="en-US" sz="2800" dirty="0" smtClean="0"/>
              <a:t> Allah </a:t>
            </a:r>
            <a:r>
              <a:rPr lang="en-US" sz="2800" dirty="0" err="1" smtClean="0"/>
              <a:t>gunakanlah</a:t>
            </a:r>
            <a:r>
              <a:rPr lang="en-US" sz="2800" dirty="0" smtClean="0"/>
              <a:t> AKAL </a:t>
            </a:r>
            <a:r>
              <a:rPr lang="en-US" sz="2800" dirty="0" err="1" smtClean="0"/>
              <a:t>dan</a:t>
            </a:r>
            <a:r>
              <a:rPr lang="en-US" sz="2800" dirty="0" smtClean="0"/>
              <a:t> NAQL</a:t>
            </a:r>
          </a:p>
          <a:p>
            <a:r>
              <a:rPr lang="en-US" sz="2800" dirty="0" smtClean="0"/>
              <a:t>AKAL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memikirkan</a:t>
            </a:r>
            <a:r>
              <a:rPr lang="en-US" sz="2800" dirty="0" smtClean="0"/>
              <a:t>, </a:t>
            </a:r>
            <a:r>
              <a:rPr lang="en-US" sz="2800" dirty="0" err="1" smtClean="0"/>
              <a:t>menggali</a:t>
            </a:r>
            <a:r>
              <a:rPr lang="en-US" sz="2800" dirty="0" smtClean="0"/>
              <a:t>, </a:t>
            </a:r>
            <a:r>
              <a:rPr lang="en-US" sz="2800" dirty="0" err="1" smtClean="0"/>
              <a:t>menganalisis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menyimpulkan</a:t>
            </a:r>
            <a:r>
              <a:rPr lang="en-US" sz="2800" dirty="0" smtClean="0"/>
              <a:t> </a:t>
            </a:r>
            <a:r>
              <a:rPr lang="en-US" sz="2800" dirty="0" err="1" smtClean="0"/>
              <a:t>pelajaran-pelajaran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ayat-ayat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endParaRPr lang="en-US" sz="2800" dirty="0" smtClean="0"/>
          </a:p>
          <a:p>
            <a:r>
              <a:rPr lang="en-US" sz="2800" dirty="0" smtClean="0"/>
              <a:t>NAQL = </a:t>
            </a:r>
            <a:r>
              <a:rPr lang="en-US" sz="2800" dirty="0" err="1" smtClean="0"/>
              <a:t>mengambil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Al-Qur’an</a:t>
            </a:r>
          </a:p>
          <a:p>
            <a:r>
              <a:rPr lang="en-US" sz="2800" dirty="0" err="1" smtClean="0"/>
              <a:t>Keduanya</a:t>
            </a:r>
            <a:r>
              <a:rPr lang="en-US" sz="2800" dirty="0" smtClean="0"/>
              <a:t> </a:t>
            </a:r>
            <a:r>
              <a:rPr lang="en-US" sz="2800" dirty="0" err="1" smtClean="0"/>
              <a:t>digabungkan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baik</a:t>
            </a:r>
            <a:r>
              <a:rPr lang="en-US" sz="2800" dirty="0" smtClean="0"/>
              <a:t>: TASDIQ (</a:t>
            </a:r>
            <a:r>
              <a:rPr lang="en-US" sz="2800" dirty="0" err="1" smtClean="0"/>
              <a:t>membenarkan</a:t>
            </a:r>
            <a:r>
              <a:rPr lang="en-US" sz="2800" dirty="0" smtClean="0"/>
              <a:t> </a:t>
            </a:r>
            <a:r>
              <a:rPr lang="en-US" sz="2800" dirty="0" err="1" smtClean="0"/>
              <a:t>ayat-ayat</a:t>
            </a:r>
            <a:r>
              <a:rPr lang="en-US" sz="2800" dirty="0" smtClean="0"/>
              <a:t> Allah)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akhirnya</a:t>
            </a:r>
            <a:r>
              <a:rPr lang="en-US" sz="2800" dirty="0" smtClean="0"/>
              <a:t> BERIMAN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Allah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988647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Dzikir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Fikir</a:t>
            </a:r>
            <a:r>
              <a:rPr lang="en-US" dirty="0" smtClean="0"/>
              <a:t> (3:190-191)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langit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pergantian</a:t>
            </a:r>
            <a:r>
              <a:rPr lang="en-US" dirty="0" smtClean="0"/>
              <a:t> </a:t>
            </a:r>
            <a:r>
              <a:rPr lang="en-US" dirty="0" err="1" smtClean="0"/>
              <a:t>malam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ayat-ayat</a:t>
            </a:r>
            <a:r>
              <a:rPr lang="en-US" dirty="0" smtClean="0"/>
              <a:t> Allah </a:t>
            </a:r>
            <a:r>
              <a:rPr lang="en-US" dirty="0" err="1" smtClean="0"/>
              <a:t>bagi</a:t>
            </a:r>
            <a:r>
              <a:rPr lang="en-US" dirty="0" smtClean="0"/>
              <a:t> ULUL ALBAB</a:t>
            </a:r>
          </a:p>
          <a:p>
            <a:r>
              <a:rPr lang="en-US" dirty="0" err="1" smtClean="0"/>
              <a:t>Siapa</a:t>
            </a:r>
            <a:r>
              <a:rPr lang="en-US" dirty="0" smtClean="0"/>
              <a:t> ULUL ALBAB </a:t>
            </a:r>
            <a:r>
              <a:rPr lang="en-US" dirty="0" err="1" smtClean="0"/>
              <a:t>itu</a:t>
            </a:r>
            <a:r>
              <a:rPr lang="en-US" dirty="0" smtClean="0"/>
              <a:t>?</a:t>
            </a:r>
          </a:p>
          <a:p>
            <a:pPr marL="274320" indent="-457200">
              <a:buFont typeface="+mj-lt"/>
              <a:buAutoNum type="arabicPeriod"/>
            </a:pPr>
            <a:r>
              <a:rPr lang="en-US" dirty="0" smtClean="0"/>
              <a:t>Orang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berdzikir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Allah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: </a:t>
            </a:r>
            <a:r>
              <a:rPr lang="en-US" dirty="0" err="1" smtClean="0"/>
              <a:t>berdiri</a:t>
            </a:r>
            <a:r>
              <a:rPr lang="en-US" dirty="0" smtClean="0"/>
              <a:t>, </a:t>
            </a:r>
            <a:r>
              <a:rPr lang="en-US" dirty="0" err="1" smtClean="0"/>
              <a:t>duduk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berbaring</a:t>
            </a:r>
            <a:endParaRPr lang="en-US" dirty="0" smtClean="0"/>
          </a:p>
          <a:p>
            <a:pPr marL="274320" indent="-457200">
              <a:buFont typeface="+mj-lt"/>
              <a:buAutoNum type="arabicPeriod"/>
            </a:pPr>
            <a:r>
              <a:rPr lang="en-US" dirty="0" smtClean="0"/>
              <a:t>Orang yang </a:t>
            </a:r>
            <a:r>
              <a:rPr lang="en-US" dirty="0" err="1" smtClean="0"/>
              <a:t>tafakkur</a:t>
            </a:r>
            <a:r>
              <a:rPr lang="en-US" dirty="0" smtClean="0"/>
              <a:t> (</a:t>
            </a:r>
            <a:r>
              <a:rPr lang="en-US" dirty="0" err="1" smtClean="0"/>
              <a:t>memikirkan</a:t>
            </a:r>
            <a:r>
              <a:rPr lang="en-US" dirty="0" smtClean="0"/>
              <a:t>)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langit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endParaRPr lang="en-US" dirty="0" smtClean="0"/>
          </a:p>
          <a:p>
            <a:r>
              <a:rPr lang="en-US" dirty="0" err="1" smtClean="0"/>
              <a:t>Sebutan</a:t>
            </a:r>
            <a:r>
              <a:rPr lang="en-US" dirty="0" smtClean="0"/>
              <a:t> lain </a:t>
            </a:r>
            <a:r>
              <a:rPr lang="en-US" dirty="0" err="1" smtClean="0"/>
              <a:t>bagi</a:t>
            </a:r>
            <a:r>
              <a:rPr lang="en-US" dirty="0" smtClean="0"/>
              <a:t> orang yang </a:t>
            </a:r>
            <a:r>
              <a:rPr lang="en-US" dirty="0" err="1" smtClean="0"/>
              <a:t>mendayagunakan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akalnya</a:t>
            </a:r>
            <a:r>
              <a:rPr lang="en-US" dirty="0" smtClean="0"/>
              <a:t>: ULUN NUHA (20:54,128), </a:t>
            </a:r>
            <a:r>
              <a:rPr lang="en-US" dirty="0" err="1" smtClean="0"/>
              <a:t>dan</a:t>
            </a:r>
            <a:r>
              <a:rPr lang="en-US" dirty="0" smtClean="0"/>
              <a:t> ULUL ABSHAR (3:13, 24:44, 59:2, 38:45),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4279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Kafir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Orang-orang </a:t>
            </a:r>
            <a:r>
              <a:rPr lang="en-US" sz="2800" dirty="0" err="1" smtClean="0"/>
              <a:t>kafir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ayat-ayat</a:t>
            </a:r>
            <a:r>
              <a:rPr lang="en-US" sz="2800" dirty="0" smtClean="0"/>
              <a:t> Allah di </a:t>
            </a:r>
            <a:r>
              <a:rPr lang="en-US" sz="2800" dirty="0" err="1" smtClean="0"/>
              <a:t>alam</a:t>
            </a:r>
            <a:r>
              <a:rPr lang="en-US" sz="2800" dirty="0" smtClean="0"/>
              <a:t> </a:t>
            </a:r>
            <a:r>
              <a:rPr lang="en-US" sz="2800" dirty="0" err="1" smtClean="0"/>
              <a:t>semesta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Al-Qur’an pun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tersebar</a:t>
            </a:r>
            <a:r>
              <a:rPr lang="en-US" sz="2800" dirty="0" smtClean="0"/>
              <a:t> di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dunia</a:t>
            </a:r>
            <a:endParaRPr lang="en-US" sz="2800" dirty="0" smtClean="0"/>
          </a:p>
          <a:p>
            <a:r>
              <a:rPr lang="en-US" sz="2800" dirty="0" err="1" smtClean="0"/>
              <a:t>Tapi</a:t>
            </a:r>
            <a:r>
              <a:rPr lang="en-US" sz="2800" dirty="0" smtClean="0"/>
              <a:t> </a:t>
            </a:r>
            <a:r>
              <a:rPr lang="en-US" sz="2800" dirty="0" err="1" smtClean="0"/>
              <a:t>kenapa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tetap</a:t>
            </a:r>
            <a:r>
              <a:rPr lang="en-US" sz="2800" dirty="0" smtClean="0"/>
              <a:t> </a:t>
            </a:r>
            <a:r>
              <a:rPr lang="en-US" sz="2800" dirty="0" err="1" smtClean="0"/>
              <a:t>kafir</a:t>
            </a:r>
            <a:r>
              <a:rPr lang="en-US" sz="2800" dirty="0" smtClean="0"/>
              <a:t>?</a:t>
            </a:r>
          </a:p>
          <a:p>
            <a:r>
              <a:rPr lang="en-US" sz="2800" dirty="0" err="1" smtClean="0"/>
              <a:t>Jawabannya</a:t>
            </a:r>
            <a:r>
              <a:rPr lang="en-US" sz="2800" dirty="0" smtClean="0"/>
              <a:t>: SALAH JALAN</a:t>
            </a:r>
          </a:p>
          <a:p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mengambil</a:t>
            </a:r>
            <a:r>
              <a:rPr lang="en-US" sz="2800" dirty="0" smtClean="0"/>
              <a:t> JALAN SELAIN ISLAM: PRASANGKA (</a:t>
            </a:r>
            <a:r>
              <a:rPr lang="en-US" sz="2800" dirty="0" err="1" smtClean="0"/>
              <a:t>zhonn</a:t>
            </a:r>
            <a:r>
              <a:rPr lang="en-US" sz="2800" dirty="0" smtClean="0"/>
              <a:t>) </a:t>
            </a:r>
            <a:r>
              <a:rPr lang="en-US" sz="2800" dirty="0" err="1" smtClean="0"/>
              <a:t>dan</a:t>
            </a:r>
            <a:r>
              <a:rPr lang="en-US" sz="2800" dirty="0" smtClean="0"/>
              <a:t> HAWA NAFSU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5183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Mesti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DILIHAT </a:t>
            </a:r>
            <a:r>
              <a:rPr lang="en-US" dirty="0" err="1" smtClean="0"/>
              <a:t>atau</a:t>
            </a:r>
            <a:r>
              <a:rPr lang="en-US" dirty="0" smtClean="0"/>
              <a:t> DIDENGAR!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cs typeface="Traditional Arabic" pitchFamily="2" charset="-78"/>
              </a:rPr>
              <a:t>Mereka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tidak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mengenal</a:t>
            </a:r>
            <a:r>
              <a:rPr lang="en-US" dirty="0" smtClean="0">
                <a:cs typeface="Traditional Arabic" pitchFamily="2" charset="-78"/>
              </a:rPr>
              <a:t> Allah </a:t>
            </a:r>
            <a:r>
              <a:rPr lang="en-US" dirty="0" err="1" smtClean="0">
                <a:cs typeface="Traditional Arabic" pitchFamily="2" charset="-78"/>
              </a:rPr>
              <a:t>karena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mereka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tidak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melihat</a:t>
            </a:r>
            <a:r>
              <a:rPr lang="en-US" dirty="0" smtClean="0">
                <a:cs typeface="Traditional Arabic" pitchFamily="2" charset="-78"/>
              </a:rPr>
              <a:t> Allah </a:t>
            </a:r>
            <a:r>
              <a:rPr lang="en-US" dirty="0" err="1" smtClean="0">
                <a:cs typeface="Traditional Arabic" pitchFamily="2" charset="-78"/>
              </a:rPr>
              <a:t>atau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tidak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mendengar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suara</a:t>
            </a:r>
            <a:r>
              <a:rPr lang="en-US" dirty="0" smtClean="0">
                <a:cs typeface="Traditional Arabic" pitchFamily="2" charset="-78"/>
              </a:rPr>
              <a:t> Allah</a:t>
            </a:r>
          </a:p>
          <a:p>
            <a:r>
              <a:rPr lang="en-US" dirty="0" smtClean="0">
                <a:cs typeface="Traditional Arabic" pitchFamily="2" charset="-78"/>
              </a:rPr>
              <a:t>2:55 </a:t>
            </a:r>
            <a:r>
              <a:rPr lang="en-US" dirty="0" err="1" smtClean="0">
                <a:cs typeface="Traditional Arabic" pitchFamily="2" charset="-78"/>
              </a:rPr>
              <a:t>Bani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Israil</a:t>
            </a:r>
            <a:r>
              <a:rPr lang="en-US" dirty="0" smtClean="0">
                <a:cs typeface="Traditional Arabic" pitchFamily="2" charset="-78"/>
              </a:rPr>
              <a:t>: </a:t>
            </a:r>
            <a:r>
              <a:rPr lang="en-US" dirty="0" err="1" smtClean="0">
                <a:cs typeface="Traditional Arabic" pitchFamily="2" charset="-78"/>
              </a:rPr>
              <a:t>tidak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iman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sampai</a:t>
            </a:r>
            <a:r>
              <a:rPr lang="en-US" dirty="0" smtClean="0">
                <a:cs typeface="Traditional Arabic" pitchFamily="2" charset="-78"/>
              </a:rPr>
              <a:t> </a:t>
            </a:r>
            <a:r>
              <a:rPr lang="en-US" dirty="0" err="1" smtClean="0">
                <a:cs typeface="Traditional Arabic" pitchFamily="2" charset="-78"/>
              </a:rPr>
              <a:t>melihat</a:t>
            </a:r>
            <a:r>
              <a:rPr lang="en-US" dirty="0" smtClean="0">
                <a:cs typeface="Traditional Arabic" pitchFamily="2" charset="-78"/>
              </a:rPr>
              <a:t> Allah </a:t>
            </a:r>
            <a:r>
              <a:rPr lang="en-US" dirty="0" err="1" smtClean="0">
                <a:cs typeface="Traditional Arabic" pitchFamily="2" charset="-78"/>
              </a:rPr>
              <a:t>langsung</a:t>
            </a:r>
            <a:endParaRPr lang="en-US" dirty="0" smtClean="0">
              <a:cs typeface="Traditional Arabic" pitchFamily="2" charset="-78"/>
            </a:endParaRPr>
          </a:p>
          <a:p>
            <a:pPr indent="0" algn="ctr">
              <a:buNone/>
            </a:pPr>
            <a:r>
              <a:rPr lang="ar-SA" sz="3200" b="1" dirty="0">
                <a:cs typeface="Traditional Arabic" pitchFamily="2" charset="-78"/>
              </a:rPr>
              <a:t>وَإِذْ قُلْتُمْ يَا مُوسَى لَنْ نُؤْمِنَ لَكَ حَتَّى </a:t>
            </a:r>
            <a:r>
              <a:rPr lang="ar-SA" sz="3200" b="1" dirty="0">
                <a:solidFill>
                  <a:srgbClr val="FF0000"/>
                </a:solidFill>
                <a:cs typeface="Traditional Arabic" pitchFamily="2" charset="-78"/>
              </a:rPr>
              <a:t>نَرَى اللَّهَ جَهْرَةً </a:t>
            </a:r>
            <a:r>
              <a:rPr lang="ar-SA" sz="3200" b="1" dirty="0">
                <a:cs typeface="Traditional Arabic" pitchFamily="2" charset="-78"/>
              </a:rPr>
              <a:t>فَأَخَذَتْكُمُ الصَّاعِقَةُ وَأَنْتُمْ </a:t>
            </a:r>
            <a:r>
              <a:rPr lang="ar-SA" sz="3200" b="1" dirty="0" smtClean="0">
                <a:cs typeface="Traditional Arabic" pitchFamily="2" charset="-78"/>
              </a:rPr>
              <a:t>تَنْظُرُونَ</a:t>
            </a:r>
            <a:endParaRPr lang="en-US" sz="3200" b="1" dirty="0" smtClean="0">
              <a:cs typeface="Traditional Arabic" pitchFamily="2" charset="-78"/>
            </a:endParaRPr>
          </a:p>
          <a:p>
            <a:r>
              <a:rPr lang="en-US" dirty="0" smtClean="0">
                <a:cs typeface="Traditional Arabic" pitchFamily="2" charset="-78"/>
              </a:rPr>
              <a:t>2:118 </a:t>
            </a:r>
            <a:r>
              <a:rPr lang="ar-SA" b="1" dirty="0"/>
              <a:t>وَقَالَ الَّذِينَ لَا يَعْلَمُونَ </a:t>
            </a:r>
            <a:r>
              <a:rPr lang="ar-SA" b="1" dirty="0">
                <a:solidFill>
                  <a:srgbClr val="FF0000"/>
                </a:solidFill>
              </a:rPr>
              <a:t>لَوْلَا يُكَلِّمُنَا اللَّهُ </a:t>
            </a:r>
            <a:r>
              <a:rPr lang="ar-SA" b="1" dirty="0"/>
              <a:t>أَوْ تَأْتِينَا </a:t>
            </a:r>
            <a:r>
              <a:rPr lang="ar-SA" b="1" dirty="0" smtClean="0"/>
              <a:t>آَيَةٌ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 Allah </a:t>
            </a:r>
            <a:r>
              <a:rPr lang="en-US" dirty="0" err="1" smtClean="0">
                <a:sym typeface="Wingdings" pitchFamily="2" charset="2"/>
              </a:rPr>
              <a:t>berbicara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kepada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mereka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cs typeface="Traditional Arabic" pitchFamily="2" charset="-78"/>
                <a:sym typeface="Wingdings" pitchFamily="2" charset="2"/>
              </a:rPr>
              <a:t>40:36-37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Fir’aun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minta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dibuatkan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tangga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untuk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naik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ke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langit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dan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membuktikan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apa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Tuhan</a:t>
            </a:r>
            <a:r>
              <a:rPr lang="en-US" dirty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itu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ada</a:t>
            </a:r>
            <a:endParaRPr lang="en-US" dirty="0" smtClean="0">
              <a:cs typeface="Traditional Arabic" pitchFamily="2" charset="-78"/>
              <a:sym typeface="Wingdings" pitchFamily="2" charset="2"/>
            </a:endParaRPr>
          </a:p>
          <a:p>
            <a:r>
              <a:rPr lang="en-US" dirty="0" smtClean="0">
                <a:cs typeface="Traditional Arabic" pitchFamily="2" charset="-78"/>
                <a:sym typeface="Wingdings" pitchFamily="2" charset="2"/>
              </a:rPr>
              <a:t>Yuri Gagarin: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kosmonot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Rusia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,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manusia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pertama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di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luar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angkasa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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saya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telah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naik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ke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langit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dan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Tuhan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tidak</a:t>
            </a:r>
            <a:r>
              <a:rPr lang="en-US" dirty="0" smtClean="0">
                <a:cs typeface="Traditional Arabic" pitchFamily="2" charset="-78"/>
                <a:sym typeface="Wingdings" pitchFamily="2" charset="2"/>
              </a:rPr>
              <a:t> </a:t>
            </a:r>
            <a:r>
              <a:rPr lang="en-US" dirty="0" err="1" smtClean="0">
                <a:cs typeface="Traditional Arabic" pitchFamily="2" charset="-78"/>
                <a:sym typeface="Wingdings" pitchFamily="2" charset="2"/>
              </a:rPr>
              <a:t>ada</a:t>
            </a:r>
            <a:endParaRPr lang="en-US" dirty="0">
              <a:cs typeface="Traditional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7593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Indra</a:t>
            </a:r>
            <a:r>
              <a:rPr lang="en-US" dirty="0" smtClean="0"/>
              <a:t> Kita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telinga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endParaRPr lang="en-US" dirty="0" smtClean="0"/>
          </a:p>
          <a:p>
            <a:r>
              <a:rPr lang="en-US" dirty="0" err="1" smtClean="0"/>
              <a:t>Cahaya</a:t>
            </a:r>
            <a:r>
              <a:rPr lang="en-US" dirty="0" smtClean="0"/>
              <a:t> pun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: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tampak</a:t>
            </a:r>
            <a:endParaRPr lang="en-US" dirty="0" smtClean="0"/>
          </a:p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endParaRPr lang="en-US" dirty="0" smtClean="0"/>
          </a:p>
          <a:p>
            <a:pPr lvl="1"/>
            <a:r>
              <a:rPr lang="en-US" dirty="0" smtClean="0"/>
              <a:t>ADA TETAPI TIDAK ADA</a:t>
            </a:r>
          </a:p>
          <a:p>
            <a:pPr lvl="2"/>
            <a:r>
              <a:rPr lang="en-US" dirty="0" err="1" smtClean="0"/>
              <a:t>Fatamorgana</a:t>
            </a:r>
            <a:r>
              <a:rPr lang="en-US" dirty="0" smtClean="0"/>
              <a:t>,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langit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endParaRPr lang="en-US" dirty="0" smtClean="0"/>
          </a:p>
          <a:p>
            <a:pPr lvl="1"/>
            <a:r>
              <a:rPr lang="en-US" dirty="0" smtClean="0"/>
              <a:t>TIDAK ADA TETAPI ADA</a:t>
            </a:r>
          </a:p>
          <a:p>
            <a:pPr lvl="2"/>
            <a:r>
              <a:rPr lang="en-US" dirty="0" err="1" smtClean="0"/>
              <a:t>Suara</a:t>
            </a:r>
            <a:r>
              <a:rPr lang="en-US" dirty="0" smtClean="0"/>
              <a:t>, </a:t>
            </a:r>
            <a:r>
              <a:rPr lang="en-US" dirty="0" err="1" smtClean="0"/>
              <a:t>listrik</a:t>
            </a:r>
            <a:r>
              <a:rPr lang="en-US" dirty="0" smtClean="0"/>
              <a:t>, </a:t>
            </a:r>
            <a:r>
              <a:rPr lang="en-US" dirty="0" err="1" smtClean="0"/>
              <a:t>angin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endParaRPr lang="en-US" dirty="0" smtClean="0"/>
          </a:p>
          <a:p>
            <a:r>
              <a:rPr lang="en-US" dirty="0" err="1" smtClean="0"/>
              <a:t>Suara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didengar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pun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20 – 20.000 Hz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r>
              <a:rPr lang="en-US" dirty="0" smtClean="0">
                <a:sym typeface="Wingdings" pitchFamily="2" charset="2"/>
              </a:rPr>
              <a:t> Yang </a:t>
            </a:r>
            <a:r>
              <a:rPr lang="en-US" dirty="0" err="1" smtClean="0">
                <a:sym typeface="Wingdings" pitchFamily="2" charset="2"/>
              </a:rPr>
              <a:t>terbatas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melihat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mendengar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terbatas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kecuali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izin</a:t>
            </a:r>
            <a:r>
              <a:rPr lang="en-US" dirty="0" smtClean="0">
                <a:sym typeface="Wingdings" pitchFamily="2" charset="2"/>
              </a:rPr>
              <a:t> Allah (72:26-27)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34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Muwashafat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ingin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dicapai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Mengikhlaskan</a:t>
            </a:r>
            <a:r>
              <a:rPr lang="en-US" sz="2700" dirty="0" smtClean="0"/>
              <a:t> </a:t>
            </a:r>
            <a:r>
              <a:rPr lang="en-US" sz="2700" dirty="0" err="1" smtClean="0"/>
              <a:t>amal</a:t>
            </a:r>
            <a:r>
              <a:rPr lang="en-US" sz="2700" dirty="0" smtClean="0"/>
              <a:t> </a:t>
            </a:r>
            <a:r>
              <a:rPr lang="en-US" sz="2700" dirty="0" err="1" smtClean="0"/>
              <a:t>untuk</a:t>
            </a:r>
            <a:r>
              <a:rPr lang="en-US" sz="2700" dirty="0" smtClean="0"/>
              <a:t> Allah </a:t>
            </a:r>
            <a:r>
              <a:rPr lang="en-US" sz="2700" dirty="0" err="1" smtClean="0"/>
              <a:t>swt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Mensyukuri</a:t>
            </a:r>
            <a:r>
              <a:rPr lang="en-US" sz="2700" dirty="0" smtClean="0"/>
              <a:t> </a:t>
            </a:r>
            <a:r>
              <a:rPr lang="en-US" sz="2700" dirty="0" err="1" smtClean="0"/>
              <a:t>nikmat</a:t>
            </a:r>
            <a:r>
              <a:rPr lang="en-US" sz="2700" dirty="0" smtClean="0"/>
              <a:t> Allah </a:t>
            </a:r>
            <a:r>
              <a:rPr lang="en-US" sz="2700" dirty="0" err="1" smtClean="0"/>
              <a:t>swt</a:t>
            </a:r>
            <a:r>
              <a:rPr lang="en-US" sz="2700" dirty="0" smtClean="0"/>
              <a:t> </a:t>
            </a:r>
            <a:r>
              <a:rPr lang="en-US" sz="2700" dirty="0" err="1" smtClean="0"/>
              <a:t>saat</a:t>
            </a:r>
            <a:r>
              <a:rPr lang="en-US" sz="2700" dirty="0" smtClean="0"/>
              <a:t> </a:t>
            </a:r>
            <a:r>
              <a:rPr lang="en-US" sz="2700" dirty="0" err="1" smtClean="0"/>
              <a:t>mendapatkan</a:t>
            </a:r>
            <a:r>
              <a:rPr lang="en-US" sz="2700" dirty="0" smtClean="0"/>
              <a:t> </a:t>
            </a:r>
            <a:r>
              <a:rPr lang="en-US" sz="2700" dirty="0" err="1" smtClean="0"/>
              <a:t>nikmat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Menjauhi</a:t>
            </a:r>
            <a:r>
              <a:rPr lang="en-US" sz="2700" dirty="0" smtClean="0"/>
              <a:t> </a:t>
            </a:r>
            <a:r>
              <a:rPr lang="en-US" sz="2700" dirty="0" err="1" smtClean="0"/>
              <a:t>dosa</a:t>
            </a:r>
            <a:r>
              <a:rPr lang="en-US" sz="2700" dirty="0" smtClean="0"/>
              <a:t> </a:t>
            </a:r>
            <a:r>
              <a:rPr lang="en-US" sz="2700" dirty="0" err="1" smtClean="0"/>
              <a:t>besar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Menahan</a:t>
            </a:r>
            <a:r>
              <a:rPr lang="en-US" sz="2700" dirty="0" smtClean="0"/>
              <a:t> </a:t>
            </a:r>
            <a:r>
              <a:rPr lang="en-US" sz="2700" dirty="0" err="1" smtClean="0"/>
              <a:t>anggota</a:t>
            </a:r>
            <a:r>
              <a:rPr lang="en-US" sz="2700" dirty="0" smtClean="0"/>
              <a:t> </a:t>
            </a:r>
            <a:r>
              <a:rPr lang="en-US" sz="2700" dirty="0" err="1" smtClean="0"/>
              <a:t>tubuh</a:t>
            </a:r>
            <a:r>
              <a:rPr lang="en-US" sz="2700" dirty="0" smtClean="0"/>
              <a:t> </a:t>
            </a:r>
            <a:r>
              <a:rPr lang="en-US" sz="2700" dirty="0" err="1" smtClean="0"/>
              <a:t>dari</a:t>
            </a:r>
            <a:r>
              <a:rPr lang="en-US" sz="2700" dirty="0" smtClean="0"/>
              <a:t> </a:t>
            </a:r>
            <a:r>
              <a:rPr lang="en-US" sz="2700" dirty="0" err="1" smtClean="0"/>
              <a:t>segala</a:t>
            </a:r>
            <a:r>
              <a:rPr lang="en-US" sz="2700" dirty="0" smtClean="0"/>
              <a:t> yang </a:t>
            </a:r>
            <a:r>
              <a:rPr lang="en-US" sz="2700" dirty="0" err="1" smtClean="0"/>
              <a:t>haram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Tidak</a:t>
            </a:r>
            <a:r>
              <a:rPr lang="en-US" sz="2700" dirty="0" smtClean="0"/>
              <a:t> </a:t>
            </a:r>
            <a:r>
              <a:rPr lang="en-US" sz="2700" dirty="0" err="1" smtClean="0"/>
              <a:t>takabbur</a:t>
            </a:r>
            <a:endParaRPr lang="en-US" sz="2700" dirty="0" smtClean="0"/>
          </a:p>
          <a:p>
            <a:pPr marL="274320" indent="-457200">
              <a:buFont typeface="+mj-lt"/>
              <a:buAutoNum type="arabicPeriod"/>
            </a:pPr>
            <a:r>
              <a:rPr lang="en-US" sz="2700" dirty="0" err="1" smtClean="0"/>
              <a:t>Tidak</a:t>
            </a:r>
            <a:r>
              <a:rPr lang="en-US" sz="2700" dirty="0" smtClean="0"/>
              <a:t> </a:t>
            </a:r>
            <a:r>
              <a:rPr lang="en-US" sz="2700" dirty="0" err="1" smtClean="0"/>
              <a:t>Imma'ah</a:t>
            </a:r>
            <a:r>
              <a:rPr lang="en-US" sz="2700" dirty="0" smtClean="0"/>
              <a:t> (</a:t>
            </a:r>
            <a:r>
              <a:rPr lang="en-US" sz="2700" dirty="0" err="1" smtClean="0"/>
              <a:t>asal</a:t>
            </a:r>
            <a:r>
              <a:rPr lang="en-US" sz="2700" dirty="0" smtClean="0"/>
              <a:t> </a:t>
            </a:r>
            <a:r>
              <a:rPr lang="en-US" sz="2700" dirty="0" err="1" smtClean="0"/>
              <a:t>ikut</a:t>
            </a:r>
            <a:r>
              <a:rPr lang="en-US" sz="2700" dirty="0" smtClean="0"/>
              <a:t>, </a:t>
            </a:r>
            <a:r>
              <a:rPr lang="en-US" sz="2700" dirty="0" err="1" smtClean="0"/>
              <a:t>tidak</a:t>
            </a:r>
            <a:r>
              <a:rPr lang="en-US" sz="2700" dirty="0" smtClean="0"/>
              <a:t> </a:t>
            </a:r>
            <a:r>
              <a:rPr lang="en-US" sz="2700" dirty="0" err="1" smtClean="0"/>
              <a:t>punya</a:t>
            </a:r>
            <a:r>
              <a:rPr lang="en-US" sz="2700" dirty="0" smtClean="0"/>
              <a:t> </a:t>
            </a:r>
            <a:r>
              <a:rPr lang="en-US" sz="2700" dirty="0" err="1" smtClean="0"/>
              <a:t>prinsip</a:t>
            </a:r>
            <a:r>
              <a:rPr lang="en-US" sz="27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73860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Salah </a:t>
            </a:r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/>
            <a:r>
              <a:rPr lang="en-US" sz="3200" dirty="0" err="1" smtClean="0">
                <a:cs typeface="Traditional Arabic" pitchFamily="2" charset="-78"/>
              </a:rPr>
              <a:t>Karena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jalan</a:t>
            </a:r>
            <a:r>
              <a:rPr lang="en-US" sz="3200" dirty="0" smtClean="0">
                <a:cs typeface="Traditional Arabic" pitchFamily="2" charset="-78"/>
              </a:rPr>
              <a:t> yang </a:t>
            </a:r>
            <a:r>
              <a:rPr lang="en-US" sz="3200" dirty="0" err="1" smtClean="0">
                <a:cs typeface="Traditional Arabic" pitchFamily="2" charset="-78"/>
              </a:rPr>
              <a:t>ditempuh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salah</a:t>
            </a:r>
            <a:r>
              <a:rPr lang="en-US" sz="3200" dirty="0" smtClean="0">
                <a:cs typeface="Traditional Arabic" pitchFamily="2" charset="-78"/>
              </a:rPr>
              <a:t>, </a:t>
            </a:r>
            <a:r>
              <a:rPr lang="en-US" sz="3200" dirty="0" err="1" smtClean="0">
                <a:cs typeface="Traditional Arabic" pitchFamily="2" charset="-78"/>
              </a:rPr>
              <a:t>maka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hasilnya</a:t>
            </a:r>
            <a:r>
              <a:rPr lang="en-US" sz="3200" dirty="0" smtClean="0">
                <a:cs typeface="Traditional Arabic" pitchFamily="2" charset="-78"/>
              </a:rPr>
              <a:t> RAGU-RAGU (22:55, 24:50) </a:t>
            </a:r>
            <a:r>
              <a:rPr lang="en-US" sz="3200" dirty="0" err="1" smtClean="0">
                <a:cs typeface="Traditional Arabic" pitchFamily="2" charset="-78"/>
              </a:rPr>
              <a:t>dan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akhirnya</a:t>
            </a:r>
            <a:r>
              <a:rPr lang="en-US" sz="3200" dirty="0" smtClean="0">
                <a:cs typeface="Traditional Arabic" pitchFamily="2" charset="-78"/>
              </a:rPr>
              <a:t> TIDAK BERIMAN alias KAFIR</a:t>
            </a:r>
          </a:p>
          <a:p>
            <a:pPr marL="457200" indent="-457200"/>
            <a:r>
              <a:rPr lang="en-US" sz="3200" dirty="0" err="1" smtClean="0">
                <a:cs typeface="Traditional Arabic" pitchFamily="2" charset="-78"/>
              </a:rPr>
              <a:t>Ayat-ayat</a:t>
            </a:r>
            <a:r>
              <a:rPr lang="en-US" sz="3200" dirty="0" smtClean="0">
                <a:cs typeface="Traditional Arabic" pitchFamily="2" charset="-78"/>
              </a:rPr>
              <a:t> Allah </a:t>
            </a:r>
            <a:r>
              <a:rPr lang="en-US" sz="3200" dirty="0" err="1" smtClean="0">
                <a:cs typeface="Traditional Arabic" pitchFamily="2" charset="-78"/>
              </a:rPr>
              <a:t>berlalu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begitu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err="1" smtClean="0">
                <a:cs typeface="Traditional Arabic" pitchFamily="2" charset="-78"/>
              </a:rPr>
              <a:t>saja</a:t>
            </a:r>
            <a:endParaRPr lang="en-US" sz="3200" dirty="0" smtClean="0">
              <a:cs typeface="Traditional Arabic" pitchFamily="2" charset="-78"/>
            </a:endParaRPr>
          </a:p>
          <a:p>
            <a:pPr indent="0" algn="ctr">
              <a:buNone/>
            </a:pPr>
            <a:r>
              <a:rPr lang="ar-SA" sz="4400" b="1" dirty="0" smtClean="0">
                <a:cs typeface="Traditional Arabic" pitchFamily="2" charset="-78"/>
              </a:rPr>
              <a:t>وَكَأَيِّنْ مِنْ آَيَةٍ فِي السَّمَاوَاتِ وَالْأَرْضِ يَمُرُّونَ عَلَيْهَا وَهُمْ عَنْهَا مُعْرِضُونَ</a:t>
            </a:r>
          </a:p>
          <a:p>
            <a:pPr indent="0" algn="ctr">
              <a:buNone/>
            </a:pPr>
            <a:r>
              <a:rPr lang="en-US" sz="2800" i="1" dirty="0" smtClean="0">
                <a:cs typeface="Traditional Arabic" pitchFamily="2" charset="-78"/>
              </a:rPr>
              <a:t>Dan </a:t>
            </a:r>
            <a:r>
              <a:rPr lang="en-US" sz="2800" i="1" dirty="0" err="1" smtClean="0">
                <a:cs typeface="Traditional Arabic" pitchFamily="2" charset="-78"/>
              </a:rPr>
              <a:t>banyak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sekali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tanda-tanda</a:t>
            </a:r>
            <a:r>
              <a:rPr lang="en-US" sz="2800" i="1" dirty="0" smtClean="0">
                <a:cs typeface="Traditional Arabic" pitchFamily="2" charset="-78"/>
              </a:rPr>
              <a:t> (</a:t>
            </a:r>
            <a:r>
              <a:rPr lang="en-US" sz="2800" i="1" dirty="0" err="1" smtClean="0">
                <a:cs typeface="Traditional Arabic" pitchFamily="2" charset="-78"/>
              </a:rPr>
              <a:t>kekuasaan</a:t>
            </a:r>
            <a:r>
              <a:rPr lang="en-US" sz="2800" i="1" dirty="0" smtClean="0">
                <a:cs typeface="Traditional Arabic" pitchFamily="2" charset="-78"/>
              </a:rPr>
              <a:t> Allah) di </a:t>
            </a:r>
            <a:r>
              <a:rPr lang="en-US" sz="2800" i="1" dirty="0" err="1" smtClean="0">
                <a:cs typeface="Traditional Arabic" pitchFamily="2" charset="-78"/>
              </a:rPr>
              <a:t>langit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dan</a:t>
            </a:r>
            <a:r>
              <a:rPr lang="en-US" sz="2800" i="1" dirty="0" smtClean="0">
                <a:cs typeface="Traditional Arabic" pitchFamily="2" charset="-78"/>
              </a:rPr>
              <a:t> di </a:t>
            </a:r>
            <a:r>
              <a:rPr lang="en-US" sz="2800" i="1" dirty="0" err="1" smtClean="0">
                <a:cs typeface="Traditional Arabic" pitchFamily="2" charset="-78"/>
              </a:rPr>
              <a:t>bumi</a:t>
            </a:r>
            <a:r>
              <a:rPr lang="en-US" sz="2800" i="1" dirty="0" smtClean="0">
                <a:cs typeface="Traditional Arabic" pitchFamily="2" charset="-78"/>
              </a:rPr>
              <a:t> yang </a:t>
            </a:r>
            <a:r>
              <a:rPr lang="en-US" sz="2800" i="1" dirty="0" err="1" smtClean="0">
                <a:cs typeface="Traditional Arabic" pitchFamily="2" charset="-78"/>
              </a:rPr>
              <a:t>mereka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melaluinya</a:t>
            </a:r>
            <a:r>
              <a:rPr lang="en-US" sz="2800" i="1" dirty="0" smtClean="0">
                <a:cs typeface="Traditional Arabic" pitchFamily="2" charset="-78"/>
              </a:rPr>
              <a:t>, </a:t>
            </a:r>
            <a:r>
              <a:rPr lang="en-US" sz="2800" i="1" dirty="0" err="1" smtClean="0">
                <a:cs typeface="Traditional Arabic" pitchFamily="2" charset="-78"/>
              </a:rPr>
              <a:t>sedang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mereka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berpaling</a:t>
            </a:r>
            <a:r>
              <a:rPr lang="en-US" sz="2800" i="1" dirty="0" smtClean="0">
                <a:cs typeface="Traditional Arabic" pitchFamily="2" charset="-78"/>
              </a:rPr>
              <a:t> </a:t>
            </a:r>
            <a:r>
              <a:rPr lang="en-US" sz="2800" i="1" dirty="0" err="1" smtClean="0">
                <a:cs typeface="Traditional Arabic" pitchFamily="2" charset="-78"/>
              </a:rPr>
              <a:t>daripadanya</a:t>
            </a:r>
            <a:r>
              <a:rPr lang="en-US" sz="2800" dirty="0" smtClean="0">
                <a:cs typeface="Traditional Arabic" pitchFamily="2" charset="-78"/>
              </a:rPr>
              <a:t>. (12:105)</a:t>
            </a:r>
          </a:p>
        </p:txBody>
      </p:sp>
    </p:spTree>
    <p:extLst>
      <p:ext uri="{BB962C8B-B14F-4D97-AF65-F5344CB8AC3E}">
        <p14:creationId xmlns:p14="http://schemas.microsoft.com/office/powerpoint/2010/main" xmlns="" val="2767857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Tafakkur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Tadabbur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4000" dirty="0" err="1"/>
              <a:t>Oleh</a:t>
            </a:r>
            <a:r>
              <a:rPr lang="en-US" sz="4000" dirty="0"/>
              <a:t> </a:t>
            </a:r>
            <a:r>
              <a:rPr lang="en-US" sz="4000" dirty="0" err="1"/>
              <a:t>karena</a:t>
            </a:r>
            <a:r>
              <a:rPr lang="en-US" sz="4000" dirty="0"/>
              <a:t> </a:t>
            </a:r>
            <a:r>
              <a:rPr lang="en-US" sz="4000" dirty="0" err="1"/>
              <a:t>itu</a:t>
            </a:r>
            <a:r>
              <a:rPr lang="en-US" sz="4000" dirty="0"/>
              <a:t> </a:t>
            </a:r>
            <a:r>
              <a:rPr lang="en-US" sz="4000" dirty="0" err="1"/>
              <a:t>penting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endParaRPr lang="en-US" sz="4000" dirty="0"/>
          </a:p>
          <a:p>
            <a:pPr marL="755650" lvl="1" indent="-182563"/>
            <a:r>
              <a:rPr lang="en-US" sz="3200" dirty="0" err="1"/>
              <a:t>Memikirkan</a:t>
            </a:r>
            <a:r>
              <a:rPr lang="en-US" sz="3200" dirty="0"/>
              <a:t> </a:t>
            </a:r>
            <a:r>
              <a:rPr lang="en-US" sz="3200" dirty="0" err="1"/>
              <a:t>alam</a:t>
            </a:r>
            <a:r>
              <a:rPr lang="en-US" sz="3200" dirty="0"/>
              <a:t> </a:t>
            </a:r>
            <a:r>
              <a:rPr lang="en-US" sz="3200" dirty="0" err="1"/>
              <a:t>semesta</a:t>
            </a:r>
            <a:r>
              <a:rPr lang="en-US" sz="3200" dirty="0"/>
              <a:t>, </a:t>
            </a:r>
            <a:r>
              <a:rPr lang="en-US" sz="3200" dirty="0" err="1"/>
              <a:t>termasuk</a:t>
            </a:r>
            <a:r>
              <a:rPr lang="en-US" sz="3200" dirty="0"/>
              <a:t> </a:t>
            </a:r>
            <a:r>
              <a:rPr lang="en-US" sz="3200" dirty="0" err="1"/>
              <a:t>diri</a:t>
            </a:r>
            <a:r>
              <a:rPr lang="en-US" sz="3200" dirty="0"/>
              <a:t> </a:t>
            </a:r>
            <a:r>
              <a:rPr lang="en-US" sz="3200" dirty="0" err="1"/>
              <a:t>kita</a:t>
            </a:r>
            <a:endParaRPr lang="en-US" sz="3200" dirty="0"/>
          </a:p>
          <a:p>
            <a:pPr marL="755650" lvl="1" indent="-182563"/>
            <a:r>
              <a:rPr lang="en-US" sz="3200" dirty="0" err="1"/>
              <a:t>Membaca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mentadabburi</a:t>
            </a:r>
            <a:r>
              <a:rPr lang="en-US" sz="3200" dirty="0"/>
              <a:t> Al-Qur’an</a:t>
            </a:r>
          </a:p>
          <a:p>
            <a:pPr marL="457200" indent="-457200"/>
            <a:r>
              <a:rPr lang="en-US" sz="3600" dirty="0" err="1"/>
              <a:t>Kedalaman</a:t>
            </a:r>
            <a:r>
              <a:rPr lang="en-US" sz="3600" dirty="0"/>
              <a:t> </a:t>
            </a:r>
            <a:r>
              <a:rPr lang="en-US" sz="3600" dirty="0" err="1"/>
              <a:t>pengenalan</a:t>
            </a:r>
            <a:r>
              <a:rPr lang="en-US" sz="3600" dirty="0"/>
              <a:t> </a:t>
            </a:r>
            <a:r>
              <a:rPr lang="en-US" sz="3600" dirty="0" err="1"/>
              <a:t>seseorang</a:t>
            </a:r>
            <a:r>
              <a:rPr lang="en-US" sz="3600" dirty="0"/>
              <a:t> </a:t>
            </a:r>
            <a:r>
              <a:rPr lang="en-US" sz="3600" dirty="0" err="1"/>
              <a:t>kepada</a:t>
            </a:r>
            <a:r>
              <a:rPr lang="en-US" sz="3600" dirty="0"/>
              <a:t> Allah </a:t>
            </a:r>
            <a:r>
              <a:rPr lang="en-US" sz="3600" dirty="0" err="1"/>
              <a:t>tergantung</a:t>
            </a:r>
            <a:r>
              <a:rPr lang="en-US" sz="3600" dirty="0"/>
              <a:t> </a:t>
            </a:r>
            <a:r>
              <a:rPr lang="en-US" sz="3600" dirty="0" err="1"/>
              <a:t>kepada</a:t>
            </a:r>
            <a:r>
              <a:rPr lang="en-US" sz="3600" dirty="0"/>
              <a:t> </a:t>
            </a:r>
            <a:r>
              <a:rPr lang="en-US" sz="3600" dirty="0" err="1"/>
              <a:t>kedua</a:t>
            </a:r>
            <a:r>
              <a:rPr lang="en-US" sz="3600" dirty="0"/>
              <a:t> </a:t>
            </a:r>
            <a:r>
              <a:rPr lang="en-US" sz="3600" dirty="0" err="1"/>
              <a:t>hal</a:t>
            </a:r>
            <a:r>
              <a:rPr lang="en-US" sz="3600" dirty="0"/>
              <a:t> </a:t>
            </a:r>
            <a:r>
              <a:rPr lang="en-US" sz="3600" dirty="0" err="1" smtClean="0"/>
              <a:t>tersebut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918879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TUJUAN UMUM</a:t>
            </a:r>
            <a:endParaRPr lang="en-US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i-FI" sz="3600" b="1" dirty="0" smtClean="0">
                <a:solidFill>
                  <a:srgbClr val="0070C0"/>
                </a:solidFill>
              </a:rPr>
              <a:t>Mengerti tentang fakta-fakta yang berhubungan dengan aqidah yang benar yang digali dari Al Qur`an, As Sunah, dalil-dalil naqli dan aqli, menanamkannya dalam jiwa, dan membersihkannya dari bid`ah dan khurafat yang mungkin mengotorinya. </a:t>
            </a:r>
            <a:endParaRPr lang="en-US" sz="3600" b="1" u="sng" dirty="0" smtClean="0">
              <a:solidFill>
                <a:srgbClr val="0070C0"/>
              </a:solidFill>
            </a:endParaRPr>
          </a:p>
          <a:p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568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TUJUAN KOGNITIF 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050" indent="-273050">
              <a:buFont typeface="+mj-lt"/>
              <a:buAutoNum type="arabicPeriod"/>
            </a:pPr>
            <a:r>
              <a:rPr lang="en-US" sz="4400" b="1" dirty="0" err="1" smtClean="0">
                <a:solidFill>
                  <a:srgbClr val="0070C0"/>
                </a:solidFill>
              </a:rPr>
              <a:t>Memahami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cara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menuju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ma’rifatullah</a:t>
            </a:r>
            <a:r>
              <a:rPr lang="en-US" sz="4400" b="1" dirty="0" smtClean="0">
                <a:solidFill>
                  <a:srgbClr val="0070C0"/>
                </a:solidFill>
              </a:rPr>
              <a:t>. </a:t>
            </a:r>
          </a:p>
          <a:p>
            <a:pPr marL="273050" lvl="0" indent="-273050">
              <a:buFont typeface="+mj-lt"/>
              <a:buAutoNum type="arabicPeriod"/>
            </a:pPr>
            <a:r>
              <a:rPr lang="en-US" sz="4400" b="1" dirty="0" err="1" smtClean="0">
                <a:solidFill>
                  <a:srgbClr val="0070C0"/>
                </a:solidFill>
              </a:rPr>
              <a:t>Menunjukkan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dalil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baik</a:t>
            </a:r>
            <a:r>
              <a:rPr lang="en-US" sz="4400" b="1" dirty="0" smtClean="0">
                <a:solidFill>
                  <a:srgbClr val="0070C0"/>
                </a:solidFill>
              </a:rPr>
              <a:t> Al-Qur’an </a:t>
            </a:r>
            <a:r>
              <a:rPr lang="en-US" sz="4400" b="1" dirty="0" err="1" smtClean="0">
                <a:solidFill>
                  <a:srgbClr val="0070C0"/>
                </a:solidFill>
              </a:rPr>
              <a:t>atau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Hadits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tentang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cara</a:t>
            </a:r>
            <a:r>
              <a:rPr lang="en-US" sz="4400" b="1" dirty="0" smtClean="0">
                <a:solidFill>
                  <a:srgbClr val="0070C0"/>
                </a:solidFill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</a:rPr>
              <a:t>mengenal</a:t>
            </a:r>
            <a:r>
              <a:rPr lang="en-US" sz="4400" b="1" dirty="0" smtClean="0">
                <a:solidFill>
                  <a:srgbClr val="0070C0"/>
                </a:solidFill>
              </a:rPr>
              <a:t> Allah</a:t>
            </a:r>
          </a:p>
          <a:p>
            <a:pPr marL="273050" indent="-273050"/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35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TUJUAN AFEKTIF  DAN PSIKOMOTORIK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1813" indent="-531813">
              <a:buFont typeface="+mj-lt"/>
              <a:buAutoNum type="arabicPeriod"/>
            </a:pPr>
            <a:r>
              <a:rPr lang="en-US" sz="3600" b="1" dirty="0" err="1" smtClean="0">
                <a:solidFill>
                  <a:srgbClr val="0070C0"/>
                </a:solidFill>
              </a:rPr>
              <a:t>Termotivasi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untuk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mencari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jalan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dalam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rangka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mengenal</a:t>
            </a:r>
            <a:r>
              <a:rPr lang="en-US" sz="3600" b="1" dirty="0" smtClean="0">
                <a:solidFill>
                  <a:srgbClr val="0070C0"/>
                </a:solidFill>
              </a:rPr>
              <a:t> Allah. </a:t>
            </a:r>
          </a:p>
          <a:p>
            <a:pPr marL="531813" indent="-531813">
              <a:buFont typeface="+mj-lt"/>
              <a:buAutoNum type="arabicPeriod"/>
            </a:pPr>
            <a:r>
              <a:rPr lang="en-US" sz="3600" b="1" dirty="0" err="1" smtClean="0">
                <a:solidFill>
                  <a:srgbClr val="0070C0"/>
                </a:solidFill>
              </a:rPr>
              <a:t>Menyadari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kiat-kiat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untuk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mengenal</a:t>
            </a:r>
            <a:r>
              <a:rPr lang="en-US" sz="3600" b="1" dirty="0" smtClean="0">
                <a:solidFill>
                  <a:srgbClr val="0070C0"/>
                </a:solidFill>
              </a:rPr>
              <a:t> Allah. </a:t>
            </a:r>
          </a:p>
          <a:p>
            <a:pPr marL="531813" indent="-531813">
              <a:buFont typeface="+mj-lt"/>
              <a:buAutoNum type="arabicPeriod"/>
            </a:pPr>
            <a:r>
              <a:rPr lang="en-US" sz="3600" b="1" dirty="0" err="1" smtClean="0">
                <a:solidFill>
                  <a:srgbClr val="0070C0"/>
                </a:solidFill>
              </a:rPr>
              <a:t>Termotivasi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untuk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menerapkan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cara-cara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untuk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lebih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dekat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dengan</a:t>
            </a:r>
            <a:r>
              <a:rPr lang="en-US" sz="3600" b="1" dirty="0" smtClean="0">
                <a:solidFill>
                  <a:srgbClr val="0070C0"/>
                </a:solidFill>
              </a:rPr>
              <a:t> Allah.</a:t>
            </a:r>
          </a:p>
          <a:p>
            <a:pPr marL="274320" indent="-457200">
              <a:buFont typeface="+mj-lt"/>
              <a:buAutoNum type="arabicPeriod"/>
            </a:pP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768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KEGIATAN PEMBELAJARAN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>
                <a:solidFill>
                  <a:srgbClr val="0070C0"/>
                </a:solidFill>
              </a:rPr>
              <a:t>Pilihan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kegiatan</a:t>
            </a:r>
            <a:r>
              <a:rPr lang="en-US" b="1" dirty="0" smtClean="0">
                <a:solidFill>
                  <a:srgbClr val="0070C0"/>
                </a:solidFill>
              </a:rPr>
              <a:t> yang </a:t>
            </a:r>
            <a:r>
              <a:rPr lang="en-US" b="1" dirty="0" err="1" smtClean="0">
                <a:solidFill>
                  <a:srgbClr val="0070C0"/>
                </a:solidFill>
              </a:rPr>
              <a:t>bisa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diselenggarakan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dalam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halaqah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adalah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endParaRPr lang="en-US" sz="1600" b="1" u="sng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1. </a:t>
            </a:r>
            <a:r>
              <a:rPr lang="en-US" b="1" dirty="0" err="1" smtClean="0">
                <a:solidFill>
                  <a:srgbClr val="0070C0"/>
                </a:solidFill>
              </a:rPr>
              <a:t>Kegiatan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Pembuka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endParaRPr lang="en-US" sz="1600" b="1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Mengkomunikasikan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tentang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urgensi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mengkaji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At-</a:t>
            </a:r>
            <a:r>
              <a:rPr lang="en-US" b="1" dirty="0" err="1" smtClean="0">
                <a:solidFill>
                  <a:srgbClr val="0070C0"/>
                </a:solidFill>
              </a:rPr>
              <a:t>Thariq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Ila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Ma’rifatillah</a:t>
            </a:r>
            <a:endParaRPr lang="en-US" sz="1400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Menginventarisir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tentang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fenomena</a:t>
            </a:r>
            <a:r>
              <a:rPr lang="en-US" dirty="0" smtClean="0">
                <a:solidFill>
                  <a:srgbClr val="0070C0"/>
                </a:solidFill>
              </a:rPr>
              <a:t> yang </a:t>
            </a:r>
            <a:r>
              <a:rPr lang="en-US" dirty="0" err="1" smtClean="0">
                <a:solidFill>
                  <a:srgbClr val="0070C0"/>
                </a:solidFill>
              </a:rPr>
              <a:t>berhubungan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dengan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tema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kajian</a:t>
            </a:r>
            <a:endParaRPr lang="en-US" sz="1400" u="sng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2.  </a:t>
            </a:r>
            <a:r>
              <a:rPr lang="en-US" b="1" dirty="0" err="1" smtClean="0">
                <a:solidFill>
                  <a:srgbClr val="0070C0"/>
                </a:solidFill>
              </a:rPr>
              <a:t>Kegiatan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Inti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endParaRPr lang="en-US" sz="1600" b="1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Kajian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tentang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sz="1200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Berdiskusi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tanya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jawab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tema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kajian</a:t>
            </a:r>
            <a:r>
              <a:rPr lang="en-US" dirty="0" smtClean="0">
                <a:solidFill>
                  <a:srgbClr val="0070C0"/>
                </a:solidFill>
              </a:rPr>
              <a:t> (</a:t>
            </a:r>
            <a:r>
              <a:rPr lang="en-US" dirty="0" err="1" smtClean="0">
                <a:solidFill>
                  <a:srgbClr val="0070C0"/>
                </a:solidFill>
              </a:rPr>
              <a:t>lihat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tujuan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kognitif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afektif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psikomotor</a:t>
            </a:r>
            <a:r>
              <a:rPr lang="en-US" dirty="0" smtClean="0">
                <a:solidFill>
                  <a:srgbClr val="0070C0"/>
                </a:solidFill>
              </a:rPr>
              <a:t>) </a:t>
            </a:r>
            <a:endParaRPr lang="en-US" sz="1200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Penekanan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dari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Murabbi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tentang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nilai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hikmah</a:t>
            </a:r>
            <a:r>
              <a:rPr lang="en-US" dirty="0" smtClean="0">
                <a:solidFill>
                  <a:srgbClr val="0070C0"/>
                </a:solidFill>
              </a:rPr>
              <a:t> yang </a:t>
            </a:r>
            <a:r>
              <a:rPr lang="en-US" dirty="0" err="1" smtClean="0">
                <a:solidFill>
                  <a:srgbClr val="0070C0"/>
                </a:solidFill>
              </a:rPr>
              <a:t>terkandung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dalam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materi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sz="1200" u="sng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3.  </a:t>
            </a:r>
            <a:r>
              <a:rPr lang="en-US" b="1" dirty="0" err="1" smtClean="0">
                <a:solidFill>
                  <a:srgbClr val="0070C0"/>
                </a:solidFill>
              </a:rPr>
              <a:t>Kegiatan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Penutup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endParaRPr lang="en-US" sz="1100" b="1" u="sng" dirty="0" smtClean="0">
              <a:solidFill>
                <a:srgbClr val="0070C0"/>
              </a:solidFill>
            </a:endParaRPr>
          </a:p>
          <a:p>
            <a:pPr lvl="1"/>
            <a:r>
              <a:rPr lang="fi-FI" dirty="0" smtClean="0">
                <a:solidFill>
                  <a:srgbClr val="0070C0"/>
                </a:solidFill>
              </a:rPr>
              <a:t>Tugas mandiri (Lihat Pilihan Kegiatan)</a:t>
            </a:r>
            <a:endParaRPr lang="en-US" sz="1200" u="sng" dirty="0" smtClean="0">
              <a:solidFill>
                <a:srgbClr val="0070C0"/>
              </a:solidFill>
            </a:endParaRPr>
          </a:p>
          <a:p>
            <a:pPr lvl="1"/>
            <a:r>
              <a:rPr lang="en-US" dirty="0" err="1" smtClean="0">
                <a:solidFill>
                  <a:srgbClr val="0070C0"/>
                </a:solidFill>
              </a:rPr>
              <a:t>Evaluasi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145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V. PILIHAN KEGIATAN 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>
              <a:buAutoNum type="arabicPeriod"/>
            </a:pPr>
            <a:r>
              <a:rPr lang="fi-FI" b="1" dirty="0" smtClean="0">
                <a:solidFill>
                  <a:srgbClr val="00B0F0"/>
                </a:solidFill>
              </a:rPr>
              <a:t>Mengumpulkan ayat-ayat Al Qur`an yang menunjukkan pada tafakkur</a:t>
            </a:r>
          </a:p>
          <a:p>
            <a:pPr marL="273050" lvl="0" indent="-273050">
              <a:buAutoNum type="arabicPeriod"/>
            </a:pPr>
            <a:r>
              <a:rPr lang="fi-FI" b="1" dirty="0" smtClean="0">
                <a:solidFill>
                  <a:srgbClr val="00B0F0"/>
                </a:solidFill>
              </a:rPr>
              <a:t> Mengumpulkan ayat-ayat tentang pentingnya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lvl="0" indent="-273050">
              <a:buAutoNum type="arabicPeriod"/>
            </a:pPr>
            <a:r>
              <a:rPr lang="en-US" b="1" dirty="0" err="1" smtClean="0">
                <a:solidFill>
                  <a:srgbClr val="00B0F0"/>
                </a:solidFill>
              </a:rPr>
              <a:t>Mengumpulkan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hadits-hadits</a:t>
            </a:r>
            <a:r>
              <a:rPr lang="en-US" b="1" dirty="0" smtClean="0">
                <a:solidFill>
                  <a:srgbClr val="00B0F0"/>
                </a:solidFill>
              </a:rPr>
              <a:t> yang </a:t>
            </a:r>
            <a:r>
              <a:rPr lang="en-US" b="1" dirty="0" err="1" smtClean="0">
                <a:solidFill>
                  <a:srgbClr val="00B0F0"/>
                </a:solidFill>
              </a:rPr>
              <a:t>menunjukkan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hal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di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atas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lvl="0" indent="-273050">
              <a:buAutoNum type="arabicPeriod"/>
            </a:pPr>
            <a:r>
              <a:rPr lang="en-US" b="1" dirty="0" err="1" smtClean="0">
                <a:solidFill>
                  <a:srgbClr val="00B0F0"/>
                </a:solidFill>
              </a:rPr>
              <a:t>Menulis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makalah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tentang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pentingnya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lvl="0" indent="-273050">
              <a:buFont typeface="+mj-lt"/>
              <a:buAutoNum type="arabicPeriod"/>
            </a:pPr>
            <a:r>
              <a:rPr lang="en-US" b="1" dirty="0" err="1" smtClean="0">
                <a:solidFill>
                  <a:srgbClr val="00B0F0"/>
                </a:solidFill>
              </a:rPr>
              <a:t>Mengumpulkan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perkataan-perkataan</a:t>
            </a:r>
            <a:r>
              <a:rPr lang="en-US" b="1" dirty="0" smtClean="0">
                <a:solidFill>
                  <a:srgbClr val="00B0F0"/>
                </a:solidFill>
              </a:rPr>
              <a:t> orang </a:t>
            </a:r>
            <a:r>
              <a:rPr lang="en-US" b="1" dirty="0" err="1" smtClean="0">
                <a:solidFill>
                  <a:srgbClr val="00B0F0"/>
                </a:solidFill>
              </a:rPr>
              <a:t>muslim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dan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lainnya</a:t>
            </a:r>
            <a:r>
              <a:rPr lang="en-US" b="1" dirty="0" smtClean="0">
                <a:solidFill>
                  <a:srgbClr val="00B0F0"/>
                </a:solidFill>
              </a:rPr>
              <a:t> yang </a:t>
            </a:r>
            <a:r>
              <a:rPr lang="en-US" b="1" dirty="0" err="1" smtClean="0">
                <a:solidFill>
                  <a:srgbClr val="00B0F0"/>
                </a:solidFill>
              </a:rPr>
              <a:t>obyektif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tentang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pentingnya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At-</a:t>
            </a:r>
            <a:r>
              <a:rPr lang="en-US" b="1" dirty="0" err="1">
                <a:solidFill>
                  <a:srgbClr val="0070C0"/>
                </a:solidFill>
              </a:rPr>
              <a:t>Thariq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Ila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Ma’rifatillah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lvl="0" indent="-273050">
              <a:buFont typeface="+mj-lt"/>
              <a:buAutoNum type="arabicPeriod"/>
            </a:pPr>
            <a:r>
              <a:rPr lang="en-US" b="1" dirty="0" err="1" smtClean="0">
                <a:solidFill>
                  <a:srgbClr val="00B0F0"/>
                </a:solidFill>
              </a:rPr>
              <a:t>Tafakur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Alam</a:t>
            </a:r>
            <a:endParaRPr lang="en-US" b="1" u="sng" dirty="0" smtClean="0">
              <a:solidFill>
                <a:srgbClr val="00B0F0"/>
              </a:solidFill>
            </a:endParaRPr>
          </a:p>
          <a:p>
            <a:pPr marL="273050" indent="-273050">
              <a:buFont typeface="+mj-lt"/>
              <a:buAutoNum type="arabicPeriod"/>
            </a:pP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674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VI.  SARANA EVALUASI DAN MUTABAAH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76800"/>
          </a:xfrm>
        </p:spPr>
        <p:txBody>
          <a:bodyPr>
            <a:normAutofit/>
          </a:bodyPr>
          <a:lstStyle/>
          <a:p>
            <a:pPr marL="273050" indent="-273050">
              <a:buFont typeface="+mj-lt"/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Tes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akademis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melalui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pertanyaan</a:t>
            </a:r>
            <a:r>
              <a:rPr lang="en-US" sz="3600" dirty="0" smtClean="0">
                <a:solidFill>
                  <a:srgbClr val="0070C0"/>
                </a:solidFill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</a:rPr>
              <a:t>diskusi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dan</a:t>
            </a:r>
            <a:r>
              <a:rPr lang="en-US" sz="3600" dirty="0" smtClean="0">
                <a:solidFill>
                  <a:srgbClr val="0070C0"/>
                </a:solidFill>
              </a:rPr>
              <a:t> dialog </a:t>
            </a:r>
            <a:r>
              <a:rPr lang="en-US" sz="3600" dirty="0" err="1" smtClean="0">
                <a:solidFill>
                  <a:srgbClr val="0070C0"/>
                </a:solidFill>
              </a:rPr>
              <a:t>menggunakan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metode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pencatatan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untuk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meyakinkan</a:t>
            </a:r>
            <a:r>
              <a:rPr lang="en-US" sz="3600" dirty="0" smtClean="0">
                <a:solidFill>
                  <a:srgbClr val="0070C0"/>
                </a:solidFill>
              </a:rPr>
              <a:t> (</a:t>
            </a:r>
            <a:r>
              <a:rPr lang="en-US" sz="3600" dirty="0" err="1" smtClean="0">
                <a:solidFill>
                  <a:srgbClr val="0070C0"/>
                </a:solidFill>
              </a:rPr>
              <a:t>menegaskan</a:t>
            </a:r>
            <a:r>
              <a:rPr lang="en-US" sz="3600" dirty="0" smtClean="0">
                <a:solidFill>
                  <a:srgbClr val="0070C0"/>
                </a:solidFill>
              </a:rPr>
              <a:t>) </a:t>
            </a:r>
            <a:r>
              <a:rPr lang="en-US" sz="3600" dirty="0" err="1" smtClean="0">
                <a:solidFill>
                  <a:srgbClr val="0070C0"/>
                </a:solidFill>
              </a:rPr>
              <a:t>tercapainya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tujuan</a:t>
            </a:r>
            <a:endParaRPr lang="en-US" sz="3600" u="sng" dirty="0" smtClean="0">
              <a:solidFill>
                <a:srgbClr val="0070C0"/>
              </a:solidFill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3600" dirty="0" err="1" smtClean="0">
                <a:solidFill>
                  <a:srgbClr val="0070C0"/>
                </a:solidFill>
              </a:rPr>
              <a:t>Tes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kemampuan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untuk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membandingkan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sejauh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mana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tujuan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telah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tercapai</a:t>
            </a:r>
            <a:endParaRPr lang="en-US" sz="3600" u="sng" dirty="0" smtClean="0">
              <a:solidFill>
                <a:srgbClr val="0070C0"/>
              </a:solidFill>
            </a:endParaRPr>
          </a:p>
          <a:p>
            <a:pPr marL="273050" indent="-273050">
              <a:buFont typeface="+mj-lt"/>
              <a:buAutoNum type="arabicPeriod"/>
            </a:pP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837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182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VIII. MUHTAWA</a:t>
            </a:r>
            <a:endParaRPr lang="en-US" sz="66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8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097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381</TotalTime>
  <Words>1003</Words>
  <Application>Microsoft Office PowerPoint</Application>
  <PresentationFormat>On-screen Show (4:3)</PresentationFormat>
  <Paragraphs>128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Clarity</vt:lpstr>
      <vt:lpstr>اَلطَّرِيْقُ إِلَى مَعْرِفَةِ اللهِ</vt:lpstr>
      <vt:lpstr>Muwashafat yang ingin dicapai</vt:lpstr>
      <vt:lpstr>I. TUJUAN UMUM</vt:lpstr>
      <vt:lpstr>II. TUJUAN KOGNITIF </vt:lpstr>
      <vt:lpstr>III. TUJUAN AFEKTIF  DAN PSIKOMOTORIK</vt:lpstr>
      <vt:lpstr>IV. KEGIATAN PEMBELAJARAN</vt:lpstr>
      <vt:lpstr>V. PILIHAN KEGIATAN </vt:lpstr>
      <vt:lpstr>VI.  SARANA EVALUASI DAN MUTABAAH</vt:lpstr>
      <vt:lpstr>Slide 9</vt:lpstr>
      <vt:lpstr>اَلطَّرِيْقُ إِلَى مَعْرِفَةِ اللهِ</vt:lpstr>
      <vt:lpstr>Melalui Ayat-ayat Allah</vt:lpstr>
      <vt:lpstr>Ayat-ayat Kauniyah</vt:lpstr>
      <vt:lpstr>Ayat-ayat Qauliyah</vt:lpstr>
      <vt:lpstr>Mu’jizat </vt:lpstr>
      <vt:lpstr>Kenapa dapat Masuk Islam?</vt:lpstr>
      <vt:lpstr>Dzikir dan Fikir (3:190-191)</vt:lpstr>
      <vt:lpstr>Kenapa Kafir?</vt:lpstr>
      <vt:lpstr>Mesti dapat DILIHAT atau DIDENGAR!</vt:lpstr>
      <vt:lpstr>Keterbatasan Indra Kita</vt:lpstr>
      <vt:lpstr>Salah Kesimpulan</vt:lpstr>
      <vt:lpstr>Tafakkur dan Tadabbur</vt:lpstr>
      <vt:lpstr>Slide 22</vt:lpstr>
    </vt:vector>
  </TitlesOfParts>
  <Company>Staff Departemen Kaderisasi Partai Keadilan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أَهَمِّيَّةُ مَعْرِفَةِ اللهِ</dc:title>
  <dc:creator>مشفع أحمد رحيم قاسم</dc:creator>
  <cp:lastModifiedBy>My-Computer</cp:lastModifiedBy>
  <cp:revision>79</cp:revision>
  <dcterms:created xsi:type="dcterms:W3CDTF">1999-04-08T02:27:07Z</dcterms:created>
  <dcterms:modified xsi:type="dcterms:W3CDTF">2018-04-02T02:57:42Z</dcterms:modified>
</cp:coreProperties>
</file>