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46" r:id="rId3"/>
    <p:sldId id="318" r:id="rId4"/>
    <p:sldId id="331" r:id="rId5"/>
    <p:sldId id="332" r:id="rId6"/>
    <p:sldId id="343" r:id="rId7"/>
    <p:sldId id="345" r:id="rId8"/>
    <p:sldId id="347" r:id="rId9"/>
    <p:sldId id="348" r:id="rId10"/>
    <p:sldId id="300" r:id="rId11"/>
  </p:sldIdLst>
  <p:sldSz cx="9144000" cy="6858000" type="screen4x3"/>
  <p:notesSz cx="7045325" cy="9345613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0" autoAdjust="0"/>
    <p:restoredTop sz="94580" autoAdjust="0"/>
  </p:normalViewPr>
  <p:slideViewPr>
    <p:cSldViewPr>
      <p:cViewPr varScale="1">
        <p:scale>
          <a:sx n="65" d="100"/>
          <a:sy n="65" d="100"/>
        </p:scale>
        <p:origin x="13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PAJAK PENGHASILAN (PPH)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4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B0287CA-41AB-427C-8CAE-9AA01FC14F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1640" y="1772816"/>
            <a:ext cx="7056784" cy="3865984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1028" name="Picture 4" descr="Konsep Pajak Penghasilan Pasal 21 - Pajak.io">
            <a:extLst>
              <a:ext uri="{FF2B5EF4-FFF2-40B4-BE49-F238E27FC236}">
                <a16:creationId xmlns:a16="http://schemas.microsoft.com/office/drawing/2014/main" id="{4ED1B580-7A8A-43D2-9F29-5F9A9D3A4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72816"/>
            <a:ext cx="7056784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188841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692696"/>
            <a:ext cx="8075240" cy="532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 sz="4500" b="1" dirty="0" err="1">
                <a:solidFill>
                  <a:schemeClr val="tx1"/>
                </a:solidFill>
              </a:rPr>
              <a:t>Pajak</a:t>
            </a:r>
            <a:r>
              <a:rPr lang="en-ID" sz="4500" b="1" dirty="0">
                <a:solidFill>
                  <a:schemeClr val="tx1"/>
                </a:solidFill>
              </a:rPr>
              <a:t> </a:t>
            </a:r>
            <a:r>
              <a:rPr lang="en-ID" sz="4500" b="1" dirty="0" err="1">
                <a:solidFill>
                  <a:schemeClr val="tx1"/>
                </a:solidFill>
              </a:rPr>
              <a:t>Penghasilan</a:t>
            </a:r>
            <a:r>
              <a:rPr lang="en-ID" sz="4500" b="1" dirty="0">
                <a:solidFill>
                  <a:schemeClr val="tx1"/>
                </a:solidFill>
              </a:rPr>
              <a:t> — </a:t>
            </a:r>
            <a:r>
              <a:rPr lang="en-ID" sz="4500" b="1" dirty="0" err="1">
                <a:solidFill>
                  <a:schemeClr val="tx1"/>
                </a:solidFill>
              </a:rPr>
              <a:t>Pengertian</a:t>
            </a:r>
            <a:r>
              <a:rPr lang="en-ID" sz="4500" b="1" dirty="0">
                <a:solidFill>
                  <a:schemeClr val="tx1"/>
                </a:solidFill>
              </a:rPr>
              <a:t> &amp; </a:t>
            </a:r>
            <a:r>
              <a:rPr lang="en-ID" sz="4500" b="1" dirty="0" err="1">
                <a:solidFill>
                  <a:schemeClr val="tx1"/>
                </a:solidFill>
              </a:rPr>
              <a:t>Karakteristik</a:t>
            </a:r>
            <a:endParaRPr lang="en-ID" sz="4500" b="1" dirty="0">
              <a:solidFill>
                <a:schemeClr val="tx1"/>
              </a:solidFill>
            </a:endParaRPr>
          </a:p>
          <a:p>
            <a:endParaRPr lang="en-ID" sz="2800" b="1" dirty="0">
              <a:solidFill>
                <a:schemeClr val="tx1"/>
              </a:solidFill>
            </a:endParaRPr>
          </a:p>
          <a:p>
            <a:endParaRPr lang="en-ID" sz="2800" b="1" dirty="0">
              <a:solidFill>
                <a:schemeClr val="tx1"/>
              </a:solidFill>
            </a:endParaRPr>
          </a:p>
          <a:p>
            <a:endParaRPr lang="en-ID" sz="28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4400" dirty="0" err="1">
                <a:solidFill>
                  <a:schemeClr val="tx1"/>
                </a:solidFill>
              </a:rPr>
              <a:t>PPh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adalah</a:t>
            </a:r>
            <a:r>
              <a:rPr lang="en-ID" sz="4400" dirty="0">
                <a:solidFill>
                  <a:schemeClr val="tx1"/>
                </a:solidFill>
              </a:rPr>
              <a:t> : </a:t>
            </a:r>
            <a:r>
              <a:rPr lang="en-ID" sz="4400" dirty="0" err="1">
                <a:solidFill>
                  <a:schemeClr val="tx1"/>
                </a:solidFill>
              </a:rPr>
              <a:t>pajak</a:t>
            </a:r>
            <a:r>
              <a:rPr lang="en-ID" sz="4400" dirty="0">
                <a:solidFill>
                  <a:schemeClr val="tx1"/>
                </a:solidFill>
              </a:rPr>
              <a:t> yang </a:t>
            </a:r>
            <a:r>
              <a:rPr lang="en-ID" sz="4400" dirty="0" err="1">
                <a:solidFill>
                  <a:schemeClr val="tx1"/>
                </a:solidFill>
              </a:rPr>
              <a:t>dikenakan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atas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penghasilan</a:t>
            </a:r>
            <a:r>
              <a:rPr lang="en-ID" sz="4400" dirty="0">
                <a:solidFill>
                  <a:schemeClr val="tx1"/>
                </a:solidFill>
              </a:rPr>
              <a:t> yang </a:t>
            </a:r>
            <a:r>
              <a:rPr lang="en-ID" sz="4400" dirty="0" err="1">
                <a:solidFill>
                  <a:schemeClr val="tx1"/>
                </a:solidFill>
              </a:rPr>
              <a:t>diterima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atau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diperoleh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wajib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pajak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dalam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suatu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tahun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pajak</a:t>
            </a:r>
            <a:endParaRPr lang="en-ID" sz="4400" dirty="0">
              <a:solidFill>
                <a:schemeClr val="tx1"/>
              </a:solidFill>
            </a:endParaRPr>
          </a:p>
          <a:p>
            <a:pPr algn="l"/>
            <a:endParaRPr lang="en-ID" sz="38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4400" dirty="0" err="1">
                <a:solidFill>
                  <a:schemeClr val="tx1"/>
                </a:solidFill>
              </a:rPr>
              <a:t>PPh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bersifat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b="1" dirty="0" err="1">
                <a:solidFill>
                  <a:schemeClr val="tx1"/>
                </a:solidFill>
              </a:rPr>
              <a:t>subjektif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karena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pengenaan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bergantung</a:t>
            </a:r>
            <a:r>
              <a:rPr lang="en-ID" sz="4400" dirty="0">
                <a:solidFill>
                  <a:schemeClr val="tx1"/>
                </a:solidFill>
              </a:rPr>
              <a:t> pada </a:t>
            </a:r>
            <a:r>
              <a:rPr lang="en-ID" sz="4400" dirty="0" err="1">
                <a:solidFill>
                  <a:schemeClr val="tx1"/>
                </a:solidFill>
              </a:rPr>
              <a:t>keadaan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subjek</a:t>
            </a:r>
            <a:r>
              <a:rPr lang="en-ID" sz="4400" dirty="0">
                <a:solidFill>
                  <a:schemeClr val="tx1"/>
                </a:solidFill>
              </a:rPr>
              <a:t> (status, </a:t>
            </a:r>
            <a:r>
              <a:rPr lang="en-ID" sz="4400" dirty="0" err="1">
                <a:solidFill>
                  <a:schemeClr val="tx1"/>
                </a:solidFill>
              </a:rPr>
              <a:t>penghasilan</a:t>
            </a:r>
            <a:r>
              <a:rPr lang="en-ID" sz="4400" dirty="0">
                <a:solidFill>
                  <a:schemeClr val="tx1"/>
                </a:solidFill>
              </a:rPr>
              <a:t>, dan </a:t>
            </a:r>
            <a:r>
              <a:rPr lang="en-ID" sz="4400" dirty="0" err="1">
                <a:solidFill>
                  <a:schemeClr val="tx1"/>
                </a:solidFill>
              </a:rPr>
              <a:t>karakteristik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wajib</a:t>
            </a:r>
            <a:r>
              <a:rPr lang="en-ID" sz="4400" dirty="0">
                <a:solidFill>
                  <a:schemeClr val="tx1"/>
                </a:solidFill>
              </a:rPr>
              <a:t> </a:t>
            </a:r>
            <a:r>
              <a:rPr lang="en-ID" sz="4400" dirty="0" err="1">
                <a:solidFill>
                  <a:schemeClr val="tx1"/>
                </a:solidFill>
              </a:rPr>
              <a:t>pajak</a:t>
            </a:r>
            <a:r>
              <a:rPr lang="en-ID" sz="4400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ID" sz="4400" b="1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sz="5100" dirty="0">
                <a:solidFill>
                  <a:schemeClr val="tx1"/>
                </a:solidFill>
              </a:rPr>
              <a:t>Setelah </a:t>
            </a:r>
            <a:r>
              <a:rPr lang="en-ID" sz="5100" dirty="0" err="1">
                <a:solidFill>
                  <a:schemeClr val="tx1"/>
                </a:solidFill>
              </a:rPr>
              <a:t>subjek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ditentukan</a:t>
            </a:r>
            <a:r>
              <a:rPr lang="en-ID" sz="5100" dirty="0">
                <a:solidFill>
                  <a:schemeClr val="tx1"/>
                </a:solidFill>
              </a:rPr>
              <a:t>, </a:t>
            </a:r>
            <a:r>
              <a:rPr lang="en-ID" sz="5100" dirty="0" err="1">
                <a:solidFill>
                  <a:schemeClr val="tx1"/>
                </a:solidFill>
              </a:rPr>
              <a:t>baru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kemudian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objek</a:t>
            </a:r>
            <a:r>
              <a:rPr lang="en-ID" sz="5100" dirty="0">
                <a:solidFill>
                  <a:schemeClr val="tx1"/>
                </a:solidFill>
              </a:rPr>
              <a:t> yang </a:t>
            </a:r>
            <a:r>
              <a:rPr lang="en-ID" sz="5100" dirty="0" err="1">
                <a:solidFill>
                  <a:schemeClr val="tx1"/>
                </a:solidFill>
              </a:rPr>
              <a:t>dikenai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pajak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diperhitungkan</a:t>
            </a:r>
            <a:r>
              <a:rPr lang="en-ID" sz="5100" dirty="0">
                <a:solidFill>
                  <a:schemeClr val="tx1"/>
                </a:solidFill>
              </a:rPr>
              <a:t> (</a:t>
            </a:r>
            <a:r>
              <a:rPr lang="en-ID" sz="5100" dirty="0" err="1">
                <a:solidFill>
                  <a:schemeClr val="tx1"/>
                </a:solidFill>
              </a:rPr>
              <a:t>berbeda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dengan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pajak</a:t>
            </a:r>
            <a:r>
              <a:rPr lang="en-ID" sz="5100" dirty="0">
                <a:solidFill>
                  <a:schemeClr val="tx1"/>
                </a:solidFill>
              </a:rPr>
              <a:t> </a:t>
            </a:r>
            <a:r>
              <a:rPr lang="en-ID" sz="5100" dirty="0" err="1">
                <a:solidFill>
                  <a:schemeClr val="tx1"/>
                </a:solidFill>
              </a:rPr>
              <a:t>objektif</a:t>
            </a:r>
            <a:r>
              <a:rPr lang="en-ID" sz="5100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7848872" cy="5544616"/>
          </a:xfrm>
        </p:spPr>
        <p:txBody>
          <a:bodyPr>
            <a:normAutofit/>
          </a:bodyPr>
          <a:lstStyle/>
          <a:p>
            <a:r>
              <a:rPr lang="en-ID" sz="2400" b="1" dirty="0" err="1">
                <a:solidFill>
                  <a:schemeClr val="tx1"/>
                </a:solidFill>
              </a:rPr>
              <a:t>Subjek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r>
              <a:rPr lang="en-ID" sz="2400" b="1" dirty="0">
                <a:solidFill>
                  <a:schemeClr val="tx1"/>
                </a:solidFill>
              </a:rPr>
              <a:t> — </a:t>
            </a:r>
            <a:r>
              <a:rPr lang="en-ID" sz="2400" b="1" dirty="0" err="1">
                <a:solidFill>
                  <a:schemeClr val="tx1"/>
                </a:solidFill>
              </a:rPr>
              <a:t>Siapa</a:t>
            </a:r>
            <a:r>
              <a:rPr lang="en-ID" sz="2400" b="1" dirty="0">
                <a:solidFill>
                  <a:schemeClr val="tx1"/>
                </a:solidFill>
              </a:rPr>
              <a:t> yang </a:t>
            </a:r>
            <a:r>
              <a:rPr lang="en-ID" sz="2400" b="1" dirty="0" err="1">
                <a:solidFill>
                  <a:schemeClr val="tx1"/>
                </a:solidFill>
              </a:rPr>
              <a:t>dikenai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PPh</a:t>
            </a:r>
            <a:r>
              <a:rPr lang="en-ID" sz="2400" b="1" dirty="0">
                <a:solidFill>
                  <a:schemeClr val="tx1"/>
                </a:solidFill>
              </a:rPr>
              <a:t>?</a:t>
            </a:r>
          </a:p>
          <a:p>
            <a:endParaRPr lang="en-ID" sz="2400" b="1" dirty="0">
              <a:solidFill>
                <a:schemeClr val="tx1"/>
              </a:solidFill>
            </a:endParaRPr>
          </a:p>
          <a:p>
            <a:pPr algn="l"/>
            <a:r>
              <a:rPr lang="en-ID" sz="2000" b="1" dirty="0" err="1">
                <a:solidFill>
                  <a:schemeClr val="tx1"/>
                </a:solidFill>
              </a:rPr>
              <a:t>Subjek</a:t>
            </a:r>
            <a:r>
              <a:rPr lang="en-ID" sz="2000" b="1" dirty="0">
                <a:solidFill>
                  <a:schemeClr val="tx1"/>
                </a:solidFill>
              </a:rPr>
              <a:t> </a:t>
            </a:r>
            <a:r>
              <a:rPr lang="en-ID" sz="2000" b="1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= Orang yang </a:t>
            </a:r>
            <a:r>
              <a:rPr lang="en-ID" sz="2000" dirty="0" err="1">
                <a:solidFill>
                  <a:schemeClr val="tx1"/>
                </a:solidFill>
              </a:rPr>
              <a:t>mempunyai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potensi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untuk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memperoleh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penghasilan</a:t>
            </a:r>
            <a:r>
              <a:rPr lang="en-ID" sz="2000" dirty="0">
                <a:solidFill>
                  <a:schemeClr val="tx1"/>
                </a:solidFill>
              </a:rPr>
              <a:t> dan </a:t>
            </a:r>
            <a:r>
              <a:rPr lang="en-ID" sz="2000" dirty="0" err="1">
                <a:solidFill>
                  <a:schemeClr val="tx1"/>
                </a:solidFill>
              </a:rPr>
              <a:t>menjadi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sasaran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pemajakan</a:t>
            </a:r>
            <a:r>
              <a:rPr lang="en-ID" sz="2000" dirty="0">
                <a:solidFill>
                  <a:schemeClr val="tx1"/>
                </a:solidFill>
              </a:rPr>
              <a:t> (</a:t>
            </a: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)</a:t>
            </a:r>
          </a:p>
          <a:p>
            <a:pPr algn="l"/>
            <a:endParaRPr lang="en-ID" sz="2000" dirty="0">
              <a:solidFill>
                <a:schemeClr val="tx1"/>
              </a:solidFill>
            </a:endParaRPr>
          </a:p>
          <a:p>
            <a:pPr algn="l"/>
            <a:r>
              <a:rPr lang="en-ID" sz="2000" b="1" dirty="0" err="1">
                <a:solidFill>
                  <a:schemeClr val="tx1"/>
                </a:solidFill>
              </a:rPr>
              <a:t>Klasifikasi</a:t>
            </a:r>
            <a:r>
              <a:rPr lang="en-ID" sz="2000" b="1" dirty="0">
                <a:solidFill>
                  <a:schemeClr val="tx1"/>
                </a:solidFill>
              </a:rPr>
              <a:t> </a:t>
            </a:r>
            <a:r>
              <a:rPr lang="en-ID" sz="2000" b="1" dirty="0" err="1">
                <a:solidFill>
                  <a:schemeClr val="tx1"/>
                </a:solidFill>
              </a:rPr>
              <a:t>Subjek</a:t>
            </a:r>
            <a:r>
              <a:rPr lang="en-ID" sz="2000" b="1" dirty="0">
                <a:solidFill>
                  <a:schemeClr val="tx1"/>
                </a:solidFill>
              </a:rPr>
              <a:t> </a:t>
            </a:r>
            <a:r>
              <a:rPr lang="en-ID" sz="2000" b="1" dirty="0" err="1">
                <a:solidFill>
                  <a:schemeClr val="tx1"/>
                </a:solidFill>
              </a:rPr>
              <a:t>Pajak</a:t>
            </a:r>
            <a:r>
              <a:rPr lang="en-ID" sz="2400" b="1" dirty="0">
                <a:solidFill>
                  <a:schemeClr val="tx1"/>
                </a:solidFill>
              </a:rPr>
              <a:t>:</a:t>
            </a:r>
          </a:p>
          <a:p>
            <a:pPr marL="342900" indent="-342900" algn="l">
              <a:buAutoNum type="arabicPeriod"/>
            </a:pPr>
            <a:r>
              <a:rPr lang="en-ID" sz="2000" dirty="0" err="1">
                <a:solidFill>
                  <a:schemeClr val="tx1"/>
                </a:solidFill>
              </a:rPr>
              <a:t>Wajib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Pajak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Negeri (WPDN)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000" dirty="0">
                <a:solidFill>
                  <a:schemeClr val="tx1"/>
                </a:solidFill>
              </a:rPr>
              <a:t>Orang </a:t>
            </a:r>
            <a:r>
              <a:rPr lang="en-ID" sz="2000" dirty="0" err="1">
                <a:solidFill>
                  <a:schemeClr val="tx1"/>
                </a:solidFill>
              </a:rPr>
              <a:t>Pribadi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bertempat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tinggal</a:t>
            </a:r>
            <a:r>
              <a:rPr lang="en-ID" sz="2000" dirty="0">
                <a:solidFill>
                  <a:schemeClr val="tx1"/>
                </a:solidFill>
              </a:rPr>
              <a:t> di Indonesia, </a:t>
            </a:r>
            <a:r>
              <a:rPr lang="en-ID" sz="2000" dirty="0" err="1">
                <a:solidFill>
                  <a:schemeClr val="tx1"/>
                </a:solidFill>
              </a:rPr>
              <a:t>atau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berada</a:t>
            </a:r>
            <a:r>
              <a:rPr lang="en-ID" sz="2000" dirty="0">
                <a:solidFill>
                  <a:schemeClr val="tx1"/>
                </a:solidFill>
              </a:rPr>
              <a:t> di Indonesia </a:t>
            </a:r>
            <a:r>
              <a:rPr lang="en-ID" sz="2000" dirty="0" err="1">
                <a:solidFill>
                  <a:schemeClr val="tx1"/>
                </a:solidFill>
              </a:rPr>
              <a:t>lebih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dari</a:t>
            </a:r>
            <a:r>
              <a:rPr lang="en-ID" sz="2000" dirty="0">
                <a:solidFill>
                  <a:schemeClr val="tx1"/>
                </a:solidFill>
              </a:rPr>
              <a:t> 183 </a:t>
            </a:r>
            <a:r>
              <a:rPr lang="en-ID" sz="2000" dirty="0" err="1">
                <a:solidFill>
                  <a:schemeClr val="tx1"/>
                </a:solidFill>
              </a:rPr>
              <a:t>hari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dalam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jangka</a:t>
            </a:r>
            <a:r>
              <a:rPr lang="en-ID" sz="2000" dirty="0">
                <a:solidFill>
                  <a:schemeClr val="tx1"/>
                </a:solidFill>
              </a:rPr>
              <a:t> 12 </a:t>
            </a:r>
            <a:r>
              <a:rPr lang="en-ID" sz="2000" dirty="0" err="1">
                <a:solidFill>
                  <a:schemeClr val="tx1"/>
                </a:solidFill>
              </a:rPr>
              <a:t>bulan</a:t>
            </a:r>
            <a:r>
              <a:rPr lang="en-ID" sz="2000" dirty="0">
                <a:solidFill>
                  <a:schemeClr val="tx1"/>
                </a:solidFill>
              </a:rPr>
              <a:t>, </a:t>
            </a:r>
            <a:r>
              <a:rPr lang="en-ID" sz="2000" dirty="0" err="1">
                <a:solidFill>
                  <a:schemeClr val="tx1"/>
                </a:solidFill>
              </a:rPr>
              <a:t>atau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berada</a:t>
            </a:r>
            <a:r>
              <a:rPr lang="en-ID" sz="2000" dirty="0">
                <a:solidFill>
                  <a:schemeClr val="tx1"/>
                </a:solidFill>
              </a:rPr>
              <a:t> di Indonesia dan </a:t>
            </a:r>
            <a:r>
              <a:rPr lang="en-ID" sz="2000" dirty="0" err="1">
                <a:solidFill>
                  <a:schemeClr val="tx1"/>
                </a:solidFill>
              </a:rPr>
              <a:t>berniat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tinggal</a:t>
            </a:r>
            <a:r>
              <a:rPr lang="en-ID" sz="2000" dirty="0">
                <a:solidFill>
                  <a:schemeClr val="tx1"/>
                </a:solidFill>
              </a:rPr>
              <a:t> di Indonesia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000" dirty="0">
                <a:solidFill>
                  <a:schemeClr val="tx1"/>
                </a:solidFill>
              </a:rPr>
              <a:t>Badan yang </a:t>
            </a:r>
            <a:r>
              <a:rPr lang="en-ID" sz="2000" dirty="0" err="1">
                <a:solidFill>
                  <a:schemeClr val="tx1"/>
                </a:solidFill>
              </a:rPr>
              <a:t>didirikan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atau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bertempat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kedudukan</a:t>
            </a:r>
            <a:r>
              <a:rPr lang="en-ID" sz="2000" dirty="0">
                <a:solidFill>
                  <a:schemeClr val="tx1"/>
                </a:solidFill>
              </a:rPr>
              <a:t> di Indonesia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Warisan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belum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dibagi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sebagai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satu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kesatuan</a:t>
            </a:r>
            <a:r>
              <a:rPr lang="en-ID" sz="2000" dirty="0">
                <a:solidFill>
                  <a:schemeClr val="tx1"/>
                </a:solidFill>
              </a:rPr>
              <a:t> </a:t>
            </a:r>
            <a:r>
              <a:rPr lang="en-ID" sz="2000" dirty="0" err="1">
                <a:solidFill>
                  <a:schemeClr val="tx1"/>
                </a:solidFill>
              </a:rPr>
              <a:t>menggantikan</a:t>
            </a:r>
            <a:r>
              <a:rPr lang="en-ID" sz="2000" dirty="0">
                <a:solidFill>
                  <a:schemeClr val="tx1"/>
                </a:solidFill>
              </a:rPr>
              <a:t> yang </a:t>
            </a:r>
            <a:r>
              <a:rPr lang="en-ID" sz="2000" dirty="0" err="1">
                <a:solidFill>
                  <a:schemeClr val="tx1"/>
                </a:solidFill>
              </a:rPr>
              <a:t>berhak</a:t>
            </a:r>
            <a:endParaRPr lang="en-ID" sz="20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000" dirty="0" err="1">
                <a:solidFill>
                  <a:schemeClr val="tx1"/>
                </a:solidFill>
              </a:rPr>
              <a:t>Bentuk</a:t>
            </a:r>
            <a:r>
              <a:rPr lang="en-ID" sz="2000" dirty="0">
                <a:solidFill>
                  <a:schemeClr val="tx1"/>
                </a:solidFill>
              </a:rPr>
              <a:t> Usaha </a:t>
            </a:r>
            <a:r>
              <a:rPr lang="en-ID" sz="2000" dirty="0" err="1">
                <a:solidFill>
                  <a:schemeClr val="tx1"/>
                </a:solidFill>
              </a:rPr>
              <a:t>Tetap</a:t>
            </a:r>
            <a:r>
              <a:rPr lang="en-ID" sz="2000" dirty="0">
                <a:solidFill>
                  <a:schemeClr val="tx1"/>
                </a:solidFill>
              </a:rPr>
              <a:t> (BUT)</a:t>
            </a:r>
          </a:p>
        </p:txBody>
      </p:sp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488832" cy="527876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400" b="1" dirty="0">
                <a:solidFill>
                  <a:schemeClr val="tx1"/>
                </a:solidFill>
              </a:rPr>
              <a:t>2.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Luar</a:t>
            </a:r>
            <a:r>
              <a:rPr lang="en-ID" sz="2400" dirty="0">
                <a:solidFill>
                  <a:schemeClr val="tx1"/>
                </a:solidFill>
              </a:rPr>
              <a:t> Negeri (WPLN)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400" dirty="0">
                <a:solidFill>
                  <a:schemeClr val="tx1"/>
                </a:solidFill>
              </a:rPr>
              <a:t>Orang </a:t>
            </a:r>
            <a:r>
              <a:rPr lang="en-ID" sz="2400" dirty="0" err="1">
                <a:solidFill>
                  <a:schemeClr val="tx1"/>
                </a:solidFill>
              </a:rPr>
              <a:t>pribadi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memenuhi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kriteria</a:t>
            </a:r>
            <a:r>
              <a:rPr lang="en-ID" sz="2400" dirty="0">
                <a:solidFill>
                  <a:schemeClr val="tx1"/>
                </a:solidFill>
              </a:rPr>
              <a:t> WPDN </a:t>
            </a:r>
            <a:r>
              <a:rPr lang="en-ID" sz="2400" dirty="0" err="1">
                <a:solidFill>
                  <a:schemeClr val="tx1"/>
                </a:solidFill>
              </a:rPr>
              <a:t>tetapi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memperoleh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Indonesia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400" dirty="0">
                <a:solidFill>
                  <a:schemeClr val="tx1"/>
                </a:solidFill>
              </a:rPr>
              <a:t>Badan </a:t>
            </a:r>
            <a:r>
              <a:rPr lang="en-ID" sz="2400" dirty="0" err="1">
                <a:solidFill>
                  <a:schemeClr val="tx1"/>
                </a:solidFill>
              </a:rPr>
              <a:t>luar</a:t>
            </a:r>
            <a:r>
              <a:rPr lang="en-ID" sz="2400" dirty="0">
                <a:solidFill>
                  <a:schemeClr val="tx1"/>
                </a:solidFill>
              </a:rPr>
              <a:t> negeri yang </a:t>
            </a:r>
            <a:r>
              <a:rPr lang="en-ID" sz="2400" dirty="0" err="1">
                <a:solidFill>
                  <a:schemeClr val="tx1"/>
                </a:solidFill>
              </a:rPr>
              <a:t>memperoleh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Indonesia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r>
              <a:rPr lang="en-ID" sz="2400" b="1" dirty="0" err="1">
                <a:solidFill>
                  <a:schemeClr val="tx1"/>
                </a:solidFill>
              </a:rPr>
              <a:t>Objek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r>
              <a:rPr lang="en-ID" sz="2400" b="1" dirty="0">
                <a:solidFill>
                  <a:schemeClr val="tx1"/>
                </a:solidFill>
              </a:rPr>
              <a:t> — </a:t>
            </a:r>
            <a:r>
              <a:rPr lang="en-ID" sz="2400" b="1" dirty="0" err="1">
                <a:solidFill>
                  <a:schemeClr val="tx1"/>
                </a:solidFill>
              </a:rPr>
              <a:t>Apa</a:t>
            </a:r>
            <a:r>
              <a:rPr lang="en-ID" sz="2400" b="1" dirty="0">
                <a:solidFill>
                  <a:schemeClr val="tx1"/>
                </a:solidFill>
              </a:rPr>
              <a:t> yang </a:t>
            </a:r>
            <a:r>
              <a:rPr lang="en-ID" sz="2400" b="1" dirty="0" err="1">
                <a:solidFill>
                  <a:schemeClr val="tx1"/>
                </a:solidFill>
              </a:rPr>
              <a:t>dikenai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PPh</a:t>
            </a:r>
            <a:r>
              <a:rPr lang="en-ID" sz="2400" b="1" dirty="0">
                <a:solidFill>
                  <a:schemeClr val="tx1"/>
                </a:solidFill>
              </a:rPr>
              <a:t>?</a:t>
            </a:r>
          </a:p>
          <a:p>
            <a:pPr marL="228600" indent="-2286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berupa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gaji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upah</a:t>
            </a:r>
            <a:r>
              <a:rPr lang="en-ID" sz="2400" dirty="0">
                <a:solidFill>
                  <a:schemeClr val="tx1"/>
                </a:solidFill>
              </a:rPr>
              <a:t>, honorarium, </a:t>
            </a:r>
            <a:r>
              <a:rPr lang="en-ID" sz="2400" dirty="0" err="1">
                <a:solidFill>
                  <a:schemeClr val="tx1"/>
                </a:solidFill>
              </a:rPr>
              <a:t>tunjangan</a:t>
            </a:r>
            <a:endParaRPr lang="en-ID" sz="24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Keuntungan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usaha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pendapatan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profesi</a:t>
            </a:r>
            <a:endParaRPr lang="en-ID" sz="24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Dividen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bunga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royalti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sewa</a:t>
            </a:r>
            <a:endParaRPr lang="en-ID" sz="24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Keuntungan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penjualan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harta</a:t>
            </a:r>
            <a:endParaRPr lang="en-ID" sz="24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Laba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penjualan</a:t>
            </a:r>
            <a:r>
              <a:rPr lang="en-ID" sz="2400" dirty="0">
                <a:solidFill>
                  <a:schemeClr val="tx1"/>
                </a:solidFill>
              </a:rPr>
              <a:t> modal</a:t>
            </a:r>
          </a:p>
          <a:p>
            <a:pPr marL="342900" indent="-34290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lain </a:t>
            </a:r>
            <a:r>
              <a:rPr lang="en-ID" sz="2400" dirty="0" err="1">
                <a:solidFill>
                  <a:schemeClr val="tx1"/>
                </a:solidFill>
              </a:rPr>
              <a:t>sehubungan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dengan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pekerjaan</a:t>
            </a:r>
            <a:r>
              <a:rPr lang="en-ID" sz="2400" dirty="0">
                <a:solidFill>
                  <a:schemeClr val="tx1"/>
                </a:solidFill>
              </a:rPr>
              <a:t>, modal, dan </a:t>
            </a:r>
            <a:r>
              <a:rPr lang="en-ID" sz="2400" dirty="0" err="1">
                <a:solidFill>
                  <a:schemeClr val="tx1"/>
                </a:solidFill>
              </a:rPr>
              <a:t>kegiatan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usaha</a:t>
            </a:r>
            <a:endParaRPr lang="en-ID" sz="2400" dirty="0">
              <a:solidFill>
                <a:schemeClr val="tx1"/>
              </a:solidFill>
            </a:endParaRPr>
          </a:p>
          <a:p>
            <a:pPr marL="342900" indent="-342900" algn="l">
              <a:buAutoNum type="arabicPeriod"/>
            </a:pPr>
            <a:endParaRPr lang="en-ID" sz="1600" dirty="0"/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7400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2446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6A058C-235C-4A13-A54A-00564482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256584"/>
          </a:xfrm>
        </p:spPr>
        <p:txBody>
          <a:bodyPr>
            <a:normAutofit/>
          </a:bodyPr>
          <a:lstStyle/>
          <a:p>
            <a:pPr algn="l"/>
            <a:r>
              <a:rPr lang="en-ID" sz="2400" dirty="0" err="1">
                <a:solidFill>
                  <a:schemeClr val="tx1"/>
                </a:solidFill>
              </a:rPr>
              <a:t>Jenis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termasuk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Penghasilan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Kena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r>
              <a:rPr lang="en-ID" sz="2400" b="1" dirty="0">
                <a:solidFill>
                  <a:schemeClr val="tx1"/>
                </a:solidFill>
              </a:rPr>
              <a:t> (PKP)</a:t>
            </a:r>
            <a:r>
              <a:rPr lang="en-ID" sz="2400" dirty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ID" sz="2400" dirty="0">
                <a:solidFill>
                  <a:schemeClr val="tx1"/>
                </a:solidFill>
              </a:rPr>
              <a:t>1.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pekerjaan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Gaji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honor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tunjangan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upah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ID" sz="2400" dirty="0">
                <a:solidFill>
                  <a:schemeClr val="tx1"/>
                </a:solidFill>
              </a:rPr>
              <a:t>2.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usaha</a:t>
            </a:r>
            <a:r>
              <a:rPr lang="en-ID" sz="2400" b="1" dirty="0">
                <a:solidFill>
                  <a:schemeClr val="tx1"/>
                </a:solidFill>
              </a:rPr>
              <a:t>/</a:t>
            </a:r>
            <a:r>
              <a:rPr lang="en-ID" sz="2400" b="1" dirty="0" err="1">
                <a:solidFill>
                  <a:schemeClr val="tx1"/>
                </a:solidFill>
              </a:rPr>
              <a:t>aktivitas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komersial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Laba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bisnis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pendapatan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usaha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ID" sz="2400" dirty="0">
                <a:solidFill>
                  <a:schemeClr val="tx1"/>
                </a:solidFill>
              </a:rPr>
              <a:t>3.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>
                <a:solidFill>
                  <a:schemeClr val="tx1"/>
                </a:solidFill>
              </a:rPr>
              <a:t>modal (</a:t>
            </a:r>
            <a:r>
              <a:rPr lang="en-ID" sz="2400" dirty="0">
                <a:solidFill>
                  <a:schemeClr val="tx1"/>
                </a:solidFill>
              </a:rPr>
              <a:t>Bunga, </a:t>
            </a:r>
            <a:r>
              <a:rPr lang="en-ID" sz="2400" dirty="0" err="1">
                <a:solidFill>
                  <a:schemeClr val="tx1"/>
                </a:solidFill>
              </a:rPr>
              <a:t>dividen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sewa</a:t>
            </a:r>
            <a:r>
              <a:rPr lang="en-ID" sz="2400" dirty="0">
                <a:solidFill>
                  <a:schemeClr val="tx1"/>
                </a:solidFill>
              </a:rPr>
              <a:t>, royalty)</a:t>
            </a:r>
          </a:p>
          <a:p>
            <a:pPr algn="l"/>
            <a:r>
              <a:rPr lang="en-ID" sz="2400" dirty="0">
                <a:solidFill>
                  <a:schemeClr val="tx1"/>
                </a:solidFill>
              </a:rPr>
              <a:t>4. </a:t>
            </a:r>
            <a:r>
              <a:rPr lang="en-ID" sz="2400" dirty="0" err="1">
                <a:solidFill>
                  <a:schemeClr val="tx1"/>
                </a:solidFill>
              </a:rPr>
              <a:t>Keuntungan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penjualan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harta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euntungan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atas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jual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beli</a:t>
            </a:r>
            <a:r>
              <a:rPr lang="en-ID" sz="2400" dirty="0">
                <a:solidFill>
                  <a:schemeClr val="tx1"/>
                </a:solidFill>
              </a:rPr>
              <a:t> asset</a:t>
            </a:r>
            <a:r>
              <a:rPr lang="en-ID" sz="2400" b="1" dirty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en-ID" sz="2400" b="1" dirty="0">
                <a:solidFill>
                  <a:schemeClr val="tx1"/>
                </a:solidFill>
              </a:rPr>
              <a:t>5. 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lain‑lain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rutin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hak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istimewa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hadiah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tertentu</a:t>
            </a:r>
            <a:r>
              <a:rPr lang="en-ID" sz="2400" b="1" dirty="0">
                <a:solidFill>
                  <a:schemeClr val="tx1"/>
                </a:solidFill>
              </a:rPr>
              <a:t>)</a:t>
            </a:r>
            <a:endParaRPr lang="en-ID" sz="2400" dirty="0">
              <a:solidFill>
                <a:schemeClr val="tx1"/>
              </a:solidFill>
            </a:endParaRPr>
          </a:p>
          <a:p>
            <a:pPr algn="l"/>
            <a:endParaRPr lang="en-ID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026723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8C14E8E-22EB-46A8-B9BA-72AD87E65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7304856" cy="4730080"/>
          </a:xfrm>
        </p:spPr>
        <p:txBody>
          <a:bodyPr>
            <a:normAutofit/>
          </a:bodyPr>
          <a:lstStyle/>
          <a:p>
            <a:pPr algn="l"/>
            <a:r>
              <a:rPr lang="en-ID" sz="2400" b="1" dirty="0">
                <a:solidFill>
                  <a:schemeClr val="tx1"/>
                </a:solidFill>
              </a:rPr>
              <a:t>Alur </a:t>
            </a:r>
            <a:r>
              <a:rPr lang="en-ID" sz="2400" b="1" dirty="0" err="1">
                <a:solidFill>
                  <a:schemeClr val="tx1"/>
                </a:solidFill>
              </a:rPr>
              <a:t>Penentuan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PPh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b="1" dirty="0" err="1">
                <a:solidFill>
                  <a:schemeClr val="tx1"/>
                </a:solidFill>
              </a:rPr>
              <a:t>Secara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Ringkas</a:t>
            </a:r>
            <a:r>
              <a:rPr lang="en-ID" sz="2400" b="1" dirty="0">
                <a:solidFill>
                  <a:schemeClr val="tx1"/>
                </a:solidFill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Tentukan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subjek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(WPDN / WPLN / BUT / </a:t>
            </a:r>
            <a:r>
              <a:rPr lang="en-ID" sz="2400" dirty="0" err="1">
                <a:solidFill>
                  <a:schemeClr val="tx1"/>
                </a:solidFill>
              </a:rPr>
              <a:t>warisan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Identifikasi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objek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penghasilan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diterima</a:t>
            </a:r>
            <a:r>
              <a:rPr lang="en-ID" sz="2400" dirty="0">
                <a:solidFill>
                  <a:schemeClr val="tx1"/>
                </a:solidFill>
              </a:rPr>
              <a:t> / </a:t>
            </a:r>
            <a:r>
              <a:rPr lang="en-ID" sz="2400" dirty="0" err="1">
                <a:solidFill>
                  <a:schemeClr val="tx1"/>
                </a:solidFill>
              </a:rPr>
              <a:t>diperoleh</a:t>
            </a:r>
            <a:endParaRPr lang="en-ID" sz="24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Hitung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penghasilan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bruto</a:t>
            </a:r>
            <a:endParaRPr lang="en-ID" sz="2400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Kurangkan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biaya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penyusutan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pengurang</a:t>
            </a:r>
            <a:r>
              <a:rPr lang="en-ID" sz="2400" dirty="0">
                <a:solidFill>
                  <a:schemeClr val="tx1"/>
                </a:solidFill>
              </a:rPr>
              <a:t> lain</a:t>
            </a:r>
            <a:endParaRPr lang="en-ID" sz="2400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Hasilnya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b="1" dirty="0" err="1">
                <a:solidFill>
                  <a:schemeClr val="tx1"/>
                </a:solidFill>
              </a:rPr>
              <a:t>Penghasilan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Kena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Pajak</a:t>
            </a:r>
            <a:r>
              <a:rPr lang="en-ID" sz="2400" b="1" dirty="0">
                <a:solidFill>
                  <a:schemeClr val="tx1"/>
                </a:solidFill>
              </a:rPr>
              <a:t> (PKP)</a:t>
            </a:r>
          </a:p>
          <a:p>
            <a:pPr marL="514350" indent="-514350" algn="l">
              <a:buAutoNum type="arabicPeriod"/>
            </a:pPr>
            <a:r>
              <a:rPr lang="fi-FI" sz="2400" dirty="0">
                <a:solidFill>
                  <a:schemeClr val="tx1"/>
                </a:solidFill>
              </a:rPr>
              <a:t>Terapkan tarif PPh sesuai lapisan tarif</a:t>
            </a:r>
            <a:endParaRPr lang="en-ID" sz="2400" b="1" dirty="0">
              <a:solidFill>
                <a:schemeClr val="tx1"/>
              </a:solidFill>
            </a:endParaRPr>
          </a:p>
          <a:p>
            <a:pPr marL="514350" indent="-514350" algn="l">
              <a:buFont typeface="Arial" pitchFamily="34" charset="0"/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Hitung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terutang</a:t>
            </a:r>
            <a:endParaRPr lang="en-ID" sz="24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2846987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C909DAC-B1FC-4EB5-9308-C9C03F8B4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416824" cy="4874096"/>
          </a:xfrm>
        </p:spPr>
        <p:txBody>
          <a:bodyPr>
            <a:normAutofit/>
          </a:bodyPr>
          <a:lstStyle/>
          <a:p>
            <a:pPr algn="l"/>
            <a:r>
              <a:rPr lang="en-ID" b="1" dirty="0" err="1">
                <a:solidFill>
                  <a:schemeClr val="tx1"/>
                </a:solidFill>
              </a:rPr>
              <a:t>Kewajiban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Administratif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Wajib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Pajak</a:t>
            </a:r>
            <a:endParaRPr lang="en-ID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Mendaftarkan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memperoleh</a:t>
            </a:r>
            <a:r>
              <a:rPr lang="en-ID" dirty="0">
                <a:solidFill>
                  <a:schemeClr val="tx1"/>
                </a:solidFill>
              </a:rPr>
              <a:t> NPWP</a:t>
            </a:r>
          </a:p>
          <a:p>
            <a:pPr marL="514350" indent="-514350" algn="l">
              <a:buAutoNum type="arabicPeriod"/>
            </a:pPr>
            <a:r>
              <a:rPr lang="fi-FI" dirty="0">
                <a:solidFill>
                  <a:schemeClr val="tx1"/>
                </a:solidFill>
              </a:rPr>
              <a:t>Menyimpan pembukuan/pencatatan sesuai ketentuan</a:t>
            </a:r>
            <a:endParaRPr lang="en-ID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Menyetor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(self assessment)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Melaporkan</a:t>
            </a:r>
            <a:r>
              <a:rPr lang="en-ID" dirty="0">
                <a:solidFill>
                  <a:schemeClr val="tx1"/>
                </a:solidFill>
              </a:rPr>
              <a:t> SPT (</a:t>
            </a:r>
            <a:r>
              <a:rPr lang="en-ID" dirty="0" err="1">
                <a:solidFill>
                  <a:schemeClr val="tx1"/>
                </a:solidFill>
              </a:rPr>
              <a:t>tahunan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masa </a:t>
            </a:r>
            <a:r>
              <a:rPr lang="en-ID" dirty="0" err="1">
                <a:solidFill>
                  <a:schemeClr val="tx1"/>
                </a:solidFill>
              </a:rPr>
              <a:t>sesuai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jenis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)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Melaksanakan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pemotongan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pemungutan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PPh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jika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bertindak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pemotong</a:t>
            </a:r>
            <a:r>
              <a:rPr lang="en-ID" dirty="0">
                <a:solidFill>
                  <a:schemeClr val="tx1"/>
                </a:solidFill>
              </a:rPr>
              <a:t>/</a:t>
            </a:r>
            <a:r>
              <a:rPr lang="en-ID" dirty="0" err="1">
                <a:solidFill>
                  <a:schemeClr val="tx1"/>
                </a:solidFill>
              </a:rPr>
              <a:t>pemungut</a:t>
            </a:r>
            <a:r>
              <a:rPr lang="en-ID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9985033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6196D51-D773-46B8-AA04-53D14AE1D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600" y="764704"/>
            <a:ext cx="7488832" cy="5472608"/>
          </a:xfrm>
        </p:spPr>
        <p:txBody>
          <a:bodyPr>
            <a:normAutofit/>
          </a:bodyPr>
          <a:lstStyle/>
          <a:p>
            <a:r>
              <a:rPr lang="en-ID" b="1" dirty="0" err="1">
                <a:solidFill>
                  <a:schemeClr val="tx1"/>
                </a:solidFill>
              </a:rPr>
              <a:t>Sanksi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Perpajakan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Terkait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PPh</a:t>
            </a:r>
            <a:endParaRPr lang="en-ID" b="1" dirty="0">
              <a:solidFill>
                <a:schemeClr val="tx1"/>
              </a:solidFill>
            </a:endParaRPr>
          </a:p>
          <a:p>
            <a:pPr algn="just"/>
            <a:endParaRPr lang="en-ID" dirty="0">
              <a:solidFill>
                <a:schemeClr val="tx1"/>
              </a:solidFill>
            </a:endParaRPr>
          </a:p>
          <a:p>
            <a:pPr algn="just"/>
            <a:r>
              <a:rPr lang="sv-SE" sz="2400" dirty="0">
                <a:solidFill>
                  <a:schemeClr val="tx1"/>
                </a:solidFill>
              </a:rPr>
              <a:t>Sanksi yang dikenakan jika tidak patuh:</a:t>
            </a:r>
          </a:p>
          <a:p>
            <a:pPr marL="514350" indent="-514350" algn="just">
              <a:buAutoNum type="arabicPeriod"/>
            </a:pPr>
            <a:r>
              <a:rPr lang="nb-NO" sz="2400" dirty="0">
                <a:solidFill>
                  <a:schemeClr val="tx1"/>
                </a:solidFill>
              </a:rPr>
              <a:t>Sanksi administrasi: bunga, denda, kenaikan</a:t>
            </a:r>
            <a:endParaRPr lang="sv-SE" sz="2400" dirty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Sanksi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pidana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jika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terbukti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melakukan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penghindaran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(tax evasion), </a:t>
            </a:r>
            <a:r>
              <a:rPr lang="en-ID" sz="2400" dirty="0" err="1">
                <a:solidFill>
                  <a:schemeClr val="tx1"/>
                </a:solidFill>
              </a:rPr>
              <a:t>pemalsuan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tidak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menyampaikan</a:t>
            </a:r>
            <a:r>
              <a:rPr lang="en-ID" sz="2400" dirty="0">
                <a:solidFill>
                  <a:schemeClr val="tx1"/>
                </a:solidFill>
              </a:rPr>
              <a:t> SPT </a:t>
            </a:r>
            <a:r>
              <a:rPr lang="en-ID" sz="2400" dirty="0" err="1">
                <a:solidFill>
                  <a:schemeClr val="tx1"/>
                </a:solidFill>
              </a:rPr>
              <a:t>dengan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sengaja</a:t>
            </a:r>
            <a:endParaRPr lang="sv-SE" sz="2400" dirty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Keringanan</a:t>
            </a:r>
            <a:r>
              <a:rPr lang="en-ID" sz="2400" dirty="0">
                <a:solidFill>
                  <a:schemeClr val="tx1"/>
                </a:solidFill>
              </a:rPr>
              <a:t>/</a:t>
            </a:r>
            <a:r>
              <a:rPr lang="en-ID" sz="2400" dirty="0" err="1">
                <a:solidFill>
                  <a:schemeClr val="tx1"/>
                </a:solidFill>
              </a:rPr>
              <a:t>sanksi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bisa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dikurangi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jika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ikut</a:t>
            </a:r>
            <a:r>
              <a:rPr lang="en-ID" sz="2400" dirty="0">
                <a:solidFill>
                  <a:schemeClr val="tx1"/>
                </a:solidFill>
              </a:rPr>
              <a:t> program </a:t>
            </a:r>
            <a:r>
              <a:rPr lang="en-ID" sz="2400" i="1" dirty="0" err="1">
                <a:solidFill>
                  <a:schemeClr val="tx1"/>
                </a:solidFill>
              </a:rPr>
              <a:t>pengungkapan</a:t>
            </a:r>
            <a:r>
              <a:rPr lang="en-ID" sz="2400" i="1" dirty="0">
                <a:solidFill>
                  <a:schemeClr val="tx1"/>
                </a:solidFill>
              </a:rPr>
              <a:t> </a:t>
            </a:r>
            <a:r>
              <a:rPr lang="en-ID" sz="2400" i="1" dirty="0" err="1">
                <a:solidFill>
                  <a:schemeClr val="tx1"/>
                </a:solidFill>
              </a:rPr>
              <a:t>sukarela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jika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peraturan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berlaku</a:t>
            </a:r>
            <a:r>
              <a:rPr lang="en-ID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4342212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r>
              <a:rPr lang="id-ID" sz="4000" b="1" dirty="0">
                <a:sym typeface="Wingdings" panose="05000000000000000000" pitchFamily="2" charset="2"/>
              </a:rPr>
              <a:t> </a:t>
            </a: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6233</TotalTime>
  <Words>476</Words>
  <Application>Microsoft Office PowerPoint</Application>
  <PresentationFormat>On-screen Show (4:3)</PresentationFormat>
  <Paragraphs>76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mypc</cp:lastModifiedBy>
  <cp:revision>573</cp:revision>
  <cp:lastPrinted>2017-08-29T02:54:51Z</cp:lastPrinted>
  <dcterms:created xsi:type="dcterms:W3CDTF">2010-04-18T12:06:30Z</dcterms:created>
  <dcterms:modified xsi:type="dcterms:W3CDTF">2025-10-13T20:47:33Z</dcterms:modified>
</cp:coreProperties>
</file>