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7"/>
  </p:handoutMasterIdLst>
  <p:sldIdLst>
    <p:sldId id="256" r:id="rId3"/>
    <p:sldId id="414" r:id="rId5"/>
    <p:sldId id="415" r:id="rId6"/>
    <p:sldId id="416" r:id="rId7"/>
    <p:sldId id="417" r:id="rId8"/>
    <p:sldId id="419" r:id="rId9"/>
    <p:sldId id="420" r:id="rId10"/>
    <p:sldId id="421" r:id="rId11"/>
    <p:sldId id="422" r:id="rId12"/>
    <p:sldId id="423" r:id="rId13"/>
    <p:sldId id="424" r:id="rId14"/>
    <p:sldId id="425" r:id="rId15"/>
    <p:sldId id="300" r:id="rId16"/>
  </p:sldIdLst>
  <p:sldSz cx="9144000" cy="6858000" type="screen4x3"/>
  <p:notesSz cx="7045325" cy="9345295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7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67"/>
        <p:guide pos="28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53"/>
        <p:guide pos="22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gs" Target="tags/tag2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276872"/>
            <a:ext cx="9144000" cy="15068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Jenis-Jenis Fintech di Indonesia Pertemuan Ke 4 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7721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300" b="1">
                <a:solidFill>
                  <a:schemeClr val="tx1"/>
                </a:solidFill>
              </a:rPr>
              <a:t>REGULASI DAN KEBIJAKAN TERKINI</a:t>
            </a:r>
            <a:endParaRPr lang="en-US" altLang="en-US" sz="19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19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OJK:</a:t>
            </a:r>
            <a:endParaRPr lang="en-US" altLang="en-US" sz="2200">
              <a:solidFill>
                <a:schemeClr val="tx1"/>
              </a:solidFill>
            </a:endParaRPr>
          </a:p>
          <a:p>
            <a:pPr marL="801370" indent="-338455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POJK No.10/POJK.05/2022 tentang Layanan Pinjam Meminjam Uang Berbasis Teknologi Informasi.</a:t>
            </a:r>
            <a:endParaRPr lang="en-US" altLang="en-US" sz="2200">
              <a:solidFill>
                <a:schemeClr val="tx1"/>
              </a:solidFill>
            </a:endParaRPr>
          </a:p>
          <a:p>
            <a:pPr marL="801370" indent="-338455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Menerapkan prinsip responsible lending dan pembatasan bunga.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2"/>
            </a:pPr>
            <a:r>
              <a:rPr lang="en-US" altLang="en-US" sz="2200">
                <a:solidFill>
                  <a:schemeClr val="tx1"/>
                </a:solidFill>
              </a:rPr>
              <a:t>Bank Indonesia:</a:t>
            </a:r>
            <a:endParaRPr lang="en-US" altLang="en-US" sz="2200">
              <a:solidFill>
                <a:schemeClr val="tx1"/>
              </a:solidFill>
            </a:endParaRPr>
          </a:p>
          <a:p>
            <a:pPr marL="840740" indent="-338455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Mengawasi sistem pembayaran (QRIS, e-money, dan BI-Fast).</a:t>
            </a:r>
            <a:endParaRPr lang="en-US" altLang="en-US" sz="2200">
              <a:solidFill>
                <a:schemeClr val="tx1"/>
              </a:solidFill>
            </a:endParaRPr>
          </a:p>
          <a:p>
            <a:pPr marL="840740" indent="-338455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Mendorong integrasi ekosistem pembayaran digital nasional.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3"/>
            </a:pPr>
            <a:r>
              <a:rPr lang="en-US" altLang="en-US" sz="2200">
                <a:solidFill>
                  <a:schemeClr val="tx1"/>
                </a:solidFill>
              </a:rPr>
              <a:t>Bappebti:</a:t>
            </a:r>
            <a:endParaRPr lang="en-US" altLang="en-US" sz="2200">
              <a:solidFill>
                <a:schemeClr val="tx1"/>
              </a:solidFill>
            </a:endParaRPr>
          </a:p>
          <a:p>
            <a:pPr marL="801370" indent="-325120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Mengatur penyelenggaraan aset kripto dan bursa kripto resmi.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4"/>
            </a:pPr>
            <a:r>
              <a:rPr lang="en-US" altLang="en-US" sz="2200">
                <a:solidFill>
                  <a:schemeClr val="tx1"/>
                </a:solidFill>
              </a:rPr>
              <a:t>Kominfo:</a:t>
            </a:r>
            <a:endParaRPr lang="en-US" altLang="en-US" sz="2200">
              <a:solidFill>
                <a:schemeClr val="tx1"/>
              </a:solidFill>
            </a:endParaRPr>
          </a:p>
          <a:p>
            <a:pPr marL="775335" indent="-312420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Memblokir situs dan aplikasi fintech ilegal serta menjaga keamanan siber nasional.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7721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400" b="1">
                <a:solidFill>
                  <a:schemeClr val="tx1"/>
                </a:solidFill>
              </a:rPr>
              <a:t>TANTANGAN PRAKTIS</a:t>
            </a:r>
            <a:endParaRPr lang="en-US" altLang="en-US" sz="2400" b="1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19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Rendahnya literasi keuangan digital di kalangan masyarakat.</a:t>
            </a: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Maraknya pinjaman online ilegal yang merugikan konsumen.</a:t>
            </a: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Kurangnya sinergi antar-lembaga dalam penanganan kasus lintas bidang.</a:t>
            </a: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Keamanan data dan privasi pengguna masih lemah.</a:t>
            </a: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Perlunya pendekatan hukum adaptif yang sejalan dengan perkembangan teknologi.</a:t>
            </a: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7721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500" b="1">
                <a:solidFill>
                  <a:schemeClr val="tx1"/>
                </a:solidFill>
              </a:rPr>
              <a:t>REKOMENDASI HUKUM DAN KEBIJAKAN</a:t>
            </a:r>
            <a:endParaRPr lang="en-US" altLang="en-US" sz="24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Perkuat perlindungan hukum terhadap pengguna fintech melalui aturan turunan UU PDP.</a:t>
            </a: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Perluasan sandbox regulasi untuk menguji inovasi fintech baru dengan pengawasan.</a:t>
            </a: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Integrasi antar-regulator (OJK, BI, Bappebti, Kominfo) untuk menghindari tumpang tindih.</a:t>
            </a: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Edukasi hukum digital dan keuangan bagi masyarakat luas.</a:t>
            </a: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Dorong pengembangan Fintech Syariah sebagai alternatif yang sesuai nilai-nilai etika keuangan Indonesia</a:t>
            </a: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 fontScale="80000"/>
          </a:bodyPr>
          <a:p>
            <a:pPr algn="ctr"/>
            <a:r>
              <a:rPr lang="en-US" altLang="en-US" sz="2555" b="1">
                <a:solidFill>
                  <a:schemeClr val="tx1"/>
                </a:solidFill>
              </a:rPr>
              <a:t>PENGERTIAN FINTECH</a:t>
            </a:r>
            <a:endParaRPr lang="en-US" altLang="en-US" sz="2555" b="1">
              <a:solidFill>
                <a:schemeClr val="tx1"/>
              </a:solidFill>
            </a:endParaRPr>
          </a:p>
          <a:p>
            <a:pPr algn="ctr"/>
            <a:endParaRPr lang="en-US" altLang="en-US" sz="255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625">
                <a:solidFill>
                  <a:schemeClr val="tx1"/>
                </a:solidFill>
              </a:rPr>
              <a:t>Financial Technology (Fintech) adalah gabungan antara teknologi informasi dan layanan keuangan untuk menyediakan solusi transaksi, pinjaman, investasi, maupun asuransi secara digital.</a:t>
            </a:r>
            <a:endParaRPr lang="en-US" altLang="en-US" sz="262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625">
                <a:solidFill>
                  <a:schemeClr val="tx1"/>
                </a:solidFill>
              </a:rPr>
              <a:t>Menurut Hakim &amp; Hapsari (2022), fintech merupakan inovasi disruptif yang mengubah sistem keuangan konvensional menuju sistem berbasis digital dan efisien.</a:t>
            </a:r>
            <a:endParaRPr lang="en-US" altLang="en-US" sz="262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625">
                <a:solidFill>
                  <a:schemeClr val="tx1"/>
                </a:solidFill>
              </a:rPr>
              <a:t>Fintech mempermudah akses masyarakat terhadap layanan keuangan formal, terutama di wilayah yang belum terjangkau bank (inklusif finansial).</a:t>
            </a:r>
            <a:endParaRPr lang="en-US" altLang="en-US" sz="262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625">
                <a:solidFill>
                  <a:schemeClr val="tx1"/>
                </a:solidFill>
              </a:rPr>
              <a:t>Di Indonesia, pengawasan dilakukan oleh:</a:t>
            </a:r>
            <a:endParaRPr lang="en-US" altLang="en-US" sz="2625">
              <a:solidFill>
                <a:schemeClr val="tx1"/>
              </a:solidFill>
            </a:endParaRPr>
          </a:p>
          <a:p>
            <a:pPr marL="579120" indent="-260350" algn="just" defTabSz="914400">
              <a:buFont typeface="Wingdings" panose="05000000000000000000" charset="0"/>
              <a:buChar char="§"/>
              <a:tabLst>
                <a:tab pos="537210" algn="l"/>
              </a:tabLst>
            </a:pPr>
            <a:r>
              <a:rPr lang="en-US" altLang="en-US" sz="2625">
                <a:solidFill>
                  <a:schemeClr val="tx1"/>
                </a:solidFill>
              </a:rPr>
              <a:t>OJK: mengatur fintech lending dan inovasi keuangan digital.</a:t>
            </a:r>
            <a:endParaRPr lang="en-US" altLang="en-US" sz="2625">
              <a:solidFill>
                <a:schemeClr val="tx1"/>
              </a:solidFill>
            </a:endParaRPr>
          </a:p>
          <a:p>
            <a:pPr marL="579120" indent="-260350" algn="just" defTabSz="914400">
              <a:buFont typeface="Wingdings" panose="05000000000000000000" charset="0"/>
              <a:buChar char="§"/>
              <a:tabLst>
                <a:tab pos="537210" algn="l"/>
              </a:tabLst>
            </a:pPr>
            <a:r>
              <a:rPr lang="en-US" altLang="en-US" sz="2625">
                <a:solidFill>
                  <a:schemeClr val="tx1"/>
                </a:solidFill>
              </a:rPr>
              <a:t>Bank Indonesia: mengatur sistem pembayaran elektronik dan e-money.</a:t>
            </a:r>
            <a:endParaRPr lang="en-US" altLang="en-US" sz="2625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66420"/>
            <a:ext cx="8310880" cy="5604510"/>
          </a:xfrm>
        </p:spPr>
        <p:txBody>
          <a:bodyPr>
            <a:noAutofit/>
          </a:bodyPr>
          <a:p>
            <a:pPr algn="ctr"/>
            <a:r>
              <a:rPr lang="en-US" altLang="en-US" sz="2000" b="1">
                <a:solidFill>
                  <a:schemeClr val="tx1"/>
                </a:solidFill>
              </a:rPr>
              <a:t>JENIS FINTECH </a:t>
            </a:r>
            <a:endParaRPr lang="en-US" altLang="en-US" sz="2000" b="1">
              <a:solidFill>
                <a:schemeClr val="tx1"/>
              </a:solidFill>
            </a:endParaRPr>
          </a:p>
          <a:p>
            <a:pPr algn="ctr"/>
            <a:endParaRPr lang="en-US" altLang="en-US" sz="2000">
              <a:solidFill>
                <a:schemeClr val="tx1"/>
              </a:solidFill>
            </a:endParaRPr>
          </a:p>
          <a:p>
            <a:pPr algn="just"/>
            <a:r>
              <a:rPr lang="en-US" altLang="en-US" sz="2000">
                <a:solidFill>
                  <a:schemeClr val="tx1"/>
                </a:solidFill>
              </a:rPr>
              <a:t>1. Payment System &amp; E-Wallet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>
                <a:solidFill>
                  <a:schemeClr val="tx1"/>
                </a:solidFill>
              </a:rPr>
              <a:t>Menjadi sektor terbesar di Indonesia (OVO, DANA, GoPay, ShopeePay, LinkAja).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>
                <a:solidFill>
                  <a:schemeClr val="tx1"/>
                </a:solidFill>
              </a:rPr>
              <a:t>Memudahkan transaksi ritel dan pembayaran tagihan secara cepat dan aman.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>
                <a:solidFill>
                  <a:schemeClr val="tx1"/>
                </a:solidFill>
              </a:rPr>
              <a:t>Didorong oleh kebijakan QRIS (Quick Response Indonesian Standard) oleh BI.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/>
            <a:r>
              <a:rPr lang="en-US" altLang="en-US" sz="2000">
                <a:solidFill>
                  <a:schemeClr val="tx1"/>
                </a:solidFill>
              </a:rPr>
              <a:t>2. Peer-to-Peer Lending (P2P)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>
                <a:solidFill>
                  <a:schemeClr val="tx1"/>
                </a:solidFill>
              </a:rPr>
              <a:t>Menjembatani antara pemberi pinjaman dan penerima tanpa lembaga perbankan.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>
                <a:solidFill>
                  <a:schemeClr val="tx1"/>
                </a:solidFill>
              </a:rPr>
              <a:t>Meningkatkan akses modal bagi UMKM dan masyarakat non-bankable.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>
                <a:solidFill>
                  <a:schemeClr val="tx1"/>
                </a:solidFill>
              </a:rPr>
              <a:t>Tantangan: pinjol ilegal, bunga tinggi, dan penagihan tidak etis.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/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/>
          </a:bodyPr>
          <a:p>
            <a:pPr algn="just"/>
            <a:r>
              <a:rPr lang="en-US" altLang="en-US" sz="2500">
                <a:solidFill>
                  <a:schemeClr val="tx1"/>
                </a:solidFill>
                <a:sym typeface="+mn-ea"/>
              </a:rPr>
              <a:t>3. Digital Banking / Neobank</a:t>
            </a:r>
            <a:endParaRPr lang="en-US" altLang="en-US" sz="2500">
              <a:solidFill>
                <a:schemeClr val="tx1"/>
              </a:solidFill>
            </a:endParaRPr>
          </a:p>
          <a:p>
            <a:pPr marL="735330" indent="-33845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  <a:sym typeface="+mn-ea"/>
              </a:rPr>
              <a:t>Bank yang beroperasi sepenuhnya secara digital tanpa cabang fisik.</a:t>
            </a:r>
            <a:endParaRPr lang="en-US" altLang="en-US" sz="2500">
              <a:solidFill>
                <a:schemeClr val="tx1"/>
              </a:solidFill>
              <a:sym typeface="+mn-ea"/>
            </a:endParaRPr>
          </a:p>
          <a:p>
            <a:pPr marL="735330" indent="-33845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  <a:sym typeface="+mn-ea"/>
              </a:rPr>
              <a:t>Contoh: Bank Jago, Blu by BCA, Line Bank.</a:t>
            </a:r>
            <a:endParaRPr lang="en-US" altLang="en-US" sz="2500">
              <a:solidFill>
                <a:schemeClr val="tx1"/>
              </a:solidFill>
              <a:sym typeface="+mn-ea"/>
            </a:endParaRPr>
          </a:p>
          <a:p>
            <a:pPr marL="735330" indent="-33845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  <a:sym typeface="+mn-ea"/>
              </a:rPr>
              <a:t>Memberikan layanan real-time dengan biaya administrasi rendah.</a:t>
            </a:r>
            <a:endParaRPr lang="en-US" altLang="en-US" sz="2500">
              <a:solidFill>
                <a:schemeClr val="tx1"/>
              </a:solidFill>
              <a:sym typeface="+mn-ea"/>
            </a:endParaRPr>
          </a:p>
          <a:p>
            <a:pPr marL="396875" algn="just">
              <a:buFont typeface="Wingdings" panose="05000000000000000000" charset="0"/>
            </a:pPr>
            <a:endParaRPr lang="en-US" altLang="en-US" sz="2500">
              <a:solidFill>
                <a:schemeClr val="tx1"/>
              </a:solidFill>
              <a:sym typeface="+mn-ea"/>
            </a:endParaRPr>
          </a:p>
          <a:p>
            <a:pPr algn="just">
              <a:buFont typeface="Wingdings" panose="05000000000000000000" charset="0"/>
            </a:pPr>
            <a:r>
              <a:rPr lang="en-US" altLang="en-US" sz="2500">
                <a:solidFill>
                  <a:schemeClr val="tx1"/>
                </a:solidFill>
              </a:rPr>
              <a:t>4. WealthTech (Investment Technology)</a:t>
            </a:r>
            <a:endParaRPr lang="en-US" altLang="en-US" sz="2500">
              <a:solidFill>
                <a:schemeClr val="tx1"/>
              </a:solidFill>
            </a:endParaRPr>
          </a:p>
          <a:p>
            <a:pPr marL="800100" indent="-40322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</a:rPr>
              <a:t>Platform digital untuk investasi, reksa dana, saham, atau robo-advisor (contoh: Bibit, Ajaib, Bareksa).</a:t>
            </a:r>
            <a:endParaRPr lang="en-US" altLang="en-US" sz="2500">
              <a:solidFill>
                <a:schemeClr val="tx1"/>
              </a:solidFill>
            </a:endParaRPr>
          </a:p>
          <a:p>
            <a:pPr marL="800100" indent="-40322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</a:rPr>
              <a:t>Mengandalkan algoritma untuk membantu pengguna dalam memilih portofolio investasi.</a:t>
            </a:r>
            <a:endParaRPr lang="en-US" altLang="en-US" sz="25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09930"/>
            <a:ext cx="8469630" cy="5754370"/>
          </a:xfrm>
        </p:spPr>
        <p:txBody>
          <a:bodyPr>
            <a:noAutofit/>
          </a:bodyPr>
          <a:p>
            <a:pPr algn="just">
              <a:buFont typeface="+mj-lt"/>
            </a:pPr>
            <a:r>
              <a:rPr lang="en-US" altLang="en-US" sz="2500">
                <a:solidFill>
                  <a:schemeClr val="tx1"/>
                </a:solidFill>
              </a:rPr>
              <a:t>5. InsurTech (Insurance Technology)</a:t>
            </a:r>
            <a:endParaRPr lang="en-US" altLang="en-US" sz="2500">
              <a:solidFill>
                <a:schemeClr val="tx1"/>
              </a:solidFill>
            </a:endParaRPr>
          </a:p>
          <a:p>
            <a:pPr marL="775335" indent="-389890" algn="just" defTabSz="914400">
              <a:buFont typeface="Wingdings" panose="05000000000000000000" charset="0"/>
              <a:buChar char="§"/>
              <a:tabLst>
                <a:tab pos="805815" algn="l"/>
              </a:tabLst>
            </a:pPr>
            <a:r>
              <a:rPr lang="en-US" altLang="en-US" sz="2500">
                <a:solidFill>
                  <a:schemeClr val="tx1"/>
                </a:solidFill>
              </a:rPr>
              <a:t>Menyediakan layanan asuransi digital yang lebih sederhana dan mudah diakses (Qoala, Fuse, Lifepal).</a:t>
            </a:r>
            <a:endParaRPr lang="en-US" altLang="en-US" sz="2500">
              <a:solidFill>
                <a:schemeClr val="tx1"/>
              </a:solidFill>
            </a:endParaRPr>
          </a:p>
          <a:p>
            <a:pPr marL="775335" indent="-389890" algn="just" defTabSz="914400">
              <a:buFont typeface="Wingdings" panose="05000000000000000000" charset="0"/>
              <a:buChar char="§"/>
              <a:tabLst>
                <a:tab pos="805815" algn="l"/>
              </a:tabLst>
            </a:pPr>
            <a:r>
              <a:rPr lang="en-US" altLang="en-US" sz="2500">
                <a:solidFill>
                  <a:schemeClr val="tx1"/>
                </a:solidFill>
              </a:rPr>
              <a:t>Inovasi mencakup proses klaim otomatis dan premi berbasis data.</a:t>
            </a:r>
            <a:endParaRPr lang="en-US" altLang="en-US" sz="25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5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500">
                <a:solidFill>
                  <a:schemeClr val="tx1"/>
                </a:solidFill>
              </a:rPr>
              <a:t>6. Crowdfunding &amp; Equity Crowdfunding</a:t>
            </a:r>
            <a:endParaRPr lang="en-US" altLang="en-US" sz="2500">
              <a:solidFill>
                <a:schemeClr val="tx1"/>
              </a:solidFill>
            </a:endParaRPr>
          </a:p>
          <a:p>
            <a:pPr marL="788670" indent="-37782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</a:rPr>
              <a:t>Skema penggalangan dana masyarakat untuk proyek sosial atau bisnis startup.</a:t>
            </a:r>
            <a:endParaRPr lang="en-US" altLang="en-US" sz="2500">
              <a:solidFill>
                <a:schemeClr val="tx1"/>
              </a:solidFill>
            </a:endParaRPr>
          </a:p>
          <a:p>
            <a:pPr marL="788670" indent="-37782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</a:rPr>
              <a:t>Contoh: Kitabisa.com, Bizhare (berizin OJK).</a:t>
            </a:r>
            <a:endParaRPr lang="en-US" altLang="en-US" sz="2500">
              <a:solidFill>
                <a:schemeClr val="tx1"/>
              </a:solidFill>
            </a:endParaRPr>
          </a:p>
          <a:p>
            <a:pPr marL="788670" indent="-37782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</a:rPr>
              <a:t>Berperan penting dalam mendukung wirausaha baru dan ekonomi kreatif.</a:t>
            </a:r>
            <a:endParaRPr lang="en-US" altLang="en-US" sz="25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400" b="1">
                <a:solidFill>
                  <a:schemeClr val="tx1"/>
                </a:solidFill>
              </a:rPr>
              <a:t>JENIS FINTECH</a:t>
            </a:r>
            <a:endParaRPr lang="en-US" altLang="en-US" sz="2400" b="1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RegTech (Regulatory Technology): membantu lembaga keuangan dalam kepatuhan hukum (anti pencucian uang, pelaporan pajak otomatis).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Buy Now Pay Later (BNPL): sistem kredit instan tanpa kartu kredit (contoh: Akulaku, Kredivo).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Crypto &amp; Digital Assets: menyediakan platform jual beli aset digital (diatur oleh Bappebti, bukan OJK).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Fintech Syariah: berbasis prinsip bagi hasil, keadilan, dan tanpa riba, seperti Alami Sharia dan Investree Syariah.</a:t>
            </a: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200" b="1">
                <a:solidFill>
                  <a:schemeClr val="tx1"/>
                </a:solidFill>
              </a:rPr>
              <a:t>PERLINDUNGAN KONSUMEN &amp; DATA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>
                <a:solidFill>
                  <a:schemeClr val="tx1"/>
                </a:solidFill>
              </a:rPr>
              <a:t>Banyak platform fintech ilegal melakukan penagihan kasar dan menyalahgunakan data pribadi pengguna.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>
                <a:solidFill>
                  <a:schemeClr val="tx1"/>
                </a:solidFill>
              </a:rPr>
              <a:t>Regulasi penting: UU No. 27 Tahun 2022 tentang Perlindungan Data Pribadi (PDP).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>
                <a:solidFill>
                  <a:schemeClr val="tx1"/>
                </a:solidFill>
              </a:rPr>
              <a:t>Tantangan hukum:</a:t>
            </a:r>
            <a:endParaRPr lang="en-US" altLang="en-US" sz="2200">
              <a:solidFill>
                <a:schemeClr val="tx1"/>
              </a:solidFill>
            </a:endParaRPr>
          </a:p>
          <a:p>
            <a:pPr marL="723265" indent="-325120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Penyalahgunaan data pribadi tanpa persetujuan pengguna.</a:t>
            </a:r>
            <a:endParaRPr lang="en-US" altLang="en-US" sz="2200">
              <a:solidFill>
                <a:schemeClr val="tx1"/>
              </a:solidFill>
            </a:endParaRPr>
          </a:p>
          <a:p>
            <a:pPr marL="723265" indent="-325120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Kurangnya literasi digital menyebabkan masyarakat mudah tertipu.</a:t>
            </a:r>
            <a:endParaRPr lang="en-US" altLang="en-US" sz="2200">
              <a:solidFill>
                <a:schemeClr val="tx1"/>
              </a:solidFill>
            </a:endParaRPr>
          </a:p>
          <a:p>
            <a:pPr marL="723265" indent="-325120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Belum optimalnya penegakan hukum terhadap pelaku fintech ilegal.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Hakim &amp; Hapsari (2022) menekankan pentingnya etika digital dalam setiap inovasi fintech.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300" b="1">
                <a:solidFill>
                  <a:schemeClr val="tx1"/>
                </a:solidFill>
              </a:rPr>
              <a:t>LISENSI &amp; KEWAJIBAN KEPASTIAN HUKUM </a:t>
            </a:r>
            <a:endParaRPr lang="en-US" altLang="en-US" sz="19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19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Setiap penyelenggara fintech wajib: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Berizin dan terdaftar di OJK atau BI.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Menjalankan prinsip transparansi dan akuntabilitas.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Tantangan regulasi: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Masih banyak fintech unregistered (tidak berizin) beroperasi melalui media sosial.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Kepatuhan AML/KYC (Anti Money Laundering / Know Your Customer) sering diabaikan.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Layanan lintas negara (cross-border) menimbulkan isu yurisdiksi dan penegakan hukum lintas batas.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200" b="1">
                <a:solidFill>
                  <a:schemeClr val="tx1"/>
                </a:solidFill>
              </a:rPr>
              <a:t>ASET DIGITAL &amp; CRYPTO</a:t>
            </a:r>
            <a:endParaRPr lang="en-US" altLang="en-US" sz="2200" b="1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 b="1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1900">
                <a:solidFill>
                  <a:schemeClr val="tx1"/>
                </a:solidFill>
              </a:rPr>
              <a:t>Aset kripto bukan alat pembayaran yang sah, namun diakui sebagai komoditas investasi.</a:t>
            </a:r>
            <a:endParaRPr lang="en-US" altLang="en-US" sz="19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1900">
                <a:solidFill>
                  <a:schemeClr val="tx1"/>
                </a:solidFill>
              </a:rPr>
              <a:t>Diatur oleh Bappebti berdasarkan Peraturan No. 13/2019 tentang aset kripto.</a:t>
            </a:r>
            <a:endParaRPr lang="en-US" altLang="en-US" sz="19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1900">
                <a:solidFill>
                  <a:schemeClr val="tx1"/>
                </a:solidFill>
              </a:rPr>
              <a:t>Tantangan hukum:</a:t>
            </a:r>
            <a:endParaRPr lang="en-US" altLang="en-US" sz="1900">
              <a:solidFill>
                <a:schemeClr val="tx1"/>
              </a:solidFill>
            </a:endParaRPr>
          </a:p>
          <a:p>
            <a:pPr marL="619125" indent="-247015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Potensi penipuan dan manipulasi pasar kripto.</a:t>
            </a:r>
            <a:endParaRPr lang="en-US" altLang="en-US" sz="1900">
              <a:solidFill>
                <a:schemeClr val="tx1"/>
              </a:solidFill>
            </a:endParaRPr>
          </a:p>
          <a:p>
            <a:pPr marL="619125" indent="-247015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Kurangnya perlindungan hukum investor retail.</a:t>
            </a:r>
            <a:endParaRPr lang="en-US" altLang="en-US" sz="1900">
              <a:solidFill>
                <a:schemeClr val="tx1"/>
              </a:solidFill>
            </a:endParaRPr>
          </a:p>
          <a:p>
            <a:pPr marL="619125" indent="-247015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Tumpang tindih kewenangan antar-regulator (BI, OJK, Bappebti).</a:t>
            </a:r>
            <a:endParaRPr lang="en-US" altLang="en-US" sz="19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1900">
                <a:solidFill>
                  <a:schemeClr val="tx1"/>
                </a:solidFill>
              </a:rPr>
              <a:t>Diperlukan koordinasi kebijakan untuk integrasi aset digital ke sistem keuangan nasional.</a:t>
            </a:r>
            <a:endParaRPr lang="en-US" altLang="en-US" sz="19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5110</Words>
  <Application>WPS Presentation</Application>
  <PresentationFormat>On-screen Show (4:3)</PresentationFormat>
  <Paragraphs>114</Paragraphs>
  <Slides>13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525</cp:revision>
  <cp:lastPrinted>2017-08-29T02:54:00Z</cp:lastPrinted>
  <dcterms:created xsi:type="dcterms:W3CDTF">2010-04-18T12:06:00Z</dcterms:created>
  <dcterms:modified xsi:type="dcterms:W3CDTF">2025-10-15T09:21:27Z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1033-12.2.0.22549</vt:lpwstr>
  </property>
</Properties>
</file>