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6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2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2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207" y="3975128"/>
            <a:ext cx="6064135" cy="219311"/>
          </a:xfrm>
        </p:spPr>
        <p:txBody>
          <a:bodyPr>
            <a:noAutofit/>
          </a:bodyPr>
          <a:lstStyle/>
          <a:p>
            <a:pPr algn="ctr"/>
            <a:r>
              <a:rPr sz="4000" b="1" dirty="0" err="1"/>
              <a:t>Transformasi</a:t>
            </a:r>
            <a:r>
              <a:rPr sz="4000" b="1" dirty="0"/>
              <a:t> Digital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sz="4000" b="1" dirty="0" smtClean="0"/>
              <a:t>(</a:t>
            </a:r>
            <a:r>
              <a:rPr sz="4000" b="1" dirty="0"/>
              <a:t>Digital Transformation</a:t>
            </a:r>
            <a:r>
              <a:rPr sz="4000" b="1" dirty="0" smtClean="0"/>
              <a:t>)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Melda</a:t>
            </a:r>
            <a:r>
              <a:rPr lang="en-US" sz="3600" dirty="0" smtClean="0"/>
              <a:t> </a:t>
            </a:r>
            <a:r>
              <a:rPr lang="en-US" sz="3600" dirty="0" err="1" smtClean="0"/>
              <a:t>Agarina</a:t>
            </a:r>
            <a:r>
              <a:rPr lang="en-US" sz="3600" dirty="0" smtClean="0"/>
              <a:t>, </a:t>
            </a:r>
            <a:r>
              <a:rPr lang="en-US" sz="3600" dirty="0" err="1" smtClean="0"/>
              <a:t>S.Kom</a:t>
            </a:r>
            <a:r>
              <a:rPr lang="en-US" sz="3600" dirty="0" smtClean="0"/>
              <a:t>., M.T.I (Agha)</a:t>
            </a:r>
            <a:endParaRPr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b="1" dirty="0" err="1">
                <a:solidFill>
                  <a:schemeClr val="tx1"/>
                </a:solidFill>
              </a:rPr>
              <a:t>Pertemuan</a:t>
            </a:r>
            <a:r>
              <a:rPr b="1" dirty="0">
                <a:solidFill>
                  <a:schemeClr val="tx1"/>
                </a:solidFill>
              </a:rPr>
              <a:t> 1: </a:t>
            </a:r>
            <a:r>
              <a:rPr b="1" dirty="0" err="1">
                <a:solidFill>
                  <a:schemeClr val="tx1"/>
                </a:solidFill>
              </a:rPr>
              <a:t>Pengantar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dan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Ruang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Lingkup</a:t>
            </a:r>
            <a:r>
              <a:rPr b="1" dirty="0">
                <a:solidFill>
                  <a:schemeClr val="tx1"/>
                </a:solidFill>
              </a:rPr>
              <a:t> (Introduction and Scope)</a:t>
            </a:r>
          </a:p>
          <a:p>
            <a:r>
              <a:rPr b="1" dirty="0">
                <a:solidFill>
                  <a:schemeClr val="tx1"/>
                </a:solidFill>
              </a:rPr>
              <a:t>Program Studi Sistem </a:t>
            </a:r>
            <a:r>
              <a:rPr b="1" dirty="0" err="1">
                <a:solidFill>
                  <a:schemeClr val="tx1"/>
                </a:solidFill>
              </a:rPr>
              <a:t>Informasi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39"/>
            <a:ext cx="1398368" cy="1399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68" y="200848"/>
            <a:ext cx="1073726" cy="1073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err="1"/>
              <a:t>Penutup</a:t>
            </a:r>
            <a:endParaRPr b="1" dirty="0"/>
          </a:p>
          <a:p>
            <a:pPr algn="ctr"/>
            <a:r>
              <a:rPr b="1" dirty="0"/>
              <a:t>(Closing)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sz="2800" dirty="0" err="1" smtClean="0">
                <a:solidFill>
                  <a:schemeClr val="tx1"/>
                </a:solidFill>
              </a:rPr>
              <a:t>Transformasi</a:t>
            </a:r>
            <a:r>
              <a:rPr sz="2800" dirty="0" smtClean="0">
                <a:solidFill>
                  <a:schemeClr val="tx1"/>
                </a:solidFill>
              </a:rPr>
              <a:t> </a:t>
            </a:r>
            <a:r>
              <a:rPr sz="2800" dirty="0">
                <a:solidFill>
                  <a:schemeClr val="tx1"/>
                </a:solidFill>
              </a:rPr>
              <a:t>digital </a:t>
            </a:r>
            <a:r>
              <a:rPr sz="2800" dirty="0" err="1">
                <a:solidFill>
                  <a:schemeClr val="tx1"/>
                </a:solidFill>
              </a:rPr>
              <a:t>adalah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keniscayaan</a:t>
            </a:r>
            <a:r>
              <a:rPr sz="2800" dirty="0">
                <a:solidFill>
                  <a:schemeClr val="tx1"/>
                </a:solidFill>
              </a:rPr>
              <a:t> era </a:t>
            </a:r>
            <a:r>
              <a:rPr sz="2800" dirty="0" err="1">
                <a:solidFill>
                  <a:schemeClr val="tx1"/>
                </a:solidFill>
              </a:rPr>
              <a:t>sekarang</a:t>
            </a:r>
            <a:r>
              <a:rPr sz="2800" dirty="0">
                <a:solidFill>
                  <a:schemeClr val="tx1"/>
                </a:solidFill>
              </a:rPr>
              <a:t>. (Digital transformation is inevitable in today's era.)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800" dirty="0" err="1">
                <a:solidFill>
                  <a:schemeClr val="tx1"/>
                </a:solidFill>
              </a:rPr>
              <a:t>Peran</a:t>
            </a:r>
            <a:r>
              <a:rPr sz="2800" dirty="0">
                <a:solidFill>
                  <a:schemeClr val="tx1"/>
                </a:solidFill>
              </a:rPr>
              <a:t> mahasiswa SI: </a:t>
            </a:r>
            <a:r>
              <a:rPr sz="2800" dirty="0" err="1">
                <a:solidFill>
                  <a:schemeClr val="tx1"/>
                </a:solidFill>
              </a:rPr>
              <a:t>agen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perubahan</a:t>
            </a:r>
            <a:r>
              <a:rPr sz="2800" dirty="0">
                <a:solidFill>
                  <a:schemeClr val="tx1"/>
                </a:solidFill>
              </a:rPr>
              <a:t> digital, </a:t>
            </a:r>
            <a:r>
              <a:rPr sz="2800" dirty="0" err="1">
                <a:solidFill>
                  <a:schemeClr val="tx1"/>
                </a:solidFill>
              </a:rPr>
              <a:t>bukan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hanya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pengguna</a:t>
            </a:r>
            <a:r>
              <a:rPr sz="2800" dirty="0">
                <a:solidFill>
                  <a:schemeClr val="tx1"/>
                </a:solidFill>
              </a:rPr>
              <a:t>. (The role of IS students: digital change agents, not just users</a:t>
            </a:r>
            <a:r>
              <a:rPr sz="2800" dirty="0" smtClean="0">
                <a:solidFill>
                  <a:schemeClr val="tx1"/>
                </a:solidFill>
              </a:rPr>
              <a:t>.)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/>
              <a:t>Capaian</a:t>
            </a:r>
            <a:r>
              <a:rPr dirty="0"/>
              <a:t> Pembelajaran </a:t>
            </a:r>
            <a:r>
              <a:rPr dirty="0" err="1"/>
              <a:t>Pertemuan</a:t>
            </a:r>
            <a:endParaRPr dirty="0"/>
          </a:p>
          <a:p>
            <a:r>
              <a:rPr dirty="0"/>
              <a:t>(Learning Outcomes)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Memahami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konsep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dasar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transformasi</a:t>
            </a:r>
            <a:r>
              <a:rPr sz="2400" dirty="0">
                <a:solidFill>
                  <a:schemeClr val="tx1"/>
                </a:solidFill>
              </a:rPr>
              <a:t> digital. (Understand the basic concept of digital transformation.)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Menjelaskan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faktor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pendorong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transformasi</a:t>
            </a:r>
            <a:r>
              <a:rPr sz="2400" dirty="0">
                <a:solidFill>
                  <a:schemeClr val="tx1"/>
                </a:solidFill>
              </a:rPr>
              <a:t> digital. (Explain the driving factors of digital transformation.)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Mengidentifikasi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dampak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transformasi</a:t>
            </a:r>
            <a:r>
              <a:rPr sz="2400" dirty="0">
                <a:solidFill>
                  <a:schemeClr val="tx1"/>
                </a:solidFill>
              </a:rPr>
              <a:t> digital pada </a:t>
            </a:r>
            <a:r>
              <a:rPr sz="2400" dirty="0" err="1">
                <a:solidFill>
                  <a:schemeClr val="tx1"/>
                </a:solidFill>
              </a:rPr>
              <a:t>organisasi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bisnis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dan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masyarakat</a:t>
            </a:r>
            <a:r>
              <a:rPr sz="2400" dirty="0">
                <a:solidFill>
                  <a:schemeClr val="tx1"/>
                </a:solidFill>
              </a:rPr>
              <a:t>. (Identify the impact of digital transformation on organizations, business, and society.)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 err="1"/>
              <a:t>Pengertian</a:t>
            </a:r>
            <a:r>
              <a:rPr sz="4000" dirty="0"/>
              <a:t> </a:t>
            </a:r>
            <a:r>
              <a:rPr sz="4000" dirty="0" err="1"/>
              <a:t>Transformasi</a:t>
            </a:r>
            <a:r>
              <a:rPr sz="4000" dirty="0"/>
              <a:t> Digital</a:t>
            </a:r>
          </a:p>
          <a:p>
            <a:r>
              <a:rPr sz="4000" dirty="0"/>
              <a:t>(Definition of Digital Transformation)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>
                <a:solidFill>
                  <a:schemeClr val="tx1"/>
                </a:solidFill>
              </a:rPr>
              <a:t>Proses </a:t>
            </a:r>
            <a:r>
              <a:rPr sz="2400" dirty="0" err="1">
                <a:solidFill>
                  <a:schemeClr val="tx1"/>
                </a:solidFill>
              </a:rPr>
              <a:t>integrasi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teknologi</a:t>
            </a:r>
            <a:r>
              <a:rPr sz="2400" dirty="0">
                <a:solidFill>
                  <a:schemeClr val="tx1"/>
                </a:solidFill>
              </a:rPr>
              <a:t> digital ke </a:t>
            </a:r>
            <a:r>
              <a:rPr sz="2400" dirty="0" err="1">
                <a:solidFill>
                  <a:schemeClr val="tx1"/>
                </a:solidFill>
              </a:rPr>
              <a:t>seluruh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aspek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organisasi</a:t>
            </a:r>
            <a:r>
              <a:rPr sz="2400" dirty="0">
                <a:solidFill>
                  <a:schemeClr val="tx1"/>
                </a:solidFill>
              </a:rPr>
              <a:t>. (Integration of digital technology into all aspects of an organization.)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Mengubah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cara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organisasi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beroperasi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dan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memberi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nilai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kepada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pelanggan</a:t>
            </a:r>
            <a:r>
              <a:rPr sz="2400" dirty="0">
                <a:solidFill>
                  <a:schemeClr val="tx1"/>
                </a:solidFill>
              </a:rPr>
              <a:t>. (Changes how organizations operate and deliver value to customers.)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>
                <a:solidFill>
                  <a:schemeClr val="tx1"/>
                </a:solidFill>
              </a:rPr>
              <a:t>Lebih </a:t>
            </a:r>
            <a:r>
              <a:rPr sz="2400" dirty="0" err="1">
                <a:solidFill>
                  <a:schemeClr val="tx1"/>
                </a:solidFill>
              </a:rPr>
              <a:t>dari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sekadar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teknologi</a:t>
            </a:r>
            <a:r>
              <a:rPr sz="2400" dirty="0">
                <a:solidFill>
                  <a:schemeClr val="tx1"/>
                </a:solidFill>
              </a:rPr>
              <a:t>: </a:t>
            </a:r>
            <a:r>
              <a:rPr sz="2400" dirty="0" err="1">
                <a:solidFill>
                  <a:schemeClr val="tx1"/>
                </a:solidFill>
              </a:rPr>
              <a:t>melibatkan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perubahan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budaya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dan</a:t>
            </a:r>
            <a:r>
              <a:rPr sz="2400" dirty="0">
                <a:solidFill>
                  <a:schemeClr val="tx1"/>
                </a:solidFill>
              </a:rPr>
              <a:t> mindset. (More than just technology: involves cultural and mindset changes.)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666887"/>
          </a:xfrm>
        </p:spPr>
        <p:txBody>
          <a:bodyPr>
            <a:noAutofit/>
          </a:bodyPr>
          <a:lstStyle/>
          <a:p>
            <a:r>
              <a:rPr sz="4000" dirty="0" err="1"/>
              <a:t>Pentingnya</a:t>
            </a:r>
            <a:r>
              <a:rPr sz="4000" dirty="0"/>
              <a:t> </a:t>
            </a:r>
            <a:r>
              <a:rPr sz="4000" dirty="0" err="1"/>
              <a:t>Transformasi</a:t>
            </a:r>
            <a:r>
              <a:rPr sz="4000" dirty="0"/>
              <a:t> Digital</a:t>
            </a:r>
          </a:p>
          <a:p>
            <a:r>
              <a:rPr sz="4000" dirty="0"/>
              <a:t>(Importance of Digital Transformation)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Meningkatkan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efisiensi</a:t>
            </a:r>
            <a:r>
              <a:rPr sz="2400" dirty="0">
                <a:solidFill>
                  <a:schemeClr val="tx1"/>
                </a:solidFill>
              </a:rPr>
              <a:t> &amp; </a:t>
            </a:r>
            <a:r>
              <a:rPr sz="2400" dirty="0" err="1">
                <a:solidFill>
                  <a:schemeClr val="tx1"/>
                </a:solidFill>
              </a:rPr>
              <a:t>efektivitas</a:t>
            </a:r>
            <a:r>
              <a:rPr sz="2400" dirty="0">
                <a:solidFill>
                  <a:schemeClr val="tx1"/>
                </a:solidFill>
              </a:rPr>
              <a:t> proses </a:t>
            </a:r>
            <a:r>
              <a:rPr sz="2400" dirty="0" err="1">
                <a:solidFill>
                  <a:schemeClr val="tx1"/>
                </a:solidFill>
              </a:rPr>
              <a:t>bisnis</a:t>
            </a:r>
            <a:r>
              <a:rPr sz="2400" dirty="0">
                <a:solidFill>
                  <a:schemeClr val="tx1"/>
                </a:solidFill>
              </a:rPr>
              <a:t>. (Improve efficiency and effectiveness of business processes.)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Meningkatkan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pengalaman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pelanggan</a:t>
            </a:r>
            <a:r>
              <a:rPr sz="2400" dirty="0">
                <a:solidFill>
                  <a:schemeClr val="tx1"/>
                </a:solidFill>
              </a:rPr>
              <a:t>. (Enhance customer experience.)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Memungkinkan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inovasi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produk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layanan</a:t>
            </a:r>
            <a:r>
              <a:rPr sz="2400" dirty="0">
                <a:solidFill>
                  <a:schemeClr val="tx1"/>
                </a:solidFill>
              </a:rPr>
              <a:t>, </a:t>
            </a:r>
            <a:r>
              <a:rPr sz="2400" dirty="0" err="1">
                <a:solidFill>
                  <a:schemeClr val="tx1"/>
                </a:solidFill>
              </a:rPr>
              <a:t>dan</a:t>
            </a:r>
            <a:r>
              <a:rPr sz="2400" dirty="0">
                <a:solidFill>
                  <a:schemeClr val="tx1"/>
                </a:solidFill>
              </a:rPr>
              <a:t> model </a:t>
            </a:r>
            <a:r>
              <a:rPr sz="2400" dirty="0" err="1">
                <a:solidFill>
                  <a:schemeClr val="tx1"/>
                </a:solidFill>
              </a:rPr>
              <a:t>bisnis</a:t>
            </a:r>
            <a:r>
              <a:rPr sz="2400" dirty="0">
                <a:solidFill>
                  <a:schemeClr val="tx1"/>
                </a:solidFill>
              </a:rPr>
              <a:t>. (Enable product, service, and business model innovation.)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Strategi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bertahan</a:t>
            </a:r>
            <a:r>
              <a:rPr sz="2400" dirty="0">
                <a:solidFill>
                  <a:schemeClr val="tx1"/>
                </a:solidFill>
              </a:rPr>
              <a:t> di era </a:t>
            </a:r>
            <a:r>
              <a:rPr sz="2400" dirty="0" err="1">
                <a:solidFill>
                  <a:schemeClr val="tx1"/>
                </a:solidFill>
              </a:rPr>
              <a:t>disrupsi</a:t>
            </a:r>
            <a:r>
              <a:rPr sz="2400" dirty="0">
                <a:solidFill>
                  <a:schemeClr val="tx1"/>
                </a:solidFill>
              </a:rPr>
              <a:t>. (A survival strategy in the era of disruption.)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111120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44008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91405"/>
            <a:ext cx="7543800" cy="1084996"/>
          </a:xfrm>
        </p:spPr>
        <p:txBody>
          <a:bodyPr>
            <a:noAutofit/>
          </a:bodyPr>
          <a:lstStyle/>
          <a:p>
            <a:pPr algn="ctr"/>
            <a:r>
              <a:rPr sz="4000" b="1" dirty="0" err="1"/>
              <a:t>Faktor</a:t>
            </a:r>
            <a:r>
              <a:rPr sz="4000" b="1" dirty="0"/>
              <a:t> </a:t>
            </a:r>
            <a:r>
              <a:rPr sz="4000" b="1" dirty="0" err="1"/>
              <a:t>Pendorong</a:t>
            </a:r>
            <a:r>
              <a:rPr sz="4000" b="1" dirty="0"/>
              <a:t> </a:t>
            </a:r>
            <a:r>
              <a:rPr sz="4000" b="1" dirty="0" err="1"/>
              <a:t>Transformasi</a:t>
            </a:r>
            <a:r>
              <a:rPr sz="4000" b="1" dirty="0"/>
              <a:t> Digital</a:t>
            </a:r>
          </a:p>
          <a:p>
            <a:pPr algn="ctr"/>
            <a:r>
              <a:rPr sz="4000" b="1" dirty="0"/>
              <a:t>(Driving Factors)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98074"/>
            <a:ext cx="7543801" cy="3971020"/>
          </a:xfrm>
        </p:spPr>
        <p:txBody>
          <a:bodyPr>
            <a:normAutofit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Perkembangan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teknologi</a:t>
            </a:r>
            <a:r>
              <a:rPr sz="2400" dirty="0">
                <a:solidFill>
                  <a:schemeClr val="tx1"/>
                </a:solidFill>
              </a:rPr>
              <a:t> (cloud, AI, </a:t>
            </a:r>
            <a:r>
              <a:rPr sz="2400" dirty="0" err="1">
                <a:solidFill>
                  <a:schemeClr val="tx1"/>
                </a:solidFill>
              </a:rPr>
              <a:t>IoT</a:t>
            </a:r>
            <a:r>
              <a:rPr sz="2400" dirty="0">
                <a:solidFill>
                  <a:schemeClr val="tx1"/>
                </a:solidFill>
              </a:rPr>
              <a:t>, big data). (Technological developments (cloud, AI, </a:t>
            </a:r>
            <a:r>
              <a:rPr sz="2400" dirty="0" err="1">
                <a:solidFill>
                  <a:schemeClr val="tx1"/>
                </a:solidFill>
              </a:rPr>
              <a:t>IoT</a:t>
            </a:r>
            <a:r>
              <a:rPr sz="2400" dirty="0">
                <a:solidFill>
                  <a:schemeClr val="tx1"/>
                </a:solidFill>
              </a:rPr>
              <a:t>, big data).)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Perubahan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perilaku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konsumen</a:t>
            </a:r>
            <a:r>
              <a:rPr sz="2400" dirty="0">
                <a:solidFill>
                  <a:schemeClr val="tx1"/>
                </a:solidFill>
              </a:rPr>
              <a:t> digital. (Changes in digital consumer behavior.)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Tekanan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kompetitif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industri</a:t>
            </a:r>
            <a:r>
              <a:rPr sz="2400" dirty="0">
                <a:solidFill>
                  <a:schemeClr val="tx1"/>
                </a:solidFill>
              </a:rPr>
              <a:t>. (Competitive pressure in the industry.)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Pandemi</a:t>
            </a:r>
            <a:r>
              <a:rPr sz="2400" dirty="0">
                <a:solidFill>
                  <a:schemeClr val="tx1"/>
                </a:solidFill>
              </a:rPr>
              <a:t> &amp; </a:t>
            </a:r>
            <a:r>
              <a:rPr sz="2400" dirty="0" err="1">
                <a:solidFill>
                  <a:schemeClr val="tx1"/>
                </a:solidFill>
              </a:rPr>
              <a:t>krisis</a:t>
            </a:r>
            <a:r>
              <a:rPr sz="2400" dirty="0">
                <a:solidFill>
                  <a:schemeClr val="tx1"/>
                </a:solidFill>
              </a:rPr>
              <a:t> global. (Pandemic &amp; global crises.)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78960"/>
          </a:xfrm>
        </p:spPr>
        <p:txBody>
          <a:bodyPr>
            <a:normAutofit/>
          </a:bodyPr>
          <a:lstStyle/>
          <a:p>
            <a:pPr algn="ctr"/>
            <a:r>
              <a:rPr sz="4000" b="1" dirty="0" err="1"/>
              <a:t>Contoh</a:t>
            </a:r>
            <a:r>
              <a:rPr sz="4000" b="1" dirty="0"/>
              <a:t> </a:t>
            </a:r>
            <a:r>
              <a:rPr sz="4000" b="1" dirty="0" err="1"/>
              <a:t>Transformasi</a:t>
            </a:r>
            <a:r>
              <a:rPr sz="4000" b="1" dirty="0"/>
              <a:t> Digital</a:t>
            </a:r>
          </a:p>
          <a:p>
            <a:pPr algn="ctr"/>
            <a:r>
              <a:rPr sz="4000" b="1" dirty="0"/>
              <a:t>(Examples of Digital Transformation)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Perbankan</a:t>
            </a:r>
            <a:r>
              <a:rPr sz="2400" dirty="0">
                <a:solidFill>
                  <a:schemeClr val="tx1"/>
                </a:solidFill>
              </a:rPr>
              <a:t> → mobile banking &amp; </a:t>
            </a:r>
            <a:r>
              <a:rPr sz="2400" dirty="0" err="1">
                <a:solidFill>
                  <a:schemeClr val="tx1"/>
                </a:solidFill>
              </a:rPr>
              <a:t>fintech</a:t>
            </a:r>
            <a:r>
              <a:rPr sz="2400" dirty="0">
                <a:solidFill>
                  <a:schemeClr val="tx1"/>
                </a:solidFill>
              </a:rPr>
              <a:t>. (Banking → mobile banking &amp; </a:t>
            </a:r>
            <a:r>
              <a:rPr sz="2400" dirty="0" err="1">
                <a:solidFill>
                  <a:schemeClr val="tx1"/>
                </a:solidFill>
              </a:rPr>
              <a:t>fintech</a:t>
            </a:r>
            <a:r>
              <a:rPr sz="2400" dirty="0">
                <a:solidFill>
                  <a:schemeClr val="tx1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Pendidikan</a:t>
            </a:r>
            <a:r>
              <a:rPr sz="2400" dirty="0">
                <a:solidFill>
                  <a:schemeClr val="tx1"/>
                </a:solidFill>
              </a:rPr>
              <a:t> → e-learning, hybrid learning. (Education → e-learning, hybrid learning.)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Kesehatan</a:t>
            </a:r>
            <a:r>
              <a:rPr sz="2400" dirty="0">
                <a:solidFill>
                  <a:schemeClr val="tx1"/>
                </a:solidFill>
              </a:rPr>
              <a:t> → telemedicine. (Healthcare → telemedicine.)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Perdagangan</a:t>
            </a:r>
            <a:r>
              <a:rPr sz="2400" dirty="0">
                <a:solidFill>
                  <a:schemeClr val="tx1"/>
                </a:solidFill>
              </a:rPr>
              <a:t> → e-commerce &amp; marketplace. (Commerce → e-commerce &amp; marketplace.)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Tantangan Transformasi Digital</a:t>
            </a:r>
          </a:p>
          <a:p>
            <a:r>
              <a:t>(Challenges)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Resistensi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budaya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organisasi</a:t>
            </a:r>
            <a:r>
              <a:rPr sz="2400" dirty="0">
                <a:solidFill>
                  <a:schemeClr val="tx1"/>
                </a:solidFill>
              </a:rPr>
              <a:t>. (Organizational cultural resistance.)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Keterbatasan</a:t>
            </a:r>
            <a:r>
              <a:rPr sz="2400" dirty="0">
                <a:solidFill>
                  <a:schemeClr val="tx1"/>
                </a:solidFill>
              </a:rPr>
              <a:t> SDM &amp; </a:t>
            </a:r>
            <a:r>
              <a:rPr sz="2400" dirty="0" err="1">
                <a:solidFill>
                  <a:schemeClr val="tx1"/>
                </a:solidFill>
              </a:rPr>
              <a:t>keahlian</a:t>
            </a:r>
            <a:r>
              <a:rPr sz="2400" dirty="0">
                <a:solidFill>
                  <a:schemeClr val="tx1"/>
                </a:solidFill>
              </a:rPr>
              <a:t> digital. (Limited human resources &amp; digital skills.)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Investasi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infrastruktur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teknologi</a:t>
            </a:r>
            <a:r>
              <a:rPr sz="2400" dirty="0">
                <a:solidFill>
                  <a:schemeClr val="tx1"/>
                </a:solidFill>
              </a:rPr>
              <a:t>. (Technology infrastructure investment.)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Isu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keamanan</a:t>
            </a:r>
            <a:r>
              <a:rPr sz="2400" dirty="0">
                <a:solidFill>
                  <a:schemeClr val="tx1"/>
                </a:solidFill>
              </a:rPr>
              <a:t> &amp; </a:t>
            </a:r>
            <a:r>
              <a:rPr sz="2400" dirty="0" err="1">
                <a:solidFill>
                  <a:schemeClr val="tx1"/>
                </a:solidFill>
              </a:rPr>
              <a:t>privasi</a:t>
            </a:r>
            <a:r>
              <a:rPr sz="2400" dirty="0">
                <a:solidFill>
                  <a:schemeClr val="tx1"/>
                </a:solidFill>
              </a:rPr>
              <a:t> data. (Data security &amp; privacy issues.)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Dampak Transformasi Digital</a:t>
            </a:r>
          </a:p>
          <a:p>
            <a:r>
              <a:t>(Impacts)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Perubahan</a:t>
            </a:r>
            <a:r>
              <a:rPr sz="2400" dirty="0">
                <a:solidFill>
                  <a:schemeClr val="tx1"/>
                </a:solidFill>
              </a:rPr>
              <a:t> model </a:t>
            </a:r>
            <a:r>
              <a:rPr sz="2400" dirty="0" err="1">
                <a:solidFill>
                  <a:schemeClr val="tx1"/>
                </a:solidFill>
              </a:rPr>
              <a:t>bisnis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tradisional</a:t>
            </a:r>
            <a:r>
              <a:rPr sz="2400" dirty="0">
                <a:solidFill>
                  <a:schemeClr val="tx1"/>
                </a:solidFill>
              </a:rPr>
              <a:t> → digital. (Traditional business models → digital.)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Pekerjaan</a:t>
            </a:r>
            <a:r>
              <a:rPr sz="2400" dirty="0">
                <a:solidFill>
                  <a:schemeClr val="tx1"/>
                </a:solidFill>
              </a:rPr>
              <a:t> baru </a:t>
            </a:r>
            <a:r>
              <a:rPr sz="2400" dirty="0" err="1">
                <a:solidFill>
                  <a:schemeClr val="tx1"/>
                </a:solidFill>
              </a:rPr>
              <a:t>berbasis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teknologi</a:t>
            </a:r>
            <a:r>
              <a:rPr sz="2400" dirty="0">
                <a:solidFill>
                  <a:schemeClr val="tx1"/>
                </a:solidFill>
              </a:rPr>
              <a:t> digital. (New jobs based on digital technology.)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Ketergantungan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tinggi</a:t>
            </a:r>
            <a:r>
              <a:rPr sz="2400" dirty="0">
                <a:solidFill>
                  <a:schemeClr val="tx1"/>
                </a:solidFill>
              </a:rPr>
              <a:t> pada </a:t>
            </a:r>
            <a:r>
              <a:rPr sz="2400" dirty="0" err="1">
                <a:solidFill>
                  <a:schemeClr val="tx1"/>
                </a:solidFill>
              </a:rPr>
              <a:t>teknologi</a:t>
            </a:r>
            <a:r>
              <a:rPr sz="2400" dirty="0">
                <a:solidFill>
                  <a:schemeClr val="tx1"/>
                </a:solidFill>
              </a:rPr>
              <a:t>. (High dependency on technology.)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chemeClr val="tx1"/>
                </a:solidFill>
              </a:rPr>
              <a:t>Meningkatkan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kebutuhan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literasi</a:t>
            </a:r>
            <a:r>
              <a:rPr sz="2400" dirty="0">
                <a:solidFill>
                  <a:schemeClr val="tx1"/>
                </a:solidFill>
              </a:rPr>
              <a:t> digital. (Increasing need for digital literacy.)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Ruang Lingkup Mata Kuliah</a:t>
            </a:r>
          </a:p>
          <a:p>
            <a:r>
              <a:t>(Course Scope)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q"/>
            </a:pPr>
            <a:r>
              <a:rPr sz="2600" dirty="0" err="1"/>
              <a:t>Konsep</a:t>
            </a:r>
            <a:r>
              <a:rPr sz="2600" dirty="0"/>
              <a:t> &amp; </a:t>
            </a:r>
            <a:r>
              <a:rPr sz="2600" dirty="0" err="1"/>
              <a:t>teori</a:t>
            </a:r>
            <a:r>
              <a:rPr sz="2600" dirty="0"/>
              <a:t> </a:t>
            </a:r>
            <a:r>
              <a:rPr sz="2600" dirty="0" err="1"/>
              <a:t>transformasi</a:t>
            </a:r>
            <a:r>
              <a:rPr sz="2600" dirty="0"/>
              <a:t> digital. (Concepts &amp; theories of digital transformation.)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600" dirty="0" err="1"/>
              <a:t>Teknologi</a:t>
            </a:r>
            <a:r>
              <a:rPr sz="2600" dirty="0"/>
              <a:t> </a:t>
            </a:r>
            <a:r>
              <a:rPr sz="2600" dirty="0" err="1"/>
              <a:t>pendukung</a:t>
            </a:r>
            <a:r>
              <a:rPr sz="2600" dirty="0"/>
              <a:t> (cloud, AI, big data, </a:t>
            </a:r>
            <a:r>
              <a:rPr sz="2600" dirty="0" err="1"/>
              <a:t>IoT</a:t>
            </a:r>
            <a:r>
              <a:rPr sz="2600" dirty="0"/>
              <a:t>). (Supporting technologies (cloud, AI, big data, </a:t>
            </a:r>
            <a:r>
              <a:rPr sz="2600" dirty="0" err="1"/>
              <a:t>IoT</a:t>
            </a:r>
            <a:r>
              <a:rPr sz="2600" dirty="0"/>
              <a:t>).)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600" dirty="0" err="1"/>
              <a:t>Strategi</a:t>
            </a:r>
            <a:r>
              <a:rPr sz="2600" dirty="0"/>
              <a:t> &amp; </a:t>
            </a:r>
            <a:r>
              <a:rPr sz="2600" dirty="0" err="1"/>
              <a:t>implementasi</a:t>
            </a:r>
            <a:r>
              <a:rPr sz="2600" dirty="0"/>
              <a:t> digital di </a:t>
            </a:r>
            <a:r>
              <a:rPr sz="2600" dirty="0" err="1"/>
              <a:t>organisasi</a:t>
            </a:r>
            <a:r>
              <a:rPr sz="2600" dirty="0"/>
              <a:t>. (Digital strategy &amp; implementation in organizations.)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600" dirty="0"/>
              <a:t>Studi </a:t>
            </a:r>
            <a:r>
              <a:rPr sz="2600" dirty="0" err="1"/>
              <a:t>kasus</a:t>
            </a:r>
            <a:r>
              <a:rPr sz="2600" dirty="0"/>
              <a:t> </a:t>
            </a:r>
            <a:r>
              <a:rPr sz="2600" dirty="0" err="1"/>
              <a:t>sektor</a:t>
            </a:r>
            <a:r>
              <a:rPr sz="2600" dirty="0"/>
              <a:t> </a:t>
            </a:r>
            <a:r>
              <a:rPr sz="2600" dirty="0" err="1"/>
              <a:t>industri</a:t>
            </a:r>
            <a:r>
              <a:rPr sz="2600" dirty="0"/>
              <a:t>. (Case studies in various industries.)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600" dirty="0" err="1"/>
              <a:t>Isu</a:t>
            </a:r>
            <a:r>
              <a:rPr sz="2600" dirty="0"/>
              <a:t> </a:t>
            </a:r>
            <a:r>
              <a:rPr sz="2600" dirty="0" err="1"/>
              <a:t>etika</a:t>
            </a:r>
            <a:r>
              <a:rPr sz="2600" dirty="0"/>
              <a:t>, </a:t>
            </a:r>
            <a:r>
              <a:rPr sz="2600" dirty="0" err="1"/>
              <a:t>keamanan</a:t>
            </a:r>
            <a:r>
              <a:rPr sz="2600" dirty="0"/>
              <a:t>, </a:t>
            </a:r>
            <a:r>
              <a:rPr sz="2600" dirty="0" err="1"/>
              <a:t>dan</a:t>
            </a:r>
            <a:r>
              <a:rPr sz="2600" dirty="0"/>
              <a:t> </a:t>
            </a:r>
            <a:r>
              <a:rPr sz="2600" dirty="0" err="1"/>
              <a:t>regulasi</a:t>
            </a:r>
            <a:r>
              <a:rPr sz="2600" dirty="0"/>
              <a:t> digital. (Ethical, security, and regulatory issues in digitalization.)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760" y="97265"/>
            <a:ext cx="716111" cy="71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" y="30153"/>
            <a:ext cx="549860" cy="54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604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Transformasi Digital  (Digital Transformation)  Melda Agarina, S.Kom., M.T.I (Agha)</vt:lpstr>
      <vt:lpstr>Capaian Pembelajaran Pertemuan (Learning Outcomes)</vt:lpstr>
      <vt:lpstr>Pengertian Transformasi Digital (Definition of Digital Transformation)</vt:lpstr>
      <vt:lpstr>Pentingnya Transformasi Digital (Importance of Digital Transformation)</vt:lpstr>
      <vt:lpstr>Faktor Pendorong Transformasi Digital (Driving Factors)</vt:lpstr>
      <vt:lpstr>Contoh Transformasi Digital (Examples of Digital Transformation)</vt:lpstr>
      <vt:lpstr>Tantangan Transformasi Digital (Challenges)</vt:lpstr>
      <vt:lpstr>Dampak Transformasi Digital (Impacts)</vt:lpstr>
      <vt:lpstr>Ruang Lingkup Mata Kuliah (Course Scope)</vt:lpstr>
      <vt:lpstr>Penutup (Closing)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Transformasi Digital  (Digital Transformation) Melda Agarina, S.Kom., M.T.I (Agha)</dc:title>
  <dc:subject/>
  <dc:creator>Agharina</dc:creator>
  <cp:keywords/>
  <dc:description>generated using python-pptx</dc:description>
  <cp:lastModifiedBy>Sutedi</cp:lastModifiedBy>
  <cp:revision>8</cp:revision>
  <dcterms:created xsi:type="dcterms:W3CDTF">2013-01-27T09:14:16Z</dcterms:created>
  <dcterms:modified xsi:type="dcterms:W3CDTF">2025-09-23T00:14:30Z</dcterms:modified>
  <cp:category/>
</cp:coreProperties>
</file>