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</p:sldIdLst>
  <p:sldSz cx="9144000" cy="6858000" type="screen4x3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 snapToGrid="0" snapToObjects="1">
      <p:cViewPr varScale="1">
        <p:scale>
          <a:sx n="69" d="100"/>
          <a:sy n="69" d="100"/>
        </p:scale>
        <p:origin x="1416" y="72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9/29/2025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6807558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9/29/2025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14314258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9/29/2025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60648375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9/29/2025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8224494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9/29/2025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9015873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9/29/2025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2702771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9/29/2025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1299981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9/29/2025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4072656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9/29/2025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8923693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9/29/2025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1092796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9/29/2025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1222379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BCAD085-E8A6-8845-BD4E-CB4CCA059FC4}" type="datetimeFigureOut">
              <a:rPr lang="en-US" smtClean="0"/>
              <a:t>9/29/2025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0997751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4572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457200" rtl="0" eaLnBrk="1" latinLnBrk="0" hangingPunct="1">
        <a:spcBef>
          <a:spcPct val="20000"/>
        </a:spcBef>
        <a:buFont typeface="Arial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ct val="20000"/>
        </a:spcBef>
        <a:buFont typeface="Arial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ct val="20000"/>
        </a:spcBef>
        <a:buFont typeface="Arial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ct val="20000"/>
        </a:spcBef>
        <a:buFont typeface="Arial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ct val="20000"/>
        </a:spcBef>
        <a:buFont typeface="Arial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588818" y="660400"/>
            <a:ext cx="7772400" cy="1470025"/>
          </a:xfrm>
        </p:spPr>
        <p:txBody>
          <a:bodyPr/>
          <a:lstStyle/>
          <a:p>
            <a:r>
              <a:rPr dirty="0" err="1"/>
              <a:t>Transformasi</a:t>
            </a:r>
            <a:r>
              <a:rPr dirty="0"/>
              <a:t> Digital</a:t>
            </a:r>
          </a:p>
          <a:p>
            <a:r>
              <a:rPr dirty="0"/>
              <a:t>Digital Transformation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274618" y="2763982"/>
            <a:ext cx="6400800" cy="1752600"/>
          </a:xfrm>
        </p:spPr>
        <p:txBody>
          <a:bodyPr>
            <a:noAutofit/>
          </a:bodyPr>
          <a:lstStyle/>
          <a:p>
            <a:r>
              <a:rPr sz="2800" b="1" dirty="0" err="1" smtClean="0">
                <a:solidFill>
                  <a:schemeClr val="tx1"/>
                </a:solidFill>
              </a:rPr>
              <a:t>Materi</a:t>
            </a:r>
            <a:r>
              <a:rPr sz="2800" b="1" dirty="0">
                <a:solidFill>
                  <a:schemeClr val="tx1"/>
                </a:solidFill>
              </a:rPr>
              <a:t>: </a:t>
            </a:r>
            <a:r>
              <a:rPr sz="2800" b="1" dirty="0" err="1">
                <a:solidFill>
                  <a:schemeClr val="tx1"/>
                </a:solidFill>
              </a:rPr>
              <a:t>Evaluasi</a:t>
            </a:r>
            <a:r>
              <a:rPr sz="2800" b="1" dirty="0">
                <a:solidFill>
                  <a:schemeClr val="tx1"/>
                </a:solidFill>
              </a:rPr>
              <a:t> </a:t>
            </a:r>
            <a:r>
              <a:rPr sz="2800" b="1" dirty="0" err="1">
                <a:solidFill>
                  <a:schemeClr val="tx1"/>
                </a:solidFill>
              </a:rPr>
              <a:t>Bisnis</a:t>
            </a:r>
            <a:r>
              <a:rPr sz="2800" b="1" dirty="0">
                <a:solidFill>
                  <a:schemeClr val="tx1"/>
                </a:solidFill>
              </a:rPr>
              <a:t> </a:t>
            </a:r>
            <a:r>
              <a:rPr sz="2800" b="1" dirty="0" err="1">
                <a:solidFill>
                  <a:schemeClr val="tx1"/>
                </a:solidFill>
              </a:rPr>
              <a:t>Menuju</a:t>
            </a:r>
            <a:r>
              <a:rPr sz="2800" b="1" dirty="0">
                <a:solidFill>
                  <a:schemeClr val="tx1"/>
                </a:solidFill>
              </a:rPr>
              <a:t> </a:t>
            </a:r>
            <a:r>
              <a:rPr sz="2800" b="1" dirty="0" err="1">
                <a:solidFill>
                  <a:schemeClr val="tx1"/>
                </a:solidFill>
              </a:rPr>
              <a:t>Transformasi</a:t>
            </a:r>
            <a:r>
              <a:rPr sz="2800" b="1" dirty="0">
                <a:solidFill>
                  <a:schemeClr val="tx1"/>
                </a:solidFill>
              </a:rPr>
              <a:t> Digital</a:t>
            </a:r>
          </a:p>
          <a:p>
            <a:pPr>
              <a:defRPr>
                <a:solidFill>
                  <a:srgbClr val="FF0000"/>
                </a:solidFill>
              </a:defRPr>
            </a:pPr>
            <a:r>
              <a:rPr sz="2800" dirty="0"/>
              <a:t>Subtopic: Business Evaluation Towards Digital </a:t>
            </a:r>
            <a:r>
              <a:rPr sz="2800" dirty="0" smtClean="0"/>
              <a:t>Transformation</a:t>
            </a:r>
            <a:endParaRPr lang="en-US" sz="2800" dirty="0" smtClean="0"/>
          </a:p>
          <a:p>
            <a:pPr>
              <a:defRPr>
                <a:solidFill>
                  <a:srgbClr val="FF0000"/>
                </a:solidFill>
              </a:defRPr>
            </a:pPr>
            <a:r>
              <a:rPr lang="en-US" sz="2800" dirty="0" err="1" smtClean="0"/>
              <a:t>Pertemuan</a:t>
            </a:r>
            <a:r>
              <a:rPr lang="en-US" sz="2800" dirty="0" smtClean="0"/>
              <a:t> ke 2</a:t>
            </a:r>
          </a:p>
          <a:p>
            <a:pPr>
              <a:defRPr>
                <a:solidFill>
                  <a:srgbClr val="FF0000"/>
                </a:solidFill>
              </a:defRPr>
            </a:pPr>
            <a:r>
              <a:rPr lang="en-US" sz="2800" b="1" dirty="0" err="1" smtClean="0"/>
              <a:t>Melda</a:t>
            </a:r>
            <a:r>
              <a:rPr lang="en-US" sz="2800" b="1" dirty="0" smtClean="0"/>
              <a:t> </a:t>
            </a:r>
            <a:r>
              <a:rPr lang="en-US" sz="2800" b="1" dirty="0" err="1" smtClean="0"/>
              <a:t>Agarina</a:t>
            </a:r>
            <a:r>
              <a:rPr lang="en-US" sz="2800" b="1" dirty="0" smtClean="0"/>
              <a:t>, </a:t>
            </a:r>
            <a:r>
              <a:rPr lang="en-US" sz="2800" b="1" dirty="0" err="1" smtClean="0"/>
              <a:t>S.Kom</a:t>
            </a:r>
            <a:r>
              <a:rPr lang="en-US" sz="2800" b="1" dirty="0" smtClean="0"/>
              <a:t>., M.T.I</a:t>
            </a:r>
            <a:endParaRPr sz="2800" b="1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t>Pengantar</a:t>
            </a:r>
          </a:p>
          <a:p>
            <a:pPr>
              <a:defRPr>
                <a:solidFill>
                  <a:srgbClr val="FF0000"/>
                </a:solidFill>
              </a:defRPr>
            </a:pPr>
            <a:r>
              <a:t>Introduction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85000" lnSpcReduction="20000"/>
          </a:bodyPr>
          <a:lstStyle/>
          <a:p>
            <a:endParaRPr dirty="0"/>
          </a:p>
          <a:p>
            <a:r>
              <a:rPr dirty="0" err="1"/>
              <a:t>Evaluasi</a:t>
            </a:r>
            <a:r>
              <a:rPr dirty="0"/>
              <a:t> </a:t>
            </a:r>
            <a:r>
              <a:rPr dirty="0" err="1"/>
              <a:t>bisnis</a:t>
            </a:r>
            <a:r>
              <a:rPr dirty="0"/>
              <a:t> </a:t>
            </a:r>
            <a:r>
              <a:rPr dirty="0" err="1"/>
              <a:t>adalah</a:t>
            </a:r>
            <a:r>
              <a:rPr dirty="0"/>
              <a:t> </a:t>
            </a:r>
            <a:r>
              <a:rPr dirty="0" err="1"/>
              <a:t>tahap</a:t>
            </a:r>
            <a:r>
              <a:rPr dirty="0"/>
              <a:t> </a:t>
            </a:r>
            <a:r>
              <a:rPr dirty="0" err="1"/>
              <a:t>awal</a:t>
            </a:r>
            <a:r>
              <a:rPr dirty="0"/>
              <a:t> untuk </a:t>
            </a:r>
            <a:r>
              <a:rPr dirty="0" err="1"/>
              <a:t>mengetahui</a:t>
            </a:r>
            <a:r>
              <a:rPr dirty="0"/>
              <a:t> </a:t>
            </a:r>
            <a:r>
              <a:rPr dirty="0" err="1"/>
              <a:t>kesiapan</a:t>
            </a:r>
            <a:r>
              <a:rPr dirty="0"/>
              <a:t> </a:t>
            </a:r>
            <a:r>
              <a:rPr dirty="0" err="1"/>
              <a:t>organisasi</a:t>
            </a:r>
            <a:r>
              <a:rPr dirty="0"/>
              <a:t> sebelum </a:t>
            </a:r>
            <a:r>
              <a:rPr dirty="0" err="1"/>
              <a:t>melakukan</a:t>
            </a:r>
            <a:r>
              <a:rPr dirty="0"/>
              <a:t> </a:t>
            </a:r>
            <a:r>
              <a:rPr dirty="0" err="1"/>
              <a:t>transformasi</a:t>
            </a:r>
            <a:r>
              <a:rPr dirty="0"/>
              <a:t> digital.</a:t>
            </a:r>
          </a:p>
          <a:p>
            <a:pPr>
              <a:defRPr>
                <a:solidFill>
                  <a:srgbClr val="FF0000"/>
                </a:solidFill>
              </a:defRPr>
            </a:pPr>
            <a:r>
              <a:rPr sz="2800" dirty="0"/>
              <a:t>Business evaluation is the first step to assess organizational readiness before digital transformation</a:t>
            </a:r>
            <a:r>
              <a:rPr sz="2800" dirty="0" smtClean="0"/>
              <a:t>.</a:t>
            </a:r>
            <a:endParaRPr lang="en-US" sz="2800" dirty="0" smtClean="0"/>
          </a:p>
          <a:p>
            <a:pPr marL="0" indent="0">
              <a:buNone/>
              <a:defRPr>
                <a:solidFill>
                  <a:srgbClr val="FF0000"/>
                </a:solidFill>
              </a:defRPr>
            </a:pPr>
            <a:endParaRPr sz="2800" dirty="0"/>
          </a:p>
          <a:p>
            <a:r>
              <a:rPr dirty="0" err="1"/>
              <a:t>Memahami</a:t>
            </a:r>
            <a:r>
              <a:rPr dirty="0"/>
              <a:t> </a:t>
            </a:r>
            <a:r>
              <a:rPr dirty="0" err="1"/>
              <a:t>posisi</a:t>
            </a:r>
            <a:r>
              <a:rPr dirty="0"/>
              <a:t> </a:t>
            </a:r>
            <a:r>
              <a:rPr dirty="0" err="1"/>
              <a:t>bisnis</a:t>
            </a:r>
            <a:r>
              <a:rPr dirty="0"/>
              <a:t> </a:t>
            </a:r>
            <a:r>
              <a:rPr dirty="0" err="1"/>
              <a:t>saat</a:t>
            </a:r>
            <a:r>
              <a:rPr dirty="0"/>
              <a:t> ini, </a:t>
            </a:r>
            <a:r>
              <a:rPr dirty="0" err="1"/>
              <a:t>mengidentifikasi</a:t>
            </a:r>
            <a:r>
              <a:rPr dirty="0"/>
              <a:t> </a:t>
            </a:r>
            <a:r>
              <a:rPr dirty="0" err="1"/>
              <a:t>kebutuhan</a:t>
            </a:r>
            <a:r>
              <a:rPr dirty="0"/>
              <a:t> </a:t>
            </a:r>
            <a:r>
              <a:rPr dirty="0" err="1"/>
              <a:t>perubahan</a:t>
            </a:r>
            <a:r>
              <a:rPr dirty="0"/>
              <a:t>, </a:t>
            </a:r>
            <a:r>
              <a:rPr dirty="0" err="1"/>
              <a:t>dan</a:t>
            </a:r>
            <a:r>
              <a:rPr dirty="0"/>
              <a:t> </a:t>
            </a:r>
            <a:r>
              <a:rPr dirty="0" err="1"/>
              <a:t>menentukan</a:t>
            </a:r>
            <a:r>
              <a:rPr dirty="0"/>
              <a:t> </a:t>
            </a:r>
            <a:r>
              <a:rPr dirty="0" err="1"/>
              <a:t>strategi</a:t>
            </a:r>
            <a:r>
              <a:rPr dirty="0"/>
              <a:t> digital yang </a:t>
            </a:r>
            <a:r>
              <a:rPr dirty="0" err="1"/>
              <a:t>tepat</a:t>
            </a:r>
            <a:r>
              <a:rPr dirty="0"/>
              <a:t>.</a:t>
            </a:r>
          </a:p>
          <a:p>
            <a:pPr>
              <a:defRPr>
                <a:solidFill>
                  <a:srgbClr val="FF0000"/>
                </a:solidFill>
              </a:defRPr>
            </a:pPr>
            <a:r>
              <a:rPr sz="2800" dirty="0"/>
              <a:t>Understanding current business position, identifying change needs, and defining the right digital strategy.</a:t>
            </a:r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t>Tujuan Evaluasi Bisnis</a:t>
            </a:r>
          </a:p>
          <a:p>
            <a:pPr>
              <a:defRPr>
                <a:solidFill>
                  <a:srgbClr val="FF0000"/>
                </a:solidFill>
              </a:defRPr>
            </a:pPr>
            <a:r>
              <a:t>Objectives of Business Evaluation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0"/>
            <a:ext cx="8229600" cy="4980709"/>
          </a:xfrm>
        </p:spPr>
        <p:txBody>
          <a:bodyPr>
            <a:normAutofit fontScale="62500" lnSpcReduction="20000"/>
          </a:bodyPr>
          <a:lstStyle/>
          <a:p>
            <a:endParaRPr dirty="0"/>
          </a:p>
          <a:p>
            <a:r>
              <a:rPr dirty="0" err="1"/>
              <a:t>Mengukur</a:t>
            </a:r>
            <a:r>
              <a:rPr dirty="0"/>
              <a:t> </a:t>
            </a:r>
            <a:r>
              <a:rPr dirty="0" err="1"/>
              <a:t>kesiapan</a:t>
            </a:r>
            <a:r>
              <a:rPr dirty="0"/>
              <a:t> </a:t>
            </a:r>
            <a:r>
              <a:rPr dirty="0" err="1"/>
              <a:t>organisasi</a:t>
            </a:r>
            <a:r>
              <a:rPr dirty="0"/>
              <a:t> </a:t>
            </a:r>
            <a:r>
              <a:rPr dirty="0" err="1"/>
              <a:t>terhadap</a:t>
            </a:r>
            <a:r>
              <a:rPr dirty="0"/>
              <a:t> </a:t>
            </a:r>
            <a:r>
              <a:rPr dirty="0" err="1"/>
              <a:t>perubahan</a:t>
            </a:r>
            <a:r>
              <a:rPr dirty="0"/>
              <a:t> digital.</a:t>
            </a:r>
          </a:p>
          <a:p>
            <a:pPr marL="0" indent="0">
              <a:buNone/>
              <a:defRPr>
                <a:solidFill>
                  <a:srgbClr val="FF0000"/>
                </a:solidFill>
              </a:defRPr>
            </a:pPr>
            <a:r>
              <a:rPr lang="en-US" dirty="0" smtClean="0"/>
              <a:t>	(</a:t>
            </a:r>
            <a:r>
              <a:rPr dirty="0" smtClean="0"/>
              <a:t>Assess </a:t>
            </a:r>
            <a:r>
              <a:rPr dirty="0"/>
              <a:t>organizational readiness for digital change</a:t>
            </a:r>
            <a:r>
              <a:rPr dirty="0" smtClean="0"/>
              <a:t>.</a:t>
            </a:r>
            <a:r>
              <a:rPr lang="en-US" dirty="0" smtClean="0"/>
              <a:t>)</a:t>
            </a:r>
          </a:p>
          <a:p>
            <a:pPr marL="0" indent="0">
              <a:buNone/>
              <a:defRPr>
                <a:solidFill>
                  <a:srgbClr val="FF0000"/>
                </a:solidFill>
              </a:defRPr>
            </a:pPr>
            <a:endParaRPr dirty="0"/>
          </a:p>
          <a:p>
            <a:r>
              <a:rPr dirty="0" err="1"/>
              <a:t>Mengidentifikasi</a:t>
            </a:r>
            <a:r>
              <a:rPr dirty="0"/>
              <a:t> proses </a:t>
            </a:r>
            <a:r>
              <a:rPr dirty="0" err="1"/>
              <a:t>bisnis</a:t>
            </a:r>
            <a:r>
              <a:rPr dirty="0"/>
              <a:t> yang perlu </a:t>
            </a:r>
            <a:r>
              <a:rPr dirty="0" err="1"/>
              <a:t>ditingkatkan</a:t>
            </a:r>
            <a:r>
              <a:rPr dirty="0"/>
              <a:t>.</a:t>
            </a:r>
          </a:p>
          <a:p>
            <a:pPr marL="0" indent="0">
              <a:buNone/>
              <a:defRPr>
                <a:solidFill>
                  <a:srgbClr val="FF0000"/>
                </a:solidFill>
              </a:defRPr>
            </a:pPr>
            <a:r>
              <a:rPr lang="en-US" dirty="0" smtClean="0"/>
              <a:t>	(</a:t>
            </a:r>
            <a:r>
              <a:rPr dirty="0" smtClean="0"/>
              <a:t>Identify </a:t>
            </a:r>
            <a:r>
              <a:rPr dirty="0"/>
              <a:t>business processes that need improvement</a:t>
            </a:r>
            <a:r>
              <a:rPr dirty="0" smtClean="0"/>
              <a:t>.</a:t>
            </a:r>
            <a:r>
              <a:rPr lang="en-US" dirty="0" smtClean="0"/>
              <a:t>)</a:t>
            </a:r>
          </a:p>
          <a:p>
            <a:pPr marL="0" indent="0">
              <a:buNone/>
              <a:defRPr>
                <a:solidFill>
                  <a:srgbClr val="FF0000"/>
                </a:solidFill>
              </a:defRPr>
            </a:pPr>
            <a:endParaRPr dirty="0"/>
          </a:p>
          <a:p>
            <a:r>
              <a:rPr dirty="0" err="1"/>
              <a:t>Mengetahui</a:t>
            </a:r>
            <a:r>
              <a:rPr dirty="0"/>
              <a:t> </a:t>
            </a:r>
            <a:r>
              <a:rPr dirty="0" err="1"/>
              <a:t>potensi</a:t>
            </a:r>
            <a:r>
              <a:rPr dirty="0"/>
              <a:t> </a:t>
            </a:r>
            <a:r>
              <a:rPr dirty="0" err="1"/>
              <a:t>risiko</a:t>
            </a:r>
            <a:r>
              <a:rPr dirty="0"/>
              <a:t> &amp; </a:t>
            </a:r>
            <a:r>
              <a:rPr dirty="0" err="1"/>
              <a:t>hambatan</a:t>
            </a:r>
            <a:r>
              <a:rPr dirty="0"/>
              <a:t> </a:t>
            </a:r>
            <a:r>
              <a:rPr dirty="0" err="1"/>
              <a:t>implementasi</a:t>
            </a:r>
            <a:r>
              <a:rPr dirty="0"/>
              <a:t> digital.</a:t>
            </a:r>
          </a:p>
          <a:p>
            <a:pPr marL="0" indent="0">
              <a:buNone/>
              <a:defRPr>
                <a:solidFill>
                  <a:srgbClr val="FF0000"/>
                </a:solidFill>
              </a:defRPr>
            </a:pPr>
            <a:r>
              <a:rPr lang="en-US" dirty="0" smtClean="0"/>
              <a:t>	(</a:t>
            </a:r>
            <a:r>
              <a:rPr dirty="0" smtClean="0"/>
              <a:t>Identify </a:t>
            </a:r>
            <a:r>
              <a:rPr dirty="0"/>
              <a:t>potential risks &amp; challenges of digital implementation</a:t>
            </a:r>
            <a:r>
              <a:rPr dirty="0" smtClean="0"/>
              <a:t>.</a:t>
            </a:r>
            <a:r>
              <a:rPr lang="en-US" dirty="0" smtClean="0"/>
              <a:t>)</a:t>
            </a:r>
          </a:p>
          <a:p>
            <a:pPr marL="0" indent="0">
              <a:buNone/>
              <a:defRPr>
                <a:solidFill>
                  <a:srgbClr val="FF0000"/>
                </a:solidFill>
              </a:defRPr>
            </a:pPr>
            <a:endParaRPr dirty="0"/>
          </a:p>
          <a:p>
            <a:r>
              <a:rPr dirty="0" err="1"/>
              <a:t>Menentukan</a:t>
            </a:r>
            <a:r>
              <a:rPr dirty="0"/>
              <a:t> </a:t>
            </a:r>
            <a:r>
              <a:rPr dirty="0" err="1"/>
              <a:t>prioritas</a:t>
            </a:r>
            <a:r>
              <a:rPr dirty="0"/>
              <a:t> </a:t>
            </a:r>
            <a:r>
              <a:rPr dirty="0" err="1"/>
              <a:t>investasi</a:t>
            </a:r>
            <a:r>
              <a:rPr dirty="0"/>
              <a:t> </a:t>
            </a:r>
            <a:r>
              <a:rPr dirty="0" err="1"/>
              <a:t>teknologi</a:t>
            </a:r>
            <a:r>
              <a:rPr dirty="0" smtClean="0"/>
              <a:t>.</a:t>
            </a:r>
            <a:endParaRPr dirty="0"/>
          </a:p>
          <a:p>
            <a:pPr marL="0" indent="0">
              <a:buNone/>
              <a:defRPr>
                <a:solidFill>
                  <a:srgbClr val="FF0000"/>
                </a:solidFill>
              </a:defRPr>
            </a:pPr>
            <a:r>
              <a:rPr lang="en-US" dirty="0" smtClean="0"/>
              <a:t>	(</a:t>
            </a:r>
            <a:r>
              <a:rPr dirty="0" smtClean="0"/>
              <a:t>Determine </a:t>
            </a:r>
            <a:r>
              <a:rPr dirty="0"/>
              <a:t>priority for technology investment</a:t>
            </a:r>
            <a:r>
              <a:rPr dirty="0" smtClean="0"/>
              <a:t>.</a:t>
            </a:r>
            <a:r>
              <a:rPr lang="en-US" dirty="0" smtClean="0"/>
              <a:t>)</a:t>
            </a:r>
          </a:p>
          <a:p>
            <a:pPr marL="0" indent="0">
              <a:buNone/>
              <a:defRPr>
                <a:solidFill>
                  <a:srgbClr val="FF0000"/>
                </a:solidFill>
              </a:defRPr>
            </a:pPr>
            <a:endParaRPr dirty="0"/>
          </a:p>
          <a:p>
            <a:r>
              <a:rPr dirty="0" err="1"/>
              <a:t>Menyusun</a:t>
            </a:r>
            <a:r>
              <a:rPr dirty="0"/>
              <a:t> roadmap </a:t>
            </a:r>
            <a:r>
              <a:rPr dirty="0" err="1"/>
              <a:t>transformasi</a:t>
            </a:r>
            <a:r>
              <a:rPr dirty="0"/>
              <a:t> digital.</a:t>
            </a:r>
          </a:p>
          <a:p>
            <a:pPr marL="0" indent="0">
              <a:buNone/>
              <a:defRPr>
                <a:solidFill>
                  <a:srgbClr val="FF0000"/>
                </a:solidFill>
              </a:defRPr>
            </a:pPr>
            <a:r>
              <a:rPr lang="en-US" dirty="0" smtClean="0"/>
              <a:t>	(</a:t>
            </a:r>
            <a:r>
              <a:rPr dirty="0" smtClean="0"/>
              <a:t>Develop </a:t>
            </a:r>
            <a:r>
              <a:rPr dirty="0"/>
              <a:t>a roadmap for digital transformation</a:t>
            </a:r>
            <a:r>
              <a:rPr dirty="0" smtClean="0"/>
              <a:t>.</a:t>
            </a:r>
            <a:r>
              <a:rPr lang="en-US" dirty="0" smtClean="0"/>
              <a:t>)</a:t>
            </a:r>
            <a:endParaRPr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t>Aspek yang Dievaluasi</a:t>
            </a:r>
          </a:p>
          <a:p>
            <a:pPr>
              <a:defRPr>
                <a:solidFill>
                  <a:srgbClr val="FF0000"/>
                </a:solidFill>
              </a:defRPr>
            </a:pPr>
            <a:r>
              <a:t>Aspects to be Evaluated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417638"/>
            <a:ext cx="8229600" cy="5287962"/>
          </a:xfrm>
        </p:spPr>
        <p:txBody>
          <a:bodyPr>
            <a:normAutofit fontScale="47500" lnSpcReduction="20000"/>
          </a:bodyPr>
          <a:lstStyle/>
          <a:p>
            <a:endParaRPr dirty="0"/>
          </a:p>
          <a:p>
            <a:r>
              <a:rPr sz="3800" dirty="0"/>
              <a:t>Proses </a:t>
            </a:r>
            <a:r>
              <a:rPr sz="3800" dirty="0" err="1"/>
              <a:t>Bisnis</a:t>
            </a:r>
            <a:r>
              <a:rPr sz="3800" dirty="0"/>
              <a:t> → </a:t>
            </a:r>
            <a:r>
              <a:rPr sz="3800" dirty="0" err="1"/>
              <a:t>Apakah</a:t>
            </a:r>
            <a:r>
              <a:rPr sz="3800" dirty="0"/>
              <a:t> </a:t>
            </a:r>
            <a:r>
              <a:rPr sz="3800" dirty="0" err="1"/>
              <a:t>masih</a:t>
            </a:r>
            <a:r>
              <a:rPr sz="3800" dirty="0"/>
              <a:t> manual, </a:t>
            </a:r>
            <a:r>
              <a:rPr sz="3800" dirty="0" err="1"/>
              <a:t>bisa</a:t>
            </a:r>
            <a:r>
              <a:rPr sz="3800" dirty="0"/>
              <a:t> </a:t>
            </a:r>
            <a:r>
              <a:rPr sz="3800" dirty="0" err="1"/>
              <a:t>diotomatisasi</a:t>
            </a:r>
            <a:r>
              <a:rPr sz="3800" dirty="0"/>
              <a:t>?</a:t>
            </a:r>
          </a:p>
          <a:p>
            <a:pPr marL="0" indent="0">
              <a:buNone/>
              <a:defRPr>
                <a:solidFill>
                  <a:srgbClr val="FF0000"/>
                </a:solidFill>
              </a:defRPr>
            </a:pPr>
            <a:r>
              <a:rPr lang="en-US" sz="3800" dirty="0" smtClean="0"/>
              <a:t>	(</a:t>
            </a:r>
            <a:r>
              <a:rPr sz="3800" dirty="0" smtClean="0"/>
              <a:t>Business </a:t>
            </a:r>
            <a:r>
              <a:rPr sz="3800" dirty="0"/>
              <a:t>Process → Is it still manual, can it be automated</a:t>
            </a:r>
            <a:r>
              <a:rPr sz="3800" dirty="0" smtClean="0"/>
              <a:t>?</a:t>
            </a:r>
            <a:r>
              <a:rPr lang="en-US" sz="3800" dirty="0" smtClean="0"/>
              <a:t>)</a:t>
            </a:r>
          </a:p>
          <a:p>
            <a:pPr marL="0" indent="0">
              <a:buNone/>
              <a:defRPr>
                <a:solidFill>
                  <a:srgbClr val="FF0000"/>
                </a:solidFill>
              </a:defRPr>
            </a:pPr>
            <a:endParaRPr sz="3800" dirty="0"/>
          </a:p>
          <a:p>
            <a:r>
              <a:rPr sz="3800" dirty="0" err="1"/>
              <a:t>Teknologi</a:t>
            </a:r>
            <a:r>
              <a:rPr sz="3800" dirty="0"/>
              <a:t> → </a:t>
            </a:r>
            <a:r>
              <a:rPr sz="3800" dirty="0" err="1"/>
              <a:t>Infrastruktur</a:t>
            </a:r>
            <a:r>
              <a:rPr sz="3800" dirty="0"/>
              <a:t> TI, </a:t>
            </a:r>
            <a:r>
              <a:rPr sz="3800" dirty="0" err="1"/>
              <a:t>aplikasi</a:t>
            </a:r>
            <a:r>
              <a:rPr sz="3800" dirty="0"/>
              <a:t>, sistem yang sudah digunakan.</a:t>
            </a:r>
          </a:p>
          <a:p>
            <a:pPr marL="0" indent="0">
              <a:buNone/>
              <a:defRPr>
                <a:solidFill>
                  <a:srgbClr val="FF0000"/>
                </a:solidFill>
              </a:defRPr>
            </a:pPr>
            <a:r>
              <a:rPr lang="en-US" sz="3800" dirty="0" smtClean="0"/>
              <a:t>	(</a:t>
            </a:r>
            <a:r>
              <a:rPr sz="3800" dirty="0" smtClean="0"/>
              <a:t>Technology </a:t>
            </a:r>
            <a:r>
              <a:rPr sz="3800" dirty="0"/>
              <a:t>→ IT infrastructure, applications, existing systems</a:t>
            </a:r>
            <a:r>
              <a:rPr sz="3800" dirty="0" smtClean="0"/>
              <a:t>.</a:t>
            </a:r>
            <a:r>
              <a:rPr lang="en-US" sz="3800" dirty="0" smtClean="0"/>
              <a:t>)</a:t>
            </a:r>
          </a:p>
          <a:p>
            <a:pPr marL="0" indent="0">
              <a:buNone/>
              <a:defRPr>
                <a:solidFill>
                  <a:srgbClr val="FF0000"/>
                </a:solidFill>
              </a:defRPr>
            </a:pPr>
            <a:endParaRPr sz="3800" dirty="0"/>
          </a:p>
          <a:p>
            <a:r>
              <a:rPr sz="3800" dirty="0"/>
              <a:t>SDM → </a:t>
            </a:r>
            <a:r>
              <a:rPr sz="3800" dirty="0" err="1"/>
              <a:t>Keterampilan</a:t>
            </a:r>
            <a:r>
              <a:rPr sz="3800" dirty="0"/>
              <a:t> digital </a:t>
            </a:r>
            <a:r>
              <a:rPr sz="3800" dirty="0" err="1"/>
              <a:t>karyawan</a:t>
            </a:r>
            <a:r>
              <a:rPr sz="3800" dirty="0"/>
              <a:t> &amp; </a:t>
            </a:r>
            <a:r>
              <a:rPr sz="3800" dirty="0" err="1"/>
              <a:t>budaya</a:t>
            </a:r>
            <a:r>
              <a:rPr sz="3800" dirty="0"/>
              <a:t> </a:t>
            </a:r>
            <a:r>
              <a:rPr sz="3800" dirty="0" err="1"/>
              <a:t>organisasi</a:t>
            </a:r>
            <a:r>
              <a:rPr sz="3800" dirty="0"/>
              <a:t>.</a:t>
            </a:r>
          </a:p>
          <a:p>
            <a:pPr marL="0" indent="0">
              <a:buNone/>
              <a:defRPr>
                <a:solidFill>
                  <a:srgbClr val="FF0000"/>
                </a:solidFill>
              </a:defRPr>
            </a:pPr>
            <a:r>
              <a:rPr lang="en-US" sz="3800" dirty="0" smtClean="0"/>
              <a:t>	(</a:t>
            </a:r>
            <a:r>
              <a:rPr sz="3800" dirty="0" smtClean="0"/>
              <a:t>Human </a:t>
            </a:r>
            <a:r>
              <a:rPr sz="3800" dirty="0"/>
              <a:t>Resources → Employees’ digital skills &amp; organizational culture</a:t>
            </a:r>
            <a:r>
              <a:rPr sz="3800" dirty="0" smtClean="0"/>
              <a:t>.</a:t>
            </a:r>
            <a:r>
              <a:rPr lang="en-US" sz="3800" dirty="0" smtClean="0"/>
              <a:t>)</a:t>
            </a:r>
          </a:p>
          <a:p>
            <a:pPr marL="0" indent="0">
              <a:buNone/>
              <a:defRPr>
                <a:solidFill>
                  <a:srgbClr val="FF0000"/>
                </a:solidFill>
              </a:defRPr>
            </a:pPr>
            <a:endParaRPr sz="3800" dirty="0"/>
          </a:p>
          <a:p>
            <a:r>
              <a:rPr sz="3800" dirty="0"/>
              <a:t>Data → </a:t>
            </a:r>
            <a:r>
              <a:rPr sz="3800" dirty="0" err="1"/>
              <a:t>Kualitas</a:t>
            </a:r>
            <a:r>
              <a:rPr sz="3800" dirty="0"/>
              <a:t>, </a:t>
            </a:r>
            <a:r>
              <a:rPr sz="3800" dirty="0" err="1"/>
              <a:t>keamanan</a:t>
            </a:r>
            <a:r>
              <a:rPr sz="3800" dirty="0"/>
              <a:t>, </a:t>
            </a:r>
            <a:r>
              <a:rPr sz="3800" dirty="0" err="1"/>
              <a:t>dan</a:t>
            </a:r>
            <a:r>
              <a:rPr sz="3800" dirty="0"/>
              <a:t> </a:t>
            </a:r>
            <a:r>
              <a:rPr sz="3800" dirty="0" err="1"/>
              <a:t>pemanfaatan</a:t>
            </a:r>
            <a:r>
              <a:rPr sz="3800" dirty="0"/>
              <a:t> data.</a:t>
            </a:r>
          </a:p>
          <a:p>
            <a:pPr marL="0" indent="0">
              <a:buNone/>
              <a:defRPr>
                <a:solidFill>
                  <a:srgbClr val="FF0000"/>
                </a:solidFill>
              </a:defRPr>
            </a:pPr>
            <a:r>
              <a:rPr lang="en-US" sz="3800" dirty="0" smtClean="0"/>
              <a:t>	(</a:t>
            </a:r>
            <a:r>
              <a:rPr sz="3800" dirty="0" smtClean="0"/>
              <a:t>Data </a:t>
            </a:r>
            <a:r>
              <a:rPr sz="3800" dirty="0"/>
              <a:t>→ Data quality, security, and </a:t>
            </a:r>
            <a:r>
              <a:rPr sz="3800" dirty="0" smtClean="0"/>
              <a:t>utilization.</a:t>
            </a:r>
            <a:r>
              <a:rPr lang="en-US" sz="3800" dirty="0" smtClean="0"/>
              <a:t>)</a:t>
            </a:r>
          </a:p>
          <a:p>
            <a:pPr marL="0" indent="0">
              <a:buNone/>
              <a:defRPr>
                <a:solidFill>
                  <a:srgbClr val="FF0000"/>
                </a:solidFill>
              </a:defRPr>
            </a:pPr>
            <a:endParaRPr sz="3800" dirty="0"/>
          </a:p>
          <a:p>
            <a:r>
              <a:rPr sz="3800" dirty="0" err="1"/>
              <a:t>Strategi</a:t>
            </a:r>
            <a:r>
              <a:rPr sz="3800" dirty="0"/>
              <a:t> </a:t>
            </a:r>
            <a:r>
              <a:rPr sz="3800" dirty="0" err="1"/>
              <a:t>Bisnis</a:t>
            </a:r>
            <a:r>
              <a:rPr sz="3800" dirty="0"/>
              <a:t> → </a:t>
            </a:r>
            <a:r>
              <a:rPr sz="3800" dirty="0" err="1"/>
              <a:t>Kesesuaian</a:t>
            </a:r>
            <a:r>
              <a:rPr sz="3800" dirty="0"/>
              <a:t> </a:t>
            </a:r>
            <a:r>
              <a:rPr sz="3800" dirty="0" err="1"/>
              <a:t>visi</a:t>
            </a:r>
            <a:r>
              <a:rPr sz="3800" dirty="0"/>
              <a:t>, </a:t>
            </a:r>
            <a:r>
              <a:rPr sz="3800" dirty="0" err="1"/>
              <a:t>misi</a:t>
            </a:r>
            <a:r>
              <a:rPr sz="3800" dirty="0"/>
              <a:t>, </a:t>
            </a:r>
            <a:r>
              <a:rPr sz="3800" dirty="0" err="1"/>
              <a:t>dan</a:t>
            </a:r>
            <a:r>
              <a:rPr sz="3800" dirty="0"/>
              <a:t> </a:t>
            </a:r>
            <a:r>
              <a:rPr sz="3800" dirty="0" err="1"/>
              <a:t>tujuan</a:t>
            </a:r>
            <a:r>
              <a:rPr sz="3800" dirty="0"/>
              <a:t> dengan </a:t>
            </a:r>
            <a:r>
              <a:rPr sz="3800" dirty="0" err="1"/>
              <a:t>transformasi</a:t>
            </a:r>
            <a:r>
              <a:rPr sz="3800" dirty="0"/>
              <a:t> digital.</a:t>
            </a:r>
          </a:p>
          <a:p>
            <a:pPr marL="0" indent="0">
              <a:buNone/>
              <a:defRPr>
                <a:solidFill>
                  <a:srgbClr val="FF0000"/>
                </a:solidFill>
              </a:defRPr>
            </a:pPr>
            <a:r>
              <a:rPr lang="en-US" sz="3800" dirty="0" smtClean="0"/>
              <a:t>	(</a:t>
            </a:r>
            <a:r>
              <a:rPr sz="3800" dirty="0" smtClean="0"/>
              <a:t>Business </a:t>
            </a:r>
            <a:r>
              <a:rPr sz="3800" dirty="0"/>
              <a:t>Strategy → Alignment of vision, mission, and goals with digital transformation</a:t>
            </a:r>
            <a:r>
              <a:rPr sz="3800" dirty="0" smtClean="0"/>
              <a:t>.</a:t>
            </a:r>
            <a:r>
              <a:rPr lang="en-US" sz="3800" dirty="0" smtClean="0"/>
              <a:t>)</a:t>
            </a:r>
          </a:p>
          <a:p>
            <a:pPr marL="0" indent="0">
              <a:buNone/>
              <a:defRPr>
                <a:solidFill>
                  <a:srgbClr val="FF0000"/>
                </a:solidFill>
              </a:defRPr>
            </a:pPr>
            <a:endParaRPr sz="3800" dirty="0"/>
          </a:p>
          <a:p>
            <a:r>
              <a:rPr sz="3800" dirty="0" err="1"/>
              <a:t>Pelanggan</a:t>
            </a:r>
            <a:r>
              <a:rPr sz="3800" dirty="0"/>
              <a:t> → </a:t>
            </a:r>
            <a:r>
              <a:rPr sz="3800" dirty="0" err="1"/>
              <a:t>Ekspektasi</a:t>
            </a:r>
            <a:r>
              <a:rPr sz="3800" dirty="0"/>
              <a:t> </a:t>
            </a:r>
            <a:r>
              <a:rPr sz="3800" dirty="0" err="1"/>
              <a:t>pelanggan</a:t>
            </a:r>
            <a:r>
              <a:rPr sz="3800" dirty="0"/>
              <a:t> di era digital.</a:t>
            </a:r>
          </a:p>
          <a:p>
            <a:pPr marL="0" indent="0">
              <a:buNone/>
              <a:defRPr>
                <a:solidFill>
                  <a:srgbClr val="FF0000"/>
                </a:solidFill>
              </a:defRPr>
            </a:pPr>
            <a:r>
              <a:rPr lang="en-US" sz="3800" dirty="0" smtClean="0"/>
              <a:t>	(</a:t>
            </a:r>
            <a:r>
              <a:rPr sz="3800" dirty="0" smtClean="0"/>
              <a:t>Customers </a:t>
            </a:r>
            <a:r>
              <a:rPr sz="3800" dirty="0"/>
              <a:t>→ Customer expectations in the digital era</a:t>
            </a:r>
            <a:r>
              <a:rPr sz="3800" dirty="0" smtClean="0"/>
              <a:t>.</a:t>
            </a:r>
            <a:r>
              <a:rPr lang="en-US" sz="3800" dirty="0" smtClean="0"/>
              <a:t>)</a:t>
            </a:r>
            <a:endParaRPr sz="38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806017"/>
          </a:xfrm>
        </p:spPr>
        <p:txBody>
          <a:bodyPr>
            <a:noAutofit/>
          </a:bodyPr>
          <a:lstStyle/>
          <a:p>
            <a:r>
              <a:rPr sz="3600" dirty="0" err="1"/>
              <a:t>Metode</a:t>
            </a:r>
            <a:r>
              <a:rPr sz="3600" dirty="0"/>
              <a:t> </a:t>
            </a:r>
            <a:r>
              <a:rPr sz="3600" dirty="0" err="1"/>
              <a:t>Evaluasi</a:t>
            </a:r>
            <a:r>
              <a:rPr sz="3600" dirty="0"/>
              <a:t> </a:t>
            </a:r>
            <a:r>
              <a:rPr sz="3600" dirty="0" err="1"/>
              <a:t>Bisnis</a:t>
            </a:r>
            <a:endParaRPr sz="3600" dirty="0"/>
          </a:p>
          <a:p>
            <a:pPr>
              <a:defRPr>
                <a:solidFill>
                  <a:srgbClr val="FF0000"/>
                </a:solidFill>
              </a:defRPr>
            </a:pPr>
            <a:r>
              <a:rPr sz="3600" dirty="0"/>
              <a:t>Business Evaluation Methods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399309"/>
            <a:ext cx="8229600" cy="4918364"/>
          </a:xfrm>
        </p:spPr>
        <p:txBody>
          <a:bodyPr>
            <a:noAutofit/>
          </a:bodyPr>
          <a:lstStyle/>
          <a:p>
            <a:endParaRPr sz="1400" dirty="0"/>
          </a:p>
          <a:p>
            <a:r>
              <a:rPr sz="1800" dirty="0"/>
              <a:t>Digital Maturity Assessment → </a:t>
            </a:r>
            <a:r>
              <a:rPr sz="1800" dirty="0" err="1"/>
              <a:t>Menilai</a:t>
            </a:r>
            <a:r>
              <a:rPr sz="1800" dirty="0"/>
              <a:t> </a:t>
            </a:r>
            <a:r>
              <a:rPr sz="1800" dirty="0" err="1"/>
              <a:t>tingkat</a:t>
            </a:r>
            <a:r>
              <a:rPr sz="1800" dirty="0"/>
              <a:t> </a:t>
            </a:r>
            <a:r>
              <a:rPr sz="1800" dirty="0" err="1"/>
              <a:t>kematangan</a:t>
            </a:r>
            <a:r>
              <a:rPr sz="1800" dirty="0"/>
              <a:t> digital </a:t>
            </a:r>
            <a:r>
              <a:rPr sz="1800" dirty="0" err="1"/>
              <a:t>organisasi</a:t>
            </a:r>
            <a:r>
              <a:rPr sz="1800" dirty="0"/>
              <a:t>.</a:t>
            </a:r>
          </a:p>
          <a:p>
            <a:pPr>
              <a:defRPr>
                <a:solidFill>
                  <a:srgbClr val="FF0000"/>
                </a:solidFill>
              </a:defRPr>
            </a:pPr>
            <a:r>
              <a:rPr sz="1800" dirty="0"/>
              <a:t>Digital Maturity Assessment → Assessing organizational digital maturity</a:t>
            </a:r>
            <a:r>
              <a:rPr sz="1800" dirty="0" smtClean="0"/>
              <a:t>.</a:t>
            </a:r>
            <a:endParaRPr lang="en-US" sz="1800" dirty="0" smtClean="0"/>
          </a:p>
          <a:p>
            <a:pPr>
              <a:defRPr>
                <a:solidFill>
                  <a:srgbClr val="FF0000"/>
                </a:solidFill>
              </a:defRPr>
            </a:pPr>
            <a:endParaRPr sz="1800" dirty="0"/>
          </a:p>
          <a:p>
            <a:r>
              <a:rPr sz="1800" dirty="0"/>
              <a:t>SWOT Analysis (Digital Context) → Strengths, Weaknesses, Opportunities, Threats.</a:t>
            </a:r>
          </a:p>
          <a:p>
            <a:pPr>
              <a:defRPr>
                <a:solidFill>
                  <a:srgbClr val="FF0000"/>
                </a:solidFill>
              </a:defRPr>
            </a:pPr>
            <a:r>
              <a:rPr sz="1800" dirty="0"/>
              <a:t>SWOT Analysis (Digital Context) → Strengths, Weaknesses, Opportunities, Threats</a:t>
            </a:r>
            <a:r>
              <a:rPr sz="1800" dirty="0" smtClean="0"/>
              <a:t>.</a:t>
            </a:r>
            <a:endParaRPr lang="en-US" sz="1800" dirty="0" smtClean="0"/>
          </a:p>
          <a:p>
            <a:pPr>
              <a:defRPr>
                <a:solidFill>
                  <a:srgbClr val="FF0000"/>
                </a:solidFill>
              </a:defRPr>
            </a:pPr>
            <a:endParaRPr sz="1800" dirty="0"/>
          </a:p>
          <a:p>
            <a:r>
              <a:rPr sz="1800" dirty="0"/>
              <a:t>Gap Analysis → </a:t>
            </a:r>
            <a:r>
              <a:rPr sz="1800" dirty="0" err="1"/>
              <a:t>Perbandingan</a:t>
            </a:r>
            <a:r>
              <a:rPr sz="1800" dirty="0"/>
              <a:t> </a:t>
            </a:r>
            <a:r>
              <a:rPr sz="1800" dirty="0" err="1"/>
              <a:t>kondisi</a:t>
            </a:r>
            <a:r>
              <a:rPr sz="1800" dirty="0"/>
              <a:t> </a:t>
            </a:r>
            <a:r>
              <a:rPr sz="1800" dirty="0" err="1"/>
              <a:t>saat</a:t>
            </a:r>
            <a:r>
              <a:rPr sz="1800" dirty="0"/>
              <a:t> ini dengan target </a:t>
            </a:r>
            <a:r>
              <a:rPr sz="1800" dirty="0" err="1"/>
              <a:t>digitalisasi</a:t>
            </a:r>
            <a:r>
              <a:rPr sz="1800" dirty="0"/>
              <a:t>.</a:t>
            </a:r>
          </a:p>
          <a:p>
            <a:pPr>
              <a:defRPr>
                <a:solidFill>
                  <a:srgbClr val="FF0000"/>
                </a:solidFill>
              </a:defRPr>
            </a:pPr>
            <a:r>
              <a:rPr sz="1800" dirty="0"/>
              <a:t>Gap Analysis → Comparison between current state and digitalization target</a:t>
            </a:r>
            <a:r>
              <a:rPr sz="1800" dirty="0" smtClean="0"/>
              <a:t>.</a:t>
            </a:r>
            <a:endParaRPr lang="en-US" sz="1800" dirty="0" smtClean="0"/>
          </a:p>
          <a:p>
            <a:pPr>
              <a:defRPr>
                <a:solidFill>
                  <a:srgbClr val="FF0000"/>
                </a:solidFill>
              </a:defRPr>
            </a:pPr>
            <a:endParaRPr sz="1800" dirty="0"/>
          </a:p>
          <a:p>
            <a:r>
              <a:rPr sz="1800" dirty="0"/>
              <a:t>Business Model Canvas (BMC) → </a:t>
            </a:r>
            <a:r>
              <a:rPr sz="1800" dirty="0" err="1"/>
              <a:t>Menilai</a:t>
            </a:r>
            <a:r>
              <a:rPr sz="1800" dirty="0"/>
              <a:t> </a:t>
            </a:r>
            <a:r>
              <a:rPr sz="1800" dirty="0" err="1"/>
              <a:t>apakah</a:t>
            </a:r>
            <a:r>
              <a:rPr sz="1800" dirty="0"/>
              <a:t> model </a:t>
            </a:r>
            <a:r>
              <a:rPr sz="1800" dirty="0" err="1"/>
              <a:t>bisnis</a:t>
            </a:r>
            <a:r>
              <a:rPr sz="1800" dirty="0"/>
              <a:t> </a:t>
            </a:r>
            <a:r>
              <a:rPr sz="1800" dirty="0" err="1"/>
              <a:t>mendukung</a:t>
            </a:r>
            <a:r>
              <a:rPr sz="1800" dirty="0"/>
              <a:t> </a:t>
            </a:r>
            <a:r>
              <a:rPr sz="1800" dirty="0" err="1"/>
              <a:t>integrasi</a:t>
            </a:r>
            <a:r>
              <a:rPr sz="1800" dirty="0"/>
              <a:t> digital.</a:t>
            </a:r>
          </a:p>
          <a:p>
            <a:pPr>
              <a:defRPr>
                <a:solidFill>
                  <a:srgbClr val="FF0000"/>
                </a:solidFill>
              </a:defRPr>
            </a:pPr>
            <a:r>
              <a:rPr sz="1800" dirty="0"/>
              <a:t>Business Model Canvas (BMC) → Assessing if the business model supports digital integration</a:t>
            </a:r>
            <a:r>
              <a:rPr sz="2000" dirty="0"/>
              <a:t>.</a:t>
            </a:r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t>Indikator Kesiapan</a:t>
            </a:r>
          </a:p>
          <a:p>
            <a:pPr>
              <a:defRPr>
                <a:solidFill>
                  <a:srgbClr val="FF0000"/>
                </a:solidFill>
              </a:defRPr>
            </a:pPr>
            <a:r>
              <a:t>Readiness Indicators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47500" lnSpcReduction="20000"/>
          </a:bodyPr>
          <a:lstStyle/>
          <a:p>
            <a:endParaRPr dirty="0"/>
          </a:p>
          <a:p>
            <a:r>
              <a:rPr dirty="0"/>
              <a:t>Leadership → </a:t>
            </a:r>
            <a:r>
              <a:rPr dirty="0" err="1"/>
              <a:t>Dukungan</a:t>
            </a:r>
            <a:r>
              <a:rPr dirty="0"/>
              <a:t> </a:t>
            </a:r>
            <a:r>
              <a:rPr dirty="0" err="1"/>
              <a:t>manajemen</a:t>
            </a:r>
            <a:r>
              <a:rPr dirty="0"/>
              <a:t> </a:t>
            </a:r>
            <a:r>
              <a:rPr dirty="0" err="1"/>
              <a:t>puncak</a:t>
            </a:r>
            <a:r>
              <a:rPr dirty="0"/>
              <a:t>.</a:t>
            </a:r>
          </a:p>
          <a:p>
            <a:pPr>
              <a:defRPr>
                <a:solidFill>
                  <a:srgbClr val="FF0000"/>
                </a:solidFill>
              </a:defRPr>
            </a:pPr>
            <a:r>
              <a:rPr dirty="0"/>
              <a:t>Leadership → Support from top management</a:t>
            </a:r>
            <a:r>
              <a:rPr dirty="0" smtClean="0"/>
              <a:t>.</a:t>
            </a:r>
            <a:endParaRPr lang="en-US" dirty="0" smtClean="0"/>
          </a:p>
          <a:p>
            <a:pPr>
              <a:defRPr>
                <a:solidFill>
                  <a:srgbClr val="FF0000"/>
                </a:solidFill>
              </a:defRPr>
            </a:pPr>
            <a:endParaRPr dirty="0"/>
          </a:p>
          <a:p>
            <a:r>
              <a:rPr dirty="0"/>
              <a:t>Culture → Mindset </a:t>
            </a:r>
            <a:r>
              <a:rPr dirty="0" err="1"/>
              <a:t>adaptif</a:t>
            </a:r>
            <a:r>
              <a:rPr dirty="0"/>
              <a:t> &amp; </a:t>
            </a:r>
            <a:r>
              <a:rPr dirty="0" err="1"/>
              <a:t>inovatif</a:t>
            </a:r>
            <a:r>
              <a:rPr dirty="0"/>
              <a:t>.</a:t>
            </a:r>
          </a:p>
          <a:p>
            <a:pPr>
              <a:defRPr>
                <a:solidFill>
                  <a:srgbClr val="FF0000"/>
                </a:solidFill>
              </a:defRPr>
            </a:pPr>
            <a:r>
              <a:rPr dirty="0"/>
              <a:t>Culture → Adaptive &amp; innovative mindset</a:t>
            </a:r>
            <a:r>
              <a:rPr dirty="0" smtClean="0"/>
              <a:t>.</a:t>
            </a:r>
            <a:endParaRPr lang="en-US" dirty="0" smtClean="0"/>
          </a:p>
          <a:p>
            <a:pPr>
              <a:defRPr>
                <a:solidFill>
                  <a:srgbClr val="FF0000"/>
                </a:solidFill>
              </a:defRPr>
            </a:pPr>
            <a:endParaRPr dirty="0"/>
          </a:p>
          <a:p>
            <a:r>
              <a:rPr dirty="0"/>
              <a:t>Technology → </a:t>
            </a:r>
            <a:r>
              <a:rPr dirty="0" err="1"/>
              <a:t>Adopsi</a:t>
            </a:r>
            <a:r>
              <a:rPr dirty="0"/>
              <a:t> cloud, AI, big data, </a:t>
            </a:r>
            <a:r>
              <a:rPr dirty="0" err="1"/>
              <a:t>IoT</a:t>
            </a:r>
            <a:r>
              <a:rPr dirty="0"/>
              <a:t>, </a:t>
            </a:r>
            <a:r>
              <a:rPr dirty="0" err="1"/>
              <a:t>dsb</a:t>
            </a:r>
            <a:r>
              <a:rPr dirty="0"/>
              <a:t>.</a:t>
            </a:r>
          </a:p>
          <a:p>
            <a:pPr>
              <a:defRPr>
                <a:solidFill>
                  <a:srgbClr val="FF0000"/>
                </a:solidFill>
              </a:defRPr>
            </a:pPr>
            <a:r>
              <a:rPr dirty="0"/>
              <a:t>Technology → Adoption of cloud, AI, big data, </a:t>
            </a:r>
            <a:r>
              <a:rPr dirty="0" err="1"/>
              <a:t>IoT</a:t>
            </a:r>
            <a:r>
              <a:rPr dirty="0"/>
              <a:t>, etc</a:t>
            </a:r>
            <a:r>
              <a:rPr dirty="0" smtClean="0"/>
              <a:t>.</a:t>
            </a:r>
            <a:endParaRPr lang="en-US" dirty="0" smtClean="0"/>
          </a:p>
          <a:p>
            <a:pPr>
              <a:defRPr>
                <a:solidFill>
                  <a:srgbClr val="FF0000"/>
                </a:solidFill>
              </a:defRPr>
            </a:pPr>
            <a:endParaRPr dirty="0"/>
          </a:p>
          <a:p>
            <a:r>
              <a:rPr dirty="0"/>
              <a:t>Customer Experience → Digital touchpoints (</a:t>
            </a:r>
            <a:r>
              <a:rPr dirty="0" err="1"/>
              <a:t>aplikasi</a:t>
            </a:r>
            <a:r>
              <a:rPr dirty="0"/>
              <a:t>, website, </a:t>
            </a:r>
            <a:r>
              <a:rPr dirty="0" err="1"/>
              <a:t>chatbot</a:t>
            </a:r>
            <a:r>
              <a:rPr dirty="0"/>
              <a:t>).</a:t>
            </a:r>
          </a:p>
          <a:p>
            <a:pPr>
              <a:defRPr>
                <a:solidFill>
                  <a:srgbClr val="FF0000"/>
                </a:solidFill>
              </a:defRPr>
            </a:pPr>
            <a:r>
              <a:rPr dirty="0"/>
              <a:t>Customer Experience → Digital touchpoints (apps, websites, </a:t>
            </a:r>
            <a:r>
              <a:rPr dirty="0" err="1"/>
              <a:t>chatbots</a:t>
            </a:r>
            <a:r>
              <a:rPr dirty="0" smtClean="0"/>
              <a:t>).</a:t>
            </a:r>
            <a:endParaRPr lang="en-US" dirty="0" smtClean="0"/>
          </a:p>
          <a:p>
            <a:pPr>
              <a:defRPr>
                <a:solidFill>
                  <a:srgbClr val="FF0000"/>
                </a:solidFill>
              </a:defRPr>
            </a:pPr>
            <a:endParaRPr dirty="0"/>
          </a:p>
          <a:p>
            <a:r>
              <a:rPr dirty="0"/>
              <a:t>Operational Excellence → </a:t>
            </a:r>
            <a:r>
              <a:rPr dirty="0" err="1"/>
              <a:t>Efisiensi</a:t>
            </a:r>
            <a:r>
              <a:rPr dirty="0"/>
              <a:t> proses dengan </a:t>
            </a:r>
            <a:r>
              <a:rPr dirty="0" err="1"/>
              <a:t>otomatisasi</a:t>
            </a:r>
            <a:r>
              <a:rPr dirty="0"/>
              <a:t>.</a:t>
            </a:r>
          </a:p>
          <a:p>
            <a:pPr>
              <a:defRPr>
                <a:solidFill>
                  <a:srgbClr val="FF0000"/>
                </a:solidFill>
              </a:defRPr>
            </a:pPr>
            <a:r>
              <a:rPr dirty="0"/>
              <a:t>Operational Excellence → Process efficiency with automation</a:t>
            </a:r>
            <a:r>
              <a:rPr dirty="0" smtClean="0"/>
              <a:t>.</a:t>
            </a:r>
            <a:endParaRPr lang="en-US" dirty="0" smtClean="0"/>
          </a:p>
          <a:p>
            <a:pPr>
              <a:defRPr>
                <a:solidFill>
                  <a:srgbClr val="FF0000"/>
                </a:solidFill>
              </a:defRPr>
            </a:pPr>
            <a:endParaRPr dirty="0"/>
          </a:p>
          <a:p>
            <a:r>
              <a:rPr dirty="0"/>
              <a:t>Data-Driven Decision Making → </a:t>
            </a:r>
            <a:r>
              <a:rPr dirty="0" err="1"/>
              <a:t>Keputusan</a:t>
            </a:r>
            <a:r>
              <a:rPr dirty="0"/>
              <a:t> </a:t>
            </a:r>
            <a:r>
              <a:rPr dirty="0" err="1"/>
              <a:t>berbasis</a:t>
            </a:r>
            <a:r>
              <a:rPr dirty="0"/>
              <a:t> </a:t>
            </a:r>
            <a:r>
              <a:rPr dirty="0" err="1"/>
              <a:t>analitik</a:t>
            </a:r>
            <a:r>
              <a:rPr dirty="0"/>
              <a:t>.</a:t>
            </a:r>
          </a:p>
          <a:p>
            <a:pPr>
              <a:defRPr>
                <a:solidFill>
                  <a:srgbClr val="FF0000"/>
                </a:solidFill>
              </a:defRPr>
            </a:pPr>
            <a:r>
              <a:rPr dirty="0"/>
              <a:t>Data-Driven Decision Making → Analytics-based decision making.</a:t>
            </a:r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t>Contoh Studi Kasus</a:t>
            </a:r>
          </a:p>
          <a:p>
            <a:pPr>
              <a:defRPr>
                <a:solidFill>
                  <a:srgbClr val="FF0000"/>
                </a:solidFill>
              </a:defRPr>
            </a:pPr>
            <a:r>
              <a:t>Case Study Example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62500" lnSpcReduction="20000"/>
          </a:bodyPr>
          <a:lstStyle/>
          <a:p>
            <a:endParaRPr dirty="0"/>
          </a:p>
          <a:p>
            <a:r>
              <a:rPr dirty="0"/>
              <a:t>Perusahaan </a:t>
            </a:r>
            <a:r>
              <a:rPr dirty="0" err="1"/>
              <a:t>Ritel</a:t>
            </a:r>
            <a:r>
              <a:rPr dirty="0"/>
              <a:t> </a:t>
            </a:r>
            <a:r>
              <a:rPr dirty="0" err="1"/>
              <a:t>Konvensional</a:t>
            </a:r>
            <a:r>
              <a:rPr dirty="0"/>
              <a:t> → e-Commerce.</a:t>
            </a:r>
          </a:p>
          <a:p>
            <a:pPr>
              <a:defRPr>
                <a:solidFill>
                  <a:srgbClr val="FF0000"/>
                </a:solidFill>
              </a:defRPr>
            </a:pPr>
            <a:r>
              <a:rPr dirty="0"/>
              <a:t>Traditional Retail Company → e-Commerce</a:t>
            </a:r>
            <a:r>
              <a:rPr dirty="0" smtClean="0"/>
              <a:t>.</a:t>
            </a:r>
            <a:endParaRPr lang="en-US" dirty="0" smtClean="0"/>
          </a:p>
          <a:p>
            <a:pPr>
              <a:defRPr>
                <a:solidFill>
                  <a:srgbClr val="FF0000"/>
                </a:solidFill>
              </a:defRPr>
            </a:pPr>
            <a:endParaRPr dirty="0"/>
          </a:p>
          <a:p>
            <a:r>
              <a:rPr dirty="0" err="1"/>
              <a:t>Evaluasi</a:t>
            </a:r>
            <a:r>
              <a:rPr dirty="0"/>
              <a:t>: proses </a:t>
            </a:r>
            <a:r>
              <a:rPr dirty="0" err="1"/>
              <a:t>penjualan</a:t>
            </a:r>
            <a:r>
              <a:rPr dirty="0"/>
              <a:t> </a:t>
            </a:r>
            <a:r>
              <a:rPr dirty="0" err="1"/>
              <a:t>masih</a:t>
            </a:r>
            <a:r>
              <a:rPr dirty="0"/>
              <a:t> manual, </a:t>
            </a:r>
            <a:r>
              <a:rPr dirty="0" err="1"/>
              <a:t>belum</a:t>
            </a:r>
            <a:r>
              <a:rPr dirty="0"/>
              <a:t> </a:t>
            </a:r>
            <a:r>
              <a:rPr dirty="0" err="1"/>
              <a:t>ada</a:t>
            </a:r>
            <a:r>
              <a:rPr dirty="0"/>
              <a:t> platform digital.</a:t>
            </a:r>
          </a:p>
          <a:p>
            <a:pPr>
              <a:defRPr>
                <a:solidFill>
                  <a:srgbClr val="FF0000"/>
                </a:solidFill>
              </a:defRPr>
            </a:pPr>
            <a:r>
              <a:rPr dirty="0"/>
              <a:t>Evaluation: sales process still manual, no digital platform</a:t>
            </a:r>
            <a:r>
              <a:rPr dirty="0" smtClean="0"/>
              <a:t>.</a:t>
            </a:r>
            <a:endParaRPr lang="en-US" dirty="0" smtClean="0"/>
          </a:p>
          <a:p>
            <a:pPr>
              <a:defRPr>
                <a:solidFill>
                  <a:srgbClr val="FF0000"/>
                </a:solidFill>
              </a:defRPr>
            </a:pPr>
            <a:endParaRPr dirty="0"/>
          </a:p>
          <a:p>
            <a:r>
              <a:rPr dirty="0"/>
              <a:t>Gap: </a:t>
            </a:r>
            <a:r>
              <a:rPr dirty="0" err="1"/>
              <a:t>pelanggan</a:t>
            </a:r>
            <a:r>
              <a:rPr dirty="0"/>
              <a:t> lebih suka </a:t>
            </a:r>
            <a:r>
              <a:rPr dirty="0" err="1"/>
              <a:t>belanja</a:t>
            </a:r>
            <a:r>
              <a:rPr dirty="0"/>
              <a:t> online → </a:t>
            </a:r>
            <a:r>
              <a:rPr dirty="0" err="1"/>
              <a:t>perusahaan</a:t>
            </a:r>
            <a:r>
              <a:rPr dirty="0"/>
              <a:t> </a:t>
            </a:r>
            <a:r>
              <a:rPr dirty="0" err="1"/>
              <a:t>tertinggal</a:t>
            </a:r>
            <a:r>
              <a:rPr dirty="0"/>
              <a:t>.</a:t>
            </a:r>
          </a:p>
          <a:p>
            <a:pPr>
              <a:defRPr>
                <a:solidFill>
                  <a:srgbClr val="FF0000"/>
                </a:solidFill>
              </a:defRPr>
            </a:pPr>
            <a:r>
              <a:rPr dirty="0"/>
              <a:t>Gap: customers prefer online shopping → company left behind</a:t>
            </a:r>
            <a:r>
              <a:rPr dirty="0" smtClean="0"/>
              <a:t>.</a:t>
            </a:r>
            <a:endParaRPr lang="en-US" dirty="0" smtClean="0"/>
          </a:p>
          <a:p>
            <a:pPr>
              <a:defRPr>
                <a:solidFill>
                  <a:srgbClr val="FF0000"/>
                </a:solidFill>
              </a:defRPr>
            </a:pPr>
            <a:endParaRPr dirty="0"/>
          </a:p>
          <a:p>
            <a:r>
              <a:rPr dirty="0" err="1"/>
              <a:t>Transformasi</a:t>
            </a:r>
            <a:r>
              <a:rPr dirty="0"/>
              <a:t>: </a:t>
            </a:r>
            <a:r>
              <a:rPr dirty="0" err="1"/>
              <a:t>membangun</a:t>
            </a:r>
            <a:r>
              <a:rPr dirty="0"/>
              <a:t> e-commerce, </a:t>
            </a:r>
            <a:r>
              <a:rPr dirty="0" err="1"/>
              <a:t>integrasi</a:t>
            </a:r>
            <a:r>
              <a:rPr dirty="0"/>
              <a:t> </a:t>
            </a:r>
            <a:r>
              <a:rPr dirty="0" err="1"/>
              <a:t>inventori</a:t>
            </a:r>
            <a:r>
              <a:rPr dirty="0"/>
              <a:t> &amp; </a:t>
            </a:r>
            <a:r>
              <a:rPr dirty="0" err="1"/>
              <a:t>pembayaran</a:t>
            </a:r>
            <a:r>
              <a:rPr dirty="0"/>
              <a:t> digital.</a:t>
            </a:r>
          </a:p>
          <a:p>
            <a:pPr>
              <a:defRPr>
                <a:solidFill>
                  <a:srgbClr val="FF0000"/>
                </a:solidFill>
              </a:defRPr>
            </a:pPr>
            <a:r>
              <a:rPr dirty="0"/>
              <a:t>Transformation: build e-commerce, integrate with inventory &amp; digital payment systems.</a:t>
            </a:r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dirty="0" err="1"/>
              <a:t>Langkah</a:t>
            </a:r>
            <a:r>
              <a:rPr dirty="0"/>
              <a:t> </a:t>
            </a:r>
            <a:r>
              <a:rPr dirty="0" err="1"/>
              <a:t>Transformasi</a:t>
            </a:r>
            <a:r>
              <a:rPr dirty="0"/>
              <a:t> Digital</a:t>
            </a:r>
          </a:p>
          <a:p>
            <a:pPr>
              <a:defRPr>
                <a:solidFill>
                  <a:srgbClr val="FF0000"/>
                </a:solidFill>
              </a:defRPr>
            </a:pPr>
            <a:r>
              <a:rPr dirty="0"/>
              <a:t>Steps Towards Digital Transformation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Autofit/>
          </a:bodyPr>
          <a:lstStyle/>
          <a:p>
            <a:endParaRPr sz="1800" dirty="0"/>
          </a:p>
          <a:p>
            <a:r>
              <a:rPr sz="1800" dirty="0" err="1"/>
              <a:t>Evaluasi</a:t>
            </a:r>
            <a:r>
              <a:rPr sz="1800" dirty="0"/>
              <a:t> </a:t>
            </a:r>
            <a:r>
              <a:rPr sz="1800" dirty="0" err="1"/>
              <a:t>bisnis</a:t>
            </a:r>
            <a:r>
              <a:rPr sz="1800" dirty="0"/>
              <a:t> &amp; </a:t>
            </a:r>
            <a:r>
              <a:rPr sz="1800" dirty="0" err="1"/>
              <a:t>pemetaan</a:t>
            </a:r>
            <a:r>
              <a:rPr sz="1800" dirty="0"/>
              <a:t> </a:t>
            </a:r>
            <a:r>
              <a:rPr sz="1800" dirty="0" err="1"/>
              <a:t>kondisi</a:t>
            </a:r>
            <a:r>
              <a:rPr sz="1800" dirty="0"/>
              <a:t> </a:t>
            </a:r>
            <a:r>
              <a:rPr sz="1800" dirty="0" err="1"/>
              <a:t>awal</a:t>
            </a:r>
            <a:r>
              <a:rPr sz="1800" dirty="0"/>
              <a:t>.</a:t>
            </a:r>
          </a:p>
          <a:p>
            <a:pPr>
              <a:defRPr>
                <a:solidFill>
                  <a:srgbClr val="FF0000"/>
                </a:solidFill>
              </a:defRPr>
            </a:pPr>
            <a:r>
              <a:rPr sz="1800" dirty="0"/>
              <a:t>Business evaluation &amp; initial condition mapping</a:t>
            </a:r>
            <a:r>
              <a:rPr sz="1800" dirty="0" smtClean="0"/>
              <a:t>.</a:t>
            </a:r>
            <a:endParaRPr lang="en-US" sz="1800" dirty="0" smtClean="0"/>
          </a:p>
          <a:p>
            <a:pPr>
              <a:defRPr>
                <a:solidFill>
                  <a:srgbClr val="FF0000"/>
                </a:solidFill>
              </a:defRPr>
            </a:pPr>
            <a:endParaRPr sz="1800" dirty="0"/>
          </a:p>
          <a:p>
            <a:r>
              <a:rPr sz="1800" dirty="0" err="1"/>
              <a:t>Menentukan</a:t>
            </a:r>
            <a:r>
              <a:rPr sz="1800" dirty="0"/>
              <a:t> </a:t>
            </a:r>
            <a:r>
              <a:rPr sz="1800" dirty="0" err="1"/>
              <a:t>tujuan</a:t>
            </a:r>
            <a:r>
              <a:rPr sz="1800" dirty="0"/>
              <a:t> &amp; </a:t>
            </a:r>
            <a:r>
              <a:rPr sz="1800" dirty="0" err="1"/>
              <a:t>strategi</a:t>
            </a:r>
            <a:r>
              <a:rPr sz="1800" dirty="0"/>
              <a:t> digital.</a:t>
            </a:r>
          </a:p>
          <a:p>
            <a:pPr>
              <a:defRPr>
                <a:solidFill>
                  <a:srgbClr val="FF0000"/>
                </a:solidFill>
              </a:defRPr>
            </a:pPr>
            <a:r>
              <a:rPr sz="1800" dirty="0"/>
              <a:t>Define digital goals &amp; strategy</a:t>
            </a:r>
            <a:r>
              <a:rPr sz="1800" dirty="0" smtClean="0"/>
              <a:t>.</a:t>
            </a:r>
            <a:endParaRPr lang="en-US" sz="1800" dirty="0" smtClean="0"/>
          </a:p>
          <a:p>
            <a:pPr>
              <a:defRPr>
                <a:solidFill>
                  <a:srgbClr val="FF0000"/>
                </a:solidFill>
              </a:defRPr>
            </a:pPr>
            <a:endParaRPr sz="1800" dirty="0"/>
          </a:p>
          <a:p>
            <a:r>
              <a:rPr sz="1800" dirty="0" err="1"/>
              <a:t>Membangun</a:t>
            </a:r>
            <a:r>
              <a:rPr sz="1800" dirty="0"/>
              <a:t> roadmap </a:t>
            </a:r>
            <a:r>
              <a:rPr sz="1800" dirty="0" err="1"/>
              <a:t>transformasi</a:t>
            </a:r>
            <a:r>
              <a:rPr sz="1800" dirty="0"/>
              <a:t> digital.</a:t>
            </a:r>
          </a:p>
          <a:p>
            <a:pPr>
              <a:defRPr>
                <a:solidFill>
                  <a:srgbClr val="FF0000"/>
                </a:solidFill>
              </a:defRPr>
            </a:pPr>
            <a:r>
              <a:rPr sz="1800" dirty="0"/>
              <a:t>Develop a digital transformation roadmap</a:t>
            </a:r>
            <a:r>
              <a:rPr sz="1800" dirty="0" smtClean="0"/>
              <a:t>.</a:t>
            </a:r>
            <a:endParaRPr lang="en-US" sz="1800" dirty="0" smtClean="0"/>
          </a:p>
          <a:p>
            <a:pPr>
              <a:defRPr>
                <a:solidFill>
                  <a:srgbClr val="FF0000"/>
                </a:solidFill>
              </a:defRPr>
            </a:pPr>
            <a:endParaRPr sz="1800" dirty="0"/>
          </a:p>
          <a:p>
            <a:r>
              <a:rPr sz="1800" dirty="0"/>
              <a:t>Pilot project </a:t>
            </a:r>
            <a:r>
              <a:rPr sz="1800" dirty="0" err="1"/>
              <a:t>digitalisasi</a:t>
            </a:r>
            <a:r>
              <a:rPr sz="1800" dirty="0"/>
              <a:t>.</a:t>
            </a:r>
          </a:p>
          <a:p>
            <a:pPr>
              <a:defRPr>
                <a:solidFill>
                  <a:srgbClr val="FF0000"/>
                </a:solidFill>
              </a:defRPr>
            </a:pPr>
            <a:r>
              <a:rPr sz="1800" dirty="0"/>
              <a:t>Digitalization pilot project</a:t>
            </a:r>
            <a:r>
              <a:rPr sz="1800" dirty="0" smtClean="0"/>
              <a:t>.</a:t>
            </a:r>
            <a:endParaRPr lang="en-US" sz="1800" dirty="0" smtClean="0"/>
          </a:p>
          <a:p>
            <a:pPr>
              <a:defRPr>
                <a:solidFill>
                  <a:srgbClr val="FF0000"/>
                </a:solidFill>
              </a:defRPr>
            </a:pPr>
            <a:endParaRPr sz="1800" dirty="0"/>
          </a:p>
          <a:p>
            <a:r>
              <a:rPr sz="1800" dirty="0" err="1"/>
              <a:t>Evaluasi</a:t>
            </a:r>
            <a:r>
              <a:rPr sz="1800" dirty="0"/>
              <a:t> &amp; scaling.</a:t>
            </a:r>
          </a:p>
          <a:p>
            <a:pPr>
              <a:defRPr>
                <a:solidFill>
                  <a:srgbClr val="FF0000"/>
                </a:solidFill>
              </a:defRPr>
            </a:pPr>
            <a:r>
              <a:rPr sz="1800" dirty="0"/>
              <a:t>Evaluation &amp; scaling.</a:t>
            </a:r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/>
      <a:bodyPr/>
      <a:lstStyle/>
      <a:style>
        <a:lnRef idx="1">
          <a:schemeClr val="accent1"/>
        </a:lnRef>
        <a:fillRef idx="3">
          <a:schemeClr val="accent1"/>
        </a:fillRef>
        <a:effectRef idx="2">
          <a:schemeClr val="accent1"/>
        </a:effectRef>
        <a:fontRef idx="minor">
          <a:schemeClr val="lt1"/>
        </a:fontRef>
      </a:style>
    </a:spDef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44</TotalTime>
  <Words>492</Words>
  <Application>Microsoft Office PowerPoint</Application>
  <PresentationFormat>On-screen Show (4:3)</PresentationFormat>
  <Paragraphs>116</Paragraphs>
  <Slides>8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8</vt:i4>
      </vt:variant>
    </vt:vector>
  </HeadingPairs>
  <TitlesOfParts>
    <vt:vector size="11" baseType="lpstr">
      <vt:lpstr>Arial</vt:lpstr>
      <vt:lpstr>Calibri</vt:lpstr>
      <vt:lpstr>Office Theme</vt:lpstr>
      <vt:lpstr>Transformasi Digital Digital Transformation</vt:lpstr>
      <vt:lpstr>Pengantar Introduction</vt:lpstr>
      <vt:lpstr>Tujuan Evaluasi Bisnis Objectives of Business Evaluation</vt:lpstr>
      <vt:lpstr>Aspek yang Dievaluasi Aspects to be Evaluated</vt:lpstr>
      <vt:lpstr>Metode Evaluasi Bisnis Business Evaluation Methods</vt:lpstr>
      <vt:lpstr>Indikator Kesiapan Readiness Indicators</vt:lpstr>
      <vt:lpstr>Contoh Studi Kasus Case Study Example</vt:lpstr>
      <vt:lpstr>Langkah Transformasi Digital Steps Towards Digital Transformation</vt:lpstr>
    </vt:vector>
  </TitlesOfParts>
  <Manager/>
  <Company/>
  <LinksUpToDate>false</LinksUpToDate>
  <SharedDoc>false</SharedDoc>
  <HyperlinkBase/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Transformasi Digital Digital Transformation</dc:title>
  <dc:subject/>
  <dc:creator>Agharina</dc:creator>
  <cp:keywords/>
  <dc:description>generated using python-pptx</dc:description>
  <cp:lastModifiedBy>Sutedi</cp:lastModifiedBy>
  <cp:revision>5</cp:revision>
  <dcterms:created xsi:type="dcterms:W3CDTF">2013-01-27T09:14:16Z</dcterms:created>
  <dcterms:modified xsi:type="dcterms:W3CDTF">2025-09-29T12:56:18Z</dcterms:modified>
  <cp:category/>
</cp:coreProperties>
</file>