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6" r:id="rId3"/>
    <p:sldId id="297" r:id="rId4"/>
    <p:sldId id="303" r:id="rId5"/>
    <p:sldId id="301" r:id="rId6"/>
    <p:sldId id="302" r:id="rId7"/>
    <p:sldId id="304" r:id="rId8"/>
    <p:sldId id="305" r:id="rId9"/>
    <p:sldId id="306" r:id="rId10"/>
    <p:sldId id="298" r:id="rId11"/>
    <p:sldId id="299" r:id="rId12"/>
    <p:sldId id="307" r:id="rId13"/>
    <p:sldId id="300" r:id="rId14"/>
    <p:sldId id="308" r:id="rId15"/>
    <p:sldId id="309" r:id="rId16"/>
    <p:sldId id="310" r:id="rId17"/>
    <p:sldId id="275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Ek8gTd7u6c0vQrrKUJQAlg==" hashData="XZ8J40GoKR8nfVcUziCjZmPNwTkiCxKCAxwgw2Ucf00jkuqLotq8trFoJPpYJLPZHofBEqOb0/T2zTw2NdAmX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1" autoAdjust="0"/>
  </p:normalViewPr>
  <p:slideViewPr>
    <p:cSldViewPr>
      <p:cViewPr varScale="1">
        <p:scale>
          <a:sx n="69" d="100"/>
          <a:sy n="69" d="100"/>
        </p:scale>
        <p:origin x="14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A804D0-517F-4C58-9728-8DF664DC98D4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B4A05B-9265-45A7-8972-C7E75FC80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B3F1D3-1C83-4AEC-ABAD-A1CE1E8B5381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829ABF-1CD0-449E-AD20-753C7D04F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762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637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28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819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383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049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222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60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74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57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67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7731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670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608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98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FBB0-2466-4CB8-863D-E91DC62B5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710794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45D8-94A8-4D3B-9BD8-AB4B002878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48826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C29FE-38FB-4806-BAF6-A394C45B3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504019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5261-0ABB-442E-A86E-4EAF4C55F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30007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05BA2-446F-4BDF-BEBD-CD5DB3FCA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43650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682C7-2B97-4458-BAF5-50B5580E8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07531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E20F-FA2C-4807-86A4-CB8A2FC6FC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80332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3315-334D-462B-A29F-99E405841B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728175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9CB9-02F3-4915-8070-77BA825DA2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37727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E9D5-55FB-4489-BBB3-902ACBC9E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4217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C5F8-A845-4FAE-B180-0E278BE16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03363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289702-82E1-4328-A556-CBA7D9D6B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215" t="6701" r="4583" b="19219"/>
          <a:stretch/>
        </p:blipFill>
        <p:spPr>
          <a:xfrm>
            <a:off x="0" y="1340768"/>
            <a:ext cx="9144000" cy="4177933"/>
          </a:xfrm>
          <a:prstGeom prst="rect">
            <a:avLst/>
          </a:prstGeom>
        </p:spPr>
      </p:pic>
      <p:sp>
        <p:nvSpPr>
          <p:cNvPr id="4099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EDF9DF-4B57-47A8-9935-1AD0EF7BC5D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2854" y="1371827"/>
            <a:ext cx="921685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Analisis</a:t>
            </a:r>
            <a:r>
              <a:rPr lang="en-US" sz="3600" b="1" cap="none" spc="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</a:t>
            </a:r>
            <a:r>
              <a:rPr lang="en-US" sz="3600" b="1" cap="none" spc="0" dirty="0" err="1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Perancangan</a:t>
            </a:r>
            <a:endParaRPr lang="en-US" sz="3600" b="1" cap="none" spc="0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4573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</a:t>
            </a:r>
            <a:r>
              <a:rPr lang="en-US" sz="3600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Informasi</a:t>
            </a:r>
            <a:r>
              <a:rPr lang="en-US" sz="3600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Terstruktur</a:t>
            </a:r>
            <a:endParaRPr lang="en-US" sz="36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6095" y="2172488"/>
            <a:ext cx="1582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Pertemuan-3</a:t>
            </a:r>
            <a:endParaRPr lang="en-US" sz="36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Analisis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Sistem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5C286-1FA4-41D2-B539-E811E2EC0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566F09-7585-49DF-B690-7688E947C827}"/>
              </a:ext>
            </a:extLst>
          </p:cNvPr>
          <p:cNvSpPr/>
          <p:nvPr/>
        </p:nvSpPr>
        <p:spPr>
          <a:xfrm>
            <a:off x="539552" y="1844824"/>
            <a:ext cx="4572000" cy="11318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 err="1">
                <a:ea typeface="Times New Roman" panose="02020603050405020304" pitchFamily="18" charset="0"/>
              </a:rPr>
              <a:t>Menganalisis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hasil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penelitian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a typeface="Times New Roman" panose="02020603050405020304" pitchFamily="18" charset="0"/>
              </a:rPr>
              <a:t>Menganalisis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kelemahan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sistem</a:t>
            </a:r>
            <a:endParaRPr lang="en-US" sz="2400" b="1" dirty="0"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3588AF-7CDF-4631-92A7-90FA2C63DCF0}"/>
              </a:ext>
            </a:extLst>
          </p:cNvPr>
          <p:cNvSpPr/>
          <p:nvPr/>
        </p:nvSpPr>
        <p:spPr>
          <a:xfrm>
            <a:off x="1321296" y="2976672"/>
            <a:ext cx="7283152" cy="3070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</a:rPr>
              <a:t>Apakah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terjadi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penundaan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dalam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pengolahan</a:t>
            </a:r>
            <a:r>
              <a:rPr lang="en-US" dirty="0">
                <a:ea typeface="Times New Roman" panose="02020603050405020304" pitchFamily="18" charset="0"/>
              </a:rPr>
              <a:t> data ?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</a:rPr>
              <a:t>Seberapa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mudah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sistem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dapat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beradaptasi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terhadap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kejadian-kejadian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khusus</a:t>
            </a:r>
            <a:r>
              <a:rPr lang="en-US" dirty="0">
                <a:ea typeface="Times New Roman" panose="02020603050405020304" pitchFamily="18" charset="0"/>
              </a:rPr>
              <a:t> dan </a:t>
            </a:r>
            <a:r>
              <a:rPr lang="en-US" dirty="0" err="1">
                <a:ea typeface="Times New Roman" panose="02020603050405020304" pitchFamily="18" charset="0"/>
              </a:rPr>
              <a:t>pertumbuhan-pertumbuhan</a:t>
            </a:r>
            <a:r>
              <a:rPr lang="en-US" dirty="0">
                <a:ea typeface="Times New Roman" panose="02020603050405020304" pitchFamily="18" charset="0"/>
              </a:rPr>
              <a:t> yang </a:t>
            </a:r>
            <a:r>
              <a:rPr lang="en-US" dirty="0" err="1">
                <a:ea typeface="Times New Roman" panose="02020603050405020304" pitchFamily="18" charset="0"/>
              </a:rPr>
              <a:t>terjadi</a:t>
            </a:r>
            <a:r>
              <a:rPr lang="en-US" dirty="0">
                <a:ea typeface="Times New Roman" panose="02020603050405020304" pitchFamily="18" charset="0"/>
              </a:rPr>
              <a:t> ?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</a:rPr>
              <a:t>Apakah</a:t>
            </a:r>
            <a:r>
              <a:rPr lang="en-US" dirty="0">
                <a:ea typeface="Times New Roman" panose="02020603050405020304" pitchFamily="18" charset="0"/>
              </a:rPr>
              <a:t> file-file yang </a:t>
            </a:r>
            <a:r>
              <a:rPr lang="en-US" dirty="0" err="1">
                <a:ea typeface="Times New Roman" panose="02020603050405020304" pitchFamily="18" charset="0"/>
              </a:rPr>
              <a:t>ada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mudah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diakses</a:t>
            </a:r>
            <a:r>
              <a:rPr lang="en-US" dirty="0">
                <a:ea typeface="Times New Roman" panose="02020603050405020304" pitchFamily="18" charset="0"/>
              </a:rPr>
              <a:t> dan </a:t>
            </a:r>
            <a:r>
              <a:rPr lang="en-US" dirty="0" err="1">
                <a:ea typeface="Times New Roman" panose="02020603050405020304" pitchFamily="18" charset="0"/>
              </a:rPr>
              <a:t>dimutakhirkan</a:t>
            </a:r>
            <a:r>
              <a:rPr lang="en-US" dirty="0">
                <a:ea typeface="Times New Roman" panose="02020603050405020304" pitchFamily="18" charset="0"/>
              </a:rPr>
              <a:t> ?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</a:rPr>
              <a:t>Apakah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peralatan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pengolah</a:t>
            </a:r>
            <a:r>
              <a:rPr lang="en-US" dirty="0">
                <a:ea typeface="Times New Roman" panose="02020603050405020304" pitchFamily="18" charset="0"/>
              </a:rPr>
              <a:t> data yang </a:t>
            </a:r>
            <a:r>
              <a:rPr lang="en-US" dirty="0" err="1">
                <a:ea typeface="Times New Roman" panose="02020603050405020304" pitchFamily="18" charset="0"/>
              </a:rPr>
              <a:t>ada</a:t>
            </a:r>
            <a:r>
              <a:rPr lang="en-US" dirty="0">
                <a:ea typeface="Times New Roman" panose="02020603050405020304" pitchFamily="18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</a:rPr>
              <a:t>telah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digunakan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secara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efektif</a:t>
            </a:r>
            <a:r>
              <a:rPr lang="en-US" dirty="0">
                <a:ea typeface="Times New Roman" panose="02020603050405020304" pitchFamily="18" charset="0"/>
              </a:rPr>
              <a:t> dan </a:t>
            </a:r>
            <a:r>
              <a:rPr lang="en-US" dirty="0" err="1">
                <a:ea typeface="Times New Roman" panose="02020603050405020304" pitchFamily="18" charset="0"/>
              </a:rPr>
              <a:t>efisien</a:t>
            </a:r>
            <a:r>
              <a:rPr lang="en-US" dirty="0">
                <a:ea typeface="Times New Roman" panose="02020603050405020304" pitchFamily="18" charset="0"/>
              </a:rPr>
              <a:t>?</a:t>
            </a:r>
            <a:endParaRPr lang="en-US" sz="2400" b="1" dirty="0">
              <a:ea typeface="Times New Roman" panose="02020603050405020304" pitchFamily="18" charset="0"/>
            </a:endParaRPr>
          </a:p>
        </p:txBody>
      </p:sp>
      <p:pic>
        <p:nvPicPr>
          <p:cNvPr id="2055" name="Picture 7" descr="An animation of an inspector searching with a flashlight wearing a hardhat.">
            <a:extLst>
              <a:ext uri="{FF2B5EF4-FFF2-40B4-BE49-F238E27FC236}">
                <a16:creationId xmlns:a16="http://schemas.microsoft.com/office/drawing/2014/main" id="{437CEE88-B52C-4FE1-BB30-1D60B735E7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196752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72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Analisis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Sistem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5C286-1FA4-41D2-B539-E811E2EC0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566F09-7585-49DF-B690-7688E947C827}"/>
              </a:ext>
            </a:extLst>
          </p:cNvPr>
          <p:cNvSpPr/>
          <p:nvPr/>
        </p:nvSpPr>
        <p:spPr>
          <a:xfrm>
            <a:off x="539552" y="1844824"/>
            <a:ext cx="612068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 err="1">
                <a:ea typeface="Times New Roman" panose="02020603050405020304" pitchFamily="18" charset="0"/>
              </a:rPr>
              <a:t>Menganalisis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hasil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penelitian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a typeface="Times New Roman" panose="02020603050405020304" pitchFamily="18" charset="0"/>
              </a:rPr>
              <a:t>Menganalisis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kelemahan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sistem</a:t>
            </a:r>
            <a:r>
              <a:rPr lang="en-US" dirty="0">
                <a:ea typeface="Times New Roman" panose="02020603050405020304" pitchFamily="18" charset="0"/>
              </a:rPr>
              <a:t> (</a:t>
            </a:r>
            <a:r>
              <a:rPr lang="en-US" sz="1400" dirty="0" err="1">
                <a:ea typeface="Times New Roman" panose="02020603050405020304" pitchFamily="18" charset="0"/>
              </a:rPr>
              <a:t>Lanjutan</a:t>
            </a:r>
            <a:r>
              <a:rPr lang="en-US" dirty="0">
                <a:ea typeface="Times New Roman" panose="02020603050405020304" pitchFamily="18" charset="0"/>
              </a:rPr>
              <a:t>)</a:t>
            </a:r>
            <a:endParaRPr lang="en-US" sz="2400" b="1" dirty="0"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3588AF-7CDF-4631-92A7-90FA2C63DCF0}"/>
              </a:ext>
            </a:extLst>
          </p:cNvPr>
          <p:cNvSpPr/>
          <p:nvPr/>
        </p:nvSpPr>
        <p:spPr>
          <a:xfrm>
            <a:off x="1319963" y="2976672"/>
            <a:ext cx="7283152" cy="2932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</a:rPr>
              <a:t>Apakah</a:t>
            </a:r>
            <a:r>
              <a:rPr lang="en-US" dirty="0">
                <a:ea typeface="Times New Roman" panose="02020603050405020304" pitchFamily="18" charset="0"/>
              </a:rPr>
              <a:t>  </a:t>
            </a:r>
            <a:r>
              <a:rPr lang="en-US" dirty="0" err="1">
                <a:ea typeface="Times New Roman" panose="02020603050405020304" pitchFamily="18" charset="0"/>
              </a:rPr>
              <a:t>sistem</a:t>
            </a:r>
            <a:r>
              <a:rPr lang="en-US" dirty="0">
                <a:ea typeface="Times New Roman" panose="02020603050405020304" pitchFamily="18" charset="0"/>
              </a:rPr>
              <a:t>  </a:t>
            </a:r>
            <a:r>
              <a:rPr lang="en-US" dirty="0" err="1">
                <a:ea typeface="Times New Roman" panose="02020603050405020304" pitchFamily="18" charset="0"/>
              </a:rPr>
              <a:t>pengendalian</a:t>
            </a:r>
            <a:r>
              <a:rPr lang="en-US" dirty="0">
                <a:ea typeface="Times New Roman" panose="02020603050405020304" pitchFamily="18" charset="0"/>
              </a:rPr>
              <a:t>  intern yang </a:t>
            </a:r>
            <a:r>
              <a:rPr lang="en-US" dirty="0" err="1">
                <a:ea typeface="Times New Roman" panose="02020603050405020304" pitchFamily="18" charset="0"/>
              </a:rPr>
              <a:t>berjalan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dalam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sistem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cukup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dapat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diandalkan</a:t>
            </a:r>
            <a:r>
              <a:rPr lang="en-US" dirty="0">
                <a:ea typeface="Times New Roman" panose="02020603050405020304" pitchFamily="18" charset="0"/>
              </a:rPr>
              <a:t> ?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</a:rPr>
              <a:t>Apakah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tugas</a:t>
            </a:r>
            <a:r>
              <a:rPr lang="en-US" dirty="0">
                <a:ea typeface="Times New Roman" panose="02020603050405020304" pitchFamily="18" charset="0"/>
              </a:rPr>
              <a:t> dan </a:t>
            </a:r>
            <a:r>
              <a:rPr lang="en-US" dirty="0" err="1">
                <a:ea typeface="Times New Roman" panose="02020603050405020304" pitchFamily="18" charset="0"/>
              </a:rPr>
              <a:t>tanggung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jawab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telah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didefinisikan</a:t>
            </a:r>
            <a:r>
              <a:rPr lang="en-US" dirty="0">
                <a:ea typeface="Times New Roman" panose="02020603050405020304" pitchFamily="18" charset="0"/>
              </a:rPr>
              <a:t> dan </a:t>
            </a:r>
            <a:r>
              <a:rPr lang="en-US" dirty="0" err="1">
                <a:ea typeface="Times New Roman" panose="02020603050405020304" pitchFamily="18" charset="0"/>
              </a:rPr>
              <a:t>diterapkan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dengan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baik</a:t>
            </a:r>
            <a:r>
              <a:rPr lang="en-US" dirty="0">
                <a:ea typeface="Times New Roman" panose="02020603050405020304" pitchFamily="18" charset="0"/>
              </a:rPr>
              <a:t>?.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</a:rPr>
              <a:t>Apakan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pendisitribusian</a:t>
            </a:r>
            <a:r>
              <a:rPr lang="en-US" dirty="0">
                <a:ea typeface="Times New Roman" panose="02020603050405020304" pitchFamily="18" charset="0"/>
              </a:rPr>
              <a:t>  </a:t>
            </a:r>
            <a:r>
              <a:rPr lang="en-US" dirty="0" err="1">
                <a:ea typeface="Times New Roman" panose="02020603050405020304" pitchFamily="18" charset="0"/>
              </a:rPr>
              <a:t>tugas</a:t>
            </a:r>
            <a:r>
              <a:rPr lang="en-US" dirty="0">
                <a:ea typeface="Times New Roman" panose="02020603050405020304" pitchFamily="18" charset="0"/>
              </a:rPr>
              <a:t>  dan </a:t>
            </a:r>
            <a:r>
              <a:rPr lang="en-US" dirty="0" err="1">
                <a:ea typeface="Times New Roman" panose="02020603050405020304" pitchFamily="18" charset="0"/>
              </a:rPr>
              <a:t>tanggung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jawab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telah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dilakukan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dengan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baik</a:t>
            </a:r>
            <a:r>
              <a:rPr lang="en-US" dirty="0">
                <a:ea typeface="Times New Roman" panose="02020603050405020304" pitchFamily="18" charset="0"/>
              </a:rPr>
              <a:t>?.</a:t>
            </a:r>
            <a:endParaRPr lang="en-US" sz="2400" b="1" dirty="0">
              <a:ea typeface="Times New Roman" panose="02020603050405020304" pitchFamily="18" charset="0"/>
            </a:endParaRPr>
          </a:p>
        </p:txBody>
      </p:sp>
      <p:pic>
        <p:nvPicPr>
          <p:cNvPr id="8" name="Picture 7" descr="An animation of an inspector searching with a flashlight wearing a hardhat.">
            <a:extLst>
              <a:ext uri="{FF2B5EF4-FFF2-40B4-BE49-F238E27FC236}">
                <a16:creationId xmlns:a16="http://schemas.microsoft.com/office/drawing/2014/main" id="{5CFACEB9-8733-4056-A3A4-E7EB01872B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38" y="1028701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3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Analisis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Sistem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5C286-1FA4-41D2-B539-E811E2EC0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566F09-7585-49DF-B690-7688E947C827}"/>
              </a:ext>
            </a:extLst>
          </p:cNvPr>
          <p:cNvSpPr/>
          <p:nvPr/>
        </p:nvSpPr>
        <p:spPr>
          <a:xfrm>
            <a:off x="539552" y="1844824"/>
            <a:ext cx="612068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 err="1">
                <a:ea typeface="Times New Roman" panose="02020603050405020304" pitchFamily="18" charset="0"/>
              </a:rPr>
              <a:t>Menganalisis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hasil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penelitian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a typeface="Times New Roman" panose="02020603050405020304" pitchFamily="18" charset="0"/>
              </a:rPr>
              <a:t>Menganalisis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kelemahan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sistem</a:t>
            </a:r>
            <a:r>
              <a:rPr lang="en-US" dirty="0">
                <a:ea typeface="Times New Roman" panose="02020603050405020304" pitchFamily="18" charset="0"/>
              </a:rPr>
              <a:t> (</a:t>
            </a:r>
            <a:r>
              <a:rPr lang="en-US" sz="1400" dirty="0" err="1">
                <a:ea typeface="Times New Roman" panose="02020603050405020304" pitchFamily="18" charset="0"/>
              </a:rPr>
              <a:t>Lanjutan</a:t>
            </a:r>
            <a:r>
              <a:rPr lang="en-US" dirty="0">
                <a:ea typeface="Times New Roman" panose="02020603050405020304" pitchFamily="18" charset="0"/>
              </a:rPr>
              <a:t>)</a:t>
            </a:r>
            <a:endParaRPr lang="en-US" sz="2400" b="1" dirty="0"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E4C6C5-205F-4AEA-A1CD-A3B16F23A747}"/>
              </a:ext>
            </a:extLst>
          </p:cNvPr>
          <p:cNvSpPr/>
          <p:nvPr/>
        </p:nvSpPr>
        <p:spPr>
          <a:xfrm>
            <a:off x="1331640" y="2924944"/>
            <a:ext cx="7355160" cy="2655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</a:rPr>
              <a:t>Apakah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kebijakan</a:t>
            </a:r>
            <a:r>
              <a:rPr lang="en-US" dirty="0">
                <a:ea typeface="Times New Roman" panose="02020603050405020304" pitchFamily="18" charset="0"/>
              </a:rPr>
              <a:t> dan </a:t>
            </a:r>
            <a:r>
              <a:rPr lang="en-US" dirty="0" err="1">
                <a:ea typeface="Times New Roman" panose="02020603050405020304" pitchFamily="18" charset="0"/>
              </a:rPr>
              <a:t>prosedur</a:t>
            </a:r>
            <a:r>
              <a:rPr lang="en-US" dirty="0">
                <a:ea typeface="Times New Roman" panose="02020603050405020304" pitchFamily="18" charset="0"/>
              </a:rPr>
              <a:t> yang </a:t>
            </a:r>
            <a:r>
              <a:rPr lang="en-US" dirty="0" err="1">
                <a:ea typeface="Times New Roman" panose="02020603050405020304" pitchFamily="18" charset="0"/>
              </a:rPr>
              <a:t>ada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telah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dipahami</a:t>
            </a:r>
            <a:r>
              <a:rPr lang="en-US" dirty="0">
                <a:ea typeface="Times New Roman" panose="02020603050405020304" pitchFamily="18" charset="0"/>
              </a:rPr>
              <a:t> dan </a:t>
            </a:r>
            <a:r>
              <a:rPr lang="en-US" dirty="0" err="1">
                <a:ea typeface="Times New Roman" panose="02020603050405020304" pitchFamily="18" charset="0"/>
              </a:rPr>
              <a:t>dilaksanakan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dengan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baik</a:t>
            </a:r>
            <a:r>
              <a:rPr lang="en-US" dirty="0">
                <a:ea typeface="Times New Roman" panose="02020603050405020304" pitchFamily="18" charset="0"/>
              </a:rPr>
              <a:t>?.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</a:rPr>
              <a:t>Apakah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produktifitas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karyawan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tinggi</a:t>
            </a:r>
            <a:r>
              <a:rPr lang="en-US" dirty="0">
                <a:ea typeface="Times New Roman" panose="02020603050405020304" pitchFamily="18" charset="0"/>
              </a:rPr>
              <a:t>?.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</a:rPr>
              <a:t>Apakah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sasaran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masing-masing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kegiatan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tercapai</a:t>
            </a:r>
            <a:r>
              <a:rPr lang="en-US" dirty="0">
                <a:ea typeface="Times New Roman" panose="02020603050405020304" pitchFamily="18" charset="0"/>
              </a:rPr>
              <a:t>?.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</a:rPr>
              <a:t>Apakah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ada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operasi</a:t>
            </a:r>
            <a:r>
              <a:rPr lang="en-US" dirty="0">
                <a:ea typeface="Times New Roman" panose="02020603050405020304" pitchFamily="18" charset="0"/>
              </a:rPr>
              <a:t> yang </a:t>
            </a:r>
            <a:r>
              <a:rPr lang="en-US" dirty="0" err="1">
                <a:ea typeface="Times New Roman" panose="02020603050405020304" pitchFamily="18" charset="0"/>
              </a:rPr>
              <a:t>tumpang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tindih</a:t>
            </a:r>
            <a:r>
              <a:rPr lang="en-US" dirty="0">
                <a:ea typeface="Times New Roman" panose="02020603050405020304" pitchFamily="18" charset="0"/>
              </a:rPr>
              <a:t>?</a:t>
            </a:r>
            <a:endParaRPr lang="en-US" sz="2400" b="1" dirty="0">
              <a:ea typeface="Times New Roman" panose="02020603050405020304" pitchFamily="18" charset="0"/>
            </a:endParaRPr>
          </a:p>
        </p:txBody>
      </p:sp>
      <p:pic>
        <p:nvPicPr>
          <p:cNvPr id="7" name="Picture 6" descr="An animation of an inspector searching with a flashlight wearing a hardhat.">
            <a:extLst>
              <a:ext uri="{FF2B5EF4-FFF2-40B4-BE49-F238E27FC236}">
                <a16:creationId xmlns:a16="http://schemas.microsoft.com/office/drawing/2014/main" id="{EA338B43-6067-4A3E-8C93-265015108C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38" y="1028701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8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Analisis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Sistem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5C286-1FA4-41D2-B539-E811E2EC0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566F09-7585-49DF-B690-7688E947C827}"/>
              </a:ext>
            </a:extLst>
          </p:cNvPr>
          <p:cNvSpPr/>
          <p:nvPr/>
        </p:nvSpPr>
        <p:spPr>
          <a:xfrm>
            <a:off x="539552" y="1844824"/>
            <a:ext cx="612068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 err="1">
                <a:ea typeface="Times New Roman" panose="02020603050405020304" pitchFamily="18" charset="0"/>
              </a:rPr>
              <a:t>Menganalisis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hasil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penelitian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a typeface="Times New Roman" panose="02020603050405020304" pitchFamily="18" charset="0"/>
              </a:rPr>
              <a:t>Menganalisis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kelemahan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sistem</a:t>
            </a:r>
            <a:r>
              <a:rPr lang="en-US" dirty="0">
                <a:ea typeface="Times New Roman" panose="02020603050405020304" pitchFamily="18" charset="0"/>
              </a:rPr>
              <a:t> (</a:t>
            </a:r>
            <a:r>
              <a:rPr lang="en-US" sz="1400" dirty="0" err="1">
                <a:ea typeface="Times New Roman" panose="02020603050405020304" pitchFamily="18" charset="0"/>
              </a:rPr>
              <a:t>Lanjutan</a:t>
            </a:r>
            <a:r>
              <a:rPr lang="en-US" dirty="0">
                <a:ea typeface="Times New Roman" panose="02020603050405020304" pitchFamily="18" charset="0"/>
              </a:rPr>
              <a:t>)</a:t>
            </a:r>
            <a:endParaRPr lang="en-US" sz="2400" b="1" dirty="0"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E4C6C5-205F-4AEA-A1CD-A3B16F23A747}"/>
              </a:ext>
            </a:extLst>
          </p:cNvPr>
          <p:cNvSpPr/>
          <p:nvPr/>
        </p:nvSpPr>
        <p:spPr>
          <a:xfrm>
            <a:off x="1331640" y="2924944"/>
            <a:ext cx="7355160" cy="3209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</a:rPr>
              <a:t>Apakah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hasil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dari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tiap-tiap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operasi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diperlukan</a:t>
            </a:r>
            <a:r>
              <a:rPr lang="en-US" dirty="0">
                <a:ea typeface="Times New Roman" panose="02020603050405020304" pitchFamily="18" charset="0"/>
              </a:rPr>
              <a:t>?.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</a:rPr>
              <a:t>Apakah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ada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operasi</a:t>
            </a:r>
            <a:r>
              <a:rPr lang="en-US" dirty="0">
                <a:ea typeface="Times New Roman" panose="02020603050405020304" pitchFamily="18" charset="0"/>
              </a:rPr>
              <a:t> yang </a:t>
            </a:r>
            <a:r>
              <a:rPr lang="en-US" dirty="0" err="1">
                <a:ea typeface="Times New Roman" panose="02020603050405020304" pitchFamily="18" charset="0"/>
              </a:rPr>
              <a:t>menghambat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arus</a:t>
            </a:r>
            <a:r>
              <a:rPr lang="en-US" dirty="0">
                <a:ea typeface="Times New Roman" panose="02020603050405020304" pitchFamily="18" charset="0"/>
              </a:rPr>
              <a:t> data?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</a:rPr>
              <a:t>Apakah</a:t>
            </a:r>
            <a:r>
              <a:rPr lang="en-US" dirty="0">
                <a:ea typeface="Times New Roman" panose="02020603050405020304" pitchFamily="18" charset="0"/>
              </a:rPr>
              <a:t> volume </a:t>
            </a:r>
            <a:r>
              <a:rPr lang="en-US" dirty="0" err="1">
                <a:ea typeface="Times New Roman" panose="02020603050405020304" pitchFamily="18" charset="0"/>
              </a:rPr>
              <a:t>puncak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dari</a:t>
            </a:r>
            <a:r>
              <a:rPr lang="en-US" dirty="0">
                <a:ea typeface="Times New Roman" panose="02020603050405020304" pitchFamily="18" charset="0"/>
              </a:rPr>
              <a:t> data </a:t>
            </a:r>
            <a:r>
              <a:rPr lang="en-US" dirty="0" err="1">
                <a:ea typeface="Times New Roman" panose="02020603050405020304" pitchFamily="18" charset="0"/>
              </a:rPr>
              <a:t>dapat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ditangani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dengan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baik</a:t>
            </a:r>
            <a:r>
              <a:rPr lang="en-US" dirty="0">
                <a:ea typeface="Times New Roman" panose="02020603050405020304" pitchFamily="18" charset="0"/>
              </a:rPr>
              <a:t>?.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</a:rPr>
              <a:t>Apakah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dilakukan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pemutakhiran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standar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kinerja</a:t>
            </a:r>
            <a:r>
              <a:rPr lang="en-US" dirty="0">
                <a:ea typeface="Times New Roman" panose="02020603050405020304" pitchFamily="18" charset="0"/>
              </a:rPr>
              <a:t>?.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</a:rPr>
              <a:t>Apakah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jumlah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kesalahan</a:t>
            </a:r>
            <a:r>
              <a:rPr lang="en-US" dirty="0">
                <a:ea typeface="Times New Roman" panose="02020603050405020304" pitchFamily="18" charset="0"/>
              </a:rPr>
              <a:t> yang </a:t>
            </a:r>
            <a:r>
              <a:rPr lang="en-US" dirty="0" err="1">
                <a:ea typeface="Times New Roman" panose="02020603050405020304" pitchFamily="18" charset="0"/>
              </a:rPr>
              <a:t>terjadi</a:t>
            </a:r>
            <a:r>
              <a:rPr lang="en-US" dirty="0">
                <a:ea typeface="Times New Roman" panose="02020603050405020304" pitchFamily="18" charset="0"/>
              </a:rPr>
              <a:t> pada </a:t>
            </a:r>
            <a:r>
              <a:rPr lang="en-US" dirty="0" err="1">
                <a:ea typeface="Times New Roman" panose="02020603050405020304" pitchFamily="18" charset="0"/>
              </a:rPr>
              <a:t>masing-masing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operasi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telah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diminimumkan</a:t>
            </a:r>
            <a:r>
              <a:rPr lang="en-US" dirty="0">
                <a:ea typeface="Times New Roman" panose="02020603050405020304" pitchFamily="18" charset="0"/>
              </a:rPr>
              <a:t>?.</a:t>
            </a:r>
            <a:endParaRPr lang="en-US" sz="2400" b="1" dirty="0">
              <a:ea typeface="Times New Roman" panose="02020603050405020304" pitchFamily="18" charset="0"/>
            </a:endParaRPr>
          </a:p>
        </p:txBody>
      </p:sp>
      <p:pic>
        <p:nvPicPr>
          <p:cNvPr id="8" name="Picture 7" descr="An animation of an inspector searching with a flashlight wearing a hardhat.">
            <a:extLst>
              <a:ext uri="{FF2B5EF4-FFF2-40B4-BE49-F238E27FC236}">
                <a16:creationId xmlns:a16="http://schemas.microsoft.com/office/drawing/2014/main" id="{B717B1FF-4E6B-438A-9EE6-94BEFDFFB0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3411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6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Analisis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Sistem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5C286-1FA4-41D2-B539-E811E2EC0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566F09-7585-49DF-B690-7688E947C827}"/>
              </a:ext>
            </a:extLst>
          </p:cNvPr>
          <p:cNvSpPr/>
          <p:nvPr/>
        </p:nvSpPr>
        <p:spPr>
          <a:xfrm>
            <a:off x="539552" y="1844824"/>
            <a:ext cx="612068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 err="1">
                <a:ea typeface="Times New Roman" panose="02020603050405020304" pitchFamily="18" charset="0"/>
              </a:rPr>
              <a:t>Menganalisis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hasil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penelitian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a typeface="Times New Roman" panose="02020603050405020304" pitchFamily="18" charset="0"/>
              </a:rPr>
              <a:t>Menganalisis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kelemahan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sistem</a:t>
            </a:r>
            <a:r>
              <a:rPr lang="en-US" dirty="0">
                <a:ea typeface="Times New Roman" panose="02020603050405020304" pitchFamily="18" charset="0"/>
              </a:rPr>
              <a:t> (</a:t>
            </a:r>
            <a:r>
              <a:rPr lang="en-US" sz="1400" dirty="0" err="1">
                <a:ea typeface="Times New Roman" panose="02020603050405020304" pitchFamily="18" charset="0"/>
              </a:rPr>
              <a:t>Lanjutan</a:t>
            </a:r>
            <a:r>
              <a:rPr lang="en-US" dirty="0">
                <a:ea typeface="Times New Roman" panose="02020603050405020304" pitchFamily="18" charset="0"/>
              </a:rPr>
              <a:t>)</a:t>
            </a:r>
            <a:endParaRPr lang="en-US" sz="2400" b="1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010FB2-D263-47ED-99BB-FC96D2C4A6D4}"/>
              </a:ext>
            </a:extLst>
          </p:cNvPr>
          <p:cNvSpPr/>
          <p:nvPr/>
        </p:nvSpPr>
        <p:spPr>
          <a:xfrm>
            <a:off x="1313892" y="2976672"/>
            <a:ext cx="7372908" cy="2655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</a:rPr>
              <a:t>Apakah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dilakukan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perencanaan</a:t>
            </a:r>
            <a:r>
              <a:rPr lang="en-US" dirty="0">
                <a:ea typeface="Times New Roman" panose="02020603050405020304" pitchFamily="18" charset="0"/>
              </a:rPr>
              <a:t> dan </a:t>
            </a:r>
            <a:r>
              <a:rPr lang="en-US" dirty="0" err="1">
                <a:ea typeface="Times New Roman" panose="02020603050405020304" pitchFamily="18" charset="0"/>
              </a:rPr>
              <a:t>pengendalian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terhadap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operasi-operasi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ada</a:t>
            </a:r>
            <a:r>
              <a:rPr lang="en-US" dirty="0">
                <a:ea typeface="Times New Roman" panose="02020603050405020304" pitchFamily="18" charset="0"/>
              </a:rPr>
              <a:t>?.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</a:rPr>
              <a:t>Apakah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semua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dokumen-dokumen</a:t>
            </a:r>
            <a:r>
              <a:rPr lang="en-US" dirty="0">
                <a:ea typeface="Times New Roman" panose="02020603050405020304" pitchFamily="18" charset="0"/>
              </a:rPr>
              <a:t> yang </a:t>
            </a:r>
            <a:r>
              <a:rPr lang="en-US" dirty="0" err="1">
                <a:ea typeface="Times New Roman" panose="02020603050405020304" pitchFamily="18" charset="0"/>
              </a:rPr>
              <a:t>ada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diperlukan</a:t>
            </a:r>
            <a:r>
              <a:rPr lang="en-US" dirty="0">
                <a:ea typeface="Times New Roman" panose="02020603050405020304" pitchFamily="18" charset="0"/>
              </a:rPr>
              <a:t>?.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</a:rPr>
              <a:t>Apakah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penggunaan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masing-masing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dokumen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efektif</a:t>
            </a:r>
            <a:r>
              <a:rPr lang="en-US" dirty="0">
                <a:ea typeface="Times New Roman" panose="02020603050405020304" pitchFamily="18" charset="0"/>
              </a:rPr>
              <a:t>?.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</a:rPr>
              <a:t>Apakah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tembusan-tembusan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dari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suatu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dokumen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diperlukan</a:t>
            </a:r>
            <a:r>
              <a:rPr lang="en-US" dirty="0">
                <a:ea typeface="Times New Roman" panose="02020603050405020304" pitchFamily="18" charset="0"/>
              </a:rPr>
              <a:t>?</a:t>
            </a:r>
            <a:endParaRPr lang="en-US" sz="2400" b="1" dirty="0">
              <a:ea typeface="Times New Roman" panose="02020603050405020304" pitchFamily="18" charset="0"/>
            </a:endParaRPr>
          </a:p>
        </p:txBody>
      </p:sp>
      <p:pic>
        <p:nvPicPr>
          <p:cNvPr id="8" name="Picture 7" descr="An animation of an inspector searching with a flashlight wearing a hardhat.">
            <a:extLst>
              <a:ext uri="{FF2B5EF4-FFF2-40B4-BE49-F238E27FC236}">
                <a16:creationId xmlns:a16="http://schemas.microsoft.com/office/drawing/2014/main" id="{5534E37F-064B-426C-9A3E-AD80B131C3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38" y="1028701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9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Analisis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Sistem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5C286-1FA4-41D2-B539-E811E2EC0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566F09-7585-49DF-B690-7688E947C827}"/>
              </a:ext>
            </a:extLst>
          </p:cNvPr>
          <p:cNvSpPr/>
          <p:nvPr/>
        </p:nvSpPr>
        <p:spPr>
          <a:xfrm>
            <a:off x="539552" y="1844824"/>
            <a:ext cx="612068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 err="1">
                <a:ea typeface="Times New Roman" panose="02020603050405020304" pitchFamily="18" charset="0"/>
              </a:rPr>
              <a:t>Menganalisis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hasil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penelitian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a typeface="Times New Roman" panose="02020603050405020304" pitchFamily="18" charset="0"/>
              </a:rPr>
              <a:t>Menganalisis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kelemahan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sistem</a:t>
            </a:r>
            <a:r>
              <a:rPr lang="en-US" dirty="0">
                <a:ea typeface="Times New Roman" panose="02020603050405020304" pitchFamily="18" charset="0"/>
              </a:rPr>
              <a:t> (</a:t>
            </a:r>
            <a:r>
              <a:rPr lang="en-US" sz="1400" dirty="0" err="1">
                <a:ea typeface="Times New Roman" panose="02020603050405020304" pitchFamily="18" charset="0"/>
              </a:rPr>
              <a:t>Lanjutan</a:t>
            </a:r>
            <a:r>
              <a:rPr lang="en-US" dirty="0">
                <a:ea typeface="Times New Roman" panose="02020603050405020304" pitchFamily="18" charset="0"/>
              </a:rPr>
              <a:t>)</a:t>
            </a:r>
            <a:endParaRPr lang="en-US" sz="2400" b="1" dirty="0"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E842C0-FDA5-48E4-8A7E-238981D0F9A9}"/>
              </a:ext>
            </a:extLst>
          </p:cNvPr>
          <p:cNvSpPr/>
          <p:nvPr/>
        </p:nvSpPr>
        <p:spPr>
          <a:xfrm>
            <a:off x="1313892" y="2988791"/>
            <a:ext cx="7372908" cy="2516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</a:rPr>
              <a:t>Apakah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laporan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dapat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disiapkan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dengan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mudah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dari</a:t>
            </a:r>
            <a:r>
              <a:rPr lang="en-US" dirty="0">
                <a:ea typeface="Times New Roman" panose="02020603050405020304" pitchFamily="18" charset="0"/>
              </a:rPr>
              <a:t> file </a:t>
            </a:r>
            <a:r>
              <a:rPr lang="en-US" dirty="0" err="1">
                <a:ea typeface="Times New Roman" panose="02020603050405020304" pitchFamily="18" charset="0"/>
              </a:rPr>
              <a:t>atau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dokumen</a:t>
            </a:r>
            <a:r>
              <a:rPr lang="en-US" dirty="0">
                <a:ea typeface="Times New Roman" panose="02020603050405020304" pitchFamily="18" charset="0"/>
              </a:rPr>
              <a:t> yang </a:t>
            </a:r>
            <a:r>
              <a:rPr lang="en-US" dirty="0" err="1">
                <a:ea typeface="Times New Roman" panose="02020603050405020304" pitchFamily="18" charset="0"/>
              </a:rPr>
              <a:t>ada</a:t>
            </a:r>
            <a:r>
              <a:rPr lang="en-US" dirty="0">
                <a:ea typeface="Times New Roman" panose="02020603050405020304" pitchFamily="18" charset="0"/>
              </a:rPr>
              <a:t>?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ea typeface="Times New Roman" panose="02020603050405020304" pitchFamily="18" charset="0"/>
              </a:rPr>
              <a:t>Apakah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terjadi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duplikasi</a:t>
            </a:r>
            <a:r>
              <a:rPr lang="en-US" dirty="0">
                <a:ea typeface="Times New Roman" panose="02020603050405020304" pitchFamily="18" charset="0"/>
              </a:rPr>
              <a:t> file, </a:t>
            </a:r>
            <a:r>
              <a:rPr lang="en-US" dirty="0" err="1">
                <a:ea typeface="Times New Roman" panose="02020603050405020304" pitchFamily="18" charset="0"/>
              </a:rPr>
              <a:t>catatan-catatan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atau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laporan-laporan</a:t>
            </a:r>
            <a:r>
              <a:rPr lang="en-US" dirty="0">
                <a:ea typeface="Times New Roman" panose="02020603050405020304" pitchFamily="18" charset="0"/>
              </a:rPr>
              <a:t>.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</a:rPr>
              <a:t>Apakah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fasilitas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sistem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informasi</a:t>
            </a:r>
            <a:r>
              <a:rPr lang="en-US" dirty="0">
                <a:ea typeface="Times New Roman" panose="02020603050405020304" pitchFamily="18" charset="0"/>
              </a:rPr>
              <a:t> yang </a:t>
            </a:r>
            <a:r>
              <a:rPr lang="en-US" dirty="0" err="1">
                <a:ea typeface="Times New Roman" panose="02020603050405020304" pitchFamily="18" charset="0"/>
              </a:rPr>
              <a:t>tersedia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memadai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untuk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menangani</a:t>
            </a:r>
            <a:r>
              <a:rPr lang="en-US" dirty="0">
                <a:ea typeface="Times New Roman" panose="02020603050405020304" pitchFamily="18" charset="0"/>
              </a:rPr>
              <a:t> volume rata-rata data?</a:t>
            </a:r>
            <a:endParaRPr lang="en-US" sz="2400" b="1" dirty="0"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5C11E5-C588-4C35-B5EC-706B0B67C20C}"/>
              </a:ext>
            </a:extLst>
          </p:cNvPr>
          <p:cNvSpPr/>
          <p:nvPr/>
        </p:nvSpPr>
        <p:spPr>
          <a:xfrm>
            <a:off x="1043608" y="566124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ea typeface="Calibri" panose="020F0502020204030204" pitchFamily="34" charset="0"/>
              </a:rPr>
              <a:t>Menganalisis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kebutuhan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informasi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pemakai</a:t>
            </a:r>
            <a:r>
              <a:rPr lang="en-US" dirty="0">
                <a:ea typeface="Calibri" panose="020F0502020204030204" pitchFamily="34" charset="0"/>
              </a:rPr>
              <a:t>/</a:t>
            </a:r>
            <a:r>
              <a:rPr lang="en-US" dirty="0" err="1">
                <a:ea typeface="Calibri" panose="020F0502020204030204" pitchFamily="34" charset="0"/>
              </a:rPr>
              <a:t>manajamen</a:t>
            </a:r>
            <a:r>
              <a:rPr lang="en-US" dirty="0"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9" name="Picture 8" descr="An animation of an inspector searching with a flashlight wearing a hardhat.">
            <a:extLst>
              <a:ext uri="{FF2B5EF4-FFF2-40B4-BE49-F238E27FC236}">
                <a16:creationId xmlns:a16="http://schemas.microsoft.com/office/drawing/2014/main" id="{AD7AE4DE-EEFA-4E50-96FB-8F2E991BF2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38" y="1028701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6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Analisis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Sistem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5C286-1FA4-41D2-B539-E811E2EC0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8B85E-BBB9-4F08-8E7B-33EB034CFF80}"/>
              </a:ext>
            </a:extLst>
          </p:cNvPr>
          <p:cNvSpPr/>
          <p:nvPr/>
        </p:nvSpPr>
        <p:spPr>
          <a:xfrm>
            <a:off x="539552" y="1748762"/>
            <a:ext cx="8208912" cy="3624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 err="1">
                <a:ea typeface="Times New Roman" panose="02020603050405020304" pitchFamily="18" charset="0"/>
              </a:rPr>
              <a:t>Membuat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laporan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hasil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analisis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dengan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tujuan</a:t>
            </a:r>
            <a:r>
              <a:rPr lang="en-US" dirty="0">
                <a:ea typeface="Times New Roman" panose="02020603050405020304" pitchFamily="18" charset="0"/>
              </a:rPr>
              <a:t>:</a:t>
            </a: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a typeface="Times New Roman" panose="02020603050405020304" pitchFamily="18" charset="0"/>
              </a:rPr>
              <a:t>Pelaporan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bahwa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analisis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telah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selesai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dilakukan</a:t>
            </a:r>
            <a:r>
              <a:rPr lang="en-US" dirty="0">
                <a:ea typeface="Times New Roman" panose="02020603050405020304" pitchFamily="18" charset="0"/>
              </a:rPr>
              <a:t>.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a typeface="Times New Roman" panose="02020603050405020304" pitchFamily="18" charset="0"/>
              </a:rPr>
              <a:t>Meluruskan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kesalah-pengertian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mengenai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apa</a:t>
            </a:r>
            <a:r>
              <a:rPr lang="en-US" dirty="0">
                <a:ea typeface="Times New Roman" panose="02020603050405020304" pitchFamily="18" charset="0"/>
              </a:rPr>
              <a:t> yang </a:t>
            </a:r>
            <a:r>
              <a:rPr lang="en-US" dirty="0" err="1">
                <a:ea typeface="Times New Roman" panose="02020603050405020304" pitchFamily="18" charset="0"/>
              </a:rPr>
              <a:t>telah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ditemukan</a:t>
            </a:r>
            <a:r>
              <a:rPr lang="en-US" dirty="0">
                <a:ea typeface="Times New Roman" panose="02020603050405020304" pitchFamily="18" charset="0"/>
              </a:rPr>
              <a:t> dan </a:t>
            </a:r>
            <a:r>
              <a:rPr lang="en-US" dirty="0" err="1">
                <a:ea typeface="Times New Roman" panose="02020603050405020304" pitchFamily="18" charset="0"/>
              </a:rPr>
              <a:t>dianalisis</a:t>
            </a:r>
            <a:r>
              <a:rPr lang="en-US" dirty="0">
                <a:ea typeface="Times New Roman" panose="02020603050405020304" pitchFamily="18" charset="0"/>
              </a:rPr>
              <a:t> oleh </a:t>
            </a:r>
            <a:r>
              <a:rPr lang="en-US" dirty="0" err="1">
                <a:ea typeface="Times New Roman" panose="02020603050405020304" pitchFamily="18" charset="0"/>
              </a:rPr>
              <a:t>analis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sistem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dengan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pihak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manajemen</a:t>
            </a:r>
            <a:r>
              <a:rPr lang="en-US" dirty="0">
                <a:ea typeface="Times New Roman" panose="02020603050405020304" pitchFamily="18" charset="0"/>
              </a:rPr>
              <a:t>.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a typeface="Times New Roman" panose="02020603050405020304" pitchFamily="18" charset="0"/>
              </a:rPr>
              <a:t>Meminta</a:t>
            </a:r>
            <a:r>
              <a:rPr lang="en-US" dirty="0">
                <a:ea typeface="Times New Roman" panose="02020603050405020304" pitchFamily="18" charset="0"/>
              </a:rPr>
              <a:t> saran-saran dan </a:t>
            </a:r>
            <a:r>
              <a:rPr lang="en-US" dirty="0" err="1">
                <a:ea typeface="Times New Roman" panose="02020603050405020304" pitchFamily="18" charset="0"/>
              </a:rPr>
              <a:t>pendapat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dari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pihak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manajemen</a:t>
            </a:r>
            <a:r>
              <a:rPr lang="en-US" dirty="0">
                <a:ea typeface="Times New Roman" panose="02020603050405020304" pitchFamily="18" charset="0"/>
              </a:rPr>
              <a:t>.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a typeface="Times New Roman" panose="02020603050405020304" pitchFamily="18" charset="0"/>
              </a:rPr>
              <a:t>Meminta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persetujuan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kepada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pihak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manajemen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untuk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melakukan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tindakan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selanjutnya</a:t>
            </a:r>
            <a:r>
              <a:rPr lang="en-US" dirty="0">
                <a:ea typeface="Times New Roman" panose="02020603050405020304" pitchFamily="18" charset="0"/>
              </a:rPr>
              <a:t>.</a:t>
            </a:r>
            <a:endParaRPr lang="en-US" sz="2400" b="1" dirty="0">
              <a:ea typeface="Times New Roman" panose="02020603050405020304" pitchFamily="18" charset="0"/>
            </a:endParaRPr>
          </a:p>
        </p:txBody>
      </p:sp>
      <p:pic>
        <p:nvPicPr>
          <p:cNvPr id="13" name="Picture 12" descr="An animation of an inspector searching with a flashlight wearing a hardhat.">
            <a:extLst>
              <a:ext uri="{FF2B5EF4-FFF2-40B4-BE49-F238E27FC236}">
                <a16:creationId xmlns:a16="http://schemas.microsoft.com/office/drawing/2014/main" id="{8050A618-89E8-48D9-9354-F142A1178C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90872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0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DF071F-0AB8-4799-BDB3-CBB2C1D40E6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8317" y="3505577"/>
            <a:ext cx="4423006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Sampai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j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umpa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di 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sesi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berikutnya</a:t>
            </a:r>
            <a:endParaRPr lang="en-US" sz="2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43608" y="2510959"/>
            <a:ext cx="782810" cy="79665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1851157" y="2348880"/>
            <a:ext cx="782810" cy="79665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H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2663602" y="2636912"/>
            <a:ext cx="782810" cy="79665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A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3471151" y="2353449"/>
            <a:ext cx="782810" cy="796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N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4285549" y="2544088"/>
            <a:ext cx="782810" cy="79665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K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7056090" y="2708920"/>
            <a:ext cx="782810" cy="7966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U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6309470" y="2353449"/>
            <a:ext cx="782810" cy="79665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O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5436096" y="2420888"/>
            <a:ext cx="782810" cy="79665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Y</a:t>
            </a:r>
            <a:endParaRPr lang="en-US" b="1" dirty="0"/>
          </a:p>
        </p:txBody>
      </p:sp>
      <p:pic>
        <p:nvPicPr>
          <p:cNvPr id="2050" name="Picture 2" descr="A smiling businessman waves at you.">
            <a:extLst>
              <a:ext uri="{FF2B5EF4-FFF2-40B4-BE49-F238E27FC236}">
                <a16:creationId xmlns:a16="http://schemas.microsoft.com/office/drawing/2014/main" id="{4BCE01F5-56DB-4556-91D0-9D3050CDD3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023861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Kebijakan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5C286-1FA4-41D2-B539-E811E2EC0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026A79-E6FC-4776-8601-AF2CB2586A5F}"/>
              </a:ext>
            </a:extLst>
          </p:cNvPr>
          <p:cNvSpPr/>
          <p:nvPr/>
        </p:nvSpPr>
        <p:spPr>
          <a:xfrm>
            <a:off x="539552" y="1919477"/>
            <a:ext cx="8147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Kebijakan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dukungan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endParaRPr lang="en-US" dirty="0"/>
          </a:p>
        </p:txBody>
      </p:sp>
      <p:pic>
        <p:nvPicPr>
          <p:cNvPr id="5122" name="Picture 2" descr="An animation of both male and female business people bringing their hands together in a team huddle.">
            <a:extLst>
              <a:ext uri="{FF2B5EF4-FFF2-40B4-BE49-F238E27FC236}">
                <a16:creationId xmlns:a16="http://schemas.microsoft.com/office/drawing/2014/main" id="{A67A5F1A-4087-45A7-89C3-9FA493913C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n image of a male in a suit holding an award/certificate.">
            <a:extLst>
              <a:ext uri="{FF2B5EF4-FFF2-40B4-BE49-F238E27FC236}">
                <a16:creationId xmlns:a16="http://schemas.microsoft.com/office/drawing/2014/main" id="{5F5815DF-A3CC-48E2-A6A4-5EE5B9870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2425452" cy="2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2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Perencanaan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5C286-1FA4-41D2-B539-E811E2EC0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CE594-5C44-4746-8D4D-91704EF329D0}"/>
              </a:ext>
            </a:extLst>
          </p:cNvPr>
          <p:cNvSpPr/>
          <p:nvPr/>
        </p:nvSpPr>
        <p:spPr>
          <a:xfrm>
            <a:off x="611560" y="1916832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err="1"/>
              <a:t>Perencanaan</a:t>
            </a:r>
            <a:r>
              <a:rPr lang="en-US" b="1" dirty="0"/>
              <a:t> </a:t>
            </a:r>
            <a:r>
              <a:rPr lang="en-US" b="1" dirty="0" err="1"/>
              <a:t>proyek-proyek</a:t>
            </a:r>
            <a:r>
              <a:rPr lang="en-US" b="1" dirty="0"/>
              <a:t>  </a:t>
            </a:r>
            <a:r>
              <a:rPr lang="en-US" b="1" dirty="0" err="1"/>
              <a:t>sistem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err="1"/>
              <a:t>Mengkaji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dan </a:t>
            </a:r>
            <a:r>
              <a:rPr lang="en-US" dirty="0" err="1"/>
              <a:t>taktik</a:t>
            </a:r>
            <a:r>
              <a:rPr lang="en-US" dirty="0"/>
              <a:t> </a:t>
            </a:r>
            <a:r>
              <a:rPr lang="en-US" dirty="0" err="1"/>
              <a:t>perusahaan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err="1"/>
              <a:t>Mengidentifikasikan</a:t>
            </a:r>
            <a:r>
              <a:rPr lang="en-US" dirty="0"/>
              <a:t> </a:t>
            </a:r>
            <a:r>
              <a:rPr lang="en-US" dirty="0" err="1"/>
              <a:t>proyek-proyek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proyek-proyek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kendala</a:t>
            </a:r>
            <a:r>
              <a:rPr lang="en-US" dirty="0"/>
              <a:t> </a:t>
            </a:r>
            <a:r>
              <a:rPr lang="en-US" dirty="0" err="1"/>
              <a:t>proyek-proyek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</p:txBody>
      </p:sp>
      <p:pic>
        <p:nvPicPr>
          <p:cNvPr id="2057" name="Picture 9" descr="This clip art image shows a stick figure holding a red and white target.">
            <a:extLst>
              <a:ext uri="{FF2B5EF4-FFF2-40B4-BE49-F238E27FC236}">
                <a16:creationId xmlns:a16="http://schemas.microsoft.com/office/drawing/2014/main" id="{9A49074B-CF41-4AE4-B589-26F382A41C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43" y="2962231"/>
            <a:ext cx="2518445" cy="251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This clipart image shows a figure drawing a boundary line.">
            <a:extLst>
              <a:ext uri="{FF2B5EF4-FFF2-40B4-BE49-F238E27FC236}">
                <a16:creationId xmlns:a16="http://schemas.microsoft.com/office/drawing/2014/main" id="{0D7FE823-0475-4029-B691-658A9E34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23" y="4182224"/>
            <a:ext cx="2518446" cy="251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49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 simple sheet of paper is drawn at a 3D perspective. Upload a screenshot or image of a document to create your own 3D angled version.">
            <a:extLst>
              <a:ext uri="{FF2B5EF4-FFF2-40B4-BE49-F238E27FC236}">
                <a16:creationId xmlns:a16="http://schemas.microsoft.com/office/drawing/2014/main" id="{6FD3C9BD-1C94-482E-A5CC-A495D3325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39" y="388755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Perencanaan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5C286-1FA4-41D2-B539-E811E2EC0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CE594-5C44-4746-8D4D-91704EF329D0}"/>
              </a:ext>
            </a:extLst>
          </p:cNvPr>
          <p:cNvSpPr/>
          <p:nvPr/>
        </p:nvSpPr>
        <p:spPr>
          <a:xfrm>
            <a:off x="611560" y="1916832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err="1"/>
              <a:t>Perencanaan</a:t>
            </a:r>
            <a:r>
              <a:rPr lang="en-US" b="1" dirty="0"/>
              <a:t> </a:t>
            </a:r>
            <a:r>
              <a:rPr lang="en-US" b="1" dirty="0" err="1"/>
              <a:t>proyek-proyek</a:t>
            </a:r>
            <a:r>
              <a:rPr lang="en-US" b="1" dirty="0"/>
              <a:t>  </a:t>
            </a:r>
            <a:r>
              <a:rPr lang="en-US" b="1" dirty="0" err="1"/>
              <a:t>sistem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proyek-proyek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manajemen</a:t>
            </a:r>
            <a:endParaRPr lang="en-US" dirty="0"/>
          </a:p>
        </p:txBody>
      </p:sp>
      <p:pic>
        <p:nvPicPr>
          <p:cNvPr id="6" name="Picture 7" descr="An animation of a red rubber stamp marked with the word approved.">
            <a:extLst>
              <a:ext uri="{FF2B5EF4-FFF2-40B4-BE49-F238E27FC236}">
                <a16:creationId xmlns:a16="http://schemas.microsoft.com/office/drawing/2014/main" id="{0C1DA3F9-B9E0-4983-9F8E-16517938B3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4984"/>
            <a:ext cx="3312367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 3D stick figure can&amp;#039;t decide between a set of three doors.  A concept of multiple opportunities, or making the correct decision.">
            <a:extLst>
              <a:ext uri="{FF2B5EF4-FFF2-40B4-BE49-F238E27FC236}">
                <a16:creationId xmlns:a16="http://schemas.microsoft.com/office/drawing/2014/main" id="{D3484111-AD4E-4AB0-8AA6-9604E254FE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91" y="1210723"/>
            <a:ext cx="3110688" cy="311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Perencanaan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5C286-1FA4-41D2-B539-E811E2EC0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2CAA1-CA43-42B1-B916-17D1352B6E0B}"/>
              </a:ext>
            </a:extLst>
          </p:cNvPr>
          <p:cNvSpPr/>
          <p:nvPr/>
        </p:nvSpPr>
        <p:spPr>
          <a:xfrm>
            <a:off x="539552" y="1988840"/>
            <a:ext cx="8147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err="1"/>
              <a:t>Persiapan</a:t>
            </a:r>
            <a:r>
              <a:rPr lang="en-US" b="1" dirty="0"/>
              <a:t> </a:t>
            </a:r>
            <a:r>
              <a:rPr lang="en-US" b="1" dirty="0" err="1"/>
              <a:t>proyek-proyek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yang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dikembangkan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err="1"/>
              <a:t>Menujuk</a:t>
            </a:r>
            <a:r>
              <a:rPr lang="en-US" dirty="0"/>
              <a:t> team </a:t>
            </a:r>
            <a:r>
              <a:rPr lang="en-US" dirty="0" err="1"/>
              <a:t>analis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err="1"/>
              <a:t>Mengumumkan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</a:p>
        </p:txBody>
      </p:sp>
      <p:pic>
        <p:nvPicPr>
          <p:cNvPr id="4098" name="Picture 2" descr="A businessman uses a megaphone to get out his message.">
            <a:extLst>
              <a:ext uri="{FF2B5EF4-FFF2-40B4-BE49-F238E27FC236}">
                <a16:creationId xmlns:a16="http://schemas.microsoft.com/office/drawing/2014/main" id="{7907E829-B28A-4074-BA50-A44E80C552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2847950" cy="28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is clip art image shows one stick figure explaining a graph chart to three other business stick figures.">
            <a:extLst>
              <a:ext uri="{FF2B5EF4-FFF2-40B4-BE49-F238E27FC236}">
                <a16:creationId xmlns:a16="http://schemas.microsoft.com/office/drawing/2014/main" id="{4C3C06A2-3D75-4EA9-BAC1-F5E9864AC1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50" y="1852625"/>
            <a:ext cx="3152750" cy="31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0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Perencanaan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5C286-1FA4-41D2-B539-E811E2EC0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2730AC-7F0D-4BFD-B71C-B35394F6DEE9}"/>
              </a:ext>
            </a:extLst>
          </p:cNvPr>
          <p:cNvSpPr/>
          <p:nvPr/>
        </p:nvSpPr>
        <p:spPr>
          <a:xfrm>
            <a:off x="539552" y="1988840"/>
            <a:ext cx="8147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err="1"/>
              <a:t>Pendefisian</a:t>
            </a:r>
            <a:r>
              <a:rPr lang="en-US" b="1" dirty="0"/>
              <a:t> </a:t>
            </a:r>
            <a:r>
              <a:rPr lang="en-US" b="1" dirty="0" err="1"/>
              <a:t>proyek-proyek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yang </a:t>
            </a:r>
            <a:r>
              <a:rPr lang="en-US" b="1" dirty="0" err="1"/>
              <a:t>dikembangkan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dan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kelayakan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kelayakan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3077" name="Picture 5" descr="This animation shows a business figure looking at a binder while writing on a separate piece of paper.">
            <a:extLst>
              <a:ext uri="{FF2B5EF4-FFF2-40B4-BE49-F238E27FC236}">
                <a16:creationId xmlns:a16="http://schemas.microsoft.com/office/drawing/2014/main" id="{827FC9B6-CCFD-46D8-9AB6-E1414BEF72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52" y="3789040"/>
            <a:ext cx="2567310" cy="256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92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Perencanaan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5C286-1FA4-41D2-B539-E811E2EC0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2730AC-7F0D-4BFD-B71C-B35394F6DEE9}"/>
              </a:ext>
            </a:extLst>
          </p:cNvPr>
          <p:cNvSpPr/>
          <p:nvPr/>
        </p:nvSpPr>
        <p:spPr>
          <a:xfrm>
            <a:off x="539552" y="1988840"/>
            <a:ext cx="8147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err="1"/>
              <a:t>Pendefisian</a:t>
            </a:r>
            <a:r>
              <a:rPr lang="en-US" b="1" dirty="0"/>
              <a:t> </a:t>
            </a:r>
            <a:r>
              <a:rPr lang="en-US" b="1" dirty="0" err="1"/>
              <a:t>proyek-proyek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yang </a:t>
            </a:r>
            <a:r>
              <a:rPr lang="en-US" b="1" dirty="0" err="1"/>
              <a:t>dikembangkan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</a:p>
        </p:txBody>
      </p:sp>
      <p:pic>
        <p:nvPicPr>
          <p:cNvPr id="7170" name="Picture 2" descr="An image of a stick figure offering a pen to sign a contract.">
            <a:extLst>
              <a:ext uri="{FF2B5EF4-FFF2-40B4-BE49-F238E27FC236}">
                <a16:creationId xmlns:a16="http://schemas.microsoft.com/office/drawing/2014/main" id="{D8FCE49F-605F-4DA2-87F7-BC967ECE9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5332"/>
            <a:ext cx="2559858" cy="255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0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Analisis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Sistem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5C286-1FA4-41D2-B539-E811E2EC0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918E54-28A9-4767-A1FF-8344117C6442}"/>
              </a:ext>
            </a:extLst>
          </p:cNvPr>
          <p:cNvSpPr/>
          <p:nvPr/>
        </p:nvSpPr>
        <p:spPr>
          <a:xfrm>
            <a:off x="539552" y="1719263"/>
            <a:ext cx="7704856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 err="1">
                <a:ea typeface="Times New Roman" panose="02020603050405020304" pitchFamily="18" charset="0"/>
              </a:rPr>
              <a:t>Mengidentifikasi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masalah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a typeface="Times New Roman" panose="02020603050405020304" pitchFamily="18" charset="0"/>
              </a:rPr>
              <a:t>Mengidentifikasi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penyebab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masalah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a typeface="Times New Roman" panose="02020603050405020304" pitchFamily="18" charset="0"/>
              </a:rPr>
              <a:t>Mengidentifikasi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titik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keputusan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a typeface="Times New Roman" panose="02020603050405020304" pitchFamily="18" charset="0"/>
              </a:rPr>
              <a:t>Mengidentifikasi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personil-personil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kunci</a:t>
            </a:r>
            <a:endParaRPr lang="en-US" sz="2400" b="1" dirty="0">
              <a:ea typeface="Times New Roman" panose="02020603050405020304" pitchFamily="18" charset="0"/>
            </a:endParaRPr>
          </a:p>
        </p:txBody>
      </p:sp>
      <p:pic>
        <p:nvPicPr>
          <p:cNvPr id="9218" name="Picture 2" descr="A pair of engineers check over a turbine engine.">
            <a:extLst>
              <a:ext uri="{FF2B5EF4-FFF2-40B4-BE49-F238E27FC236}">
                <a16:creationId xmlns:a16="http://schemas.microsoft.com/office/drawing/2014/main" id="{8B60BD16-8426-44B0-8D6B-A75977CB8C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81" y="2840851"/>
            <a:ext cx="3144719" cy="31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3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Analisis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Sistem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5C286-1FA4-41D2-B539-E811E2EC0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C1603B-57D3-45E2-AFFD-72D5DBBFF0D1}"/>
              </a:ext>
            </a:extLst>
          </p:cNvPr>
          <p:cNvSpPr/>
          <p:nvPr/>
        </p:nvSpPr>
        <p:spPr>
          <a:xfrm>
            <a:off x="539552" y="1754215"/>
            <a:ext cx="8147248" cy="334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 err="1">
                <a:ea typeface="Times New Roman" panose="02020603050405020304" pitchFamily="18" charset="0"/>
              </a:rPr>
              <a:t>Memahami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kerja</a:t>
            </a:r>
            <a:r>
              <a:rPr lang="en-US" dirty="0">
                <a:ea typeface="Times New Roman" panose="02020603050405020304" pitchFamily="18" charset="0"/>
              </a:rPr>
              <a:t> system yang </a:t>
            </a:r>
            <a:r>
              <a:rPr lang="en-US" dirty="0" err="1">
                <a:ea typeface="Times New Roman" panose="02020603050405020304" pitchFamily="18" charset="0"/>
              </a:rPr>
              <a:t>ada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a typeface="Times New Roman" panose="02020603050405020304" pitchFamily="18" charset="0"/>
              </a:rPr>
              <a:t>Menentukan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jenis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penelitian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a typeface="Times New Roman" panose="02020603050405020304" pitchFamily="18" charset="0"/>
              </a:rPr>
              <a:t>Merencanakan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jadual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penelitian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70510" algn="l"/>
              </a:tabLst>
            </a:pPr>
            <a:r>
              <a:rPr lang="en-US" dirty="0" err="1">
                <a:ea typeface="Times New Roman" panose="02020603050405020304" pitchFamily="18" charset="0"/>
              </a:rPr>
              <a:t>Membuat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penugasan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penelitian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a typeface="Times New Roman" panose="02020603050405020304" pitchFamily="18" charset="0"/>
              </a:rPr>
              <a:t>Membuat</a:t>
            </a:r>
            <a:r>
              <a:rPr lang="en-US" dirty="0">
                <a:ea typeface="Times New Roman" panose="02020603050405020304" pitchFamily="18" charset="0"/>
              </a:rPr>
              <a:t> agenda </a:t>
            </a:r>
            <a:r>
              <a:rPr lang="en-US" dirty="0" err="1">
                <a:ea typeface="Times New Roman" panose="02020603050405020304" pitchFamily="18" charset="0"/>
              </a:rPr>
              <a:t>wawancara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a typeface="Times New Roman" panose="02020603050405020304" pitchFamily="18" charset="0"/>
              </a:rPr>
              <a:t>Mengumpulkan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hasil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penelitian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dirty="0">
              <a:ea typeface="Times New Roman" panose="02020603050405020304" pitchFamily="18" charset="0"/>
            </a:endParaRPr>
          </a:p>
        </p:txBody>
      </p:sp>
      <p:pic>
        <p:nvPicPr>
          <p:cNvPr id="10242" name="Picture 2" descr="An animation of an inspector checking out the set of gears with a flashlight.">
            <a:extLst>
              <a:ext uri="{FF2B5EF4-FFF2-40B4-BE49-F238E27FC236}">
                <a16:creationId xmlns:a16="http://schemas.microsoft.com/office/drawing/2014/main" id="{D2DA3CA3-82CF-4B74-9219-C4C76A88AC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04" y="2086112"/>
            <a:ext cx="3953196" cy="395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On-screen Show (4:3)</PresentationFormat>
  <Paragraphs>129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Bradley Hand ITC</vt:lpstr>
      <vt:lpstr>Calibri</vt:lpstr>
      <vt:lpstr>Cambria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/>
  <cp:lastModifiedBy/>
  <cp:revision>411</cp:revision>
  <dcterms:created xsi:type="dcterms:W3CDTF">2010-04-18T12:06:30Z</dcterms:created>
  <dcterms:modified xsi:type="dcterms:W3CDTF">2023-10-30T08:22:59Z</dcterms:modified>
</cp:coreProperties>
</file>