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5.jpg" ContentType="image/jpeg"/>
  <Override PartName="/ppt/media/image6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05" r:id="rId3"/>
    <p:sldId id="257" r:id="rId4"/>
    <p:sldId id="307" r:id="rId5"/>
    <p:sldId id="308" r:id="rId6"/>
    <p:sldId id="306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3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165094" y="384301"/>
            <a:ext cx="2726690" cy="635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42C47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242C47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242C47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242C47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25"/>
            <a:ext cx="9144000" cy="51434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8832" y="1083818"/>
            <a:ext cx="681164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42C47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8320" y="2083561"/>
            <a:ext cx="4319270" cy="1762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hyperlink" Target="https://facebook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nxth" TargetMode="External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bit.ly/2TtBDfr" TargetMode="External"/><Relationship Id="rId4" Type="http://schemas.openxmlformats.org/officeDocument/2006/relationships/hyperlink" Target="http://bit.ly/2TyoMsr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84" y="17071"/>
            <a:ext cx="9144000" cy="5143474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9144000" cy="5143500"/>
            </a:xfrm>
            <a:custGeom>
              <a:avLst/>
              <a:gdLst/>
              <a:ahLst/>
              <a:cxnLst/>
              <a:rect l="l" t="t" r="r" b="b"/>
              <a:pathLst>
                <a:path w="9144000" h="5143500">
                  <a:moveTo>
                    <a:pt x="9144000" y="0"/>
                  </a:moveTo>
                  <a:lnTo>
                    <a:pt x="0" y="0"/>
                  </a:lnTo>
                  <a:lnTo>
                    <a:pt x="0" y="373380"/>
                  </a:lnTo>
                  <a:lnTo>
                    <a:pt x="0" y="4780280"/>
                  </a:lnTo>
                  <a:lnTo>
                    <a:pt x="0" y="5143500"/>
                  </a:lnTo>
                  <a:lnTo>
                    <a:pt x="9144000" y="5143500"/>
                  </a:lnTo>
                  <a:lnTo>
                    <a:pt x="9144000" y="4780280"/>
                  </a:lnTo>
                  <a:lnTo>
                    <a:pt x="373367" y="4780280"/>
                  </a:lnTo>
                  <a:lnTo>
                    <a:pt x="373367" y="373380"/>
                  </a:lnTo>
                  <a:lnTo>
                    <a:pt x="8780526" y="373380"/>
                  </a:lnTo>
                  <a:lnTo>
                    <a:pt x="8780526" y="4780038"/>
                  </a:lnTo>
                  <a:lnTo>
                    <a:pt x="9144000" y="4780038"/>
                  </a:lnTo>
                  <a:lnTo>
                    <a:pt x="9144000" y="37338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12002" y="2540507"/>
              <a:ext cx="2785109" cy="2602992"/>
            </a:xfrm>
            <a:prstGeom prst="rect">
              <a:avLst/>
            </a:prstGeom>
          </p:spPr>
        </p:pic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id="{9C9FECB6-D6CE-1E42-A841-8FDBE108B056}"/>
              </a:ext>
            </a:extLst>
          </p:cNvPr>
          <p:cNvSpPr txBox="1">
            <a:spLocks/>
          </p:cNvSpPr>
          <p:nvPr/>
        </p:nvSpPr>
        <p:spPr>
          <a:xfrm>
            <a:off x="2133600" y="1723408"/>
            <a:ext cx="3124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42C47"/>
                </a:solidFill>
                <a:latin typeface="Cambria"/>
                <a:ea typeface="+mj-ea"/>
                <a:cs typeface="Cambria"/>
              </a:defRPr>
            </a:lvl1pPr>
          </a:lstStyle>
          <a:p>
            <a:r>
              <a:rPr lang="en-US" sz="3600" dirty="0"/>
              <a:t>Logika Program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CA28206-80E4-00E6-9847-786E0B6FD07A}"/>
              </a:ext>
            </a:extLst>
          </p:cNvPr>
          <p:cNvSpPr txBox="1">
            <a:spLocks/>
          </p:cNvSpPr>
          <p:nvPr/>
        </p:nvSpPr>
        <p:spPr>
          <a:xfrm>
            <a:off x="1750313" y="2647950"/>
            <a:ext cx="4114800" cy="74295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solidFill>
                  <a:srgbClr val="002060"/>
                </a:solidFill>
              </a:rPr>
              <a:t>Pokok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Bahasan</a:t>
            </a:r>
            <a:r>
              <a:rPr lang="en-US" dirty="0">
                <a:solidFill>
                  <a:srgbClr val="002060"/>
                </a:solidFill>
              </a:rPr>
              <a:t>: Dasar-Dasar Logika </a:t>
            </a:r>
            <a:r>
              <a:rPr lang="en-US" dirty="0" err="1">
                <a:solidFill>
                  <a:srgbClr val="002060"/>
                </a:solidFill>
              </a:rPr>
              <a:t>Pemrograman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04" dirty="0"/>
              <a:t>Cara</a:t>
            </a:r>
            <a:r>
              <a:rPr spc="-10" dirty="0"/>
              <a:t> </a:t>
            </a:r>
            <a:r>
              <a:rPr spc="204" dirty="0"/>
              <a:t>Penggunaan</a:t>
            </a:r>
            <a:r>
              <a:rPr spc="-25" dirty="0"/>
              <a:t> </a:t>
            </a:r>
            <a:r>
              <a:rPr spc="180" dirty="0"/>
              <a:t>Tipe</a:t>
            </a:r>
            <a:r>
              <a:rPr spc="-5" dirty="0"/>
              <a:t> </a:t>
            </a:r>
            <a:r>
              <a:rPr spc="135" dirty="0"/>
              <a:t>Data</a:t>
            </a:r>
            <a:r>
              <a:rPr spc="-15" dirty="0"/>
              <a:t> </a:t>
            </a:r>
            <a:r>
              <a:rPr spc="165" dirty="0"/>
              <a:t>Boolean</a:t>
            </a:r>
            <a:r>
              <a:rPr spc="-10" dirty="0"/>
              <a:t> </a:t>
            </a:r>
            <a:r>
              <a:rPr spc="160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754632"/>
            <a:ext cx="7134225" cy="1339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780" marR="5080" indent="-5715">
              <a:lnSpc>
                <a:spcPct val="114999"/>
              </a:lnSpc>
              <a:spcBef>
                <a:spcPts val="100"/>
              </a:spcBef>
            </a:pPr>
            <a:r>
              <a:rPr sz="1500" spc="-170" dirty="0">
                <a:solidFill>
                  <a:srgbClr val="242C47"/>
                </a:solidFill>
                <a:latin typeface="Tahoma"/>
                <a:cs typeface="Tahoma"/>
              </a:rPr>
              <a:t>Ada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hal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juga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harus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diperhatikan,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yaitu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penulisan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huruf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besar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kecil.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bahasa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Python,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penulisannya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harus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persis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seperti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itu,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jika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diinput sebagai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true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TRUE,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menghasilkan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error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500">
              <a:latin typeface="Tahoma"/>
              <a:cs typeface="Tahoma"/>
            </a:endParaRPr>
          </a:p>
          <a:p>
            <a:pPr marL="12700" marR="6065520">
              <a:lnSpc>
                <a:spcPct val="114999"/>
              </a:lnSpc>
              <a:spcBef>
                <a:spcPts val="5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foo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true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print(foo)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329052" y="2669032"/>
            <a:ext cx="380365" cy="431165"/>
            <a:chOff x="2329052" y="2669032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2341752" y="2681732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6" y="405511"/>
                  </a:lnTo>
                  <a:lnTo>
                    <a:pt x="354457" y="19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341752" y="2681732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6" y="405511"/>
                  </a:moveTo>
                  <a:lnTo>
                    <a:pt x="0" y="0"/>
                  </a:lnTo>
                  <a:lnTo>
                    <a:pt x="354457" y="197231"/>
                  </a:lnTo>
                  <a:lnTo>
                    <a:pt x="4826" y="405511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2769107" y="2533650"/>
            <a:ext cx="5516880" cy="1112520"/>
            <a:chOff x="2769107" y="2533650"/>
            <a:chExt cx="5516880" cy="111252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983229" y="2533650"/>
              <a:ext cx="5302758" cy="111252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788157" y="3183636"/>
              <a:ext cx="3759835" cy="372745"/>
            </a:xfrm>
            <a:custGeom>
              <a:avLst/>
              <a:gdLst/>
              <a:ahLst/>
              <a:cxnLst/>
              <a:rect l="l" t="t" r="r" b="b"/>
              <a:pathLst>
                <a:path w="3759834" h="372745">
                  <a:moveTo>
                    <a:pt x="0" y="372617"/>
                  </a:moveTo>
                  <a:lnTo>
                    <a:pt x="3759708" y="372617"/>
                  </a:lnTo>
                  <a:lnTo>
                    <a:pt x="3759708" y="0"/>
                  </a:lnTo>
                  <a:lnTo>
                    <a:pt x="0" y="0"/>
                  </a:lnTo>
                  <a:lnTo>
                    <a:pt x="0" y="372617"/>
                  </a:lnTo>
                  <a:close/>
                </a:path>
              </a:pathLst>
            </a:custGeom>
            <a:ln w="38099">
              <a:solidFill>
                <a:srgbClr val="A3120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04" dirty="0"/>
              <a:t>Cara</a:t>
            </a:r>
            <a:r>
              <a:rPr spc="-10" dirty="0"/>
              <a:t> </a:t>
            </a:r>
            <a:r>
              <a:rPr spc="204" dirty="0"/>
              <a:t>Penggunaan</a:t>
            </a:r>
            <a:r>
              <a:rPr spc="-25" dirty="0"/>
              <a:t> </a:t>
            </a:r>
            <a:r>
              <a:rPr spc="180" dirty="0"/>
              <a:t>Tipe</a:t>
            </a:r>
            <a:r>
              <a:rPr spc="-5" dirty="0"/>
              <a:t> </a:t>
            </a:r>
            <a:r>
              <a:rPr spc="135" dirty="0"/>
              <a:t>Data</a:t>
            </a:r>
            <a:r>
              <a:rPr spc="-15" dirty="0"/>
              <a:t> </a:t>
            </a:r>
            <a:r>
              <a:rPr spc="165" dirty="0"/>
              <a:t>Boolean</a:t>
            </a:r>
            <a:r>
              <a:rPr spc="-10" dirty="0"/>
              <a:t> </a:t>
            </a:r>
            <a:r>
              <a:rPr spc="160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754632"/>
            <a:ext cx="7556500" cy="2654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14999"/>
              </a:lnSpc>
              <a:spcBef>
                <a:spcPts val="100"/>
              </a:spcBef>
            </a:pP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Selain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diinput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manual,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tipe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data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boolean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lebih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sering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didapat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sebagai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hasil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operasi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5" dirty="0">
                <a:solidFill>
                  <a:srgbClr val="242C47"/>
                </a:solidFill>
                <a:latin typeface="Tahoma"/>
                <a:cs typeface="Tahoma"/>
              </a:rPr>
              <a:t>perbandingan,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seperti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apakah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suatu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angka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lebih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besar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angka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lainnya,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apakah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lebih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kecil,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dengan.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Berikut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penggunaan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operasi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perbandingan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ini: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500">
              <a:latin typeface="Tahoma"/>
              <a:cs typeface="Tahoma"/>
            </a:endParaRPr>
          </a:p>
          <a:p>
            <a:pPr marL="13970" marR="6171565">
              <a:lnSpc>
                <a:spcPct val="114999"/>
              </a:lnSpc>
              <a:spcBef>
                <a:spcPts val="5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foo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12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&lt;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10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print(foo)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foo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 12 &gt;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10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print(foo)</a:t>
            </a:r>
            <a:endParaRPr sz="1500">
              <a:latin typeface="Consolas"/>
              <a:cs typeface="Consolas"/>
            </a:endParaRPr>
          </a:p>
          <a:p>
            <a:pPr marL="13970" marR="5856605">
              <a:lnSpc>
                <a:spcPct val="114999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foo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"A"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==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"a"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print(foo)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949955" y="3336544"/>
            <a:ext cx="380365" cy="431165"/>
            <a:chOff x="2949955" y="3336544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2962655" y="3349244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5" y="405510"/>
                  </a:lnTo>
                  <a:lnTo>
                    <a:pt x="354456" y="1971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962655" y="3349244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5" y="405510"/>
                  </a:moveTo>
                  <a:lnTo>
                    <a:pt x="0" y="0"/>
                  </a:lnTo>
                  <a:lnTo>
                    <a:pt x="354456" y="197103"/>
                  </a:lnTo>
                  <a:lnTo>
                    <a:pt x="4825" y="405510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4561" y="3217926"/>
            <a:ext cx="2598419" cy="762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04" dirty="0"/>
              <a:t>Cara</a:t>
            </a:r>
            <a:r>
              <a:rPr spc="-10" dirty="0"/>
              <a:t> </a:t>
            </a:r>
            <a:r>
              <a:rPr spc="204" dirty="0"/>
              <a:t>Penggunaan</a:t>
            </a:r>
            <a:r>
              <a:rPr spc="-25" dirty="0"/>
              <a:t> </a:t>
            </a:r>
            <a:r>
              <a:rPr spc="180" dirty="0"/>
              <a:t>Tipe</a:t>
            </a:r>
            <a:r>
              <a:rPr spc="-5" dirty="0"/>
              <a:t> </a:t>
            </a:r>
            <a:r>
              <a:rPr spc="135" dirty="0"/>
              <a:t>Data</a:t>
            </a:r>
            <a:r>
              <a:rPr spc="-15" dirty="0"/>
              <a:t> </a:t>
            </a:r>
            <a:r>
              <a:rPr spc="165" dirty="0"/>
              <a:t>Boolean</a:t>
            </a:r>
            <a:r>
              <a:rPr spc="-10" dirty="0"/>
              <a:t> </a:t>
            </a:r>
            <a:r>
              <a:rPr spc="160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754632"/>
            <a:ext cx="7607934" cy="2917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65785" indent="1270">
              <a:lnSpc>
                <a:spcPct val="114999"/>
              </a:lnSpc>
              <a:spcBef>
                <a:spcPts val="100"/>
              </a:spcBef>
            </a:pP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Hasil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boolean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operasi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perbandingan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juga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didapat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tanpa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harus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menyimpannya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ke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35" dirty="0">
                <a:solidFill>
                  <a:srgbClr val="242C47"/>
                </a:solidFill>
                <a:latin typeface="Tahoma"/>
                <a:cs typeface="Tahoma"/>
              </a:rPr>
              <a:t>dalam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variabel,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seperti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berikut: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785"/>
              </a:spcBef>
            </a:pPr>
            <a:endParaRPr sz="1500">
              <a:latin typeface="Tahoma"/>
              <a:cs typeface="Tahoma"/>
            </a:endParaRPr>
          </a:p>
          <a:p>
            <a:pPr marL="13970">
              <a:lnSpc>
                <a:spcPct val="100000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print(12</a:t>
            </a:r>
            <a:r>
              <a:rPr sz="15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&lt;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10)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print(12</a:t>
            </a:r>
            <a:r>
              <a:rPr sz="15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10)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print("A"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==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"a")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500">
              <a:latin typeface="Consolas"/>
              <a:cs typeface="Consolas"/>
            </a:endParaRPr>
          </a:p>
          <a:p>
            <a:pPr marL="12700" marR="5080" indent="1270">
              <a:lnSpc>
                <a:spcPct val="114999"/>
              </a:lnSpc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Operasi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perbandingan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dipakai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masih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seperti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sebelumnya,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hanya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saja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kali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hasil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perbandingan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langsung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diinput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ke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perintah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print()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.</a:t>
            </a:r>
            <a:endParaRPr sz="1500">
              <a:latin typeface="Tahoma"/>
              <a:cs typeface="Tahom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837052" y="3005835"/>
            <a:ext cx="380365" cy="431165"/>
            <a:chOff x="2837052" y="3005835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2849752" y="3018535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6" y="405511"/>
                  </a:lnTo>
                  <a:lnTo>
                    <a:pt x="354457" y="19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849752" y="3018535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6" y="405511"/>
                  </a:moveTo>
                  <a:lnTo>
                    <a:pt x="0" y="0"/>
                  </a:lnTo>
                  <a:lnTo>
                    <a:pt x="354457" y="197231"/>
                  </a:lnTo>
                  <a:lnTo>
                    <a:pt x="4826" y="405511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2652" y="2827020"/>
            <a:ext cx="2534412" cy="8191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04" dirty="0"/>
              <a:t>Cara</a:t>
            </a:r>
            <a:r>
              <a:rPr spc="-10" dirty="0"/>
              <a:t> </a:t>
            </a:r>
            <a:r>
              <a:rPr spc="204" dirty="0"/>
              <a:t>Penggunaan</a:t>
            </a:r>
            <a:r>
              <a:rPr spc="-25" dirty="0"/>
              <a:t> </a:t>
            </a:r>
            <a:r>
              <a:rPr spc="180" dirty="0"/>
              <a:t>Tipe</a:t>
            </a:r>
            <a:r>
              <a:rPr spc="-5" dirty="0"/>
              <a:t> </a:t>
            </a:r>
            <a:r>
              <a:rPr spc="135" dirty="0"/>
              <a:t>Data</a:t>
            </a:r>
            <a:r>
              <a:rPr spc="-15" dirty="0"/>
              <a:t> </a:t>
            </a:r>
            <a:r>
              <a:rPr spc="165" dirty="0"/>
              <a:t>Boolean</a:t>
            </a:r>
            <a:r>
              <a:rPr spc="-10" dirty="0"/>
              <a:t> </a:t>
            </a:r>
            <a:r>
              <a:rPr spc="160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754632"/>
            <a:ext cx="7332345" cy="2917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14999"/>
              </a:lnSpc>
              <a:spcBef>
                <a:spcPts val="100"/>
              </a:spcBef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Lebih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jauh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lagi,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metode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perbandingan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seperti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sangat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sering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dipakai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struktur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logika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IF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seperti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1500">
              <a:latin typeface="Tahoma"/>
              <a:cs typeface="Tahoma"/>
            </a:endParaRPr>
          </a:p>
          <a:p>
            <a:pPr marL="13970">
              <a:lnSpc>
                <a:spcPct val="100000"/>
              </a:lnSpc>
              <a:spcBef>
                <a:spcPts val="5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12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10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(a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&lt;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b):</a:t>
            </a:r>
            <a:endParaRPr sz="1500">
              <a:latin typeface="Consolas"/>
              <a:cs typeface="Consolas"/>
            </a:endParaRPr>
          </a:p>
          <a:p>
            <a:pPr marL="22352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print("Isi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variabel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lebih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kecil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daripada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variabel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b")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elif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(a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b):</a:t>
            </a:r>
            <a:endParaRPr sz="1500">
              <a:latin typeface="Consolas"/>
              <a:cs typeface="Consolas"/>
            </a:endParaRPr>
          </a:p>
          <a:p>
            <a:pPr marL="13970" marR="1334135" indent="209550">
              <a:lnSpc>
                <a:spcPct val="114999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print("Isi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variabel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lebih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besar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daripada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variabel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b")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else:</a:t>
            </a:r>
            <a:endParaRPr sz="1500">
              <a:latin typeface="Consolas"/>
              <a:cs typeface="Consolas"/>
            </a:endParaRPr>
          </a:p>
          <a:p>
            <a:pPr marL="22352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print("Isi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variabel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sama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dengan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variabel</a:t>
            </a:r>
            <a:r>
              <a:rPr sz="1500" spc="-6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b")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261230" y="2750947"/>
            <a:ext cx="380365" cy="431165"/>
            <a:chOff x="4261230" y="2750947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4273930" y="2763647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6" y="405510"/>
                  </a:lnTo>
                  <a:lnTo>
                    <a:pt x="354457" y="197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73930" y="2763647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6" y="405510"/>
                  </a:moveTo>
                  <a:lnTo>
                    <a:pt x="0" y="0"/>
                  </a:lnTo>
                  <a:lnTo>
                    <a:pt x="354457" y="197230"/>
                  </a:lnTo>
                  <a:lnTo>
                    <a:pt x="4826" y="405510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4044" y="2720339"/>
            <a:ext cx="4050792" cy="46101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92045">
              <a:lnSpc>
                <a:spcPct val="100000"/>
              </a:lnSpc>
              <a:spcBef>
                <a:spcPts val="105"/>
              </a:spcBef>
            </a:pPr>
            <a:r>
              <a:rPr spc="185" dirty="0"/>
              <a:t>Fungsi</a:t>
            </a:r>
            <a:r>
              <a:rPr dirty="0"/>
              <a:t> </a:t>
            </a:r>
            <a:r>
              <a:rPr spc="60" dirty="0"/>
              <a:t>bool()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0344" y="1754632"/>
            <a:ext cx="7489190" cy="2399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 marR="5080" indent="1270">
              <a:lnSpc>
                <a:spcPct val="114999"/>
              </a:lnSpc>
              <a:spcBef>
                <a:spcPts val="100"/>
              </a:spcBef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Python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sendiri,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terdapat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fungsi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bool()</a:t>
            </a:r>
            <a:r>
              <a:rPr sz="1500" spc="9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berfungsi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mengubah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sebuah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menjadi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5" dirty="0">
                <a:solidFill>
                  <a:srgbClr val="242C47"/>
                </a:solidFill>
                <a:latin typeface="Tahoma"/>
                <a:cs typeface="Tahoma"/>
              </a:rPr>
              <a:t>Boolean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(True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False)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mengembalikannya.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sintaks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penggunaan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fungsi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bool()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500">
              <a:latin typeface="Consolas"/>
              <a:cs typeface="Consolas"/>
            </a:endParaRPr>
          </a:p>
          <a:p>
            <a:pPr marL="18415">
              <a:lnSpc>
                <a:spcPct val="100000"/>
              </a:lnSpc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bool(x)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</a:pP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x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diubah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menjadi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False.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Fungsi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bool()</a:t>
            </a:r>
            <a:r>
              <a:rPr sz="1500" spc="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mengembalikan</a:t>
            </a:r>
            <a:endParaRPr sz="1500">
              <a:latin typeface="Tahoma"/>
              <a:cs typeface="Tahoma"/>
            </a:endParaRPr>
          </a:p>
          <a:p>
            <a:pPr marL="17145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nilai:</a:t>
            </a:r>
            <a:endParaRPr sz="1500">
              <a:latin typeface="Tahoma"/>
              <a:cs typeface="Tahoma"/>
            </a:endParaRPr>
          </a:p>
          <a:p>
            <a:pPr marL="361315" indent="-342900">
              <a:lnSpc>
                <a:spcPct val="100000"/>
              </a:lnSpc>
              <a:spcBef>
                <a:spcPts val="275"/>
              </a:spcBef>
              <a:buSzPct val="120000"/>
              <a:buFont typeface="Arial MT"/>
              <a:buChar char="•"/>
              <a:tabLst>
                <a:tab pos="361315" algn="l"/>
              </a:tabLst>
            </a:pPr>
            <a:r>
              <a:rPr sz="1500" b="1" spc="-160" dirty="0">
                <a:solidFill>
                  <a:srgbClr val="242C47"/>
                </a:solidFill>
                <a:latin typeface="Tahoma"/>
                <a:cs typeface="Tahoma"/>
              </a:rPr>
              <a:t>False</a:t>
            </a:r>
            <a:r>
              <a:rPr sz="1500" b="1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242C47"/>
                </a:solidFill>
                <a:latin typeface="Times New Roman"/>
                <a:cs typeface="Times New Roman"/>
              </a:rPr>
              <a:t>–</a:t>
            </a:r>
            <a:r>
              <a:rPr sz="1500" spc="10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apabila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x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dikosongkan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bernilai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False</a:t>
            </a:r>
            <a:endParaRPr sz="1500">
              <a:latin typeface="Tahoma"/>
              <a:cs typeface="Tahoma"/>
            </a:endParaRPr>
          </a:p>
          <a:p>
            <a:pPr marL="361315" indent="-342900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61315" algn="l"/>
              </a:tabLst>
            </a:pPr>
            <a:r>
              <a:rPr sz="1500" b="1" spc="-24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b="1" spc="-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242C47"/>
                </a:solidFill>
                <a:latin typeface="Times New Roman"/>
                <a:cs typeface="Times New Roman"/>
              </a:rPr>
              <a:t>–</a:t>
            </a:r>
            <a:r>
              <a:rPr sz="1500" spc="-10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apabila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x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bernilai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endParaRPr sz="1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92045">
              <a:lnSpc>
                <a:spcPct val="100000"/>
              </a:lnSpc>
              <a:spcBef>
                <a:spcPts val="105"/>
              </a:spcBef>
            </a:pPr>
            <a:r>
              <a:rPr spc="185" dirty="0"/>
              <a:t>Fungsi</a:t>
            </a:r>
            <a:r>
              <a:rPr dirty="0"/>
              <a:t> </a:t>
            </a:r>
            <a:r>
              <a:rPr spc="60" dirty="0"/>
              <a:t>bool()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788922"/>
            <a:ext cx="3655060" cy="1831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penggunaan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fungsi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bool()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1500">
              <a:latin typeface="Consolas"/>
              <a:cs typeface="Consolas"/>
            </a:endParaRPr>
          </a:p>
          <a:p>
            <a:pPr marL="12700" marR="2482850">
              <a:lnSpc>
                <a:spcPct val="114999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x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"Hello"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y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15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print(bool(x))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print(bool(y))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725927" y="2750947"/>
            <a:ext cx="380365" cy="431165"/>
            <a:chOff x="2725927" y="2750947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2738627" y="2763647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6" y="405510"/>
                  </a:lnTo>
                  <a:lnTo>
                    <a:pt x="354457" y="197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738627" y="2763647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6" y="405510"/>
                  </a:moveTo>
                  <a:lnTo>
                    <a:pt x="0" y="0"/>
                  </a:lnTo>
                  <a:lnTo>
                    <a:pt x="354457" y="197230"/>
                  </a:lnTo>
                  <a:lnTo>
                    <a:pt x="4826" y="405510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44240" y="2454401"/>
            <a:ext cx="1127760" cy="71475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92045">
              <a:lnSpc>
                <a:spcPct val="100000"/>
              </a:lnSpc>
              <a:spcBef>
                <a:spcPts val="105"/>
              </a:spcBef>
            </a:pPr>
            <a:r>
              <a:rPr spc="185" dirty="0"/>
              <a:t>Fungsi</a:t>
            </a:r>
            <a:r>
              <a:rPr dirty="0"/>
              <a:t> </a:t>
            </a:r>
            <a:r>
              <a:rPr spc="60" dirty="0"/>
              <a:t>bool()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754632"/>
            <a:ext cx="7273290" cy="18662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14999"/>
              </a:lnSpc>
              <a:spcBef>
                <a:spcPts val="100"/>
              </a:spcBef>
            </a:pP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Hampir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semua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diubah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menjadi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True.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Setiap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string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kecuali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string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kosong.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Setiap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angka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numerik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kecuali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0.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Setiap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30" dirty="0">
                <a:solidFill>
                  <a:srgbClr val="242C47"/>
                </a:solidFill>
                <a:latin typeface="Tahoma"/>
                <a:cs typeface="Tahoma"/>
              </a:rPr>
              <a:t>list,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tuple,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35" dirty="0">
                <a:solidFill>
                  <a:srgbClr val="242C47"/>
                </a:solidFill>
                <a:latin typeface="Tahoma"/>
                <a:cs typeface="Tahoma"/>
              </a:rPr>
              <a:t>set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dictionary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kecuali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yang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kosong.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Contoh: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500">
              <a:latin typeface="Tahoma"/>
              <a:cs typeface="Tahoma"/>
            </a:endParaRPr>
          </a:p>
          <a:p>
            <a:pPr marL="13970" marR="6098540">
              <a:lnSpc>
                <a:spcPct val="114999"/>
              </a:lnSpc>
              <a:spcBef>
                <a:spcPts val="5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bool("abc") bool(123)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bool(["apple",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"cherry",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"banana"])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870830" y="3168650"/>
            <a:ext cx="380365" cy="431165"/>
            <a:chOff x="4870830" y="3168650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4883530" y="3181350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6" y="405511"/>
                  </a:lnTo>
                  <a:lnTo>
                    <a:pt x="354457" y="197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83530" y="3181350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6" y="405511"/>
                  </a:moveTo>
                  <a:lnTo>
                    <a:pt x="0" y="0"/>
                  </a:lnTo>
                  <a:lnTo>
                    <a:pt x="354457" y="197104"/>
                  </a:lnTo>
                  <a:lnTo>
                    <a:pt x="4826" y="405511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8997" y="2974848"/>
            <a:ext cx="1126998" cy="71475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92045">
              <a:lnSpc>
                <a:spcPct val="100000"/>
              </a:lnSpc>
              <a:spcBef>
                <a:spcPts val="105"/>
              </a:spcBef>
            </a:pPr>
            <a:r>
              <a:rPr spc="185" dirty="0"/>
              <a:t>Fungsi</a:t>
            </a:r>
            <a:r>
              <a:rPr dirty="0"/>
              <a:t> </a:t>
            </a:r>
            <a:r>
              <a:rPr spc="60" dirty="0"/>
              <a:t>bool()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754632"/>
            <a:ext cx="7434580" cy="2917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14999"/>
              </a:lnSpc>
              <a:spcBef>
                <a:spcPts val="100"/>
              </a:spcBef>
            </a:pP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Tidak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banyak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dianggap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False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oleh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fungsi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bool()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Python.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242C47"/>
                </a:solidFill>
                <a:latin typeface="Times New Roman"/>
                <a:cs typeface="Times New Roman"/>
              </a:rPr>
              <a:t>–</a:t>
            </a:r>
            <a:r>
              <a:rPr sz="1500" spc="10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berikut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dianggap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False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oleh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Python: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None,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False,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0,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tuple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kosong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(),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dirty="0">
                <a:solidFill>
                  <a:srgbClr val="242C47"/>
                </a:solidFill>
                <a:latin typeface="Tahoma"/>
                <a:cs typeface="Tahoma"/>
              </a:rPr>
              <a:t>list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kosong[],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string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kosong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”,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dictionary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kosong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{}.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500">
              <a:latin typeface="Tahoma"/>
              <a:cs typeface="Tahoma"/>
            </a:endParaRPr>
          </a:p>
          <a:p>
            <a:pPr marL="13970" marR="6259830">
              <a:lnSpc>
                <a:spcPct val="114999"/>
              </a:lnSpc>
              <a:spcBef>
                <a:spcPts val="5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bool(False) bool(None) bool(0) bool("")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bool(())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bool([])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bool({})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545333" y="3360165"/>
            <a:ext cx="380365" cy="431165"/>
            <a:chOff x="2545333" y="3360165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2558033" y="3372865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6" y="405637"/>
                  </a:lnTo>
                  <a:lnTo>
                    <a:pt x="354457" y="1972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558033" y="3372865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6" y="405637"/>
                  </a:moveTo>
                  <a:lnTo>
                    <a:pt x="0" y="0"/>
                  </a:lnTo>
                  <a:lnTo>
                    <a:pt x="354457" y="197230"/>
                  </a:lnTo>
                  <a:lnTo>
                    <a:pt x="4826" y="405637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9321" y="2783585"/>
            <a:ext cx="852677" cy="198958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09875">
              <a:lnSpc>
                <a:spcPct val="100000"/>
              </a:lnSpc>
              <a:spcBef>
                <a:spcPts val="105"/>
              </a:spcBef>
            </a:pPr>
            <a:r>
              <a:rPr spc="160" dirty="0"/>
              <a:t>Latihan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788922"/>
            <a:ext cx="4814570" cy="1576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bawah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mengembalikan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apa?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atau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False?</a:t>
            </a:r>
            <a:endParaRPr sz="15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print(10</a:t>
            </a:r>
            <a:r>
              <a:rPr sz="15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9)</a:t>
            </a:r>
            <a:endParaRPr sz="1500">
              <a:latin typeface="Consolas"/>
              <a:cs typeface="Consolas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print(10</a:t>
            </a:r>
            <a:r>
              <a:rPr sz="15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==</a:t>
            </a:r>
            <a:r>
              <a:rPr sz="15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9)</a:t>
            </a:r>
            <a:endParaRPr sz="1500">
              <a:latin typeface="Consolas"/>
              <a:cs typeface="Consolas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print(10</a:t>
            </a:r>
            <a:r>
              <a:rPr sz="15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&lt;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9)</a:t>
            </a:r>
            <a:endParaRPr sz="1500">
              <a:latin typeface="Consolas"/>
              <a:cs typeface="Consolas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print(bool("abc"))</a:t>
            </a:r>
            <a:endParaRPr sz="1500">
              <a:latin typeface="Consolas"/>
              <a:cs typeface="Consolas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print(bool(0))</a:t>
            </a:r>
            <a:endParaRPr sz="15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10942" y="2202179"/>
            <a:ext cx="321246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9" dirty="0"/>
              <a:t>OPERATOR</a:t>
            </a:r>
            <a:r>
              <a:rPr spc="-20" dirty="0"/>
              <a:t> </a:t>
            </a:r>
            <a:r>
              <a:rPr spc="295" dirty="0"/>
              <a:t>LOGIKA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D0770-5196-F6F5-8F75-E8CC9612F269}"/>
              </a:ext>
            </a:extLst>
          </p:cNvPr>
          <p:cNvSpPr txBox="1">
            <a:spLocks/>
          </p:cNvSpPr>
          <p:nvPr/>
        </p:nvSpPr>
        <p:spPr>
          <a:xfrm>
            <a:off x="585537" y="1119347"/>
            <a:ext cx="8229600" cy="1884912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000" b="1" dirty="0"/>
              <a:t>Logika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pengetahuan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kaidah</a:t>
            </a:r>
            <a:r>
              <a:rPr lang="en-US" sz="2000" dirty="0"/>
              <a:t> </a:t>
            </a:r>
            <a:r>
              <a:rPr lang="en-US" sz="2000" dirty="0" err="1"/>
              <a:t>berpikir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dan </a:t>
            </a:r>
            <a:r>
              <a:rPr lang="en-US" sz="2000" dirty="0" err="1"/>
              <a:t>aturan</a:t>
            </a:r>
            <a:r>
              <a:rPr lang="en-US" sz="2000" dirty="0"/>
              <a:t>.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Logika </a:t>
            </a:r>
            <a:r>
              <a:rPr lang="en-US" sz="2000" dirty="0" err="1"/>
              <a:t>pemrograman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serangkaian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dan </a:t>
            </a:r>
            <a:r>
              <a:rPr lang="en-US" sz="2000" dirty="0" err="1"/>
              <a:t>aturan</a:t>
            </a:r>
            <a:r>
              <a:rPr lang="en-US" sz="2000" dirty="0"/>
              <a:t> yang </a:t>
            </a:r>
            <a:r>
              <a:rPr lang="en-US" sz="2000" dirty="0" err="1"/>
              <a:t>dipakai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menginstruksikan</a:t>
            </a:r>
            <a:r>
              <a:rPr lang="en-US" sz="2000" dirty="0"/>
              <a:t> </a:t>
            </a:r>
            <a:r>
              <a:rPr lang="en-US" sz="2000" dirty="0" err="1"/>
              <a:t>komputer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2BC51DB-1A5D-1CDB-F060-6102C5446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1394"/>
            <a:ext cx="8229600" cy="384721"/>
          </a:xfrm>
        </p:spPr>
        <p:txBody>
          <a:bodyPr/>
          <a:lstStyle/>
          <a:p>
            <a:pPr algn="ctr"/>
            <a:r>
              <a:rPr b="1" dirty="0" err="1"/>
              <a:t>Pendahuluan</a:t>
            </a:r>
            <a:endParaRPr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42CBE2-0CFF-6D0E-0D52-2C4BCEC8FD78}"/>
              </a:ext>
            </a:extLst>
          </p:cNvPr>
          <p:cNvSpPr txBox="1"/>
          <p:nvPr/>
        </p:nvSpPr>
        <p:spPr>
          <a:xfrm>
            <a:off x="609600" y="320749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 err="1"/>
              <a:t>Pentingnya</a:t>
            </a:r>
            <a:r>
              <a:rPr lang="en-US" b="1" dirty="0"/>
              <a:t> Logika </a:t>
            </a:r>
            <a:r>
              <a:rPr lang="en-US" b="1" dirty="0" err="1"/>
              <a:t>Pemrograman</a:t>
            </a:r>
            <a:endParaRPr lang="en-US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130F90-5F46-B031-B469-9B2704D49D67}"/>
              </a:ext>
            </a:extLst>
          </p:cNvPr>
          <p:cNvSpPr txBox="1"/>
          <p:nvPr/>
        </p:nvSpPr>
        <p:spPr>
          <a:xfrm>
            <a:off x="609600" y="3604569"/>
            <a:ext cx="8229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logika</a:t>
            </a:r>
            <a:r>
              <a:rPr lang="en-US" sz="2000" dirty="0"/>
              <a:t> dan </a:t>
            </a:r>
            <a:r>
              <a:rPr lang="en-US" sz="2000" dirty="0" err="1"/>
              <a:t>penerapannya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yang </a:t>
            </a:r>
            <a:r>
              <a:rPr lang="en-US" sz="2000" dirty="0" err="1"/>
              <a:t>wajib</a:t>
            </a:r>
            <a:r>
              <a:rPr lang="en-US" sz="2000" dirty="0"/>
              <a:t> </a:t>
            </a:r>
            <a:r>
              <a:rPr lang="en-US" sz="2000" dirty="0" err="1"/>
              <a:t>dimiliki</a:t>
            </a:r>
            <a:r>
              <a:rPr lang="en-US" sz="2000" dirty="0"/>
              <a:t> oleh programmer agar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program yang </a:t>
            </a:r>
            <a:r>
              <a:rPr lang="en-US" sz="2000" dirty="0" err="1"/>
              <a:t>efisien</a:t>
            </a:r>
            <a:r>
              <a:rPr lang="en-US" sz="2000" dirty="0"/>
              <a:t> dan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kesalahan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9491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42490">
              <a:lnSpc>
                <a:spcPct val="100000"/>
              </a:lnSpc>
              <a:spcBef>
                <a:spcPts val="105"/>
              </a:spcBef>
            </a:pPr>
            <a:r>
              <a:rPr spc="155" dirty="0"/>
              <a:t>Operator</a:t>
            </a:r>
            <a:r>
              <a:rPr spc="15" dirty="0"/>
              <a:t> </a:t>
            </a:r>
            <a:r>
              <a:rPr spc="170" dirty="0"/>
              <a:t>Logika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2066" y="1754632"/>
            <a:ext cx="7470140" cy="814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Operator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logika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sering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juga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disebut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operator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Boolean.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Operator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logika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operator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digunakan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membuat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kesimpulan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logis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2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kondisi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boolean: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b="1" spc="-204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b="1" spc="-5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b="1" spc="-160" dirty="0">
                <a:solidFill>
                  <a:srgbClr val="242C47"/>
                </a:solidFill>
                <a:latin typeface="Tahoma"/>
                <a:cs typeface="Tahoma"/>
              </a:rPr>
              <a:t>false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.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bahasa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Python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0" dirty="0">
                <a:solidFill>
                  <a:srgbClr val="242C47"/>
                </a:solidFill>
                <a:latin typeface="Tahoma"/>
                <a:cs typeface="Tahoma"/>
              </a:rPr>
              <a:t>terdapat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3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operator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logika.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Berikut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tabel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operator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logika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pada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python.</a:t>
            </a:r>
            <a:endParaRPr sz="1500">
              <a:latin typeface="Tahoma"/>
              <a:cs typeface="Tahom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148295" y="2797301"/>
          <a:ext cx="6381749" cy="17633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20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b="1" spc="-5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Simbol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b="1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Tugas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b="1" spc="-6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Contoh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1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and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1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Mengembalikan</a:t>
                      </a:r>
                      <a:r>
                        <a:rPr sz="1400" spc="-4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True</a:t>
                      </a:r>
                      <a:r>
                        <a:rPr sz="1400" spc="-6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jika</a:t>
                      </a:r>
                      <a:r>
                        <a:rPr sz="14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4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dua</a:t>
                      </a:r>
                      <a:r>
                        <a:rPr sz="1400" spc="-7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7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statement</a:t>
                      </a:r>
                      <a:r>
                        <a:rPr sz="1400" spc="-5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sama-</a:t>
                      </a:r>
                      <a:r>
                        <a:rPr sz="1400" spc="-2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sama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400" spc="-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benar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1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True</a:t>
                      </a:r>
                      <a:r>
                        <a:rPr sz="1400" spc="-10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and</a:t>
                      </a:r>
                      <a:r>
                        <a:rPr sz="1400" spc="-9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2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True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18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1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Mengembalikan</a:t>
                      </a:r>
                      <a:r>
                        <a:rPr sz="1400" spc="-6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True</a:t>
                      </a:r>
                      <a:r>
                        <a:rPr sz="1400" spc="-7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jika</a:t>
                      </a:r>
                      <a:r>
                        <a:rPr sz="1400" spc="-7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salah</a:t>
                      </a:r>
                      <a:r>
                        <a:rPr sz="1400" spc="-7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6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satu</a:t>
                      </a:r>
                      <a:r>
                        <a:rPr sz="1400" spc="-8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statement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9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bernilai</a:t>
                      </a:r>
                      <a:r>
                        <a:rPr sz="1400" spc="-6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2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benar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8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2</a:t>
                      </a:r>
                      <a:r>
                        <a:rPr sz="1400" spc="-114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7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&gt;</a:t>
                      </a:r>
                      <a:r>
                        <a:rPr sz="1400" spc="-1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5</a:t>
                      </a:r>
                      <a:r>
                        <a:rPr sz="1400" spc="-9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or</a:t>
                      </a:r>
                      <a:r>
                        <a:rPr sz="1400" spc="-10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1</a:t>
                      </a:r>
                      <a:r>
                        <a:rPr sz="1400" spc="-10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7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&lt;</a:t>
                      </a:r>
                      <a:r>
                        <a:rPr sz="1400" spc="-1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18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not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1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Menegasikan</a:t>
                      </a:r>
                      <a:r>
                        <a:rPr sz="1400" spc="-6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7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hasil. </a:t>
                      </a:r>
                      <a:r>
                        <a:rPr sz="1400" spc="-1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True</a:t>
                      </a:r>
                      <a:r>
                        <a:rPr sz="1400" spc="-8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2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menjadi</a:t>
                      </a:r>
                      <a:r>
                        <a:rPr sz="1400" spc="-6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6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False</a:t>
                      </a:r>
                      <a:r>
                        <a:rPr sz="1400" spc="-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dan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sebaliknya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8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not(1</a:t>
                      </a:r>
                      <a:r>
                        <a:rPr sz="1400" spc="-9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7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&gt;</a:t>
                      </a:r>
                      <a:r>
                        <a:rPr sz="1400" spc="-9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5)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4663" y="485901"/>
            <a:ext cx="726884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Contoh</a:t>
            </a:r>
            <a:r>
              <a:rPr dirty="0"/>
              <a:t> </a:t>
            </a:r>
            <a:r>
              <a:rPr spc="220" dirty="0"/>
              <a:t>Kode</a:t>
            </a:r>
            <a:r>
              <a:rPr spc="20" dirty="0"/>
              <a:t> </a:t>
            </a:r>
            <a:r>
              <a:rPr spc="190" dirty="0"/>
              <a:t>Program</a:t>
            </a:r>
            <a:r>
              <a:rPr spc="10" dirty="0"/>
              <a:t> </a:t>
            </a:r>
            <a:r>
              <a:rPr spc="155" dirty="0"/>
              <a:t>Operator</a:t>
            </a:r>
            <a:r>
              <a:rPr spc="10" dirty="0"/>
              <a:t> </a:t>
            </a:r>
            <a:r>
              <a:rPr spc="190" dirty="0"/>
              <a:t>Logika</a:t>
            </a:r>
            <a:r>
              <a:rPr spc="10" dirty="0"/>
              <a:t> </a:t>
            </a:r>
            <a:r>
              <a:rPr spc="165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1178813"/>
            <a:ext cx="7422515" cy="551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14999"/>
              </a:lnSpc>
              <a:spcBef>
                <a:spcPts val="100"/>
              </a:spcBef>
            </a:pP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bentuk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paling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sederhana,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operator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logika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hanya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5" dirty="0">
                <a:solidFill>
                  <a:srgbClr val="242C47"/>
                </a:solidFill>
                <a:latin typeface="Tahoma"/>
                <a:cs typeface="Tahoma"/>
              </a:rPr>
              <a:t>diisi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operand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bernilai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b="1" spc="-250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b="1" spc="-5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atau </a:t>
            </a:r>
            <a:r>
              <a:rPr sz="1500" b="1" spc="-160" dirty="0">
                <a:solidFill>
                  <a:srgbClr val="242C47"/>
                </a:solidFill>
                <a:latin typeface="Tahoma"/>
                <a:cs typeface="Tahoma"/>
              </a:rPr>
              <a:t>False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.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Berikut 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percobaannya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2827" y="1974799"/>
            <a:ext cx="2463800" cy="603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True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False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endParaRPr sz="1100">
              <a:latin typeface="Consolas"/>
              <a:cs typeface="Consola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373882" y="1974799"/>
            <a:ext cx="1473200" cy="60388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:',</a:t>
            </a:r>
            <a:r>
              <a:rPr sz="11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True)</a:t>
            </a:r>
            <a:endParaRPr sz="11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:',</a:t>
            </a:r>
            <a:r>
              <a:rPr sz="11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False)</a:t>
            </a:r>
            <a:endParaRPr sz="11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:',</a:t>
            </a:r>
            <a:r>
              <a:rPr sz="11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True)</a:t>
            </a:r>
            <a:endParaRPr sz="1100">
              <a:latin typeface="Consolas"/>
              <a:cs typeface="Consola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2827" y="2553157"/>
            <a:ext cx="4140200" cy="41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:',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False) print('\n')</a:t>
            </a:r>
            <a:endParaRPr sz="1100">
              <a:latin typeface="Consolas"/>
              <a:cs typeface="Consola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2827" y="3131769"/>
            <a:ext cx="2387600" cy="603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True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False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endParaRPr sz="1100">
              <a:latin typeface="Consolas"/>
              <a:cs typeface="Consola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97682" y="3131769"/>
            <a:ext cx="1397000" cy="60388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:',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True)</a:t>
            </a:r>
            <a:endParaRPr sz="11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:',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False)</a:t>
            </a:r>
            <a:endParaRPr sz="11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:',</a:t>
            </a:r>
            <a:r>
              <a:rPr sz="11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True)</a:t>
            </a:r>
            <a:endParaRPr sz="1100">
              <a:latin typeface="Consolas"/>
              <a:cs typeface="Consola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2827" y="3710127"/>
            <a:ext cx="3987800" cy="989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1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:',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1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False) print('\n')</a:t>
            </a:r>
            <a:endParaRPr sz="11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1100">
              <a:latin typeface="Consolas"/>
              <a:cs typeface="Consolas"/>
            </a:endParaRPr>
          </a:p>
          <a:p>
            <a:pPr marL="12700" marR="767080">
              <a:lnSpc>
                <a:spcPct val="114999"/>
              </a:lnSpc>
              <a:tabLst>
                <a:tab pos="2146300" algn="l"/>
              </a:tabLst>
            </a:pP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not</a:t>
            </a:r>
            <a:r>
              <a:rPr sz="11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True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	:',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not</a:t>
            </a:r>
            <a:r>
              <a:rPr sz="11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True)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print('Hasil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not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False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:',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dirty="0">
                <a:solidFill>
                  <a:srgbClr val="242C47"/>
                </a:solidFill>
                <a:latin typeface="Consolas"/>
                <a:cs typeface="Consolas"/>
              </a:rPr>
              <a:t>not</a:t>
            </a:r>
            <a:r>
              <a:rPr sz="11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100" spc="-10" dirty="0">
                <a:solidFill>
                  <a:srgbClr val="242C47"/>
                </a:solidFill>
                <a:latin typeface="Consolas"/>
                <a:cs typeface="Consolas"/>
              </a:rPr>
              <a:t>False)</a:t>
            </a:r>
            <a:endParaRPr sz="1100">
              <a:latin typeface="Consolas"/>
              <a:cs typeface="Consolas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5153025" y="2877311"/>
            <a:ext cx="380365" cy="431165"/>
            <a:chOff x="5153025" y="2877311"/>
            <a:chExt cx="380365" cy="431165"/>
          </a:xfrm>
        </p:grpSpPr>
        <p:sp>
          <p:nvSpPr>
            <p:cNvPr id="11" name="object 11"/>
            <p:cNvSpPr/>
            <p:nvPr/>
          </p:nvSpPr>
          <p:spPr>
            <a:xfrm>
              <a:off x="5165725" y="2890011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5" y="405638"/>
                  </a:lnTo>
                  <a:lnTo>
                    <a:pt x="354457" y="19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165725" y="2890011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5" y="405638"/>
                  </a:moveTo>
                  <a:lnTo>
                    <a:pt x="0" y="0"/>
                  </a:lnTo>
                  <a:lnTo>
                    <a:pt x="354457" y="197231"/>
                  </a:lnTo>
                  <a:lnTo>
                    <a:pt x="4825" y="405638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3" name="object 1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77484" y="2190750"/>
            <a:ext cx="3076193" cy="22098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142490">
              <a:lnSpc>
                <a:spcPct val="100000"/>
              </a:lnSpc>
              <a:spcBef>
                <a:spcPts val="105"/>
              </a:spcBef>
            </a:pPr>
            <a:r>
              <a:rPr spc="155" dirty="0"/>
              <a:t>Operator</a:t>
            </a:r>
            <a:r>
              <a:rPr spc="15" dirty="0"/>
              <a:t> </a:t>
            </a:r>
            <a:r>
              <a:rPr spc="170" dirty="0"/>
              <a:t>Logika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16420" y="2083561"/>
          <a:ext cx="4229734" cy="17627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b="1" spc="-5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Simbol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b="1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Tugas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1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and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1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Mengembalikan</a:t>
                      </a:r>
                      <a:r>
                        <a:rPr sz="1400" spc="-4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True</a:t>
                      </a:r>
                      <a:r>
                        <a:rPr sz="1400" spc="-6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jika</a:t>
                      </a:r>
                      <a:r>
                        <a:rPr sz="14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4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dua</a:t>
                      </a:r>
                      <a:r>
                        <a:rPr sz="1400" spc="-7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7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statement</a:t>
                      </a:r>
                      <a:r>
                        <a:rPr sz="1400" spc="-5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sama-</a:t>
                      </a:r>
                      <a:r>
                        <a:rPr sz="1400" spc="-2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sama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400" spc="-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benar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1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or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1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Mengembalikan</a:t>
                      </a:r>
                      <a:r>
                        <a:rPr sz="14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True</a:t>
                      </a:r>
                      <a:r>
                        <a:rPr sz="1400" spc="-7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jika</a:t>
                      </a:r>
                      <a:r>
                        <a:rPr sz="1400" spc="-6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salah</a:t>
                      </a:r>
                      <a:r>
                        <a:rPr sz="1400" spc="-6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6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satu</a:t>
                      </a:r>
                      <a:r>
                        <a:rPr sz="1400" spc="-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statement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sz="1400" spc="-9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bernilai</a:t>
                      </a:r>
                      <a:r>
                        <a:rPr sz="1400" spc="-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benar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1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not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400" spc="-1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Menegasikan</a:t>
                      </a:r>
                      <a:r>
                        <a:rPr sz="1400" spc="-6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hasil.</a:t>
                      </a:r>
                      <a:r>
                        <a:rPr sz="1400" spc="-7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True</a:t>
                      </a:r>
                      <a:r>
                        <a:rPr sz="1400" spc="-7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12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menjadi</a:t>
                      </a:r>
                      <a:r>
                        <a:rPr sz="1400" spc="-6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False</a:t>
                      </a:r>
                      <a:r>
                        <a:rPr sz="1400" spc="-7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spc="-2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dan</a:t>
                      </a:r>
                      <a:endParaRPr sz="1400">
                        <a:latin typeface="Tahoma"/>
                        <a:cs typeface="Tahoma"/>
                      </a:endParaRP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400" spc="-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sebaliknya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5558028" y="2120010"/>
          <a:ext cx="2524760" cy="16065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2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4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spc="-3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p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spc="-3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q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spc="-23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-</a:t>
                      </a:r>
                      <a:r>
                        <a:rPr sz="1600" b="1" spc="-3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p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spc="-29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600" b="1" spc="-10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600" b="1" spc="-28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and</a:t>
                      </a:r>
                      <a:r>
                        <a:rPr sz="1600" b="1" spc="-11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600" b="1" spc="-3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q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600" b="1" spc="-29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p</a:t>
                      </a:r>
                      <a:r>
                        <a:rPr sz="1600" b="1" spc="-10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600" b="1" spc="-26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or</a:t>
                      </a:r>
                      <a:r>
                        <a:rPr sz="1600" b="1" spc="-9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600" b="1" spc="-345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q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28575">
                      <a:solidFill>
                        <a:srgbClr val="FB461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28575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9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  <a:solidFill>
                      <a:srgbClr val="FB461A">
                        <a:alpha val="1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T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600" spc="-50" dirty="0">
                          <a:solidFill>
                            <a:srgbClr val="242C47"/>
                          </a:solidFill>
                          <a:latin typeface="Tahoma"/>
                          <a:cs typeface="Tahoma"/>
                        </a:rPr>
                        <a:t>F</a:t>
                      </a:r>
                      <a:endParaRPr sz="1600">
                        <a:latin typeface="Tahoma"/>
                        <a:cs typeface="Tahoma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B461A"/>
                      </a:solidFill>
                      <a:prstDash val="solid"/>
                    </a:lnL>
                    <a:lnR w="12700">
                      <a:solidFill>
                        <a:srgbClr val="FB461A"/>
                      </a:solidFill>
                      <a:prstDash val="solid"/>
                    </a:lnR>
                    <a:lnT w="12700">
                      <a:solidFill>
                        <a:srgbClr val="FB461A"/>
                      </a:solidFill>
                      <a:prstDash val="solid"/>
                    </a:lnT>
                    <a:lnB w="12700">
                      <a:solidFill>
                        <a:srgbClr val="FB461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" name="object 5"/>
          <p:cNvGrpSpPr/>
          <p:nvPr/>
        </p:nvGrpSpPr>
        <p:grpSpPr>
          <a:xfrm>
            <a:off x="4984369" y="2692019"/>
            <a:ext cx="380365" cy="431165"/>
            <a:chOff x="4984369" y="2692019"/>
            <a:chExt cx="380365" cy="431165"/>
          </a:xfrm>
        </p:grpSpPr>
        <p:sp>
          <p:nvSpPr>
            <p:cNvPr id="6" name="object 6"/>
            <p:cNvSpPr/>
            <p:nvPr/>
          </p:nvSpPr>
          <p:spPr>
            <a:xfrm>
              <a:off x="4997069" y="2704719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5" y="405511"/>
                  </a:lnTo>
                  <a:lnTo>
                    <a:pt x="354456" y="19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997069" y="2704719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5" y="405511"/>
                  </a:moveTo>
                  <a:lnTo>
                    <a:pt x="0" y="0"/>
                  </a:lnTo>
                  <a:lnTo>
                    <a:pt x="354456" y="197231"/>
                  </a:lnTo>
                  <a:lnTo>
                    <a:pt x="4825" y="405511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4663" y="485901"/>
            <a:ext cx="726884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Contoh</a:t>
            </a:r>
            <a:r>
              <a:rPr dirty="0"/>
              <a:t> </a:t>
            </a:r>
            <a:r>
              <a:rPr spc="220" dirty="0"/>
              <a:t>Kode</a:t>
            </a:r>
            <a:r>
              <a:rPr spc="20" dirty="0"/>
              <a:t> </a:t>
            </a:r>
            <a:r>
              <a:rPr spc="190" dirty="0"/>
              <a:t>Program</a:t>
            </a:r>
            <a:r>
              <a:rPr spc="10" dirty="0"/>
              <a:t> </a:t>
            </a:r>
            <a:r>
              <a:rPr spc="155" dirty="0"/>
              <a:t>Operator</a:t>
            </a:r>
            <a:r>
              <a:rPr spc="10" dirty="0"/>
              <a:t> </a:t>
            </a:r>
            <a:r>
              <a:rPr spc="190" dirty="0"/>
              <a:t>Logika</a:t>
            </a:r>
            <a:r>
              <a:rPr spc="10" dirty="0"/>
              <a:t> </a:t>
            </a:r>
            <a:r>
              <a:rPr spc="165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2827" y="1213103"/>
            <a:ext cx="5490210" cy="2783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juga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menggabungkan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lebih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satu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operasi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seperti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30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endParaRPr sz="1500">
              <a:latin typeface="Tahoma"/>
              <a:cs typeface="Tahoma"/>
            </a:endParaRPr>
          </a:p>
          <a:p>
            <a:pPr marL="12700" marR="3030855">
              <a:lnSpc>
                <a:spcPct val="114999"/>
              </a:lnSpc>
              <a:spcBef>
                <a:spcPts val="1695"/>
              </a:spcBef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hasil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2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(5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2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6)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(10</a:t>
            </a:r>
            <a:r>
              <a:rPr sz="12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&lt;=</a:t>
            </a:r>
            <a:r>
              <a:rPr sz="12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8) 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print(hasil)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200">
              <a:latin typeface="Consolas"/>
              <a:cs typeface="Consolas"/>
            </a:endParaRPr>
          </a:p>
          <a:p>
            <a:pPr marL="12700" marR="1178560">
              <a:lnSpc>
                <a:spcPct val="114999"/>
              </a:lnSpc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hasil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('duniailkom'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==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'duniailkom')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(10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&lt;=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8) 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print(hasil)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200">
              <a:latin typeface="Consolas"/>
              <a:cs typeface="Consolas"/>
            </a:endParaRPr>
          </a:p>
          <a:p>
            <a:pPr marL="12700" marR="3703954">
              <a:lnSpc>
                <a:spcPct val="114999"/>
              </a:lnSpc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hasil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not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(10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&lt;</a:t>
            </a:r>
            <a:r>
              <a:rPr sz="12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10) 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print(hasil)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200">
              <a:latin typeface="Consolas"/>
              <a:cs typeface="Consolas"/>
            </a:endParaRPr>
          </a:p>
          <a:p>
            <a:pPr marL="12700" marR="85090">
              <a:lnSpc>
                <a:spcPct val="114999"/>
              </a:lnSpc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hasil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('duniailkom'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==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'duniailkom')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(10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&lt;=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8)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(1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!=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1) 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print(hasil)</a:t>
            </a:r>
            <a:endParaRPr sz="12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999734" y="2430017"/>
            <a:ext cx="380365" cy="431165"/>
            <a:chOff x="5999734" y="2430017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6012434" y="2442717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699" y="405638"/>
                  </a:lnTo>
                  <a:lnTo>
                    <a:pt x="354456" y="19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012434" y="2442717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699" y="405638"/>
                  </a:moveTo>
                  <a:lnTo>
                    <a:pt x="0" y="0"/>
                  </a:lnTo>
                  <a:lnTo>
                    <a:pt x="354456" y="197231"/>
                  </a:lnTo>
                  <a:lnTo>
                    <a:pt x="4699" y="405638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09459" y="2190750"/>
            <a:ext cx="1488948" cy="11049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8275" y="1174496"/>
            <a:ext cx="726884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Contoh</a:t>
            </a:r>
            <a:r>
              <a:rPr spc="5" dirty="0"/>
              <a:t> </a:t>
            </a:r>
            <a:r>
              <a:rPr spc="220" dirty="0"/>
              <a:t>Kode</a:t>
            </a:r>
            <a:r>
              <a:rPr spc="20" dirty="0"/>
              <a:t> </a:t>
            </a:r>
            <a:r>
              <a:rPr spc="185" dirty="0"/>
              <a:t>Program</a:t>
            </a:r>
            <a:r>
              <a:rPr spc="5" dirty="0"/>
              <a:t> </a:t>
            </a:r>
            <a:r>
              <a:rPr spc="155" dirty="0"/>
              <a:t>Operator</a:t>
            </a:r>
            <a:r>
              <a:rPr spc="10" dirty="0"/>
              <a:t> </a:t>
            </a:r>
            <a:r>
              <a:rPr spc="190" dirty="0"/>
              <a:t>Logika</a:t>
            </a:r>
            <a:r>
              <a:rPr spc="15" dirty="0"/>
              <a:t> </a:t>
            </a:r>
            <a:r>
              <a:rPr spc="165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867408"/>
            <a:ext cx="7576184" cy="212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0815" indent="1270">
              <a:lnSpc>
                <a:spcPct val="114999"/>
              </a:lnSpc>
              <a:spcBef>
                <a:spcPts val="100"/>
              </a:spcBef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operasi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seperti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ini,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diproses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kiri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ke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kanan,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kecuali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ditemukan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tanda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kurung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maka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itulah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diproses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terlebih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dahulu.</a:t>
            </a:r>
            <a:endParaRPr sz="1500">
              <a:latin typeface="Tahoma"/>
              <a:cs typeface="Tahoma"/>
            </a:endParaRPr>
          </a:p>
          <a:p>
            <a:pPr marL="356870" indent="-342900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6870" algn="l"/>
              </a:tabLst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baris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1,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operasi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(5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80" dirty="0">
                <a:solidFill>
                  <a:srgbClr val="242C47"/>
                </a:solidFill>
                <a:latin typeface="Tahoma"/>
                <a:cs typeface="Tahoma"/>
              </a:rPr>
              <a:t>&gt;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6)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and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(10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&lt;=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8)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diproses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menjadi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False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and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False,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hasilnya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False.</a:t>
            </a:r>
            <a:endParaRPr sz="1500">
              <a:latin typeface="Tahoma"/>
              <a:cs typeface="Tahoma"/>
            </a:endParaRPr>
          </a:p>
          <a:p>
            <a:pPr marL="356870" marR="434975" indent="-342900">
              <a:lnSpc>
                <a:spcPct val="114999"/>
              </a:lnSpc>
              <a:buSzPct val="120000"/>
              <a:buFont typeface="Arial MT"/>
              <a:buChar char="•"/>
              <a:tabLst>
                <a:tab pos="356870" algn="l"/>
              </a:tabLst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baris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4,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operasi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(</a:t>
            </a:r>
            <a:r>
              <a:rPr sz="1500" spc="-95" dirty="0">
                <a:solidFill>
                  <a:srgbClr val="242C47"/>
                </a:solidFill>
                <a:latin typeface="Times New Roman"/>
                <a:cs typeface="Times New Roman"/>
              </a:rPr>
              <a:t>‘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duniailkom</a:t>
            </a:r>
            <a:r>
              <a:rPr sz="1500" spc="-95" dirty="0">
                <a:solidFill>
                  <a:srgbClr val="242C47"/>
                </a:solidFill>
                <a:latin typeface="Times New Roman"/>
                <a:cs typeface="Times New Roman"/>
              </a:rPr>
              <a:t>’</a:t>
            </a:r>
            <a:r>
              <a:rPr sz="1500" spc="-1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==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imes New Roman"/>
                <a:cs typeface="Times New Roman"/>
              </a:rPr>
              <a:t>‘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duniailkom</a:t>
            </a:r>
            <a:r>
              <a:rPr sz="1500" spc="-100" dirty="0">
                <a:solidFill>
                  <a:srgbClr val="242C47"/>
                </a:solidFill>
                <a:latin typeface="Times New Roman"/>
                <a:cs typeface="Times New Roman"/>
              </a:rPr>
              <a:t>’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)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or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(10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&lt;=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8)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diproses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menjadi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or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False,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hasilnya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True.</a:t>
            </a:r>
            <a:endParaRPr sz="1500">
              <a:latin typeface="Tahoma"/>
              <a:cs typeface="Tahoma"/>
            </a:endParaRPr>
          </a:p>
          <a:p>
            <a:pPr marL="356870" indent="-342900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6870" algn="l"/>
              </a:tabLst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baris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7,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operasi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not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(10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80" dirty="0">
                <a:solidFill>
                  <a:srgbClr val="242C47"/>
                </a:solidFill>
                <a:latin typeface="Tahoma"/>
                <a:cs typeface="Tahoma"/>
              </a:rPr>
              <a:t>&lt;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10)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diproses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menjadi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not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False,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hasilnya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True.</a:t>
            </a:r>
            <a:endParaRPr sz="1500">
              <a:latin typeface="Tahoma"/>
              <a:cs typeface="Tahoma"/>
            </a:endParaRPr>
          </a:p>
          <a:p>
            <a:pPr marL="298450" marR="5080" indent="-285750">
              <a:lnSpc>
                <a:spcPct val="114999"/>
              </a:lnSpc>
              <a:buSzPct val="120000"/>
              <a:buFont typeface="Arial MT"/>
              <a:buChar char="•"/>
              <a:tabLst>
                <a:tab pos="298450" algn="l"/>
              </a:tabLst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baris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10,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operasi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(</a:t>
            </a:r>
            <a:r>
              <a:rPr sz="1500" spc="-95" dirty="0">
                <a:solidFill>
                  <a:srgbClr val="242C47"/>
                </a:solidFill>
                <a:latin typeface="Times New Roman"/>
                <a:cs typeface="Times New Roman"/>
              </a:rPr>
              <a:t>‘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duniailkom</a:t>
            </a:r>
            <a:r>
              <a:rPr sz="1500" spc="-95" dirty="0">
                <a:solidFill>
                  <a:srgbClr val="242C47"/>
                </a:solidFill>
                <a:latin typeface="Times New Roman"/>
                <a:cs typeface="Times New Roman"/>
              </a:rPr>
              <a:t>’</a:t>
            </a:r>
            <a:r>
              <a:rPr sz="1500" spc="-1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==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imes New Roman"/>
                <a:cs typeface="Times New Roman"/>
              </a:rPr>
              <a:t>‘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duniailkom</a:t>
            </a:r>
            <a:r>
              <a:rPr sz="1500" spc="-100" dirty="0">
                <a:solidFill>
                  <a:srgbClr val="242C47"/>
                </a:solidFill>
                <a:latin typeface="Times New Roman"/>
                <a:cs typeface="Times New Roman"/>
              </a:rPr>
              <a:t>’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)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and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(10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&lt;=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8)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or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(1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!=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1)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diproses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menjadi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(True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and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False)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or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False,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kemudian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menjadi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False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or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False,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hasilnya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False.</a:t>
            </a:r>
            <a:endParaRPr sz="1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21866" y="2202179"/>
            <a:ext cx="519049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0" dirty="0"/>
              <a:t>KONDISIONAL</a:t>
            </a:r>
            <a:r>
              <a:rPr spc="10" dirty="0"/>
              <a:t> </a:t>
            </a:r>
            <a:r>
              <a:rPr spc="-204" dirty="0"/>
              <a:t>/</a:t>
            </a:r>
            <a:r>
              <a:rPr spc="10" dirty="0"/>
              <a:t> </a:t>
            </a:r>
            <a:r>
              <a:rPr spc="265" dirty="0"/>
              <a:t>PERCABANGAN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425440" y="1674114"/>
            <a:ext cx="3276600" cy="3401060"/>
            <a:chOff x="5425440" y="1674114"/>
            <a:chExt cx="3276600" cy="3401060"/>
          </a:xfrm>
        </p:grpSpPr>
        <p:sp>
          <p:nvSpPr>
            <p:cNvPr id="3" name="object 3"/>
            <p:cNvSpPr/>
            <p:nvPr/>
          </p:nvSpPr>
          <p:spPr>
            <a:xfrm>
              <a:off x="5425440" y="1674114"/>
              <a:ext cx="3276600" cy="3401060"/>
            </a:xfrm>
            <a:custGeom>
              <a:avLst/>
              <a:gdLst/>
              <a:ahLst/>
              <a:cxnLst/>
              <a:rect l="l" t="t" r="r" b="b"/>
              <a:pathLst>
                <a:path w="3276600" h="3401060">
                  <a:moveTo>
                    <a:pt x="3276600" y="0"/>
                  </a:moveTo>
                  <a:lnTo>
                    <a:pt x="0" y="0"/>
                  </a:lnTo>
                  <a:lnTo>
                    <a:pt x="0" y="3400805"/>
                  </a:lnTo>
                  <a:lnTo>
                    <a:pt x="3276600" y="3400805"/>
                  </a:lnTo>
                  <a:lnTo>
                    <a:pt x="32766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598920" y="1912620"/>
              <a:ext cx="929640" cy="403860"/>
            </a:xfrm>
            <a:custGeom>
              <a:avLst/>
              <a:gdLst/>
              <a:ahLst/>
              <a:cxnLst/>
              <a:rect l="l" t="t" r="r" b="b"/>
              <a:pathLst>
                <a:path w="929640" h="403860">
                  <a:moveTo>
                    <a:pt x="780033" y="0"/>
                  </a:moveTo>
                  <a:lnTo>
                    <a:pt x="149605" y="0"/>
                  </a:lnTo>
                  <a:lnTo>
                    <a:pt x="109816" y="7214"/>
                  </a:lnTo>
                  <a:lnTo>
                    <a:pt x="74073" y="27573"/>
                  </a:lnTo>
                  <a:lnTo>
                    <a:pt x="43799" y="59150"/>
                  </a:lnTo>
                  <a:lnTo>
                    <a:pt x="20414" y="100019"/>
                  </a:lnTo>
                  <a:lnTo>
                    <a:pt x="5340" y="148254"/>
                  </a:lnTo>
                  <a:lnTo>
                    <a:pt x="0" y="201930"/>
                  </a:lnTo>
                  <a:lnTo>
                    <a:pt x="5340" y="255605"/>
                  </a:lnTo>
                  <a:lnTo>
                    <a:pt x="20414" y="303840"/>
                  </a:lnTo>
                  <a:lnTo>
                    <a:pt x="43799" y="344709"/>
                  </a:lnTo>
                  <a:lnTo>
                    <a:pt x="74073" y="376286"/>
                  </a:lnTo>
                  <a:lnTo>
                    <a:pt x="109816" y="396645"/>
                  </a:lnTo>
                  <a:lnTo>
                    <a:pt x="149605" y="403860"/>
                  </a:lnTo>
                  <a:lnTo>
                    <a:pt x="780033" y="403860"/>
                  </a:lnTo>
                  <a:lnTo>
                    <a:pt x="819823" y="396645"/>
                  </a:lnTo>
                  <a:lnTo>
                    <a:pt x="855566" y="376286"/>
                  </a:lnTo>
                  <a:lnTo>
                    <a:pt x="885840" y="344709"/>
                  </a:lnTo>
                  <a:lnTo>
                    <a:pt x="909225" y="303840"/>
                  </a:lnTo>
                  <a:lnTo>
                    <a:pt x="924299" y="255605"/>
                  </a:lnTo>
                  <a:lnTo>
                    <a:pt x="929639" y="201930"/>
                  </a:lnTo>
                  <a:lnTo>
                    <a:pt x="924299" y="148254"/>
                  </a:lnTo>
                  <a:lnTo>
                    <a:pt x="909225" y="100019"/>
                  </a:lnTo>
                  <a:lnTo>
                    <a:pt x="885840" y="59150"/>
                  </a:lnTo>
                  <a:lnTo>
                    <a:pt x="855566" y="27573"/>
                  </a:lnTo>
                  <a:lnTo>
                    <a:pt x="819823" y="7214"/>
                  </a:lnTo>
                  <a:lnTo>
                    <a:pt x="780033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202433" y="1174496"/>
            <a:ext cx="47402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Kondisional</a:t>
            </a:r>
            <a:r>
              <a:rPr spc="15" dirty="0"/>
              <a:t> </a:t>
            </a:r>
            <a:r>
              <a:rPr spc="145" dirty="0"/>
              <a:t>atau</a:t>
            </a:r>
            <a:r>
              <a:rPr spc="20" dirty="0"/>
              <a:t> </a:t>
            </a:r>
            <a:r>
              <a:rPr spc="170" dirty="0"/>
              <a:t>Percabangan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7691" y="1867408"/>
            <a:ext cx="3634740" cy="2392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999"/>
              </a:lnSpc>
              <a:spcBef>
                <a:spcPts val="100"/>
              </a:spcBef>
            </a:pP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Percabangan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imes New Roman"/>
                <a:cs typeface="Times New Roman"/>
              </a:rPr>
              <a:t>–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dunia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pemrograman</a:t>
            </a:r>
            <a:r>
              <a:rPr sz="1500" spc="-140" dirty="0">
                <a:solidFill>
                  <a:srgbClr val="242C47"/>
                </a:solidFill>
                <a:latin typeface="Times New Roman"/>
                <a:cs typeface="Times New Roman"/>
              </a:rPr>
              <a:t>–</a:t>
            </a:r>
            <a:r>
              <a:rPr sz="1500" spc="10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adalah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proses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penentuan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keputusan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bahasa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inggris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biasa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disebut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sebagai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conditional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statement.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Konsepnya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sederhana: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kita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menginstruksikan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komputer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melakukan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suatu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aksi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tertentu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(X),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hanya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suatu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kondisi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Y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terpenuhi.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Atau,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memerintahkan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komputer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melakukan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aksi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tertentu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(A)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suatu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kondisi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tidak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terpenuhi.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9016" y="1983994"/>
            <a:ext cx="42418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Mulai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598919" y="4434840"/>
            <a:ext cx="929640" cy="403860"/>
          </a:xfrm>
          <a:custGeom>
            <a:avLst/>
            <a:gdLst/>
            <a:ahLst/>
            <a:cxnLst/>
            <a:rect l="l" t="t" r="r" b="b"/>
            <a:pathLst>
              <a:path w="929640" h="403860">
                <a:moveTo>
                  <a:pt x="780033" y="0"/>
                </a:moveTo>
                <a:lnTo>
                  <a:pt x="149605" y="0"/>
                </a:lnTo>
                <a:lnTo>
                  <a:pt x="109816" y="7213"/>
                </a:lnTo>
                <a:lnTo>
                  <a:pt x="74073" y="27570"/>
                </a:lnTo>
                <a:lnTo>
                  <a:pt x="43799" y="59145"/>
                </a:lnTo>
                <a:lnTo>
                  <a:pt x="20414" y="100013"/>
                </a:lnTo>
                <a:lnTo>
                  <a:pt x="5340" y="148250"/>
                </a:lnTo>
                <a:lnTo>
                  <a:pt x="0" y="201930"/>
                </a:lnTo>
                <a:lnTo>
                  <a:pt x="5340" y="255609"/>
                </a:lnTo>
                <a:lnTo>
                  <a:pt x="20414" y="303846"/>
                </a:lnTo>
                <a:lnTo>
                  <a:pt x="43799" y="344714"/>
                </a:lnTo>
                <a:lnTo>
                  <a:pt x="74073" y="376289"/>
                </a:lnTo>
                <a:lnTo>
                  <a:pt x="109816" y="396646"/>
                </a:lnTo>
                <a:lnTo>
                  <a:pt x="149605" y="403860"/>
                </a:lnTo>
                <a:lnTo>
                  <a:pt x="780033" y="403860"/>
                </a:lnTo>
                <a:lnTo>
                  <a:pt x="819823" y="396646"/>
                </a:lnTo>
                <a:lnTo>
                  <a:pt x="855566" y="376289"/>
                </a:lnTo>
                <a:lnTo>
                  <a:pt x="885840" y="344714"/>
                </a:lnTo>
                <a:lnTo>
                  <a:pt x="909225" y="303846"/>
                </a:lnTo>
                <a:lnTo>
                  <a:pt x="924299" y="255609"/>
                </a:lnTo>
                <a:lnTo>
                  <a:pt x="929639" y="201930"/>
                </a:lnTo>
                <a:lnTo>
                  <a:pt x="924299" y="148250"/>
                </a:lnTo>
                <a:lnTo>
                  <a:pt x="909225" y="100013"/>
                </a:lnTo>
                <a:lnTo>
                  <a:pt x="885840" y="59145"/>
                </a:lnTo>
                <a:lnTo>
                  <a:pt x="855566" y="27570"/>
                </a:lnTo>
                <a:lnTo>
                  <a:pt x="819823" y="7213"/>
                </a:lnTo>
                <a:lnTo>
                  <a:pt x="780033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817106" y="4506467"/>
            <a:ext cx="50673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Selesai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623559" y="3447288"/>
            <a:ext cx="975360" cy="393700"/>
          </a:xfrm>
          <a:custGeom>
            <a:avLst/>
            <a:gdLst/>
            <a:ahLst/>
            <a:cxnLst/>
            <a:rect l="l" t="t" r="r" b="b"/>
            <a:pathLst>
              <a:path w="975359" h="393700">
                <a:moveTo>
                  <a:pt x="975360" y="0"/>
                </a:moveTo>
                <a:lnTo>
                  <a:pt x="0" y="0"/>
                </a:lnTo>
                <a:lnTo>
                  <a:pt x="0" y="393192"/>
                </a:lnTo>
                <a:lnTo>
                  <a:pt x="975360" y="393192"/>
                </a:lnTo>
                <a:lnTo>
                  <a:pt x="975360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802376" y="3513328"/>
            <a:ext cx="6311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Proses</a:t>
            </a:r>
            <a:r>
              <a:rPr sz="1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528559" y="3425952"/>
            <a:ext cx="975360" cy="393700"/>
          </a:xfrm>
          <a:custGeom>
            <a:avLst/>
            <a:gdLst/>
            <a:ahLst/>
            <a:cxnLst/>
            <a:rect l="l" t="t" r="r" b="b"/>
            <a:pathLst>
              <a:path w="975359" h="393700">
                <a:moveTo>
                  <a:pt x="975359" y="0"/>
                </a:moveTo>
                <a:lnTo>
                  <a:pt x="0" y="0"/>
                </a:lnTo>
                <a:lnTo>
                  <a:pt x="0" y="393192"/>
                </a:lnTo>
                <a:lnTo>
                  <a:pt x="975359" y="393192"/>
                </a:lnTo>
                <a:lnTo>
                  <a:pt x="975359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710678" y="3492500"/>
            <a:ext cx="625475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400" dirty="0">
                <a:solidFill>
                  <a:srgbClr val="FFFFFF"/>
                </a:solidFill>
                <a:latin typeface="Calibri"/>
                <a:cs typeface="Calibri"/>
              </a:rPr>
              <a:t>Proses</a:t>
            </a:r>
            <a:r>
              <a:rPr sz="1400" spc="-50" dirty="0">
                <a:solidFill>
                  <a:srgbClr val="FFFFFF"/>
                </a:solidFill>
                <a:latin typeface="Calibri"/>
                <a:cs typeface="Calibri"/>
              </a:rPr>
              <a:t> B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343650" y="2670810"/>
            <a:ext cx="1440180" cy="551180"/>
          </a:xfrm>
          <a:custGeom>
            <a:avLst/>
            <a:gdLst/>
            <a:ahLst/>
            <a:cxnLst/>
            <a:rect l="l" t="t" r="r" b="b"/>
            <a:pathLst>
              <a:path w="1440179" h="551180">
                <a:moveTo>
                  <a:pt x="720090" y="0"/>
                </a:moveTo>
                <a:lnTo>
                  <a:pt x="0" y="275463"/>
                </a:lnTo>
                <a:lnTo>
                  <a:pt x="720090" y="550926"/>
                </a:lnTo>
                <a:lnTo>
                  <a:pt x="1440179" y="275463"/>
                </a:lnTo>
                <a:lnTo>
                  <a:pt x="720090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802881" y="2816098"/>
            <a:ext cx="535940" cy="238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400" spc="-10" dirty="0">
                <a:solidFill>
                  <a:srgbClr val="FFFFFF"/>
                </a:solidFill>
                <a:latin typeface="Calibri"/>
                <a:cs typeface="Calibri"/>
              </a:rPr>
              <a:t>Kondisi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067805" y="2190750"/>
            <a:ext cx="2022475" cy="2506980"/>
            <a:chOff x="6067805" y="2190750"/>
            <a:chExt cx="2022475" cy="2506980"/>
          </a:xfrm>
        </p:grpSpPr>
        <p:sp>
          <p:nvSpPr>
            <p:cNvPr id="17" name="object 17"/>
            <p:cNvSpPr/>
            <p:nvPr/>
          </p:nvSpPr>
          <p:spPr>
            <a:xfrm>
              <a:off x="6067806" y="2190749"/>
              <a:ext cx="2022475" cy="1257300"/>
            </a:xfrm>
            <a:custGeom>
              <a:avLst/>
              <a:gdLst/>
              <a:ahLst/>
              <a:cxnLst/>
              <a:rect l="l" t="t" r="r" b="b"/>
              <a:pathLst>
                <a:path w="2022475" h="1257300">
                  <a:moveTo>
                    <a:pt x="86868" y="1170051"/>
                  </a:moveTo>
                  <a:lnTo>
                    <a:pt x="57912" y="1170051"/>
                  </a:lnTo>
                  <a:lnTo>
                    <a:pt x="57912" y="755904"/>
                  </a:lnTo>
                  <a:lnTo>
                    <a:pt x="28956" y="755904"/>
                  </a:lnTo>
                  <a:lnTo>
                    <a:pt x="28956" y="1170051"/>
                  </a:lnTo>
                  <a:lnTo>
                    <a:pt x="0" y="1170051"/>
                  </a:lnTo>
                  <a:lnTo>
                    <a:pt x="43434" y="1256919"/>
                  </a:lnTo>
                  <a:lnTo>
                    <a:pt x="79629" y="1184529"/>
                  </a:lnTo>
                  <a:lnTo>
                    <a:pt x="86868" y="1170051"/>
                  </a:lnTo>
                  <a:close/>
                </a:path>
                <a:path w="2022475" h="1257300">
                  <a:moveTo>
                    <a:pt x="1054608" y="414147"/>
                  </a:moveTo>
                  <a:lnTo>
                    <a:pt x="1025652" y="414147"/>
                  </a:lnTo>
                  <a:lnTo>
                    <a:pt x="1025652" y="0"/>
                  </a:lnTo>
                  <a:lnTo>
                    <a:pt x="996696" y="0"/>
                  </a:lnTo>
                  <a:lnTo>
                    <a:pt x="996696" y="414147"/>
                  </a:lnTo>
                  <a:lnTo>
                    <a:pt x="967740" y="414147"/>
                  </a:lnTo>
                  <a:lnTo>
                    <a:pt x="1011174" y="501015"/>
                  </a:lnTo>
                  <a:lnTo>
                    <a:pt x="1047369" y="428625"/>
                  </a:lnTo>
                  <a:lnTo>
                    <a:pt x="1054608" y="414147"/>
                  </a:lnTo>
                  <a:close/>
                </a:path>
                <a:path w="2022475" h="1257300">
                  <a:moveTo>
                    <a:pt x="2022348" y="1170051"/>
                  </a:moveTo>
                  <a:lnTo>
                    <a:pt x="1993392" y="1170051"/>
                  </a:lnTo>
                  <a:lnTo>
                    <a:pt x="1993392" y="755904"/>
                  </a:lnTo>
                  <a:lnTo>
                    <a:pt x="1964436" y="755904"/>
                  </a:lnTo>
                  <a:lnTo>
                    <a:pt x="1964436" y="1170051"/>
                  </a:lnTo>
                  <a:lnTo>
                    <a:pt x="1935480" y="1170051"/>
                  </a:lnTo>
                  <a:lnTo>
                    <a:pt x="1978914" y="1256919"/>
                  </a:lnTo>
                  <a:lnTo>
                    <a:pt x="2015096" y="1184529"/>
                  </a:lnTo>
                  <a:lnTo>
                    <a:pt x="2022348" y="1170051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111239" y="2946654"/>
              <a:ext cx="1936114" cy="0"/>
            </a:xfrm>
            <a:custGeom>
              <a:avLst/>
              <a:gdLst/>
              <a:ahLst/>
              <a:cxnLst/>
              <a:rect l="l" t="t" r="r" b="b"/>
              <a:pathLst>
                <a:path w="1936115">
                  <a:moveTo>
                    <a:pt x="0" y="0"/>
                  </a:moveTo>
                  <a:lnTo>
                    <a:pt x="396239" y="0"/>
                  </a:lnTo>
                </a:path>
                <a:path w="1936115">
                  <a:moveTo>
                    <a:pt x="1616964" y="0"/>
                  </a:moveTo>
                  <a:lnTo>
                    <a:pt x="1935734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03619" y="4610861"/>
              <a:ext cx="501015" cy="86995"/>
            </a:xfrm>
            <a:custGeom>
              <a:avLst/>
              <a:gdLst/>
              <a:ahLst/>
              <a:cxnLst/>
              <a:rect l="l" t="t" r="r" b="b"/>
              <a:pathLst>
                <a:path w="501015" h="86995">
                  <a:moveTo>
                    <a:pt x="414147" y="0"/>
                  </a:moveTo>
                  <a:lnTo>
                    <a:pt x="414147" y="86867"/>
                  </a:lnTo>
                  <a:lnTo>
                    <a:pt x="472058" y="57911"/>
                  </a:lnTo>
                  <a:lnTo>
                    <a:pt x="428625" y="57911"/>
                  </a:lnTo>
                  <a:lnTo>
                    <a:pt x="428625" y="28956"/>
                  </a:lnTo>
                  <a:lnTo>
                    <a:pt x="472058" y="28956"/>
                  </a:lnTo>
                  <a:lnTo>
                    <a:pt x="414147" y="0"/>
                  </a:lnTo>
                  <a:close/>
                </a:path>
                <a:path w="501015" h="86995">
                  <a:moveTo>
                    <a:pt x="414147" y="28956"/>
                  </a:moveTo>
                  <a:lnTo>
                    <a:pt x="0" y="28956"/>
                  </a:lnTo>
                  <a:lnTo>
                    <a:pt x="0" y="57911"/>
                  </a:lnTo>
                  <a:lnTo>
                    <a:pt x="414147" y="57911"/>
                  </a:lnTo>
                  <a:lnTo>
                    <a:pt x="414147" y="28956"/>
                  </a:lnTo>
                  <a:close/>
                </a:path>
                <a:path w="501015" h="86995">
                  <a:moveTo>
                    <a:pt x="472058" y="28956"/>
                  </a:moveTo>
                  <a:lnTo>
                    <a:pt x="428625" y="28956"/>
                  </a:lnTo>
                  <a:lnTo>
                    <a:pt x="428625" y="57911"/>
                  </a:lnTo>
                  <a:lnTo>
                    <a:pt x="472058" y="57911"/>
                  </a:lnTo>
                  <a:lnTo>
                    <a:pt x="501014" y="43433"/>
                  </a:lnTo>
                  <a:lnTo>
                    <a:pt x="472058" y="28956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103619" y="3819144"/>
              <a:ext cx="0" cy="835660"/>
            </a:xfrm>
            <a:custGeom>
              <a:avLst/>
              <a:gdLst/>
              <a:ahLst/>
              <a:cxnLst/>
              <a:rect l="l" t="t" r="r" b="b"/>
              <a:pathLst>
                <a:path h="835660">
                  <a:moveTo>
                    <a:pt x="0" y="835329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553705" y="4593335"/>
              <a:ext cx="501015" cy="86995"/>
            </a:xfrm>
            <a:custGeom>
              <a:avLst/>
              <a:gdLst/>
              <a:ahLst/>
              <a:cxnLst/>
              <a:rect l="l" t="t" r="r" b="b"/>
              <a:pathLst>
                <a:path w="501015" h="86995">
                  <a:moveTo>
                    <a:pt x="86868" y="0"/>
                  </a:moveTo>
                  <a:lnTo>
                    <a:pt x="0" y="43433"/>
                  </a:lnTo>
                  <a:lnTo>
                    <a:pt x="86868" y="86867"/>
                  </a:lnTo>
                  <a:lnTo>
                    <a:pt x="86868" y="57911"/>
                  </a:lnTo>
                  <a:lnTo>
                    <a:pt x="72390" y="57911"/>
                  </a:lnTo>
                  <a:lnTo>
                    <a:pt x="72390" y="28955"/>
                  </a:lnTo>
                  <a:lnTo>
                    <a:pt x="86868" y="28955"/>
                  </a:lnTo>
                  <a:lnTo>
                    <a:pt x="86868" y="0"/>
                  </a:lnTo>
                  <a:close/>
                </a:path>
                <a:path w="501015" h="86995">
                  <a:moveTo>
                    <a:pt x="86868" y="28955"/>
                  </a:moveTo>
                  <a:lnTo>
                    <a:pt x="72390" y="28955"/>
                  </a:lnTo>
                  <a:lnTo>
                    <a:pt x="72390" y="57911"/>
                  </a:lnTo>
                  <a:lnTo>
                    <a:pt x="86868" y="57911"/>
                  </a:lnTo>
                  <a:lnTo>
                    <a:pt x="86868" y="28955"/>
                  </a:lnTo>
                  <a:close/>
                </a:path>
                <a:path w="501015" h="86995">
                  <a:moveTo>
                    <a:pt x="501015" y="28955"/>
                  </a:moveTo>
                  <a:lnTo>
                    <a:pt x="86868" y="28955"/>
                  </a:lnTo>
                  <a:lnTo>
                    <a:pt x="86868" y="57911"/>
                  </a:lnTo>
                  <a:lnTo>
                    <a:pt x="501015" y="57911"/>
                  </a:lnTo>
                  <a:lnTo>
                    <a:pt x="501015" y="28955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054339" y="3801617"/>
              <a:ext cx="0" cy="835660"/>
            </a:xfrm>
            <a:custGeom>
              <a:avLst/>
              <a:gdLst/>
              <a:ahLst/>
              <a:cxnLst/>
              <a:rect l="l" t="t" r="r" b="b"/>
              <a:pathLst>
                <a:path h="835660">
                  <a:moveTo>
                    <a:pt x="0" y="835329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7819897" y="2545842"/>
            <a:ext cx="5924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>
              <a:lnSpc>
                <a:spcPct val="100000"/>
              </a:lnSpc>
              <a:spcBef>
                <a:spcPts val="95"/>
              </a:spcBef>
            </a:pPr>
            <a:r>
              <a:rPr sz="1100" spc="-10" dirty="0">
                <a:latin typeface="Calibri"/>
                <a:cs typeface="Calibri"/>
              </a:rPr>
              <a:t>Tidak Terpenuhi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828029" y="2730754"/>
            <a:ext cx="592455" cy="193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100" spc="-10" dirty="0">
                <a:latin typeface="Calibri"/>
                <a:cs typeface="Calibri"/>
              </a:rPr>
              <a:t>Terpenuhi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72305" y="1846326"/>
            <a:ext cx="5091430" cy="3068955"/>
          </a:xfrm>
          <a:custGeom>
            <a:avLst/>
            <a:gdLst/>
            <a:ahLst/>
            <a:cxnLst/>
            <a:rect l="l" t="t" r="r" b="b"/>
            <a:pathLst>
              <a:path w="5091430" h="3068954">
                <a:moveTo>
                  <a:pt x="5090922" y="0"/>
                </a:moveTo>
                <a:lnTo>
                  <a:pt x="0" y="0"/>
                </a:lnTo>
                <a:lnTo>
                  <a:pt x="0" y="3068574"/>
                </a:lnTo>
                <a:lnTo>
                  <a:pt x="5090922" y="3068574"/>
                </a:lnTo>
                <a:lnTo>
                  <a:pt x="50909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02433" y="1174496"/>
            <a:ext cx="47402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Kondisional</a:t>
            </a:r>
            <a:r>
              <a:rPr spc="15" dirty="0"/>
              <a:t> </a:t>
            </a:r>
            <a:r>
              <a:rPr spc="145" dirty="0"/>
              <a:t>atau</a:t>
            </a:r>
            <a:r>
              <a:rPr spc="20" dirty="0"/>
              <a:t> </a:t>
            </a:r>
            <a:r>
              <a:rPr spc="170" dirty="0"/>
              <a:t>Percabangan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16738" y="2062988"/>
            <a:ext cx="282511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Premisnya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“Jika-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Maka”.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Contoh: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6738" y="2291842"/>
            <a:ext cx="3542665" cy="18738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14999"/>
              </a:lnSpc>
              <a:spcBef>
                <a:spcPts val="10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siswa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lebih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atau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dengan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90,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maka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dia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dapat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predikat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A.</a:t>
            </a:r>
            <a:endParaRPr sz="1500">
              <a:latin typeface="Tahoma"/>
              <a:cs typeface="Tahoma"/>
            </a:endParaRPr>
          </a:p>
          <a:p>
            <a:pPr marL="354965" marR="5080" indent="-342900">
              <a:lnSpc>
                <a:spcPct val="114999"/>
              </a:lnSpc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siswa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lebih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atau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dengan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80,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maka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dia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dapat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predikat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B.</a:t>
            </a:r>
            <a:endParaRPr sz="1500">
              <a:latin typeface="Tahoma"/>
              <a:cs typeface="Tahoma"/>
            </a:endParaRPr>
          </a:p>
          <a:p>
            <a:pPr marL="354965" marR="5080" indent="-342900">
              <a:lnSpc>
                <a:spcPct val="114999"/>
              </a:lnSpc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siswa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lebih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atau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dengan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40,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maka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dia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dapat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predikat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C.</a:t>
            </a:r>
            <a:endParaRPr sz="15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17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seterusnya.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14614" y="3415791"/>
            <a:ext cx="845819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Tidak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Terpenuhi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390388" y="2036064"/>
            <a:ext cx="746125" cy="233679"/>
          </a:xfrm>
          <a:custGeom>
            <a:avLst/>
            <a:gdLst/>
            <a:ahLst/>
            <a:cxnLst/>
            <a:rect l="l" t="t" r="r" b="b"/>
            <a:pathLst>
              <a:path w="746125" h="233680">
                <a:moveTo>
                  <a:pt x="625983" y="0"/>
                </a:moveTo>
                <a:lnTo>
                  <a:pt x="120014" y="0"/>
                </a:lnTo>
                <a:lnTo>
                  <a:pt x="73294" y="9161"/>
                </a:lnTo>
                <a:lnTo>
                  <a:pt x="35147" y="34147"/>
                </a:lnTo>
                <a:lnTo>
                  <a:pt x="9429" y="71205"/>
                </a:lnTo>
                <a:lnTo>
                  <a:pt x="0" y="116586"/>
                </a:lnTo>
                <a:lnTo>
                  <a:pt x="9429" y="161966"/>
                </a:lnTo>
                <a:lnTo>
                  <a:pt x="35147" y="199024"/>
                </a:lnTo>
                <a:lnTo>
                  <a:pt x="73294" y="224010"/>
                </a:lnTo>
                <a:lnTo>
                  <a:pt x="120014" y="233172"/>
                </a:lnTo>
                <a:lnTo>
                  <a:pt x="625983" y="233172"/>
                </a:lnTo>
                <a:lnTo>
                  <a:pt x="672703" y="224010"/>
                </a:lnTo>
                <a:lnTo>
                  <a:pt x="710850" y="199024"/>
                </a:lnTo>
                <a:lnTo>
                  <a:pt x="736568" y="161966"/>
                </a:lnTo>
                <a:lnTo>
                  <a:pt x="745998" y="116586"/>
                </a:lnTo>
                <a:lnTo>
                  <a:pt x="736568" y="71205"/>
                </a:lnTo>
                <a:lnTo>
                  <a:pt x="710850" y="34147"/>
                </a:lnTo>
                <a:lnTo>
                  <a:pt x="672703" y="9161"/>
                </a:lnTo>
                <a:lnTo>
                  <a:pt x="625983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616702" y="2055622"/>
            <a:ext cx="30861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Mulai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091684" y="2442972"/>
            <a:ext cx="1317625" cy="369570"/>
          </a:xfrm>
          <a:custGeom>
            <a:avLst/>
            <a:gdLst/>
            <a:ahLst/>
            <a:cxnLst/>
            <a:rect l="l" t="t" r="r" b="b"/>
            <a:pathLst>
              <a:path w="1317625" h="369569">
                <a:moveTo>
                  <a:pt x="658749" y="0"/>
                </a:moveTo>
                <a:lnTo>
                  <a:pt x="0" y="184784"/>
                </a:lnTo>
                <a:lnTo>
                  <a:pt x="658749" y="369569"/>
                </a:lnTo>
                <a:lnTo>
                  <a:pt x="1317498" y="184784"/>
                </a:lnTo>
                <a:lnTo>
                  <a:pt x="658749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622290" y="2454655"/>
            <a:ext cx="2686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Nilai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sz="1000" spc="-20" dirty="0">
                <a:solidFill>
                  <a:srgbClr val="FFFFFF"/>
                </a:solidFill>
                <a:latin typeface="Calibri"/>
                <a:cs typeface="Calibri"/>
              </a:rPr>
              <a:t>&gt;=90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4808982" y="2269235"/>
            <a:ext cx="984885" cy="695960"/>
            <a:chOff x="4808982" y="2269235"/>
            <a:chExt cx="984885" cy="695960"/>
          </a:xfrm>
        </p:grpSpPr>
        <p:pic>
          <p:nvPicPr>
            <p:cNvPr id="12" name="object 1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06618" y="2269235"/>
              <a:ext cx="86868" cy="173608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808982" y="2622803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5" h="342264">
                  <a:moveTo>
                    <a:pt x="28955" y="255269"/>
                  </a:moveTo>
                  <a:lnTo>
                    <a:pt x="0" y="255269"/>
                  </a:lnTo>
                  <a:lnTo>
                    <a:pt x="43433" y="342138"/>
                  </a:lnTo>
                  <a:lnTo>
                    <a:pt x="79628" y="269747"/>
                  </a:lnTo>
                  <a:lnTo>
                    <a:pt x="28955" y="269747"/>
                  </a:lnTo>
                  <a:lnTo>
                    <a:pt x="28955" y="255269"/>
                  </a:lnTo>
                  <a:close/>
                </a:path>
                <a:path w="86995" h="342264">
                  <a:moveTo>
                    <a:pt x="57912" y="0"/>
                  </a:moveTo>
                  <a:lnTo>
                    <a:pt x="28955" y="0"/>
                  </a:lnTo>
                  <a:lnTo>
                    <a:pt x="28955" y="269747"/>
                  </a:lnTo>
                  <a:lnTo>
                    <a:pt x="57912" y="269747"/>
                  </a:lnTo>
                  <a:lnTo>
                    <a:pt x="57912" y="0"/>
                  </a:lnTo>
                  <a:close/>
                </a:path>
                <a:path w="86995" h="342264">
                  <a:moveTo>
                    <a:pt x="86867" y="255269"/>
                  </a:moveTo>
                  <a:lnTo>
                    <a:pt x="57912" y="255269"/>
                  </a:lnTo>
                  <a:lnTo>
                    <a:pt x="57912" y="269747"/>
                  </a:lnTo>
                  <a:lnTo>
                    <a:pt x="79628" y="269747"/>
                  </a:lnTo>
                  <a:lnTo>
                    <a:pt x="86867" y="255269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743958" y="2429763"/>
            <a:ext cx="54229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Te</a:t>
            </a:r>
            <a:r>
              <a:rPr sz="1000" u="heavy" spc="-10" dirty="0">
                <a:uFill>
                  <a:solidFill>
                    <a:srgbClr val="F37876"/>
                  </a:solidFill>
                </a:uFill>
                <a:latin typeface="Calibri"/>
                <a:cs typeface="Calibri"/>
              </a:rPr>
              <a:t>rpen</a:t>
            </a:r>
            <a:r>
              <a:rPr sz="1000" spc="-10" dirty="0">
                <a:latin typeface="Calibri"/>
                <a:cs typeface="Calibri"/>
              </a:rPr>
              <a:t>uhi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024371" y="2945129"/>
            <a:ext cx="1316990" cy="369570"/>
          </a:xfrm>
          <a:custGeom>
            <a:avLst/>
            <a:gdLst/>
            <a:ahLst/>
            <a:cxnLst/>
            <a:rect l="l" t="t" r="r" b="b"/>
            <a:pathLst>
              <a:path w="1316990" h="369570">
                <a:moveTo>
                  <a:pt x="658368" y="0"/>
                </a:moveTo>
                <a:lnTo>
                  <a:pt x="0" y="184784"/>
                </a:lnTo>
                <a:lnTo>
                  <a:pt x="658368" y="369569"/>
                </a:lnTo>
                <a:lnTo>
                  <a:pt x="1316735" y="184784"/>
                </a:lnTo>
                <a:lnTo>
                  <a:pt x="658368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6554978" y="2957067"/>
            <a:ext cx="2686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Nilai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sz="1000" spc="-20" dirty="0">
                <a:solidFill>
                  <a:srgbClr val="FFFFFF"/>
                </a:solidFill>
                <a:latin typeface="Calibri"/>
                <a:cs typeface="Calibri"/>
              </a:rPr>
              <a:t>&gt;=80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936485" y="3454908"/>
            <a:ext cx="1317625" cy="368935"/>
          </a:xfrm>
          <a:custGeom>
            <a:avLst/>
            <a:gdLst/>
            <a:ahLst/>
            <a:cxnLst/>
            <a:rect l="l" t="t" r="r" b="b"/>
            <a:pathLst>
              <a:path w="1317625" h="368935">
                <a:moveTo>
                  <a:pt x="658749" y="0"/>
                </a:moveTo>
                <a:lnTo>
                  <a:pt x="0" y="184404"/>
                </a:lnTo>
                <a:lnTo>
                  <a:pt x="658749" y="368808"/>
                </a:lnTo>
                <a:lnTo>
                  <a:pt x="1317498" y="184404"/>
                </a:lnTo>
                <a:lnTo>
                  <a:pt x="658749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7467345" y="3466591"/>
            <a:ext cx="2686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Nilai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sz="1000" spc="-20" dirty="0">
                <a:solidFill>
                  <a:srgbClr val="FFFFFF"/>
                </a:solidFill>
                <a:latin typeface="Calibri"/>
                <a:cs typeface="Calibri"/>
              </a:rPr>
              <a:t>&gt;=40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7273290" y="4459985"/>
            <a:ext cx="745490" cy="234315"/>
          </a:xfrm>
          <a:custGeom>
            <a:avLst/>
            <a:gdLst/>
            <a:ahLst/>
            <a:cxnLst/>
            <a:rect l="l" t="t" r="r" b="b"/>
            <a:pathLst>
              <a:path w="745490" h="234314">
                <a:moveTo>
                  <a:pt x="625348" y="0"/>
                </a:moveTo>
                <a:lnTo>
                  <a:pt x="119887" y="0"/>
                </a:lnTo>
                <a:lnTo>
                  <a:pt x="73241" y="9191"/>
                </a:lnTo>
                <a:lnTo>
                  <a:pt x="35131" y="34256"/>
                </a:lnTo>
                <a:lnTo>
                  <a:pt x="9427" y="71435"/>
                </a:lnTo>
                <a:lnTo>
                  <a:pt x="0" y="116966"/>
                </a:lnTo>
                <a:lnTo>
                  <a:pt x="9427" y="162498"/>
                </a:lnTo>
                <a:lnTo>
                  <a:pt x="35131" y="199677"/>
                </a:lnTo>
                <a:lnTo>
                  <a:pt x="73241" y="224742"/>
                </a:lnTo>
                <a:lnTo>
                  <a:pt x="119887" y="233933"/>
                </a:lnTo>
                <a:lnTo>
                  <a:pt x="625348" y="233933"/>
                </a:lnTo>
                <a:lnTo>
                  <a:pt x="671994" y="224742"/>
                </a:lnTo>
                <a:lnTo>
                  <a:pt x="710104" y="199677"/>
                </a:lnTo>
                <a:lnTo>
                  <a:pt x="735808" y="162498"/>
                </a:lnTo>
                <a:lnTo>
                  <a:pt x="745235" y="116966"/>
                </a:lnTo>
                <a:lnTo>
                  <a:pt x="735808" y="71435"/>
                </a:lnTo>
                <a:lnTo>
                  <a:pt x="710104" y="34256"/>
                </a:lnTo>
                <a:lnTo>
                  <a:pt x="671994" y="9191"/>
                </a:lnTo>
                <a:lnTo>
                  <a:pt x="625348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469378" y="4480052"/>
            <a:ext cx="36703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Selesai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6361810" y="2603626"/>
            <a:ext cx="347345" cy="356870"/>
            <a:chOff x="6361810" y="2603626"/>
            <a:chExt cx="347345" cy="356870"/>
          </a:xfrm>
        </p:grpSpPr>
        <p:sp>
          <p:nvSpPr>
            <p:cNvPr id="22" name="object 22"/>
            <p:cNvSpPr/>
            <p:nvPr/>
          </p:nvSpPr>
          <p:spPr>
            <a:xfrm>
              <a:off x="6621779" y="2618231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5" h="342264">
                  <a:moveTo>
                    <a:pt x="28955" y="255269"/>
                  </a:moveTo>
                  <a:lnTo>
                    <a:pt x="0" y="255269"/>
                  </a:lnTo>
                  <a:lnTo>
                    <a:pt x="43434" y="342138"/>
                  </a:lnTo>
                  <a:lnTo>
                    <a:pt x="79628" y="269748"/>
                  </a:lnTo>
                  <a:lnTo>
                    <a:pt x="28955" y="269748"/>
                  </a:lnTo>
                  <a:lnTo>
                    <a:pt x="28955" y="255269"/>
                  </a:lnTo>
                  <a:close/>
                </a:path>
                <a:path w="86995" h="342264">
                  <a:moveTo>
                    <a:pt x="57912" y="0"/>
                  </a:moveTo>
                  <a:lnTo>
                    <a:pt x="28955" y="0"/>
                  </a:lnTo>
                  <a:lnTo>
                    <a:pt x="28955" y="269748"/>
                  </a:lnTo>
                  <a:lnTo>
                    <a:pt x="57912" y="269748"/>
                  </a:lnTo>
                  <a:lnTo>
                    <a:pt x="57912" y="0"/>
                  </a:lnTo>
                  <a:close/>
                </a:path>
                <a:path w="86995" h="342264">
                  <a:moveTo>
                    <a:pt x="86868" y="255269"/>
                  </a:moveTo>
                  <a:lnTo>
                    <a:pt x="57912" y="255269"/>
                  </a:lnTo>
                  <a:lnTo>
                    <a:pt x="57912" y="269748"/>
                  </a:lnTo>
                  <a:lnTo>
                    <a:pt x="79628" y="269748"/>
                  </a:lnTo>
                  <a:lnTo>
                    <a:pt x="86868" y="255269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6376415" y="2618231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59">
                  <a:moveTo>
                    <a:pt x="289179" y="0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6384035" y="2396489"/>
            <a:ext cx="845819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Tidak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Terpenuhi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5739384" y="3126485"/>
            <a:ext cx="86995" cy="342265"/>
          </a:xfrm>
          <a:custGeom>
            <a:avLst/>
            <a:gdLst/>
            <a:ahLst/>
            <a:cxnLst/>
            <a:rect l="l" t="t" r="r" b="b"/>
            <a:pathLst>
              <a:path w="86995" h="342264">
                <a:moveTo>
                  <a:pt x="28955" y="255269"/>
                </a:moveTo>
                <a:lnTo>
                  <a:pt x="0" y="255269"/>
                </a:lnTo>
                <a:lnTo>
                  <a:pt x="43433" y="342138"/>
                </a:lnTo>
                <a:lnTo>
                  <a:pt x="79628" y="269747"/>
                </a:lnTo>
                <a:lnTo>
                  <a:pt x="28955" y="269747"/>
                </a:lnTo>
                <a:lnTo>
                  <a:pt x="28955" y="255269"/>
                </a:lnTo>
                <a:close/>
              </a:path>
              <a:path w="86995" h="342264">
                <a:moveTo>
                  <a:pt x="57912" y="0"/>
                </a:moveTo>
                <a:lnTo>
                  <a:pt x="28955" y="0"/>
                </a:lnTo>
                <a:lnTo>
                  <a:pt x="28955" y="269747"/>
                </a:lnTo>
                <a:lnTo>
                  <a:pt x="57912" y="269747"/>
                </a:lnTo>
                <a:lnTo>
                  <a:pt x="57912" y="0"/>
                </a:lnTo>
                <a:close/>
              </a:path>
              <a:path w="86995" h="342264">
                <a:moveTo>
                  <a:pt x="86867" y="255269"/>
                </a:moveTo>
                <a:lnTo>
                  <a:pt x="57912" y="255269"/>
                </a:lnTo>
                <a:lnTo>
                  <a:pt x="57912" y="269747"/>
                </a:lnTo>
                <a:lnTo>
                  <a:pt x="79628" y="269747"/>
                </a:lnTo>
                <a:lnTo>
                  <a:pt x="86867" y="255269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674105" y="2933700"/>
            <a:ext cx="54229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Te</a:t>
            </a:r>
            <a:r>
              <a:rPr sz="1000" u="heavy" spc="-10" dirty="0">
                <a:uFill>
                  <a:solidFill>
                    <a:srgbClr val="F37876"/>
                  </a:solidFill>
                </a:uFill>
                <a:latin typeface="Calibri"/>
                <a:cs typeface="Calibri"/>
              </a:rPr>
              <a:t>rpen</a:t>
            </a:r>
            <a:r>
              <a:rPr sz="1000" spc="-10" dirty="0">
                <a:latin typeface="Calibri"/>
                <a:cs typeface="Calibri"/>
              </a:rPr>
              <a:t>uhi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7291451" y="3108070"/>
            <a:ext cx="347980" cy="356870"/>
            <a:chOff x="7291451" y="3108070"/>
            <a:chExt cx="347980" cy="356870"/>
          </a:xfrm>
        </p:grpSpPr>
        <p:sp>
          <p:nvSpPr>
            <p:cNvPr id="28" name="object 28"/>
            <p:cNvSpPr/>
            <p:nvPr/>
          </p:nvSpPr>
          <p:spPr>
            <a:xfrm>
              <a:off x="7552182" y="3122675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5" h="342264">
                  <a:moveTo>
                    <a:pt x="28956" y="255269"/>
                  </a:moveTo>
                  <a:lnTo>
                    <a:pt x="0" y="255269"/>
                  </a:lnTo>
                  <a:lnTo>
                    <a:pt x="43434" y="342138"/>
                  </a:lnTo>
                  <a:lnTo>
                    <a:pt x="79628" y="269748"/>
                  </a:lnTo>
                  <a:lnTo>
                    <a:pt x="28956" y="269748"/>
                  </a:lnTo>
                  <a:lnTo>
                    <a:pt x="28956" y="255269"/>
                  </a:lnTo>
                  <a:close/>
                </a:path>
                <a:path w="86995" h="342264">
                  <a:moveTo>
                    <a:pt x="57912" y="0"/>
                  </a:moveTo>
                  <a:lnTo>
                    <a:pt x="28956" y="0"/>
                  </a:lnTo>
                  <a:lnTo>
                    <a:pt x="28956" y="269748"/>
                  </a:lnTo>
                  <a:lnTo>
                    <a:pt x="57912" y="269748"/>
                  </a:lnTo>
                  <a:lnTo>
                    <a:pt x="57912" y="0"/>
                  </a:lnTo>
                  <a:close/>
                </a:path>
                <a:path w="86995" h="342264">
                  <a:moveTo>
                    <a:pt x="86868" y="255269"/>
                  </a:moveTo>
                  <a:lnTo>
                    <a:pt x="57912" y="255269"/>
                  </a:lnTo>
                  <a:lnTo>
                    <a:pt x="57912" y="269748"/>
                  </a:lnTo>
                  <a:lnTo>
                    <a:pt x="79628" y="269748"/>
                  </a:lnTo>
                  <a:lnTo>
                    <a:pt x="86868" y="255269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306056" y="3122675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59">
                  <a:moveTo>
                    <a:pt x="289178" y="0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7314183" y="2900679"/>
            <a:ext cx="845819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Tidak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Terpenuhi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6639306" y="3641597"/>
            <a:ext cx="86995" cy="342265"/>
          </a:xfrm>
          <a:custGeom>
            <a:avLst/>
            <a:gdLst/>
            <a:ahLst/>
            <a:cxnLst/>
            <a:rect l="l" t="t" r="r" b="b"/>
            <a:pathLst>
              <a:path w="86995" h="342264">
                <a:moveTo>
                  <a:pt x="28955" y="255320"/>
                </a:moveTo>
                <a:lnTo>
                  <a:pt x="0" y="255320"/>
                </a:lnTo>
                <a:lnTo>
                  <a:pt x="43434" y="342188"/>
                </a:lnTo>
                <a:lnTo>
                  <a:pt x="79628" y="269798"/>
                </a:lnTo>
                <a:lnTo>
                  <a:pt x="28955" y="269798"/>
                </a:lnTo>
                <a:lnTo>
                  <a:pt x="28955" y="255320"/>
                </a:lnTo>
                <a:close/>
              </a:path>
              <a:path w="86995" h="342264">
                <a:moveTo>
                  <a:pt x="57912" y="0"/>
                </a:moveTo>
                <a:lnTo>
                  <a:pt x="28955" y="0"/>
                </a:lnTo>
                <a:lnTo>
                  <a:pt x="28955" y="269798"/>
                </a:lnTo>
                <a:lnTo>
                  <a:pt x="57912" y="269798"/>
                </a:lnTo>
                <a:lnTo>
                  <a:pt x="57912" y="0"/>
                </a:lnTo>
                <a:close/>
              </a:path>
              <a:path w="86995" h="342264">
                <a:moveTo>
                  <a:pt x="86868" y="255320"/>
                </a:moveTo>
                <a:lnTo>
                  <a:pt x="57912" y="255320"/>
                </a:lnTo>
                <a:lnTo>
                  <a:pt x="57912" y="269798"/>
                </a:lnTo>
                <a:lnTo>
                  <a:pt x="79628" y="269798"/>
                </a:lnTo>
                <a:lnTo>
                  <a:pt x="86868" y="25532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574535" y="3449065"/>
            <a:ext cx="54229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Te</a:t>
            </a:r>
            <a:r>
              <a:rPr sz="1000" u="heavy" spc="-10" dirty="0">
                <a:uFill>
                  <a:solidFill>
                    <a:srgbClr val="F37876"/>
                  </a:solidFill>
                </a:uFill>
                <a:latin typeface="Calibri"/>
                <a:cs typeface="Calibri"/>
              </a:rPr>
              <a:t>rpen</a:t>
            </a:r>
            <a:r>
              <a:rPr sz="1000" spc="-10" dirty="0">
                <a:latin typeface="Calibri"/>
                <a:cs typeface="Calibri"/>
              </a:rPr>
              <a:t>uhi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4119371" y="2945129"/>
            <a:ext cx="4419600" cy="1698625"/>
            <a:chOff x="4119371" y="2945129"/>
            <a:chExt cx="4419600" cy="1698625"/>
          </a:xfrm>
        </p:grpSpPr>
        <p:sp>
          <p:nvSpPr>
            <p:cNvPr id="34" name="object 34"/>
            <p:cNvSpPr/>
            <p:nvPr/>
          </p:nvSpPr>
          <p:spPr>
            <a:xfrm>
              <a:off x="8452103" y="3637787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5" h="342264">
                  <a:moveTo>
                    <a:pt x="28955" y="255320"/>
                  </a:moveTo>
                  <a:lnTo>
                    <a:pt x="0" y="255320"/>
                  </a:lnTo>
                  <a:lnTo>
                    <a:pt x="43434" y="342188"/>
                  </a:lnTo>
                  <a:lnTo>
                    <a:pt x="79628" y="269798"/>
                  </a:lnTo>
                  <a:lnTo>
                    <a:pt x="28955" y="269798"/>
                  </a:lnTo>
                  <a:lnTo>
                    <a:pt x="28955" y="255320"/>
                  </a:lnTo>
                  <a:close/>
                </a:path>
                <a:path w="86995" h="342264">
                  <a:moveTo>
                    <a:pt x="57912" y="0"/>
                  </a:moveTo>
                  <a:lnTo>
                    <a:pt x="28955" y="0"/>
                  </a:lnTo>
                  <a:lnTo>
                    <a:pt x="28955" y="269798"/>
                  </a:lnTo>
                  <a:lnTo>
                    <a:pt x="57912" y="269798"/>
                  </a:lnTo>
                  <a:lnTo>
                    <a:pt x="57912" y="0"/>
                  </a:lnTo>
                  <a:close/>
                </a:path>
                <a:path w="86995" h="342264">
                  <a:moveTo>
                    <a:pt x="86868" y="255320"/>
                  </a:moveTo>
                  <a:lnTo>
                    <a:pt x="57912" y="255320"/>
                  </a:lnTo>
                  <a:lnTo>
                    <a:pt x="57912" y="269798"/>
                  </a:lnTo>
                  <a:lnTo>
                    <a:pt x="79628" y="269798"/>
                  </a:lnTo>
                  <a:lnTo>
                    <a:pt x="86868" y="25532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206739" y="3637787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59">
                  <a:moveTo>
                    <a:pt x="289178" y="0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820411" y="4556759"/>
              <a:ext cx="2476500" cy="86995"/>
            </a:xfrm>
            <a:custGeom>
              <a:avLst/>
              <a:gdLst/>
              <a:ahLst/>
              <a:cxnLst/>
              <a:rect l="l" t="t" r="r" b="b"/>
              <a:pathLst>
                <a:path w="2476500" h="86995">
                  <a:moveTo>
                    <a:pt x="2389632" y="0"/>
                  </a:moveTo>
                  <a:lnTo>
                    <a:pt x="2389632" y="86867"/>
                  </a:lnTo>
                  <a:lnTo>
                    <a:pt x="2447543" y="57911"/>
                  </a:lnTo>
                  <a:lnTo>
                    <a:pt x="2404110" y="57911"/>
                  </a:lnTo>
                  <a:lnTo>
                    <a:pt x="2404110" y="28955"/>
                  </a:lnTo>
                  <a:lnTo>
                    <a:pt x="2447543" y="28955"/>
                  </a:lnTo>
                  <a:lnTo>
                    <a:pt x="2389632" y="0"/>
                  </a:lnTo>
                  <a:close/>
                </a:path>
                <a:path w="2476500" h="86995">
                  <a:moveTo>
                    <a:pt x="2389632" y="28955"/>
                  </a:moveTo>
                  <a:lnTo>
                    <a:pt x="0" y="28955"/>
                  </a:lnTo>
                  <a:lnTo>
                    <a:pt x="0" y="57911"/>
                  </a:lnTo>
                  <a:lnTo>
                    <a:pt x="2389632" y="57911"/>
                  </a:lnTo>
                  <a:lnTo>
                    <a:pt x="2389632" y="28955"/>
                  </a:lnTo>
                  <a:close/>
                </a:path>
                <a:path w="2476500" h="86995">
                  <a:moveTo>
                    <a:pt x="2447543" y="28955"/>
                  </a:moveTo>
                  <a:lnTo>
                    <a:pt x="2404110" y="28955"/>
                  </a:lnTo>
                  <a:lnTo>
                    <a:pt x="2404110" y="57911"/>
                  </a:lnTo>
                  <a:lnTo>
                    <a:pt x="2447543" y="57911"/>
                  </a:lnTo>
                  <a:lnTo>
                    <a:pt x="2476499" y="43433"/>
                  </a:lnTo>
                  <a:lnTo>
                    <a:pt x="2447543" y="28955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820411" y="3188207"/>
              <a:ext cx="0" cy="1412240"/>
            </a:xfrm>
            <a:custGeom>
              <a:avLst/>
              <a:gdLst/>
              <a:ahLst/>
              <a:cxnLst/>
              <a:rect l="l" t="t" r="r" b="b"/>
              <a:pathLst>
                <a:path h="1412239">
                  <a:moveTo>
                    <a:pt x="0" y="1411973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582411" y="3695699"/>
              <a:ext cx="1083310" cy="905510"/>
            </a:xfrm>
            <a:custGeom>
              <a:avLst/>
              <a:gdLst/>
              <a:ahLst/>
              <a:cxnLst/>
              <a:rect l="l" t="t" r="r" b="b"/>
              <a:pathLst>
                <a:path w="1083309" h="905510">
                  <a:moveTo>
                    <a:pt x="0" y="0"/>
                  </a:moveTo>
                  <a:lnTo>
                    <a:pt x="0" y="904824"/>
                  </a:lnTo>
                </a:path>
                <a:path w="1083309" h="905510">
                  <a:moveTo>
                    <a:pt x="1083056" y="498347"/>
                  </a:moveTo>
                  <a:lnTo>
                    <a:pt x="1075943" y="905179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018525" y="4556759"/>
              <a:ext cx="450215" cy="86995"/>
            </a:xfrm>
            <a:custGeom>
              <a:avLst/>
              <a:gdLst/>
              <a:ahLst/>
              <a:cxnLst/>
              <a:rect l="l" t="t" r="r" b="b"/>
              <a:pathLst>
                <a:path w="450215" h="86995">
                  <a:moveTo>
                    <a:pt x="86868" y="0"/>
                  </a:moveTo>
                  <a:lnTo>
                    <a:pt x="0" y="43433"/>
                  </a:lnTo>
                  <a:lnTo>
                    <a:pt x="86868" y="86867"/>
                  </a:lnTo>
                  <a:lnTo>
                    <a:pt x="86868" y="57911"/>
                  </a:lnTo>
                  <a:lnTo>
                    <a:pt x="72390" y="57911"/>
                  </a:lnTo>
                  <a:lnTo>
                    <a:pt x="72390" y="28955"/>
                  </a:lnTo>
                  <a:lnTo>
                    <a:pt x="86868" y="28955"/>
                  </a:lnTo>
                  <a:lnTo>
                    <a:pt x="86868" y="0"/>
                  </a:lnTo>
                  <a:close/>
                </a:path>
                <a:path w="450215" h="86995">
                  <a:moveTo>
                    <a:pt x="86868" y="28955"/>
                  </a:moveTo>
                  <a:lnTo>
                    <a:pt x="72390" y="28955"/>
                  </a:lnTo>
                  <a:lnTo>
                    <a:pt x="72390" y="57911"/>
                  </a:lnTo>
                  <a:lnTo>
                    <a:pt x="86868" y="57911"/>
                  </a:lnTo>
                  <a:lnTo>
                    <a:pt x="86868" y="28955"/>
                  </a:lnTo>
                  <a:close/>
                </a:path>
                <a:path w="450215" h="86995">
                  <a:moveTo>
                    <a:pt x="449833" y="28955"/>
                  </a:moveTo>
                  <a:lnTo>
                    <a:pt x="86868" y="28955"/>
                  </a:lnTo>
                  <a:lnTo>
                    <a:pt x="86868" y="57911"/>
                  </a:lnTo>
                  <a:lnTo>
                    <a:pt x="449833" y="57911"/>
                  </a:lnTo>
                  <a:lnTo>
                    <a:pt x="449833" y="28955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468105" y="4156709"/>
              <a:ext cx="0" cy="443865"/>
            </a:xfrm>
            <a:custGeom>
              <a:avLst/>
              <a:gdLst/>
              <a:ahLst/>
              <a:cxnLst/>
              <a:rect l="l" t="t" r="r" b="b"/>
              <a:pathLst>
                <a:path h="443864">
                  <a:moveTo>
                    <a:pt x="0" y="443776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119371" y="2945129"/>
              <a:ext cx="1271270" cy="243204"/>
            </a:xfrm>
            <a:custGeom>
              <a:avLst/>
              <a:gdLst/>
              <a:ahLst/>
              <a:cxnLst/>
              <a:rect l="l" t="t" r="r" b="b"/>
              <a:pathLst>
                <a:path w="1271270" h="243205">
                  <a:moveTo>
                    <a:pt x="1271015" y="0"/>
                  </a:moveTo>
                  <a:lnTo>
                    <a:pt x="254253" y="0"/>
                  </a:lnTo>
                  <a:lnTo>
                    <a:pt x="0" y="243077"/>
                  </a:lnTo>
                  <a:lnTo>
                    <a:pt x="1016762" y="243077"/>
                  </a:lnTo>
                  <a:lnTo>
                    <a:pt x="1271015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/>
          <p:cNvSpPr txBox="1"/>
          <p:nvPr/>
        </p:nvSpPr>
        <p:spPr>
          <a:xfrm>
            <a:off x="4489196" y="2970275"/>
            <a:ext cx="54419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Predikat</a:t>
            </a:r>
            <a:r>
              <a:rPr sz="1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5039867" y="3454908"/>
            <a:ext cx="1271270" cy="243204"/>
          </a:xfrm>
          <a:custGeom>
            <a:avLst/>
            <a:gdLst/>
            <a:ahLst/>
            <a:cxnLst/>
            <a:rect l="l" t="t" r="r" b="b"/>
            <a:pathLst>
              <a:path w="1271270" h="243204">
                <a:moveTo>
                  <a:pt x="1271016" y="0"/>
                </a:moveTo>
                <a:lnTo>
                  <a:pt x="254254" y="0"/>
                </a:lnTo>
                <a:lnTo>
                  <a:pt x="0" y="243078"/>
                </a:lnTo>
                <a:lnTo>
                  <a:pt x="1016762" y="243078"/>
                </a:lnTo>
                <a:lnTo>
                  <a:pt x="1271016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5412232" y="3479800"/>
            <a:ext cx="53911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Predikat</a:t>
            </a:r>
            <a:r>
              <a:rPr sz="1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5987796" y="3960114"/>
            <a:ext cx="1271270" cy="243204"/>
          </a:xfrm>
          <a:custGeom>
            <a:avLst/>
            <a:gdLst/>
            <a:ahLst/>
            <a:cxnLst/>
            <a:rect l="l" t="t" r="r" b="b"/>
            <a:pathLst>
              <a:path w="1271270" h="243204">
                <a:moveTo>
                  <a:pt x="1271015" y="0"/>
                </a:moveTo>
                <a:lnTo>
                  <a:pt x="254253" y="0"/>
                </a:lnTo>
                <a:lnTo>
                  <a:pt x="0" y="243078"/>
                </a:lnTo>
                <a:lnTo>
                  <a:pt x="1016761" y="243078"/>
                </a:lnTo>
                <a:lnTo>
                  <a:pt x="1271015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6360414" y="3984752"/>
            <a:ext cx="53784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Predikat</a:t>
            </a:r>
            <a:r>
              <a:rPr sz="1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7872983" y="3950970"/>
            <a:ext cx="1271270" cy="243204"/>
          </a:xfrm>
          <a:custGeom>
            <a:avLst/>
            <a:gdLst/>
            <a:ahLst/>
            <a:cxnLst/>
            <a:rect l="l" t="t" r="r" b="b"/>
            <a:pathLst>
              <a:path w="1271270" h="243204">
                <a:moveTo>
                  <a:pt x="1271016" y="0"/>
                </a:moveTo>
                <a:lnTo>
                  <a:pt x="254254" y="0"/>
                </a:lnTo>
                <a:lnTo>
                  <a:pt x="0" y="243077"/>
                </a:lnTo>
                <a:lnTo>
                  <a:pt x="1016762" y="243077"/>
                </a:lnTo>
                <a:lnTo>
                  <a:pt x="1271016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8240776" y="3975100"/>
            <a:ext cx="54864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Predikat</a:t>
            </a:r>
            <a:r>
              <a:rPr sz="1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2433" y="158495"/>
            <a:ext cx="47402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Kondisional</a:t>
            </a:r>
            <a:r>
              <a:rPr spc="15" dirty="0"/>
              <a:t> </a:t>
            </a:r>
            <a:r>
              <a:rPr spc="145" dirty="0"/>
              <a:t>atau</a:t>
            </a:r>
            <a:r>
              <a:rPr spc="20" dirty="0"/>
              <a:t> </a:t>
            </a:r>
            <a:r>
              <a:rPr spc="170" dirty="0"/>
              <a:t>Percabangan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885190"/>
            <a:ext cx="5949950" cy="52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kehidupan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nyata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salah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satunya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saat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mengakses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u="sng" spc="-80" dirty="0">
                <a:solidFill>
                  <a:srgbClr val="EC7B00"/>
                </a:solidFill>
                <a:uFill>
                  <a:solidFill>
                    <a:srgbClr val="EC7B00"/>
                  </a:solidFill>
                </a:uFill>
                <a:latin typeface="Tahoma"/>
                <a:cs typeface="Tahoma"/>
                <a:hlinkClick r:id="rId2"/>
              </a:rPr>
              <a:t>facebook.com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.</a:t>
            </a:r>
            <a:endParaRPr sz="15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spcBef>
                <a:spcPts val="275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Ketika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mengakses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facebook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b="1" spc="-200" dirty="0">
                <a:solidFill>
                  <a:srgbClr val="242C47"/>
                </a:solidFill>
                <a:latin typeface="Tahoma"/>
                <a:cs typeface="Tahoma"/>
              </a:rPr>
              <a:t>kondisi</a:t>
            </a:r>
            <a:r>
              <a:rPr sz="1500" b="1" spc="-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belum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login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6440" y="2989072"/>
            <a:ext cx="685736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Sedangkan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jika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kondisi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login,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maka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mendapatkan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halaman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seperti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ini:</a:t>
            </a:r>
            <a:endParaRPr sz="150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9555" y="1588769"/>
            <a:ext cx="2999232" cy="126339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9555" y="3364229"/>
            <a:ext cx="4037838" cy="1502664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5239" y="1174496"/>
            <a:ext cx="403479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80" dirty="0"/>
              <a:t>Percabangan</a:t>
            </a:r>
            <a:r>
              <a:rPr spc="-15" dirty="0"/>
              <a:t> </a:t>
            </a:r>
            <a:r>
              <a:rPr spc="140" dirty="0"/>
              <a:t>pada</a:t>
            </a:r>
            <a:r>
              <a:rPr spc="-15" dirty="0"/>
              <a:t> </a:t>
            </a:r>
            <a:r>
              <a:rPr spc="165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867408"/>
            <a:ext cx="6842759" cy="212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6995" indent="1270">
              <a:lnSpc>
                <a:spcPct val="114999"/>
              </a:lnSpc>
              <a:spcBef>
                <a:spcPts val="100"/>
              </a:spcBef>
            </a:pP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bahasa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pemrograman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python,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syntax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statement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digunakan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melakukan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percabangan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adalah:</a:t>
            </a:r>
            <a:endParaRPr sz="1500">
              <a:latin typeface="Tahoma"/>
              <a:cs typeface="Tahoma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endParaRPr sz="1500">
              <a:latin typeface="Consolas"/>
              <a:cs typeface="Consolas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Elif</a:t>
            </a:r>
            <a:endParaRPr sz="1500">
              <a:latin typeface="Consolas"/>
              <a:cs typeface="Consolas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else</a:t>
            </a:r>
            <a:endParaRPr sz="1500">
              <a:latin typeface="Consolas"/>
              <a:cs typeface="Consolas"/>
            </a:endParaRPr>
          </a:p>
          <a:p>
            <a:pPr marL="12700" marR="5080" indent="1270">
              <a:lnSpc>
                <a:spcPct val="114999"/>
              </a:lnSpc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mana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4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merupakan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kondisi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utama,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sedangkan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elif</a:t>
            </a:r>
            <a:r>
              <a:rPr sz="1500" spc="-4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kondisi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kedua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ketiga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hingga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ke-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x,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sedangkan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else</a:t>
            </a:r>
            <a:r>
              <a:rPr sz="1500" spc="-4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kondisi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terakhir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mana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semua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kondisi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sebelumnya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tidak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ada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terpenuhi.</a:t>
            </a:r>
            <a:endParaRPr sz="1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"/>
            <a:ext cx="9144000" cy="5143474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4110990" y="0"/>
            <a:ext cx="5033010" cy="5133975"/>
          </a:xfrm>
          <a:custGeom>
            <a:avLst/>
            <a:gdLst/>
            <a:ahLst/>
            <a:cxnLst/>
            <a:rect l="l" t="t" r="r" b="b"/>
            <a:pathLst>
              <a:path w="5033009" h="5133975">
                <a:moveTo>
                  <a:pt x="5033010" y="0"/>
                </a:moveTo>
                <a:lnTo>
                  <a:pt x="0" y="0"/>
                </a:lnTo>
                <a:lnTo>
                  <a:pt x="0" y="5133593"/>
                </a:lnTo>
                <a:lnTo>
                  <a:pt x="5033010" y="5133593"/>
                </a:lnTo>
                <a:lnTo>
                  <a:pt x="50330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25826" y="559054"/>
            <a:ext cx="329565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195" dirty="0">
                <a:solidFill>
                  <a:srgbClr val="242C47"/>
                </a:solidFill>
                <a:latin typeface="Cambria"/>
                <a:cs typeface="Cambria"/>
              </a:rPr>
              <a:t>Pembahasan</a:t>
            </a:r>
            <a:r>
              <a:rPr sz="2500" dirty="0">
                <a:solidFill>
                  <a:srgbClr val="242C47"/>
                </a:solidFill>
                <a:latin typeface="Cambria"/>
                <a:cs typeface="Cambria"/>
              </a:rPr>
              <a:t> </a:t>
            </a:r>
            <a:r>
              <a:rPr sz="2500" spc="220" dirty="0">
                <a:solidFill>
                  <a:srgbClr val="242C47"/>
                </a:solidFill>
                <a:latin typeface="Cambria"/>
                <a:cs typeface="Cambria"/>
              </a:rPr>
              <a:t>Hari</a:t>
            </a:r>
            <a:r>
              <a:rPr sz="2500" spc="-15" dirty="0">
                <a:solidFill>
                  <a:srgbClr val="242C47"/>
                </a:solidFill>
                <a:latin typeface="Cambria"/>
                <a:cs typeface="Cambria"/>
              </a:rPr>
              <a:t> </a:t>
            </a:r>
            <a:r>
              <a:rPr sz="2500" spc="140" dirty="0">
                <a:solidFill>
                  <a:srgbClr val="242C47"/>
                </a:solidFill>
                <a:latin typeface="Cambria"/>
                <a:cs typeface="Cambria"/>
              </a:rPr>
              <a:t>Ini</a:t>
            </a:r>
            <a:endParaRPr sz="2500">
              <a:latin typeface="Cambria"/>
              <a:cs typeface="Cambri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99614" y="1527047"/>
            <a:ext cx="568960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spc="-55" dirty="0">
                <a:solidFill>
                  <a:srgbClr val="F17775"/>
                </a:solidFill>
              </a:rPr>
              <a:t>01</a:t>
            </a:r>
            <a:endParaRPr sz="4000"/>
          </a:p>
        </p:txBody>
      </p:sp>
      <p:sp>
        <p:nvSpPr>
          <p:cNvPr id="6" name="object 6"/>
          <p:cNvSpPr txBox="1"/>
          <p:nvPr/>
        </p:nvSpPr>
        <p:spPr>
          <a:xfrm>
            <a:off x="2436367" y="2137363"/>
            <a:ext cx="631825" cy="1873250"/>
          </a:xfrm>
          <a:prstGeom prst="rect">
            <a:avLst/>
          </a:prstGeom>
        </p:spPr>
        <p:txBody>
          <a:bodyPr vert="horz" wrap="square" lIns="0" tIns="326390" rIns="0" bIns="0" rtlCol="0">
            <a:spAutoFit/>
          </a:bodyPr>
          <a:lstStyle/>
          <a:p>
            <a:pPr marL="15240">
              <a:lnSpc>
                <a:spcPct val="100000"/>
              </a:lnSpc>
              <a:spcBef>
                <a:spcPts val="2570"/>
              </a:spcBef>
            </a:pPr>
            <a:r>
              <a:rPr sz="4000" spc="125" dirty="0">
                <a:solidFill>
                  <a:srgbClr val="F17775"/>
                </a:solidFill>
                <a:latin typeface="Cambria"/>
                <a:cs typeface="Cambria"/>
              </a:rPr>
              <a:t>02</a:t>
            </a:r>
            <a:endParaRPr sz="40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475"/>
              </a:spcBef>
            </a:pPr>
            <a:r>
              <a:rPr sz="4000" spc="120" dirty="0">
                <a:solidFill>
                  <a:srgbClr val="F17775"/>
                </a:solidFill>
                <a:latin typeface="Cambria"/>
                <a:cs typeface="Cambria"/>
              </a:rPr>
              <a:t>03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26816" y="1713483"/>
            <a:ext cx="135509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210" dirty="0">
                <a:solidFill>
                  <a:srgbClr val="242C47"/>
                </a:solidFill>
                <a:latin typeface="Tahoma"/>
                <a:cs typeface="Tahoma"/>
              </a:rPr>
              <a:t>BOOLEAN</a:t>
            </a:r>
            <a:r>
              <a:rPr sz="17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700" spc="-160" dirty="0">
                <a:solidFill>
                  <a:srgbClr val="242C47"/>
                </a:solidFill>
                <a:latin typeface="Tahoma"/>
                <a:cs typeface="Tahoma"/>
              </a:rPr>
              <a:t>VALUE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26816" y="2620518"/>
            <a:ext cx="1529080" cy="284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700" spc="-204" dirty="0">
                <a:solidFill>
                  <a:srgbClr val="242C47"/>
                </a:solidFill>
                <a:latin typeface="Tahoma"/>
                <a:cs typeface="Tahoma"/>
              </a:rPr>
              <a:t>OPERATOR</a:t>
            </a:r>
            <a:r>
              <a:rPr sz="17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700" spc="-200" dirty="0">
                <a:solidFill>
                  <a:srgbClr val="242C47"/>
                </a:solidFill>
                <a:latin typeface="Tahoma"/>
                <a:cs typeface="Tahoma"/>
              </a:rPr>
              <a:t>LOGIKA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26816" y="3538473"/>
            <a:ext cx="251904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spc="-225" dirty="0">
                <a:solidFill>
                  <a:srgbClr val="242C47"/>
                </a:solidFill>
                <a:latin typeface="Tahoma"/>
                <a:cs typeface="Tahoma"/>
              </a:rPr>
              <a:t>KONDISIONAL</a:t>
            </a:r>
            <a:r>
              <a:rPr sz="17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700" spc="-10" dirty="0">
                <a:solidFill>
                  <a:srgbClr val="242C47"/>
                </a:solidFill>
                <a:latin typeface="Tahoma"/>
                <a:cs typeface="Tahoma"/>
              </a:rPr>
              <a:t>/</a:t>
            </a:r>
            <a:r>
              <a:rPr sz="17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700" spc="-165" dirty="0">
                <a:solidFill>
                  <a:srgbClr val="242C47"/>
                </a:solidFill>
                <a:latin typeface="Tahoma"/>
                <a:cs typeface="Tahoma"/>
              </a:rPr>
              <a:t>PERCABANGAN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55109" y="1174496"/>
            <a:ext cx="10344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Blok</a:t>
            </a:r>
            <a:r>
              <a:rPr spc="20" dirty="0"/>
              <a:t> </a:t>
            </a:r>
            <a:r>
              <a:rPr spc="105" dirty="0"/>
              <a:t>If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901698"/>
            <a:ext cx="350456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Blok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0" dirty="0">
                <a:solidFill>
                  <a:srgbClr val="242C47"/>
                </a:solidFill>
                <a:latin typeface="Tahoma"/>
                <a:cs typeface="Tahoma"/>
              </a:rPr>
              <a:t>if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pada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python,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strukturnya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seperti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30" dirty="0">
                <a:solidFill>
                  <a:srgbClr val="242C47"/>
                </a:solidFill>
                <a:latin typeface="Tahoma"/>
                <a:cs typeface="Tahoma"/>
              </a:rPr>
              <a:t>ini: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4916" y="3182111"/>
            <a:ext cx="6755130" cy="8140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 algn="just">
              <a:lnSpc>
                <a:spcPct val="114999"/>
              </a:lnSpc>
              <a:spcBef>
                <a:spcPts val="100"/>
              </a:spcBef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Bagian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kondisi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sebuah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variabel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/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bertipe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data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 boolean.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Baik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berupa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True/False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secara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langsung,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pun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sebuah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ekspresi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logika.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5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kondisi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bernilai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True,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maka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statements()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dieksekusi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oleh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sistem.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5969" y="2316860"/>
            <a:ext cx="5024120" cy="711200"/>
          </a:xfrm>
          <a:prstGeom prst="rect">
            <a:avLst/>
          </a:prstGeom>
          <a:ln w="25146">
            <a:solidFill>
              <a:srgbClr val="BBA6AA"/>
            </a:solidFill>
          </a:ln>
        </p:spPr>
        <p:txBody>
          <a:bodyPr vert="horz" wrap="square" lIns="0" tIns="1270" rIns="0" bIns="0" rtlCol="0">
            <a:spAutoFit/>
          </a:bodyPr>
          <a:lstStyle/>
          <a:p>
            <a:pPr marL="313690" marR="3366770" indent="-222885">
              <a:lnSpc>
                <a:spcPts val="1920"/>
              </a:lnSpc>
              <a:spcBef>
                <a:spcPts val="10"/>
              </a:spcBef>
            </a:pPr>
            <a:r>
              <a:rPr sz="1600" dirty="0">
                <a:solidFill>
                  <a:srgbClr val="2F0008"/>
                </a:solidFill>
                <a:latin typeface="Consolas"/>
                <a:cs typeface="Consolas"/>
              </a:rPr>
              <a:t>if</a:t>
            </a:r>
            <a:r>
              <a:rPr sz="1600" spc="-15" dirty="0">
                <a:solidFill>
                  <a:srgbClr val="2F0008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2F0008"/>
                </a:solidFill>
                <a:latin typeface="Consolas"/>
                <a:cs typeface="Consolas"/>
              </a:rPr>
              <a:t>kondisi: statements()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55109" y="361695"/>
            <a:ext cx="10344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Blok</a:t>
            </a:r>
            <a:r>
              <a:rPr spc="20" dirty="0"/>
              <a:t> </a:t>
            </a:r>
            <a:r>
              <a:rPr spc="105" dirty="0"/>
              <a:t>If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088897"/>
            <a:ext cx="6210935" cy="2620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Perhatikan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program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True:</a:t>
            </a:r>
            <a:endParaRPr sz="1500">
              <a:latin typeface="Consolas"/>
              <a:cs typeface="Consolas"/>
            </a:endParaRPr>
          </a:p>
          <a:p>
            <a:pPr marL="22225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print('Kode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program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ini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akan</a:t>
            </a:r>
            <a:r>
              <a:rPr sz="1500" spc="-6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dieksekusi')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False:</a:t>
            </a:r>
            <a:endParaRPr sz="1500">
              <a:latin typeface="Consolas"/>
              <a:cs typeface="Consolas"/>
            </a:endParaRPr>
          </a:p>
          <a:p>
            <a:pPr marL="22225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print('Kode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program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ini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tidak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akan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dieksekusi')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1500">
              <a:latin typeface="Consolas"/>
              <a:cs typeface="Consolas"/>
            </a:endParaRPr>
          </a:p>
          <a:p>
            <a:pPr marL="355600" marR="5080" indent="-342900">
              <a:lnSpc>
                <a:spcPct val="114999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print('Kode</a:t>
            </a:r>
            <a:r>
              <a:rPr sz="1500" spc="-6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program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ini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akan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selalu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dieksekusi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karena</a:t>
            </a:r>
            <a:r>
              <a:rPr sz="1500" spc="-6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tidak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termasuk</a:t>
            </a:r>
            <a:r>
              <a:rPr sz="15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pada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percabangan')</a:t>
            </a:r>
            <a:endParaRPr sz="1500">
              <a:latin typeface="Consolas"/>
              <a:cs typeface="Consola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" y="3940302"/>
            <a:ext cx="6195059" cy="643128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55109" y="1174496"/>
            <a:ext cx="10344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165" dirty="0">
                <a:solidFill>
                  <a:srgbClr val="242C47"/>
                </a:solidFill>
                <a:latin typeface="Cambria"/>
                <a:cs typeface="Cambria"/>
              </a:rPr>
              <a:t>Blok</a:t>
            </a:r>
            <a:r>
              <a:rPr sz="2500" spc="20" dirty="0">
                <a:solidFill>
                  <a:srgbClr val="242C47"/>
                </a:solidFill>
                <a:latin typeface="Cambria"/>
                <a:cs typeface="Cambria"/>
              </a:rPr>
              <a:t> </a:t>
            </a:r>
            <a:r>
              <a:rPr sz="2500" spc="105" dirty="0">
                <a:solidFill>
                  <a:srgbClr val="242C47"/>
                </a:solidFill>
                <a:latin typeface="Cambria"/>
                <a:cs typeface="Cambria"/>
              </a:rPr>
              <a:t>If</a:t>
            </a:r>
            <a:endParaRPr sz="25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4916" y="1867408"/>
            <a:ext cx="6824345" cy="551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14999"/>
              </a:lnSpc>
              <a:spcBef>
                <a:spcPts val="100"/>
              </a:spcBef>
            </a:pP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Ingat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bahwa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blok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python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ditentukan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oleh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indentasi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seperti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telah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30" dirty="0">
                <a:solidFill>
                  <a:srgbClr val="242C47"/>
                </a:solidFill>
                <a:latin typeface="Tahoma"/>
                <a:cs typeface="Tahoma"/>
              </a:rPr>
              <a:t>bahas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pada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Aturan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Penulisan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Sintaks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Python</a:t>
            </a:r>
            <a:endParaRPr sz="150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2751" y="2630423"/>
            <a:ext cx="4939284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55109" y="1174496"/>
            <a:ext cx="103441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Blok</a:t>
            </a:r>
            <a:r>
              <a:rPr spc="20" dirty="0"/>
              <a:t> </a:t>
            </a:r>
            <a:r>
              <a:rPr spc="105" dirty="0"/>
              <a:t>If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867408"/>
            <a:ext cx="6538595" cy="212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270">
              <a:lnSpc>
                <a:spcPct val="114999"/>
              </a:lnSpc>
              <a:spcBef>
                <a:spcPts val="100"/>
              </a:spcBef>
            </a:pP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Selain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menggunakan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boolean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secara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langsung,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juga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menggunakan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ekspresi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logika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percabangan.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Perhatikan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500">
              <a:latin typeface="Tahoma"/>
              <a:cs typeface="Tahoma"/>
            </a:endParaRPr>
          </a:p>
          <a:p>
            <a:pPr marL="13970">
              <a:lnSpc>
                <a:spcPct val="100000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5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10: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#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salah</a:t>
            </a:r>
            <a:endParaRPr sz="1500">
              <a:latin typeface="Consolas"/>
              <a:cs typeface="Consolas"/>
            </a:endParaRPr>
          </a:p>
          <a:p>
            <a:pPr marL="22352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print('Nilai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5</a:t>
            </a:r>
            <a:r>
              <a:rPr sz="15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lebih</a:t>
            </a:r>
            <a:r>
              <a:rPr sz="15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5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10')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10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5: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#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benar</a:t>
            </a:r>
            <a:endParaRPr sz="1500">
              <a:latin typeface="Consolas"/>
              <a:cs typeface="Consolas"/>
            </a:endParaRPr>
          </a:p>
          <a:p>
            <a:pPr marL="22352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print('Nilai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10</a:t>
            </a:r>
            <a:r>
              <a:rPr sz="15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lebih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dari</a:t>
            </a:r>
            <a:r>
              <a:rPr sz="15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5')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469510" y="3118739"/>
            <a:ext cx="380365" cy="431165"/>
            <a:chOff x="4469510" y="3118739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4482210" y="3131439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5" y="405511"/>
                  </a:lnTo>
                  <a:lnTo>
                    <a:pt x="354456" y="197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482210" y="3131439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5" y="405511"/>
                  </a:moveTo>
                  <a:lnTo>
                    <a:pt x="0" y="0"/>
                  </a:lnTo>
                  <a:lnTo>
                    <a:pt x="354456" y="197104"/>
                  </a:lnTo>
                  <a:lnTo>
                    <a:pt x="4825" y="405511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35879" y="3177539"/>
            <a:ext cx="3024378" cy="359664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81729" y="1174496"/>
            <a:ext cx="178117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5" dirty="0"/>
              <a:t>Blok</a:t>
            </a:r>
            <a:r>
              <a:rPr spc="20" dirty="0"/>
              <a:t> </a:t>
            </a:r>
            <a:r>
              <a:rPr spc="114" dirty="0"/>
              <a:t>if..else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901698"/>
            <a:ext cx="6029325" cy="2883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Blok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0" dirty="0">
                <a:solidFill>
                  <a:srgbClr val="242C47"/>
                </a:solidFill>
                <a:latin typeface="Tahoma"/>
                <a:cs typeface="Tahoma"/>
              </a:rPr>
              <a:t>if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else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biasa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dinamakan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percabangan,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karena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memiliki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setidaknya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2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cabang:</a:t>
            </a:r>
            <a:endParaRPr sz="15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Cabang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endParaRPr sz="1500">
              <a:latin typeface="Consolas"/>
              <a:cs typeface="Consolas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Cabang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else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50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print('Nilai</a:t>
            </a:r>
            <a:r>
              <a:rPr sz="1500" spc="-6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anda</a:t>
            </a:r>
            <a:r>
              <a:rPr sz="1500" spc="-6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adalah:',</a:t>
            </a:r>
            <a:r>
              <a:rPr sz="1500" spc="-6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nilai,</a:t>
            </a:r>
            <a:r>
              <a:rPr sz="1500" spc="-6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'\n')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70:</a:t>
            </a:r>
            <a:endParaRPr sz="1500">
              <a:latin typeface="Consolas"/>
              <a:cs typeface="Consolas"/>
            </a:endParaRPr>
          </a:p>
          <a:p>
            <a:pPr marL="22225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print('Selamat,</a:t>
            </a:r>
            <a:r>
              <a:rPr sz="1500" spc="-8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anda</a:t>
            </a:r>
            <a:r>
              <a:rPr sz="1500" spc="-7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lulus!')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else:</a:t>
            </a:r>
            <a:endParaRPr sz="1500">
              <a:latin typeface="Consolas"/>
              <a:cs typeface="Consolas"/>
            </a:endParaRPr>
          </a:p>
          <a:p>
            <a:pPr marL="22225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print('Maaf,</a:t>
            </a:r>
            <a:r>
              <a:rPr sz="1500" spc="-6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anda</a:t>
            </a:r>
            <a:r>
              <a:rPr sz="1500" spc="-6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tidak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lulus.')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5033390" y="3724402"/>
            <a:ext cx="380365" cy="431165"/>
            <a:chOff x="5033390" y="3724402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5046090" y="3737102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5" y="405561"/>
                  </a:lnTo>
                  <a:lnTo>
                    <a:pt x="354457" y="1971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046090" y="3737102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5" y="405561"/>
                  </a:moveTo>
                  <a:lnTo>
                    <a:pt x="0" y="0"/>
                  </a:lnTo>
                  <a:lnTo>
                    <a:pt x="354457" y="197192"/>
                  </a:lnTo>
                  <a:lnTo>
                    <a:pt x="4825" y="405561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6523" y="3407664"/>
            <a:ext cx="2776728" cy="90297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9403" y="632206"/>
            <a:ext cx="2426970" cy="4070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65" dirty="0"/>
              <a:t>Blok</a:t>
            </a:r>
            <a:r>
              <a:rPr spc="10" dirty="0"/>
              <a:t> </a:t>
            </a:r>
            <a:r>
              <a:rPr spc="105" dirty="0"/>
              <a:t>if..elif..else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324868"/>
            <a:ext cx="6803390" cy="318135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membuat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lebih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2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cabang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logika.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7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pada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python,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membuat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lebih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dari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2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cabang,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menggunakan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blok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if..elif..else.</a:t>
            </a:r>
            <a:endParaRPr sz="1500">
              <a:latin typeface="Tahoma"/>
              <a:cs typeface="Tahoma"/>
            </a:endParaRPr>
          </a:p>
          <a:p>
            <a:pPr marL="12700" marR="5080" indent="1270">
              <a:lnSpc>
                <a:spcPct val="114999"/>
              </a:lnSpc>
            </a:pP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paling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85" dirty="0">
                <a:solidFill>
                  <a:srgbClr val="242C47"/>
                </a:solidFill>
                <a:latin typeface="Tahoma"/>
                <a:cs typeface="Tahoma"/>
              </a:rPr>
              <a:t>umum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digunakan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kasus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percabangan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if..elif..else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menentukan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grade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suatu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siswa.</a:t>
            </a:r>
            <a:endParaRPr sz="1500">
              <a:latin typeface="Tahoma"/>
              <a:cs typeface="Tahoma"/>
            </a:endParaRPr>
          </a:p>
          <a:p>
            <a:pPr marL="12700" marR="728980" indent="1270">
              <a:lnSpc>
                <a:spcPct val="114999"/>
              </a:lnSpc>
            </a:pP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Misal,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jika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nilainya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sekian,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dia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dapat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predikat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75" dirty="0">
                <a:solidFill>
                  <a:srgbClr val="242C47"/>
                </a:solidFill>
                <a:latin typeface="Tahoma"/>
                <a:cs typeface="Tahoma"/>
              </a:rPr>
              <a:t>A.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Sedangkan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nilainya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sekian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maka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predikatnya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B,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seterusnya.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rules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gunakan:</a:t>
            </a:r>
            <a:endParaRPr sz="1500">
              <a:latin typeface="Tahoma"/>
              <a:cs typeface="Tahoma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Predikat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10" dirty="0">
                <a:solidFill>
                  <a:srgbClr val="242C47"/>
                </a:solidFill>
                <a:latin typeface="Tahoma"/>
                <a:cs typeface="Tahoma"/>
              </a:rPr>
              <a:t>A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&gt;=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90</a:t>
            </a:r>
            <a:endParaRPr sz="1500">
              <a:latin typeface="Tahoma"/>
              <a:cs typeface="Tahoma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Predikat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B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&gt;=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80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80" dirty="0">
                <a:solidFill>
                  <a:srgbClr val="242C47"/>
                </a:solidFill>
                <a:latin typeface="Tahoma"/>
                <a:cs typeface="Tahoma"/>
              </a:rPr>
              <a:t>&lt;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90</a:t>
            </a:r>
            <a:endParaRPr sz="1500">
              <a:latin typeface="Tahoma"/>
              <a:cs typeface="Tahoma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Predikat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C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&gt;=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60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80" dirty="0">
                <a:solidFill>
                  <a:srgbClr val="242C47"/>
                </a:solidFill>
                <a:latin typeface="Tahoma"/>
                <a:cs typeface="Tahoma"/>
              </a:rPr>
              <a:t>&lt;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80</a:t>
            </a:r>
            <a:endParaRPr sz="1500">
              <a:latin typeface="Tahoma"/>
              <a:cs typeface="Tahoma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Predikat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10" dirty="0">
                <a:solidFill>
                  <a:srgbClr val="242C47"/>
                </a:solidFill>
                <a:latin typeface="Tahoma"/>
                <a:cs typeface="Tahoma"/>
              </a:rPr>
              <a:t>D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&gt;=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40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80" dirty="0">
                <a:solidFill>
                  <a:srgbClr val="242C47"/>
                </a:solidFill>
                <a:latin typeface="Tahoma"/>
                <a:cs typeface="Tahoma"/>
              </a:rPr>
              <a:t>&lt;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60</a:t>
            </a:r>
            <a:endParaRPr sz="1500">
              <a:latin typeface="Tahoma"/>
              <a:cs typeface="Tahoma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Selain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itu,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maka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predikat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E.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5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rule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atas,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menggunakan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satu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if,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3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elif,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1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else</a:t>
            </a:r>
            <a:endParaRPr sz="1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9403" y="632206"/>
            <a:ext cx="2426970" cy="4070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65" dirty="0"/>
              <a:t>Blok</a:t>
            </a:r>
            <a:r>
              <a:rPr spc="10" dirty="0"/>
              <a:t> </a:t>
            </a:r>
            <a:r>
              <a:rPr spc="105" dirty="0"/>
              <a:t>if..elif..else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359408"/>
            <a:ext cx="4009390" cy="3147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int(input('Masukkan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nilai: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'))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1500">
              <a:latin typeface="Consolas"/>
              <a:cs typeface="Consolas"/>
            </a:endParaRPr>
          </a:p>
          <a:p>
            <a:pPr marL="222250" marR="1786889" indent="-209550">
              <a:lnSpc>
                <a:spcPct val="114999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90: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500" spc="-1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A')</a:t>
            </a:r>
            <a:endParaRPr sz="1500">
              <a:latin typeface="Consolas"/>
              <a:cs typeface="Consolas"/>
            </a:endParaRPr>
          </a:p>
          <a:p>
            <a:pPr marL="222250" marR="1786889" indent="-209550">
              <a:lnSpc>
                <a:spcPct val="114999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elif</a:t>
            </a:r>
            <a:r>
              <a:rPr sz="15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80: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500" spc="-1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B')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elif</a:t>
            </a:r>
            <a:r>
              <a:rPr sz="15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60:</a:t>
            </a:r>
            <a:endParaRPr sz="1500">
              <a:latin typeface="Consolas"/>
              <a:cs typeface="Consolas"/>
            </a:endParaRPr>
          </a:p>
          <a:p>
            <a:pPr marL="22225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C')</a:t>
            </a:r>
            <a:endParaRPr sz="1500">
              <a:latin typeface="Consolas"/>
              <a:cs typeface="Consolas"/>
            </a:endParaRPr>
          </a:p>
          <a:p>
            <a:pPr marL="222250" marR="1786889" indent="-209550">
              <a:lnSpc>
                <a:spcPct val="114999"/>
              </a:lnSpc>
              <a:spcBef>
                <a:spcPts val="5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elif</a:t>
            </a:r>
            <a:r>
              <a:rPr sz="15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40: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500" spc="-1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D')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else:</a:t>
            </a:r>
            <a:endParaRPr sz="1500">
              <a:latin typeface="Consolas"/>
              <a:cs typeface="Consolas"/>
            </a:endParaRPr>
          </a:p>
          <a:p>
            <a:pPr marL="22225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500" spc="-1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E')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204842" y="2576829"/>
            <a:ext cx="380365" cy="431165"/>
            <a:chOff x="4204842" y="2576829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4217542" y="2589529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6" y="405638"/>
                  </a:lnTo>
                  <a:lnTo>
                    <a:pt x="354457" y="19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17542" y="2589529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6" y="405638"/>
                  </a:moveTo>
                  <a:lnTo>
                    <a:pt x="0" y="0"/>
                  </a:lnTo>
                  <a:lnTo>
                    <a:pt x="354457" y="197231"/>
                  </a:lnTo>
                  <a:lnTo>
                    <a:pt x="4826" y="405638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0035" y="2485644"/>
            <a:ext cx="2735580" cy="671321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59403" y="632206"/>
            <a:ext cx="2426970" cy="4070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65" dirty="0"/>
              <a:t>Blok</a:t>
            </a:r>
            <a:r>
              <a:rPr spc="10" dirty="0"/>
              <a:t> </a:t>
            </a:r>
            <a:r>
              <a:rPr spc="105" dirty="0"/>
              <a:t>if..elif..else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324868"/>
            <a:ext cx="6840855" cy="334454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Mengapa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pakai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elif,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tidak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0" dirty="0">
                <a:solidFill>
                  <a:srgbClr val="242C47"/>
                </a:solidFill>
                <a:latin typeface="Tahoma"/>
                <a:cs typeface="Tahoma"/>
              </a:rPr>
              <a:t>if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saja?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Coba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ubah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program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atas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menjadi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menggunakan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if</a:t>
            </a: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semua,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tanpa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elif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sekali</a:t>
            </a:r>
            <a:endParaRPr sz="1500">
              <a:latin typeface="Tahoma"/>
              <a:cs typeface="Tahoma"/>
            </a:endParaRPr>
          </a:p>
          <a:p>
            <a:pPr marL="13970" marR="3620770">
              <a:lnSpc>
                <a:spcPct val="229999"/>
              </a:lnSpc>
              <a:spcBef>
                <a:spcPts val="455"/>
              </a:spcBef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2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2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int(input('Masukkan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nilai:</a:t>
            </a:r>
            <a:r>
              <a:rPr sz="12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'))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90:</a:t>
            </a:r>
            <a:endParaRPr sz="1200">
              <a:latin typeface="Consolas"/>
              <a:cs typeface="Consolas"/>
            </a:endParaRPr>
          </a:p>
          <a:p>
            <a:pPr marL="13970" marR="5051425" indent="167640">
              <a:lnSpc>
                <a:spcPct val="114999"/>
              </a:lnSpc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2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A')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80:</a:t>
            </a:r>
            <a:endParaRPr sz="1200">
              <a:latin typeface="Consolas"/>
              <a:cs typeface="Consolas"/>
            </a:endParaRPr>
          </a:p>
          <a:p>
            <a:pPr marL="13970" marR="5051425" indent="167640">
              <a:lnSpc>
                <a:spcPts val="1660"/>
              </a:lnSpc>
              <a:spcBef>
                <a:spcPts val="90"/>
              </a:spcBef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2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B')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60:</a:t>
            </a:r>
            <a:endParaRPr sz="1200">
              <a:latin typeface="Consolas"/>
              <a:cs typeface="Consolas"/>
            </a:endParaRPr>
          </a:p>
          <a:p>
            <a:pPr marL="181610">
              <a:lnSpc>
                <a:spcPct val="100000"/>
              </a:lnSpc>
              <a:spcBef>
                <a:spcPts val="120"/>
              </a:spcBef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2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C')</a:t>
            </a:r>
            <a:endParaRPr sz="1200">
              <a:latin typeface="Consolas"/>
              <a:cs typeface="Consolas"/>
            </a:endParaRPr>
          </a:p>
          <a:p>
            <a:pPr marL="181610" marR="5051425" indent="-167640">
              <a:lnSpc>
                <a:spcPct val="114999"/>
              </a:lnSpc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40: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2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D')</a:t>
            </a:r>
            <a:endParaRPr sz="12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15"/>
              </a:spcBef>
            </a:pP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else:</a:t>
            </a:r>
            <a:endParaRPr sz="1200">
              <a:latin typeface="Consolas"/>
              <a:cs typeface="Consolas"/>
            </a:endParaRPr>
          </a:p>
          <a:p>
            <a:pPr marL="181610">
              <a:lnSpc>
                <a:spcPct val="100000"/>
              </a:lnSpc>
              <a:spcBef>
                <a:spcPts val="215"/>
              </a:spcBef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print('Predikat</a:t>
            </a:r>
            <a:r>
              <a:rPr sz="12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E')</a:t>
            </a:r>
            <a:endParaRPr sz="12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204842" y="2576829"/>
            <a:ext cx="380365" cy="431165"/>
            <a:chOff x="4204842" y="2576829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4217542" y="2589529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6" y="405638"/>
                  </a:lnTo>
                  <a:lnTo>
                    <a:pt x="354457" y="19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17542" y="2589529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6" y="405638"/>
                  </a:moveTo>
                  <a:lnTo>
                    <a:pt x="0" y="0"/>
                  </a:lnTo>
                  <a:lnTo>
                    <a:pt x="354457" y="197231"/>
                  </a:lnTo>
                  <a:lnTo>
                    <a:pt x="4826" y="405638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0234" y="2485644"/>
            <a:ext cx="1954530" cy="904494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0405" y="632206"/>
            <a:ext cx="3664585" cy="40703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180" dirty="0"/>
              <a:t>Percabangan</a:t>
            </a:r>
            <a:r>
              <a:rPr spc="-5" dirty="0"/>
              <a:t> </a:t>
            </a:r>
            <a:r>
              <a:rPr spc="175" dirty="0"/>
              <a:t>Satu</a:t>
            </a:r>
            <a:r>
              <a:rPr spc="-10" dirty="0"/>
              <a:t> </a:t>
            </a:r>
            <a:r>
              <a:rPr spc="95" dirty="0"/>
              <a:t>Baris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0344" y="1324868"/>
            <a:ext cx="6345555" cy="815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 marR="5080" indent="-5080">
              <a:lnSpc>
                <a:spcPct val="115100"/>
              </a:lnSpc>
              <a:spcBef>
                <a:spcPts val="100"/>
              </a:spcBef>
            </a:pP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Pada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python,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menggunakan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if..else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satu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baris.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Biasanya,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pada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bahasa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pemrograman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lainnya,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disebut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sebagai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ternary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(meskipun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python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cukup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unik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segi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sintaksisnya).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6440" y="2377186"/>
            <a:ext cx="2541905" cy="1077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0" marR="635000" indent="-209550">
              <a:lnSpc>
                <a:spcPct val="114999"/>
              </a:lnSpc>
              <a:spcBef>
                <a:spcPts val="10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70: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status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'lulus'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else:</a:t>
            </a:r>
            <a:endParaRPr sz="1500">
              <a:latin typeface="Consolas"/>
              <a:cs typeface="Consolas"/>
            </a:endParaRPr>
          </a:p>
          <a:p>
            <a:pPr marL="22225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status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'tidak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lulus'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6440" y="3726179"/>
            <a:ext cx="138747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print(status)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3771646" y="2971545"/>
            <a:ext cx="380365" cy="431165"/>
            <a:chOff x="3771646" y="2971545"/>
            <a:chExt cx="380365" cy="431165"/>
          </a:xfrm>
        </p:grpSpPr>
        <p:sp>
          <p:nvSpPr>
            <p:cNvPr id="7" name="object 7"/>
            <p:cNvSpPr/>
            <p:nvPr/>
          </p:nvSpPr>
          <p:spPr>
            <a:xfrm>
              <a:off x="3784346" y="2984245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5" y="405638"/>
                  </a:lnTo>
                  <a:lnTo>
                    <a:pt x="354456" y="19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84346" y="2984245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5" y="405638"/>
                  </a:moveTo>
                  <a:lnTo>
                    <a:pt x="0" y="0"/>
                  </a:lnTo>
                  <a:lnTo>
                    <a:pt x="354456" y="197231"/>
                  </a:lnTo>
                  <a:lnTo>
                    <a:pt x="4825" y="405638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332223" y="2595372"/>
            <a:ext cx="400939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6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6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int(input('Masukkan</a:t>
            </a:r>
            <a:r>
              <a:rPr sz="1500" spc="-6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nilai:</a:t>
            </a:r>
            <a:r>
              <a:rPr sz="1500" spc="-6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'))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55770" y="2880360"/>
            <a:ext cx="4752975" cy="596900"/>
          </a:xfrm>
          <a:prstGeom prst="rect">
            <a:avLst/>
          </a:prstGeom>
          <a:ln w="38100">
            <a:solidFill>
              <a:srgbClr val="A3120E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725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status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'lulus'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70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else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'tidak</a:t>
            </a:r>
            <a:endParaRPr sz="1500">
              <a:latin typeface="Consolas"/>
              <a:cs typeface="Consolas"/>
            </a:endParaRPr>
          </a:p>
          <a:p>
            <a:pPr marL="431800">
              <a:lnSpc>
                <a:spcPct val="100000"/>
              </a:lnSpc>
              <a:spcBef>
                <a:spcPts val="27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lulus'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32223" y="3384041"/>
            <a:ext cx="138747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print(status)</a:t>
            </a:r>
            <a:endParaRPr sz="15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8082" y="384301"/>
            <a:ext cx="376872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80" dirty="0"/>
              <a:t>Percabangan</a:t>
            </a:r>
            <a:r>
              <a:rPr spc="20" dirty="0"/>
              <a:t> </a:t>
            </a:r>
            <a:r>
              <a:rPr spc="145" dirty="0"/>
              <a:t>Bertingkat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0344" y="1076456"/>
            <a:ext cx="6631940" cy="374396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Percabangan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bertingkat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adalah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sebuah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istilah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untuk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0" dirty="0">
                <a:solidFill>
                  <a:srgbClr val="242C47"/>
                </a:solidFill>
                <a:latin typeface="Tahoma"/>
                <a:cs typeface="Tahoma"/>
              </a:rPr>
              <a:t>if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if.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Silakan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coba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5" dirty="0">
                <a:solidFill>
                  <a:srgbClr val="242C47"/>
                </a:solidFill>
                <a:latin typeface="Tahoma"/>
                <a:cs typeface="Tahoma"/>
              </a:rPr>
              <a:t>jalankan</a:t>
            </a:r>
            <a:endParaRPr sz="1500">
              <a:latin typeface="Tahoma"/>
              <a:cs typeface="Tahoma"/>
            </a:endParaRPr>
          </a:p>
          <a:p>
            <a:pPr marL="17145">
              <a:lnSpc>
                <a:spcPct val="100000"/>
              </a:lnSpc>
              <a:spcBef>
                <a:spcPts val="275"/>
              </a:spcBef>
            </a:pP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program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di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bawah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endParaRPr sz="1500">
              <a:latin typeface="Tahoma"/>
              <a:cs typeface="Tahoma"/>
            </a:endParaRPr>
          </a:p>
          <a:p>
            <a:pPr marL="18415" marR="2866390">
              <a:lnSpc>
                <a:spcPct val="114999"/>
              </a:lnSpc>
              <a:spcBef>
                <a:spcPts val="15"/>
              </a:spcBef>
            </a:pP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4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int(input('Masukkan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nilai:</a:t>
            </a:r>
            <a:r>
              <a:rPr sz="14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spc="-25" dirty="0">
                <a:solidFill>
                  <a:srgbClr val="242C47"/>
                </a:solidFill>
                <a:latin typeface="Consolas"/>
                <a:cs typeface="Consolas"/>
              </a:rPr>
              <a:t>'))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usia</a:t>
            </a:r>
            <a:r>
              <a:rPr sz="14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int(input('Masukkan</a:t>
            </a:r>
            <a:r>
              <a:rPr sz="14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usia:</a:t>
            </a:r>
            <a:r>
              <a:rPr sz="14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spc="-25" dirty="0">
                <a:solidFill>
                  <a:srgbClr val="242C47"/>
                </a:solidFill>
                <a:latin typeface="Consolas"/>
                <a:cs typeface="Consolas"/>
              </a:rPr>
              <a:t>'))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400">
              <a:latin typeface="Consolas"/>
              <a:cs typeface="Consolas"/>
            </a:endParaRPr>
          </a:p>
          <a:p>
            <a:pPr marL="215265" marR="4933315" indent="-196850">
              <a:lnSpc>
                <a:spcPct val="114999"/>
              </a:lnSpc>
              <a:spcBef>
                <a:spcPts val="5"/>
              </a:spcBef>
            </a:pP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4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nilai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&gt;=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spc="-25" dirty="0">
                <a:solidFill>
                  <a:srgbClr val="242C47"/>
                </a:solidFill>
                <a:latin typeface="Consolas"/>
                <a:cs typeface="Consolas"/>
              </a:rPr>
              <a:t>75: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(usia</a:t>
            </a:r>
            <a:r>
              <a:rPr sz="14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&lt;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15):</a:t>
            </a:r>
            <a:endParaRPr sz="1400">
              <a:latin typeface="Consolas"/>
              <a:cs typeface="Consolas"/>
            </a:endParaRPr>
          </a:p>
          <a:p>
            <a:pPr marL="411480">
              <a:lnSpc>
                <a:spcPct val="100000"/>
              </a:lnSpc>
              <a:spcBef>
                <a:spcPts val="250"/>
              </a:spcBef>
            </a:pP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print('Selamat</a:t>
            </a:r>
            <a:r>
              <a:rPr sz="14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adek,</a:t>
            </a:r>
            <a:r>
              <a:rPr sz="14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kamu</a:t>
            </a:r>
            <a:r>
              <a:rPr sz="14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lulus!')</a:t>
            </a:r>
            <a:endParaRPr sz="1400">
              <a:latin typeface="Consolas"/>
              <a:cs typeface="Consolas"/>
            </a:endParaRPr>
          </a:p>
          <a:p>
            <a:pPr marL="215265">
              <a:lnSpc>
                <a:spcPct val="100000"/>
              </a:lnSpc>
              <a:spcBef>
                <a:spcPts val="254"/>
              </a:spcBef>
            </a:pP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else:</a:t>
            </a:r>
            <a:endParaRPr sz="1400">
              <a:latin typeface="Consolas"/>
              <a:cs typeface="Consolas"/>
            </a:endParaRPr>
          </a:p>
          <a:p>
            <a:pPr marL="18415" marR="2768600" indent="393065">
              <a:lnSpc>
                <a:spcPct val="114999"/>
              </a:lnSpc>
            </a:pP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print('Selamat</a:t>
            </a:r>
            <a:r>
              <a:rPr sz="14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kakak,</a:t>
            </a:r>
            <a:r>
              <a:rPr sz="14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kamu</a:t>
            </a:r>
            <a:r>
              <a:rPr sz="14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lulus!') else:</a:t>
            </a:r>
            <a:endParaRPr sz="1400">
              <a:latin typeface="Consolas"/>
              <a:cs typeface="Consolas"/>
            </a:endParaRPr>
          </a:p>
          <a:p>
            <a:pPr marL="215265">
              <a:lnSpc>
                <a:spcPct val="100000"/>
              </a:lnSpc>
              <a:spcBef>
                <a:spcPts val="250"/>
              </a:spcBef>
            </a:pP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(usia</a:t>
            </a:r>
            <a:r>
              <a:rPr sz="14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&lt;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15):</a:t>
            </a:r>
            <a:endParaRPr sz="1400">
              <a:latin typeface="Consolas"/>
              <a:cs typeface="Consolas"/>
            </a:endParaRPr>
          </a:p>
          <a:p>
            <a:pPr marL="215265" marR="2472055" indent="196215">
              <a:lnSpc>
                <a:spcPct val="114999"/>
              </a:lnSpc>
            </a:pP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print('Mohon</a:t>
            </a:r>
            <a:r>
              <a:rPr sz="14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maaf</a:t>
            </a:r>
            <a:r>
              <a:rPr sz="14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dek,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coba</a:t>
            </a:r>
            <a:r>
              <a:rPr sz="14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lagi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ya!') else:</a:t>
            </a:r>
            <a:endParaRPr sz="1400">
              <a:latin typeface="Consolas"/>
              <a:cs typeface="Consolas"/>
            </a:endParaRPr>
          </a:p>
          <a:p>
            <a:pPr marL="411480">
              <a:lnSpc>
                <a:spcPct val="100000"/>
              </a:lnSpc>
              <a:spcBef>
                <a:spcPts val="254"/>
              </a:spcBef>
            </a:pP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print('Mohon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maaf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kak,</a:t>
            </a:r>
            <a:r>
              <a:rPr sz="14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coba</a:t>
            </a:r>
            <a:r>
              <a:rPr sz="14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42C47"/>
                </a:solidFill>
                <a:latin typeface="Consolas"/>
                <a:cs typeface="Consolas"/>
              </a:rPr>
              <a:t>lagi</a:t>
            </a:r>
            <a:r>
              <a:rPr sz="14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400" spc="-10" dirty="0">
                <a:solidFill>
                  <a:srgbClr val="242C47"/>
                </a:solidFill>
                <a:latin typeface="Consolas"/>
                <a:cs typeface="Consolas"/>
              </a:rPr>
              <a:t>ya!')</a:t>
            </a:r>
            <a:endParaRPr sz="14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Logika-pemrograman-5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24"/>
            <a:ext cx="92202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0933" y="384301"/>
            <a:ext cx="588264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Contoh</a:t>
            </a:r>
            <a:r>
              <a:rPr spc="10" dirty="0"/>
              <a:t> </a:t>
            </a:r>
            <a:r>
              <a:rPr spc="190" dirty="0"/>
              <a:t>Program</a:t>
            </a:r>
            <a:r>
              <a:rPr spc="15" dirty="0"/>
              <a:t> </a:t>
            </a:r>
            <a:r>
              <a:rPr spc="185" dirty="0"/>
              <a:t>Percabangan</a:t>
            </a:r>
            <a:r>
              <a:rPr spc="-10" dirty="0"/>
              <a:t> </a:t>
            </a:r>
            <a:r>
              <a:rPr spc="165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0344" y="1110996"/>
            <a:ext cx="2056764" cy="254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Angka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Terbesar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3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Angka</a:t>
            </a:r>
            <a:endParaRPr sz="1500">
              <a:latin typeface="Tahoma"/>
              <a:cs typeface="Tahom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07390" y="1699004"/>
          <a:ext cx="3834130" cy="714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61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3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75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6060">
                <a:tc>
                  <a:txBody>
                    <a:bodyPr/>
                    <a:lstStyle/>
                    <a:p>
                      <a:pPr marR="12700" algn="ctr">
                        <a:lnSpc>
                          <a:spcPts val="1415"/>
                        </a:lnSpc>
                      </a:pPr>
                      <a:r>
                        <a:rPr sz="150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a</a:t>
                      </a:r>
                      <a:r>
                        <a:rPr sz="1500" spc="-1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1500" spc="-5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=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5"/>
                        </a:lnSpc>
                      </a:pPr>
                      <a:r>
                        <a:rPr sz="1500" spc="-1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int(input('Masukkan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5"/>
                        </a:lnSpc>
                      </a:pPr>
                      <a:r>
                        <a:rPr sz="1500" spc="-1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nilai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15"/>
                        </a:lnSpc>
                      </a:pPr>
                      <a:r>
                        <a:rPr sz="1500" spc="-25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a: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415"/>
                        </a:lnSpc>
                      </a:pPr>
                      <a:r>
                        <a:rPr sz="1500" spc="-25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'))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 marR="12700" algn="ctr">
                        <a:lnSpc>
                          <a:spcPts val="1700"/>
                        </a:lnSpc>
                      </a:pPr>
                      <a:r>
                        <a:rPr sz="150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b</a:t>
                      </a:r>
                      <a:r>
                        <a:rPr sz="1500" spc="-1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1500" spc="-5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=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sz="1500" spc="-1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int(input('Masukkan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sz="1500" spc="-1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nilai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sz="1500" spc="-25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b: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700"/>
                        </a:lnSpc>
                      </a:pPr>
                      <a:r>
                        <a:rPr sz="1500" spc="-25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'))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060">
                <a:tc>
                  <a:txBody>
                    <a:bodyPr/>
                    <a:lstStyle/>
                    <a:p>
                      <a:pPr marR="12700" algn="ctr">
                        <a:lnSpc>
                          <a:spcPts val="1685"/>
                        </a:lnSpc>
                      </a:pPr>
                      <a:r>
                        <a:rPr sz="150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c</a:t>
                      </a:r>
                      <a:r>
                        <a:rPr sz="1500" spc="-1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1500" spc="-5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=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5"/>
                        </a:lnSpc>
                      </a:pPr>
                      <a:r>
                        <a:rPr sz="1500" spc="-1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int(input('Masukkan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5"/>
                        </a:lnSpc>
                      </a:pPr>
                      <a:r>
                        <a:rPr sz="1500" spc="-10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nilai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85"/>
                        </a:lnSpc>
                      </a:pPr>
                      <a:r>
                        <a:rPr sz="1500" spc="-25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c: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320" algn="ctr">
                        <a:lnSpc>
                          <a:spcPts val="1685"/>
                        </a:lnSpc>
                      </a:pPr>
                      <a:r>
                        <a:rPr sz="1500" spc="-25" dirty="0">
                          <a:solidFill>
                            <a:srgbClr val="242C47"/>
                          </a:solidFill>
                          <a:latin typeface="Consolas"/>
                          <a:cs typeface="Consolas"/>
                        </a:rPr>
                        <a:t>'))</a:t>
                      </a:r>
                      <a:endParaRPr sz="15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726440" y="2654050"/>
            <a:ext cx="2751455" cy="160401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 &gt; b and a &gt;</a:t>
            </a:r>
            <a:r>
              <a:rPr sz="15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c:</a:t>
            </a:r>
            <a:endParaRPr sz="1500">
              <a:latin typeface="Consolas"/>
              <a:cs typeface="Consolas"/>
            </a:endParaRPr>
          </a:p>
          <a:p>
            <a:pPr marL="12700" marR="5080" indent="209550">
              <a:lnSpc>
                <a:spcPct val="114999"/>
              </a:lnSpc>
              <a:spcBef>
                <a:spcPts val="5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print('A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yang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terbesar')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elif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c:</a:t>
            </a:r>
            <a:endParaRPr sz="1500">
              <a:latin typeface="Consolas"/>
              <a:cs typeface="Consolas"/>
            </a:endParaRPr>
          </a:p>
          <a:p>
            <a:pPr marL="12700" marR="5080" indent="209550">
              <a:lnSpc>
                <a:spcPct val="114999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print('B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yang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terbesar') else:</a:t>
            </a:r>
            <a:endParaRPr sz="1500">
              <a:latin typeface="Consolas"/>
              <a:cs typeface="Consolas"/>
            </a:endParaRPr>
          </a:p>
          <a:p>
            <a:pPr marL="22225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print('C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yang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terbesar')</a:t>
            </a:r>
            <a:endParaRPr sz="15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0933" y="384301"/>
            <a:ext cx="588264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Contoh</a:t>
            </a:r>
            <a:r>
              <a:rPr spc="10" dirty="0"/>
              <a:t> </a:t>
            </a:r>
            <a:r>
              <a:rPr spc="190" dirty="0"/>
              <a:t>Program</a:t>
            </a:r>
            <a:r>
              <a:rPr spc="15" dirty="0"/>
              <a:t> </a:t>
            </a:r>
            <a:r>
              <a:rPr spc="185" dirty="0"/>
              <a:t>Percabangan</a:t>
            </a:r>
            <a:r>
              <a:rPr spc="-10" dirty="0"/>
              <a:t> </a:t>
            </a:r>
            <a:r>
              <a:rPr spc="165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110996"/>
            <a:ext cx="6840855" cy="1043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Memeriksa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Bilangan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Ganjil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Genap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500">
              <a:latin typeface="Tahoma"/>
              <a:cs typeface="Tahoma"/>
            </a:endParaRPr>
          </a:p>
          <a:p>
            <a:pPr marL="13970">
              <a:lnSpc>
                <a:spcPct val="100000"/>
              </a:lnSpc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x</a:t>
            </a:r>
            <a:r>
              <a:rPr sz="1500" spc="-5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int(input('Masukkan</a:t>
            </a:r>
            <a:r>
              <a:rPr sz="15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x:</a:t>
            </a:r>
            <a:r>
              <a:rPr sz="15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Consolas"/>
                <a:cs typeface="Consolas"/>
              </a:rPr>
              <a:t>'))</a:t>
            </a:r>
            <a:endParaRPr sz="1500">
              <a:latin typeface="Consolas"/>
              <a:cs typeface="Consolas"/>
            </a:endParaRPr>
          </a:p>
          <a:p>
            <a:pPr marL="13970">
              <a:lnSpc>
                <a:spcPct val="100000"/>
              </a:lnSpc>
              <a:spcBef>
                <a:spcPts val="270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print('x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adalah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bilangan',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'genap'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(x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%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2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==</a:t>
            </a:r>
            <a:r>
              <a:rPr sz="15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0)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else</a:t>
            </a:r>
            <a:r>
              <a:rPr sz="15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'ganjil')</a:t>
            </a:r>
            <a:endParaRPr sz="15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0933" y="384301"/>
            <a:ext cx="588264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15" dirty="0"/>
              <a:t>Contoh</a:t>
            </a:r>
            <a:r>
              <a:rPr spc="10" dirty="0"/>
              <a:t> </a:t>
            </a:r>
            <a:r>
              <a:rPr spc="190" dirty="0"/>
              <a:t>Program</a:t>
            </a:r>
            <a:r>
              <a:rPr spc="15" dirty="0"/>
              <a:t> </a:t>
            </a:r>
            <a:r>
              <a:rPr spc="185" dirty="0"/>
              <a:t>Percabangan</a:t>
            </a:r>
            <a:r>
              <a:rPr spc="-10" dirty="0"/>
              <a:t> </a:t>
            </a:r>
            <a:r>
              <a:rPr spc="165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0344" y="1110996"/>
            <a:ext cx="5665470" cy="3257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Memeriksa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75" dirty="0">
                <a:solidFill>
                  <a:srgbClr val="242C47"/>
                </a:solidFill>
                <a:latin typeface="Tahoma"/>
                <a:cs typeface="Tahoma"/>
              </a:rPr>
              <a:t>Tahun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Kabisat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1500">
              <a:latin typeface="Tahoma"/>
              <a:cs typeface="Tahoma"/>
            </a:endParaRPr>
          </a:p>
          <a:p>
            <a:pPr marL="186055" marR="2525395" indent="-167640">
              <a:lnSpc>
                <a:spcPct val="114999"/>
              </a:lnSpc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def</a:t>
            </a:r>
            <a:r>
              <a:rPr sz="12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apakah_kabisat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(tahun):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habis_dibagi_400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tahun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%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400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==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50" dirty="0">
                <a:solidFill>
                  <a:srgbClr val="242C47"/>
                </a:solidFill>
                <a:latin typeface="Consolas"/>
                <a:cs typeface="Consolas"/>
              </a:rPr>
              <a:t>0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habis_dibagi_100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tahun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%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100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==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50" dirty="0">
                <a:solidFill>
                  <a:srgbClr val="242C47"/>
                </a:solidFill>
                <a:latin typeface="Consolas"/>
                <a:cs typeface="Consolas"/>
              </a:rPr>
              <a:t>0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habis_dibagi_4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200" spc="-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tahun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%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4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==</a:t>
            </a:r>
            <a:r>
              <a:rPr sz="12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50" dirty="0">
                <a:solidFill>
                  <a:srgbClr val="242C47"/>
                </a:solidFill>
                <a:latin typeface="Consolas"/>
                <a:cs typeface="Consolas"/>
              </a:rPr>
              <a:t>0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1200">
              <a:latin typeface="Consolas"/>
              <a:cs typeface="Consolas"/>
            </a:endParaRPr>
          </a:p>
          <a:p>
            <a:pPr marL="186055">
              <a:lnSpc>
                <a:spcPct val="100000"/>
              </a:lnSpc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2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habis_dibagi_400</a:t>
            </a:r>
            <a:r>
              <a:rPr sz="12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or</a:t>
            </a:r>
            <a:r>
              <a:rPr sz="12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(habis_dibagi_4</a:t>
            </a:r>
            <a:r>
              <a:rPr sz="12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and</a:t>
            </a:r>
            <a:r>
              <a:rPr sz="12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not</a:t>
            </a:r>
            <a:r>
              <a:rPr sz="12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habis_dibagi_100):</a:t>
            </a:r>
            <a:endParaRPr sz="1200">
              <a:latin typeface="Consolas"/>
              <a:cs typeface="Consolas"/>
            </a:endParaRPr>
          </a:p>
          <a:p>
            <a:pPr marL="354330">
              <a:lnSpc>
                <a:spcPct val="100000"/>
              </a:lnSpc>
              <a:spcBef>
                <a:spcPts val="215"/>
              </a:spcBef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print(f'{tahun}</a:t>
            </a:r>
            <a:r>
              <a:rPr sz="1200" spc="-6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tahun</a:t>
            </a:r>
            <a:r>
              <a:rPr sz="1200" spc="-5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kabisat')</a:t>
            </a:r>
            <a:endParaRPr sz="1200">
              <a:latin typeface="Consolas"/>
              <a:cs typeface="Consolas"/>
            </a:endParaRPr>
          </a:p>
          <a:p>
            <a:pPr marL="186055">
              <a:lnSpc>
                <a:spcPct val="100000"/>
              </a:lnSpc>
              <a:spcBef>
                <a:spcPts val="220"/>
              </a:spcBef>
            </a:pP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else:</a:t>
            </a:r>
            <a:endParaRPr sz="1200">
              <a:latin typeface="Consolas"/>
              <a:cs typeface="Consolas"/>
            </a:endParaRPr>
          </a:p>
          <a:p>
            <a:pPr marL="354330">
              <a:lnSpc>
                <a:spcPct val="100000"/>
              </a:lnSpc>
              <a:spcBef>
                <a:spcPts val="215"/>
              </a:spcBef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print(f'{tahun}</a:t>
            </a:r>
            <a:r>
              <a:rPr sz="12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bukan</a:t>
            </a:r>
            <a:r>
              <a:rPr sz="12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tahun</a:t>
            </a:r>
            <a:r>
              <a:rPr sz="12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kabisat')</a:t>
            </a:r>
            <a:endParaRPr sz="1200">
              <a:latin typeface="Consolas"/>
              <a:cs typeface="Consolas"/>
            </a:endParaRPr>
          </a:p>
          <a:p>
            <a:pPr marL="18415" marR="2440940">
              <a:lnSpc>
                <a:spcPct val="229999"/>
              </a:lnSpc>
            </a:pP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tahun</a:t>
            </a:r>
            <a:r>
              <a:rPr sz="12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200" spc="-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int(input('Masukkan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242C47"/>
                </a:solidFill>
                <a:latin typeface="Consolas"/>
                <a:cs typeface="Consolas"/>
              </a:rPr>
              <a:t>tahun:</a:t>
            </a:r>
            <a:r>
              <a:rPr sz="1200" spc="-3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200" spc="-25" dirty="0">
                <a:solidFill>
                  <a:srgbClr val="242C47"/>
                </a:solidFill>
                <a:latin typeface="Consolas"/>
                <a:cs typeface="Consolas"/>
              </a:rPr>
              <a:t>')) </a:t>
            </a:r>
            <a:r>
              <a:rPr sz="1200" spc="-10" dirty="0">
                <a:solidFill>
                  <a:srgbClr val="242C47"/>
                </a:solidFill>
                <a:latin typeface="Consolas"/>
                <a:cs typeface="Consolas"/>
              </a:rPr>
              <a:t>apakah_kabisat(tahun)</a:t>
            </a:r>
            <a:endParaRPr sz="12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9265" y="384301"/>
            <a:ext cx="15849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80" dirty="0"/>
              <a:t>LATIHAN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0344" y="1110996"/>
            <a:ext cx="6500495" cy="1847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1.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Lengkapi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berikut.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menampilkan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“Hello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World”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lebih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besar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0" dirty="0">
                <a:solidFill>
                  <a:srgbClr val="242C47"/>
                </a:solidFill>
                <a:latin typeface="Tahoma"/>
                <a:cs typeface="Tahoma"/>
              </a:rPr>
              <a:t>b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500">
              <a:latin typeface="Tahoma"/>
              <a:cs typeface="Tahoma"/>
            </a:endParaRPr>
          </a:p>
          <a:p>
            <a:pPr marL="18415">
              <a:lnSpc>
                <a:spcPct val="100000"/>
              </a:lnSpc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50</a:t>
            </a:r>
            <a:endParaRPr sz="1600">
              <a:latin typeface="Consolas"/>
              <a:cs typeface="Consolas"/>
            </a:endParaRPr>
          </a:p>
          <a:p>
            <a:pPr marL="18415">
              <a:lnSpc>
                <a:spcPct val="100000"/>
              </a:lnSpc>
              <a:spcBef>
                <a:spcPts val="285"/>
              </a:spcBef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10</a:t>
            </a:r>
            <a:endParaRPr sz="1600">
              <a:latin typeface="Consolas"/>
              <a:cs typeface="Consolas"/>
            </a:endParaRPr>
          </a:p>
          <a:p>
            <a:pPr marL="18415">
              <a:lnSpc>
                <a:spcPct val="100000"/>
              </a:lnSpc>
              <a:spcBef>
                <a:spcPts val="330"/>
              </a:spcBef>
            </a:pP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7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endParaRPr sz="2800">
              <a:latin typeface="Symbol"/>
              <a:cs typeface="Symbol"/>
            </a:endParaRPr>
          </a:p>
          <a:p>
            <a:pPr marL="352425">
              <a:lnSpc>
                <a:spcPct val="100000"/>
              </a:lnSpc>
              <a:spcBef>
                <a:spcPts val="465"/>
              </a:spcBef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print("Hello</a:t>
            </a:r>
            <a:r>
              <a:rPr sz="1600" spc="-1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World")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9265" y="384301"/>
            <a:ext cx="15849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80" dirty="0"/>
              <a:t>LATIHAN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0344" y="1110996"/>
            <a:ext cx="6764655" cy="1847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2.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Lengkapi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berikut.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menampilkan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“Hello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World”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tidak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b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500">
              <a:latin typeface="Tahoma"/>
              <a:cs typeface="Tahoma"/>
            </a:endParaRPr>
          </a:p>
          <a:p>
            <a:pPr marL="18415">
              <a:lnSpc>
                <a:spcPct val="100000"/>
              </a:lnSpc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50</a:t>
            </a:r>
            <a:endParaRPr sz="1600">
              <a:latin typeface="Consolas"/>
              <a:cs typeface="Consolas"/>
            </a:endParaRPr>
          </a:p>
          <a:p>
            <a:pPr marL="18415">
              <a:lnSpc>
                <a:spcPct val="100000"/>
              </a:lnSpc>
              <a:spcBef>
                <a:spcPts val="285"/>
              </a:spcBef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10</a:t>
            </a:r>
            <a:endParaRPr sz="1600">
              <a:latin typeface="Consolas"/>
              <a:cs typeface="Consolas"/>
            </a:endParaRPr>
          </a:p>
          <a:p>
            <a:pPr marL="18415">
              <a:lnSpc>
                <a:spcPct val="100000"/>
              </a:lnSpc>
              <a:spcBef>
                <a:spcPts val="330"/>
              </a:spcBef>
            </a:pP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7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endParaRPr sz="2800">
              <a:latin typeface="Symbol"/>
              <a:cs typeface="Symbol"/>
            </a:endParaRPr>
          </a:p>
          <a:p>
            <a:pPr marL="352425">
              <a:lnSpc>
                <a:spcPct val="100000"/>
              </a:lnSpc>
              <a:spcBef>
                <a:spcPts val="465"/>
              </a:spcBef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print("Hello</a:t>
            </a:r>
            <a:r>
              <a:rPr sz="1600" spc="-13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World")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79265" y="384301"/>
            <a:ext cx="15849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280" dirty="0">
                <a:solidFill>
                  <a:srgbClr val="242C47"/>
                </a:solidFill>
                <a:latin typeface="Cambria"/>
                <a:cs typeface="Cambria"/>
              </a:rPr>
              <a:t>LATIHAN</a:t>
            </a:r>
            <a:endParaRPr sz="25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0344" y="1076456"/>
            <a:ext cx="6944359" cy="277495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3.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Lengkapi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berikut.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menampilkan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“Yes”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b,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selainnya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print</a:t>
            </a:r>
            <a:endParaRPr sz="1500">
              <a:latin typeface="Tahoma"/>
              <a:cs typeface="Tahoma"/>
            </a:endParaRPr>
          </a:p>
          <a:p>
            <a:pPr marL="17145">
              <a:lnSpc>
                <a:spcPct val="100000"/>
              </a:lnSpc>
              <a:spcBef>
                <a:spcPts val="275"/>
              </a:spcBef>
            </a:pP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“No”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15"/>
              </a:spcBef>
            </a:pPr>
            <a:endParaRPr sz="1500">
              <a:latin typeface="Tahoma"/>
              <a:cs typeface="Tahoma"/>
            </a:endParaRPr>
          </a:p>
          <a:p>
            <a:pPr marL="18415">
              <a:lnSpc>
                <a:spcPct val="100000"/>
              </a:lnSpc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50</a:t>
            </a:r>
            <a:endParaRPr sz="1600">
              <a:latin typeface="Consolas"/>
              <a:cs typeface="Consolas"/>
            </a:endParaRPr>
          </a:p>
          <a:p>
            <a:pPr marL="18415">
              <a:lnSpc>
                <a:spcPct val="100000"/>
              </a:lnSpc>
              <a:spcBef>
                <a:spcPts val="135"/>
              </a:spcBef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10</a:t>
            </a:r>
            <a:endParaRPr sz="1600">
              <a:latin typeface="Consolas"/>
              <a:cs typeface="Consolas"/>
            </a:endParaRPr>
          </a:p>
          <a:p>
            <a:pPr marL="18415">
              <a:lnSpc>
                <a:spcPct val="100000"/>
              </a:lnSpc>
              <a:spcBef>
                <a:spcPts val="90"/>
              </a:spcBef>
            </a:pP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7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endParaRPr sz="2800">
              <a:latin typeface="Symbol"/>
              <a:cs typeface="Symbol"/>
            </a:endParaRPr>
          </a:p>
          <a:p>
            <a:pPr marL="352425">
              <a:lnSpc>
                <a:spcPct val="100000"/>
              </a:lnSpc>
              <a:spcBef>
                <a:spcPts val="280"/>
              </a:spcBef>
            </a:pP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print("Yes")</a:t>
            </a:r>
            <a:endParaRPr sz="1600">
              <a:latin typeface="Consolas"/>
              <a:cs typeface="Consolas"/>
            </a:endParaRPr>
          </a:p>
          <a:p>
            <a:pPr marL="18415">
              <a:lnSpc>
                <a:spcPct val="100000"/>
              </a:lnSpc>
              <a:spcBef>
                <a:spcPts val="95"/>
              </a:spcBef>
            </a:pPr>
            <a:r>
              <a:rPr sz="2800" spc="-117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endParaRPr sz="2800">
              <a:latin typeface="Symbol"/>
              <a:cs typeface="Symbol"/>
            </a:endParaRPr>
          </a:p>
          <a:p>
            <a:pPr marL="352425">
              <a:lnSpc>
                <a:spcPct val="100000"/>
              </a:lnSpc>
              <a:spcBef>
                <a:spcPts val="275"/>
              </a:spcBef>
            </a:pP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print("No")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79265" y="384301"/>
            <a:ext cx="15849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280" dirty="0">
                <a:solidFill>
                  <a:srgbClr val="242C47"/>
                </a:solidFill>
                <a:latin typeface="Cambria"/>
                <a:cs typeface="Cambria"/>
              </a:rPr>
              <a:t>LATIHAN</a:t>
            </a:r>
            <a:endParaRPr sz="2500">
              <a:latin typeface="Cambria"/>
              <a:cs typeface="Cambri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6440" y="1076456"/>
            <a:ext cx="6746875" cy="363918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4.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Lengkapi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berikut.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menampilkan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“1”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b,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print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“2”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jika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a</a:t>
            </a:r>
            <a:endParaRPr sz="1500">
              <a:latin typeface="Tahoma"/>
              <a:cs typeface="Tahoma"/>
            </a:endParaRPr>
          </a:p>
          <a:p>
            <a:pPr marL="180975">
              <a:lnSpc>
                <a:spcPct val="100000"/>
              </a:lnSpc>
              <a:spcBef>
                <a:spcPts val="275"/>
              </a:spcBef>
            </a:pP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lebih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besar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b,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selainnya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print 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3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50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10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7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endParaRPr sz="2800">
              <a:latin typeface="Symbol"/>
              <a:cs typeface="Symbol"/>
            </a:endParaRPr>
          </a:p>
          <a:p>
            <a:pPr marL="346075">
              <a:lnSpc>
                <a:spcPct val="100000"/>
              </a:lnSpc>
              <a:spcBef>
                <a:spcPts val="464"/>
              </a:spcBef>
            </a:pP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print("1")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7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endParaRPr sz="2800">
              <a:latin typeface="Symbol"/>
              <a:cs typeface="Symbol"/>
            </a:endParaRPr>
          </a:p>
          <a:p>
            <a:pPr marL="346075">
              <a:lnSpc>
                <a:spcPct val="100000"/>
              </a:lnSpc>
              <a:spcBef>
                <a:spcPts val="459"/>
              </a:spcBef>
            </a:pP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print("2")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800" spc="-117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endParaRPr sz="2800">
              <a:latin typeface="Symbol"/>
              <a:cs typeface="Symbol"/>
            </a:endParaRPr>
          </a:p>
          <a:p>
            <a:pPr marL="346075">
              <a:lnSpc>
                <a:spcPct val="100000"/>
              </a:lnSpc>
              <a:spcBef>
                <a:spcPts val="284"/>
              </a:spcBef>
            </a:pP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print("3")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9265" y="384301"/>
            <a:ext cx="15849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80" dirty="0"/>
              <a:t>LATIHAN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076456"/>
            <a:ext cx="6816725" cy="158432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5.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Lengkapi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berikut.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menampilkan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“Hello”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b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4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c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endParaRPr sz="1500">
              <a:latin typeface="Tahoma"/>
              <a:cs typeface="Tahoma"/>
            </a:endParaRPr>
          </a:p>
          <a:p>
            <a:pPr marL="236220">
              <a:lnSpc>
                <a:spcPct val="100000"/>
              </a:lnSpc>
              <a:spcBef>
                <a:spcPts val="275"/>
              </a:spcBef>
            </a:pP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d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500">
              <a:latin typeface="Tahoma"/>
              <a:cs typeface="Tahoma"/>
            </a:endParaRPr>
          </a:p>
          <a:p>
            <a:pPr marL="234950" marR="4599305" indent="-222885">
              <a:lnSpc>
                <a:spcPct val="113799"/>
              </a:lnSpc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70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c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d: 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print("Hello")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9265" y="384301"/>
            <a:ext cx="15849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80" dirty="0"/>
              <a:t>LATIHAN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076456"/>
            <a:ext cx="6880225" cy="158432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6.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Lengkapi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berikut.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menampilkan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“Hello”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jika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b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2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c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sama</a:t>
            </a:r>
            <a:endParaRPr sz="1500">
              <a:latin typeface="Tahoma"/>
              <a:cs typeface="Tahoma"/>
            </a:endParaRPr>
          </a:p>
          <a:p>
            <a:pPr marL="180975">
              <a:lnSpc>
                <a:spcPct val="100000"/>
              </a:lnSpc>
              <a:spcBef>
                <a:spcPts val="275"/>
              </a:spcBef>
            </a:pP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d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10"/>
              </a:spcBef>
            </a:pPr>
            <a:endParaRPr sz="1500">
              <a:latin typeface="Tahoma"/>
              <a:cs typeface="Tahoma"/>
            </a:endParaRPr>
          </a:p>
          <a:p>
            <a:pPr marL="234950" marR="4662805" indent="-222885">
              <a:lnSpc>
                <a:spcPct val="113799"/>
              </a:lnSpc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a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b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70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c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2800" spc="-1120" dirty="0">
                <a:solidFill>
                  <a:srgbClr val="242C47"/>
                </a:solidFill>
                <a:latin typeface="Symbol"/>
                <a:cs typeface="Symbol"/>
              </a:rPr>
              <a:t></a:t>
            </a:r>
            <a:r>
              <a:rPr sz="2800" spc="165" dirty="0">
                <a:solidFill>
                  <a:srgbClr val="242C47"/>
                </a:solidFill>
                <a:latin typeface="Times New Roman"/>
                <a:cs typeface="Times New Roman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d: 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print("Hello")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9265" y="384301"/>
            <a:ext cx="15849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80" dirty="0"/>
              <a:t>LATIHAN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110996"/>
            <a:ext cx="3806825" cy="1076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7.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Apakah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kurang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dari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berikut?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35"/>
              </a:spcBef>
            </a:pPr>
            <a:endParaRPr sz="15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5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2: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print("Five</a:t>
            </a:r>
            <a:r>
              <a:rPr sz="16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is</a:t>
            </a:r>
            <a:r>
              <a:rPr sz="16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greater</a:t>
            </a:r>
            <a:r>
              <a:rPr sz="1600" spc="-4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than</a:t>
            </a:r>
            <a:r>
              <a:rPr sz="1600" spc="-4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two!")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Logika-pemrograman-10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039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9265" y="384301"/>
            <a:ext cx="158496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80" dirty="0"/>
              <a:t>LATIHAN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110996"/>
            <a:ext cx="3881754" cy="16376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8.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Ubah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kedalam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percabangan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satu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baris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500">
              <a:latin typeface="Tahoma"/>
              <a:cs typeface="Tahoma"/>
            </a:endParaRPr>
          </a:p>
          <a:p>
            <a:pPr marL="234950" marR="2303145" indent="-222885">
              <a:lnSpc>
                <a:spcPct val="114999"/>
              </a:lnSpc>
            </a:pP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if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5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242C47"/>
                </a:solidFill>
                <a:latin typeface="Consolas"/>
                <a:cs typeface="Consolas"/>
              </a:rPr>
              <a:t>&gt;</a:t>
            </a:r>
            <a:r>
              <a:rPr sz="16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600" spc="-25" dirty="0">
                <a:solidFill>
                  <a:srgbClr val="242C47"/>
                </a:solidFill>
                <a:latin typeface="Consolas"/>
                <a:cs typeface="Consolas"/>
              </a:rPr>
              <a:t>2: </a:t>
            </a: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print("Yes")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600" spc="-20" dirty="0">
                <a:solidFill>
                  <a:srgbClr val="242C47"/>
                </a:solidFill>
                <a:latin typeface="Consolas"/>
                <a:cs typeface="Consolas"/>
              </a:rPr>
              <a:t>else</a:t>
            </a:r>
            <a:endParaRPr sz="1600">
              <a:latin typeface="Consolas"/>
              <a:cs typeface="Consolas"/>
            </a:endParaRPr>
          </a:p>
          <a:p>
            <a:pPr marL="234950">
              <a:lnSpc>
                <a:spcPct val="100000"/>
              </a:lnSpc>
              <a:spcBef>
                <a:spcPts val="285"/>
              </a:spcBef>
            </a:pPr>
            <a:r>
              <a:rPr sz="1600" spc="-10" dirty="0">
                <a:solidFill>
                  <a:srgbClr val="242C47"/>
                </a:solidFill>
                <a:latin typeface="Consolas"/>
                <a:cs typeface="Consolas"/>
              </a:rPr>
              <a:t>print("No")</a:t>
            </a:r>
            <a:endParaRPr sz="16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3482" y="384301"/>
            <a:ext cx="1177290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300" dirty="0"/>
              <a:t>TUGAS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0344" y="1076456"/>
            <a:ext cx="6550659" cy="108585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Coba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buat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program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sederhana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memecahkan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masalah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berikut.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Gunakan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nested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if,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endParaRPr sz="1500">
              <a:latin typeface="Tahoma"/>
              <a:cs typeface="Tahoma"/>
            </a:endParaRPr>
          </a:p>
          <a:p>
            <a:pPr marL="17145">
              <a:lnSpc>
                <a:spcPct val="100000"/>
              </a:lnSpc>
              <a:spcBef>
                <a:spcPts val="275"/>
              </a:spcBef>
            </a:pPr>
            <a:r>
              <a:rPr sz="1500" spc="-50" dirty="0">
                <a:solidFill>
                  <a:srgbClr val="242C47"/>
                </a:solidFill>
                <a:latin typeface="Tahoma"/>
                <a:cs typeface="Tahoma"/>
              </a:rPr>
              <a:t>fungsi</a:t>
            </a:r>
            <a:r>
              <a:rPr sz="1500" spc="114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input()</a:t>
            </a:r>
            <a:endParaRPr sz="1500">
              <a:latin typeface="Consolas"/>
              <a:cs typeface="Consolas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Menentukan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bilangan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terkecil</a:t>
            </a:r>
            <a:endParaRPr sz="1500">
              <a:latin typeface="Tahoma"/>
              <a:cs typeface="Tahoma"/>
            </a:endParaRPr>
          </a:p>
          <a:p>
            <a:pPr marL="297815" indent="-28511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297815" algn="l"/>
              </a:tabLst>
            </a:pP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Menentukan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bilangan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positif,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bilangan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nol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bilangan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negative</a:t>
            </a:r>
            <a:endParaRPr sz="1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77012" y="215645"/>
            <a:ext cx="8275320" cy="4928235"/>
          </a:xfrm>
          <a:custGeom>
            <a:avLst/>
            <a:gdLst/>
            <a:ahLst/>
            <a:cxnLst/>
            <a:rect l="l" t="t" r="r" b="b"/>
            <a:pathLst>
              <a:path w="8275320" h="4928235">
                <a:moveTo>
                  <a:pt x="8275320" y="0"/>
                </a:moveTo>
                <a:lnTo>
                  <a:pt x="0" y="0"/>
                </a:lnTo>
                <a:lnTo>
                  <a:pt x="0" y="4927854"/>
                </a:lnTo>
                <a:lnTo>
                  <a:pt x="8275320" y="4927854"/>
                </a:lnTo>
                <a:lnTo>
                  <a:pt x="82753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30580">
              <a:lnSpc>
                <a:spcPct val="100000"/>
              </a:lnSpc>
              <a:spcBef>
                <a:spcPts val="100"/>
              </a:spcBef>
            </a:pPr>
            <a:r>
              <a:rPr spc="300" dirty="0"/>
              <a:t>TUGAS</a:t>
            </a:r>
          </a:p>
          <a:p>
            <a:pPr marL="12700">
              <a:lnSpc>
                <a:spcPct val="100000"/>
              </a:lnSpc>
            </a:pPr>
            <a:r>
              <a:rPr sz="1500" spc="-100" dirty="0">
                <a:latin typeface="Tahoma"/>
                <a:cs typeface="Tahoma"/>
              </a:rPr>
              <a:t>Buat</a:t>
            </a:r>
            <a:r>
              <a:rPr sz="1500" spc="-90" dirty="0">
                <a:latin typeface="Tahoma"/>
                <a:cs typeface="Tahoma"/>
              </a:rPr>
              <a:t> </a:t>
            </a:r>
            <a:r>
              <a:rPr sz="1500" spc="-150" dirty="0">
                <a:latin typeface="Tahoma"/>
                <a:cs typeface="Tahoma"/>
              </a:rPr>
              <a:t>program</a:t>
            </a:r>
            <a:r>
              <a:rPr sz="1500" spc="-100" dirty="0">
                <a:latin typeface="Tahoma"/>
                <a:cs typeface="Tahoma"/>
              </a:rPr>
              <a:t> </a:t>
            </a:r>
            <a:r>
              <a:rPr sz="1500" spc="-120" dirty="0">
                <a:latin typeface="Tahoma"/>
                <a:cs typeface="Tahoma"/>
              </a:rPr>
              <a:t>untuk</a:t>
            </a:r>
            <a:r>
              <a:rPr sz="1500" spc="-90" dirty="0">
                <a:latin typeface="Tahoma"/>
                <a:cs typeface="Tahoma"/>
              </a:rPr>
              <a:t> flowchart</a:t>
            </a:r>
            <a:r>
              <a:rPr sz="1500" spc="-80" dirty="0">
                <a:latin typeface="Tahoma"/>
                <a:cs typeface="Tahoma"/>
              </a:rPr>
              <a:t> </a:t>
            </a:r>
            <a:r>
              <a:rPr sz="1500" spc="-65" dirty="0">
                <a:latin typeface="Tahoma"/>
                <a:cs typeface="Tahoma"/>
              </a:rPr>
              <a:t>berikut</a:t>
            </a:r>
            <a:endParaRPr sz="15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815076" y="3064763"/>
            <a:ext cx="858519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Tidak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Terpenuhi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705100" y="1277873"/>
            <a:ext cx="1316990" cy="1183640"/>
          </a:xfrm>
          <a:custGeom>
            <a:avLst/>
            <a:gdLst/>
            <a:ahLst/>
            <a:cxnLst/>
            <a:rect l="l" t="t" r="r" b="b"/>
            <a:pathLst>
              <a:path w="1316989" h="1183639">
                <a:moveTo>
                  <a:pt x="1043940" y="116586"/>
                </a:moveTo>
                <a:lnTo>
                  <a:pt x="1034503" y="71208"/>
                </a:lnTo>
                <a:lnTo>
                  <a:pt x="1008799" y="34150"/>
                </a:lnTo>
                <a:lnTo>
                  <a:pt x="970686" y="9169"/>
                </a:lnTo>
                <a:lnTo>
                  <a:pt x="924052" y="0"/>
                </a:lnTo>
                <a:lnTo>
                  <a:pt x="418592" y="0"/>
                </a:lnTo>
                <a:lnTo>
                  <a:pt x="371944" y="9169"/>
                </a:lnTo>
                <a:lnTo>
                  <a:pt x="333832" y="34150"/>
                </a:lnTo>
                <a:lnTo>
                  <a:pt x="308127" y="71208"/>
                </a:lnTo>
                <a:lnTo>
                  <a:pt x="298704" y="116586"/>
                </a:lnTo>
                <a:lnTo>
                  <a:pt x="308127" y="161975"/>
                </a:lnTo>
                <a:lnTo>
                  <a:pt x="333832" y="199034"/>
                </a:lnTo>
                <a:lnTo>
                  <a:pt x="371944" y="224015"/>
                </a:lnTo>
                <a:lnTo>
                  <a:pt x="418592" y="233172"/>
                </a:lnTo>
                <a:lnTo>
                  <a:pt x="924052" y="233172"/>
                </a:lnTo>
                <a:lnTo>
                  <a:pt x="970686" y="224015"/>
                </a:lnTo>
                <a:lnTo>
                  <a:pt x="1008799" y="199034"/>
                </a:lnTo>
                <a:lnTo>
                  <a:pt x="1034503" y="161975"/>
                </a:lnTo>
                <a:lnTo>
                  <a:pt x="1043940" y="116586"/>
                </a:lnTo>
                <a:close/>
              </a:path>
              <a:path w="1316989" h="1183639">
                <a:moveTo>
                  <a:pt x="1316736" y="998601"/>
                </a:moveTo>
                <a:lnTo>
                  <a:pt x="658368" y="813816"/>
                </a:lnTo>
                <a:lnTo>
                  <a:pt x="0" y="998601"/>
                </a:lnTo>
                <a:lnTo>
                  <a:pt x="658368" y="1183386"/>
                </a:lnTo>
                <a:lnTo>
                  <a:pt x="1316736" y="998601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222751" y="2103373"/>
            <a:ext cx="2813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Nilai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000" spc="-20" dirty="0">
                <a:solidFill>
                  <a:srgbClr val="FFFFFF"/>
                </a:solidFill>
                <a:latin typeface="Calibri"/>
                <a:cs typeface="Calibri"/>
              </a:rPr>
              <a:t>&gt;=90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422398" y="1918716"/>
            <a:ext cx="984885" cy="695325"/>
            <a:chOff x="2422398" y="1918716"/>
            <a:chExt cx="984885" cy="69532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320034" y="1918716"/>
              <a:ext cx="86867" cy="17360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422398" y="2271522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4" h="342264">
                  <a:moveTo>
                    <a:pt x="28956" y="255269"/>
                  </a:moveTo>
                  <a:lnTo>
                    <a:pt x="0" y="255269"/>
                  </a:lnTo>
                  <a:lnTo>
                    <a:pt x="43433" y="342138"/>
                  </a:lnTo>
                  <a:lnTo>
                    <a:pt x="79629" y="269747"/>
                  </a:lnTo>
                  <a:lnTo>
                    <a:pt x="28956" y="269747"/>
                  </a:lnTo>
                  <a:lnTo>
                    <a:pt x="28956" y="255269"/>
                  </a:lnTo>
                  <a:close/>
                </a:path>
                <a:path w="86994" h="342264">
                  <a:moveTo>
                    <a:pt x="57912" y="0"/>
                  </a:moveTo>
                  <a:lnTo>
                    <a:pt x="28956" y="0"/>
                  </a:lnTo>
                  <a:lnTo>
                    <a:pt x="28956" y="269747"/>
                  </a:lnTo>
                  <a:lnTo>
                    <a:pt x="57912" y="269747"/>
                  </a:lnTo>
                  <a:lnTo>
                    <a:pt x="57912" y="0"/>
                  </a:lnTo>
                  <a:close/>
                </a:path>
                <a:path w="86994" h="342264">
                  <a:moveTo>
                    <a:pt x="86868" y="255269"/>
                  </a:moveTo>
                  <a:lnTo>
                    <a:pt x="57912" y="255269"/>
                  </a:lnTo>
                  <a:lnTo>
                    <a:pt x="57912" y="269747"/>
                  </a:lnTo>
                  <a:lnTo>
                    <a:pt x="79629" y="269747"/>
                  </a:lnTo>
                  <a:lnTo>
                    <a:pt x="86868" y="255269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465832" y="2271522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60">
                  <a:moveTo>
                    <a:pt x="0" y="0"/>
                  </a:moveTo>
                  <a:lnTo>
                    <a:pt x="289179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344420" y="2078481"/>
            <a:ext cx="55499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Terpenuhi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637788" y="2594610"/>
            <a:ext cx="1316990" cy="368935"/>
          </a:xfrm>
          <a:custGeom>
            <a:avLst/>
            <a:gdLst/>
            <a:ahLst/>
            <a:cxnLst/>
            <a:rect l="l" t="t" r="r" b="b"/>
            <a:pathLst>
              <a:path w="1316989" h="368935">
                <a:moveTo>
                  <a:pt x="658367" y="0"/>
                </a:moveTo>
                <a:lnTo>
                  <a:pt x="0" y="184403"/>
                </a:lnTo>
                <a:lnTo>
                  <a:pt x="658367" y="368807"/>
                </a:lnTo>
                <a:lnTo>
                  <a:pt x="1316736" y="184403"/>
                </a:lnTo>
                <a:lnTo>
                  <a:pt x="658367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4155185" y="2605785"/>
            <a:ext cx="2813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Nilai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000" spc="-20" dirty="0">
                <a:solidFill>
                  <a:srgbClr val="FFFFFF"/>
                </a:solidFill>
                <a:latin typeface="Calibri"/>
                <a:cs typeface="Calibri"/>
              </a:rPr>
              <a:t>&gt;=80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549902" y="3103626"/>
            <a:ext cx="1316990" cy="369570"/>
          </a:xfrm>
          <a:custGeom>
            <a:avLst/>
            <a:gdLst/>
            <a:ahLst/>
            <a:cxnLst/>
            <a:rect l="l" t="t" r="r" b="b"/>
            <a:pathLst>
              <a:path w="1316989" h="369570">
                <a:moveTo>
                  <a:pt x="658368" y="0"/>
                </a:moveTo>
                <a:lnTo>
                  <a:pt x="0" y="184785"/>
                </a:lnTo>
                <a:lnTo>
                  <a:pt x="658368" y="369569"/>
                </a:lnTo>
                <a:lnTo>
                  <a:pt x="1316736" y="184785"/>
                </a:lnTo>
                <a:lnTo>
                  <a:pt x="658368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5067808" y="3115310"/>
            <a:ext cx="28130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Nilai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000" spc="-20" dirty="0">
                <a:solidFill>
                  <a:srgbClr val="FFFFFF"/>
                </a:solidFill>
                <a:latin typeface="Calibri"/>
                <a:cs typeface="Calibri"/>
              </a:rPr>
              <a:t>&gt;=40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885944" y="4108703"/>
            <a:ext cx="746125" cy="234315"/>
          </a:xfrm>
          <a:custGeom>
            <a:avLst/>
            <a:gdLst/>
            <a:ahLst/>
            <a:cxnLst/>
            <a:rect l="l" t="t" r="r" b="b"/>
            <a:pathLst>
              <a:path w="746125" h="234314">
                <a:moveTo>
                  <a:pt x="625982" y="0"/>
                </a:moveTo>
                <a:lnTo>
                  <a:pt x="120014" y="0"/>
                </a:lnTo>
                <a:lnTo>
                  <a:pt x="73294" y="9191"/>
                </a:lnTo>
                <a:lnTo>
                  <a:pt x="35147" y="34256"/>
                </a:lnTo>
                <a:lnTo>
                  <a:pt x="9429" y="71435"/>
                </a:lnTo>
                <a:lnTo>
                  <a:pt x="0" y="116967"/>
                </a:lnTo>
                <a:lnTo>
                  <a:pt x="9429" y="162498"/>
                </a:lnTo>
                <a:lnTo>
                  <a:pt x="35147" y="199677"/>
                </a:lnTo>
                <a:lnTo>
                  <a:pt x="73294" y="224742"/>
                </a:lnTo>
                <a:lnTo>
                  <a:pt x="120014" y="233934"/>
                </a:lnTo>
                <a:lnTo>
                  <a:pt x="625982" y="233934"/>
                </a:lnTo>
                <a:lnTo>
                  <a:pt x="672703" y="224742"/>
                </a:lnTo>
                <a:lnTo>
                  <a:pt x="710850" y="199677"/>
                </a:lnTo>
                <a:lnTo>
                  <a:pt x="736568" y="162498"/>
                </a:lnTo>
                <a:lnTo>
                  <a:pt x="745997" y="116967"/>
                </a:lnTo>
                <a:lnTo>
                  <a:pt x="736568" y="71435"/>
                </a:lnTo>
                <a:lnTo>
                  <a:pt x="710850" y="34256"/>
                </a:lnTo>
                <a:lnTo>
                  <a:pt x="672703" y="9191"/>
                </a:lnTo>
                <a:lnTo>
                  <a:pt x="625982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069840" y="4129023"/>
            <a:ext cx="37973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Selesai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3974465" y="2252345"/>
            <a:ext cx="347980" cy="356870"/>
            <a:chOff x="3974465" y="2252345"/>
            <a:chExt cx="347980" cy="356870"/>
          </a:xfrm>
        </p:grpSpPr>
        <p:sp>
          <p:nvSpPr>
            <p:cNvPr id="19" name="object 19"/>
            <p:cNvSpPr/>
            <p:nvPr/>
          </p:nvSpPr>
          <p:spPr>
            <a:xfrm>
              <a:off x="4235196" y="2266950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5" h="342264">
                  <a:moveTo>
                    <a:pt x="28955" y="255269"/>
                  </a:moveTo>
                  <a:lnTo>
                    <a:pt x="0" y="255269"/>
                  </a:lnTo>
                  <a:lnTo>
                    <a:pt x="43433" y="342138"/>
                  </a:lnTo>
                  <a:lnTo>
                    <a:pt x="79628" y="269748"/>
                  </a:lnTo>
                  <a:lnTo>
                    <a:pt x="28955" y="269748"/>
                  </a:lnTo>
                  <a:lnTo>
                    <a:pt x="28955" y="255269"/>
                  </a:lnTo>
                  <a:close/>
                </a:path>
                <a:path w="86995" h="342264">
                  <a:moveTo>
                    <a:pt x="57912" y="0"/>
                  </a:moveTo>
                  <a:lnTo>
                    <a:pt x="28955" y="0"/>
                  </a:lnTo>
                  <a:lnTo>
                    <a:pt x="28955" y="269748"/>
                  </a:lnTo>
                  <a:lnTo>
                    <a:pt x="57912" y="269748"/>
                  </a:lnTo>
                  <a:lnTo>
                    <a:pt x="57912" y="0"/>
                  </a:lnTo>
                  <a:close/>
                </a:path>
                <a:path w="86995" h="342264">
                  <a:moveTo>
                    <a:pt x="86867" y="255269"/>
                  </a:moveTo>
                  <a:lnTo>
                    <a:pt x="57912" y="255269"/>
                  </a:lnTo>
                  <a:lnTo>
                    <a:pt x="57912" y="269748"/>
                  </a:lnTo>
                  <a:lnTo>
                    <a:pt x="79628" y="269748"/>
                  </a:lnTo>
                  <a:lnTo>
                    <a:pt x="86867" y="255269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89070" y="2266950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60">
                  <a:moveTo>
                    <a:pt x="289178" y="0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3984497" y="2045461"/>
            <a:ext cx="858519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Tidak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Terpenuhi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3352038" y="2760598"/>
            <a:ext cx="347345" cy="356870"/>
            <a:chOff x="3352038" y="2760598"/>
            <a:chExt cx="347345" cy="356870"/>
          </a:xfrm>
        </p:grpSpPr>
        <p:sp>
          <p:nvSpPr>
            <p:cNvPr id="23" name="object 23"/>
            <p:cNvSpPr/>
            <p:nvPr/>
          </p:nvSpPr>
          <p:spPr>
            <a:xfrm>
              <a:off x="3352038" y="2775203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5" h="342264">
                  <a:moveTo>
                    <a:pt x="28956" y="255269"/>
                  </a:moveTo>
                  <a:lnTo>
                    <a:pt x="0" y="255269"/>
                  </a:lnTo>
                  <a:lnTo>
                    <a:pt x="43434" y="342138"/>
                  </a:lnTo>
                  <a:lnTo>
                    <a:pt x="79628" y="269747"/>
                  </a:lnTo>
                  <a:lnTo>
                    <a:pt x="28956" y="269747"/>
                  </a:lnTo>
                  <a:lnTo>
                    <a:pt x="28956" y="255269"/>
                  </a:lnTo>
                  <a:close/>
                </a:path>
                <a:path w="86995" h="342264">
                  <a:moveTo>
                    <a:pt x="57912" y="0"/>
                  </a:moveTo>
                  <a:lnTo>
                    <a:pt x="28956" y="0"/>
                  </a:lnTo>
                  <a:lnTo>
                    <a:pt x="28956" y="269747"/>
                  </a:lnTo>
                  <a:lnTo>
                    <a:pt x="57912" y="269747"/>
                  </a:lnTo>
                  <a:lnTo>
                    <a:pt x="57912" y="0"/>
                  </a:lnTo>
                  <a:close/>
                </a:path>
                <a:path w="86995" h="342264">
                  <a:moveTo>
                    <a:pt x="86867" y="255269"/>
                  </a:moveTo>
                  <a:lnTo>
                    <a:pt x="57912" y="255269"/>
                  </a:lnTo>
                  <a:lnTo>
                    <a:pt x="57912" y="269747"/>
                  </a:lnTo>
                  <a:lnTo>
                    <a:pt x="79628" y="269747"/>
                  </a:lnTo>
                  <a:lnTo>
                    <a:pt x="86867" y="255269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395472" y="2775203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60">
                  <a:moveTo>
                    <a:pt x="0" y="0"/>
                  </a:moveTo>
                  <a:lnTo>
                    <a:pt x="289178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274314" y="2582672"/>
            <a:ext cx="55499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Terpenuhi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4904866" y="2756789"/>
            <a:ext cx="347345" cy="356870"/>
            <a:chOff x="4904866" y="2756789"/>
            <a:chExt cx="347345" cy="356870"/>
          </a:xfrm>
        </p:grpSpPr>
        <p:sp>
          <p:nvSpPr>
            <p:cNvPr id="27" name="object 27"/>
            <p:cNvSpPr/>
            <p:nvPr/>
          </p:nvSpPr>
          <p:spPr>
            <a:xfrm>
              <a:off x="5164835" y="2771394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5" h="342264">
                  <a:moveTo>
                    <a:pt x="28955" y="255269"/>
                  </a:moveTo>
                  <a:lnTo>
                    <a:pt x="0" y="255269"/>
                  </a:lnTo>
                  <a:lnTo>
                    <a:pt x="43434" y="342138"/>
                  </a:lnTo>
                  <a:lnTo>
                    <a:pt x="79628" y="269748"/>
                  </a:lnTo>
                  <a:lnTo>
                    <a:pt x="28955" y="269748"/>
                  </a:lnTo>
                  <a:lnTo>
                    <a:pt x="28955" y="255269"/>
                  </a:lnTo>
                  <a:close/>
                </a:path>
                <a:path w="86995" h="342264">
                  <a:moveTo>
                    <a:pt x="57912" y="0"/>
                  </a:moveTo>
                  <a:lnTo>
                    <a:pt x="28955" y="0"/>
                  </a:lnTo>
                  <a:lnTo>
                    <a:pt x="28955" y="269748"/>
                  </a:lnTo>
                  <a:lnTo>
                    <a:pt x="57912" y="269748"/>
                  </a:lnTo>
                  <a:lnTo>
                    <a:pt x="57912" y="0"/>
                  </a:lnTo>
                  <a:close/>
                </a:path>
                <a:path w="86995" h="342264">
                  <a:moveTo>
                    <a:pt x="86867" y="255269"/>
                  </a:moveTo>
                  <a:lnTo>
                    <a:pt x="57912" y="255269"/>
                  </a:lnTo>
                  <a:lnTo>
                    <a:pt x="57912" y="269748"/>
                  </a:lnTo>
                  <a:lnTo>
                    <a:pt x="79628" y="269748"/>
                  </a:lnTo>
                  <a:lnTo>
                    <a:pt x="86867" y="255269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919471" y="2771394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60">
                  <a:moveTo>
                    <a:pt x="289178" y="0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4914391" y="2549397"/>
            <a:ext cx="858519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Calibri"/>
                <a:cs typeface="Calibri"/>
              </a:rPr>
              <a:t>Tidak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Terpenuhi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4252721" y="3275710"/>
            <a:ext cx="347345" cy="356870"/>
            <a:chOff x="4252721" y="3275710"/>
            <a:chExt cx="347345" cy="356870"/>
          </a:xfrm>
        </p:grpSpPr>
        <p:sp>
          <p:nvSpPr>
            <p:cNvPr id="31" name="object 31"/>
            <p:cNvSpPr/>
            <p:nvPr/>
          </p:nvSpPr>
          <p:spPr>
            <a:xfrm>
              <a:off x="4252721" y="3290315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5" h="342264">
                  <a:moveTo>
                    <a:pt x="28955" y="255269"/>
                  </a:moveTo>
                  <a:lnTo>
                    <a:pt x="0" y="255269"/>
                  </a:lnTo>
                  <a:lnTo>
                    <a:pt x="43433" y="342137"/>
                  </a:lnTo>
                  <a:lnTo>
                    <a:pt x="79628" y="269747"/>
                  </a:lnTo>
                  <a:lnTo>
                    <a:pt x="28955" y="269747"/>
                  </a:lnTo>
                  <a:lnTo>
                    <a:pt x="28955" y="255269"/>
                  </a:lnTo>
                  <a:close/>
                </a:path>
                <a:path w="86995" h="342264">
                  <a:moveTo>
                    <a:pt x="57912" y="0"/>
                  </a:moveTo>
                  <a:lnTo>
                    <a:pt x="28955" y="0"/>
                  </a:lnTo>
                  <a:lnTo>
                    <a:pt x="28955" y="269747"/>
                  </a:lnTo>
                  <a:lnTo>
                    <a:pt x="57912" y="269747"/>
                  </a:lnTo>
                  <a:lnTo>
                    <a:pt x="57912" y="0"/>
                  </a:lnTo>
                  <a:close/>
                </a:path>
                <a:path w="86995" h="342264">
                  <a:moveTo>
                    <a:pt x="86867" y="255269"/>
                  </a:moveTo>
                  <a:lnTo>
                    <a:pt x="57912" y="255269"/>
                  </a:lnTo>
                  <a:lnTo>
                    <a:pt x="57912" y="269747"/>
                  </a:lnTo>
                  <a:lnTo>
                    <a:pt x="79628" y="269747"/>
                  </a:lnTo>
                  <a:lnTo>
                    <a:pt x="86867" y="255269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296155" y="3290315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60">
                  <a:moveTo>
                    <a:pt x="0" y="0"/>
                  </a:moveTo>
                  <a:lnTo>
                    <a:pt x="289179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3" name="object 33"/>
          <p:cNvSpPr txBox="1"/>
          <p:nvPr/>
        </p:nvSpPr>
        <p:spPr>
          <a:xfrm>
            <a:off x="4174997" y="3097783"/>
            <a:ext cx="55499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latin typeface="Calibri"/>
                <a:cs typeface="Calibri"/>
              </a:rPr>
              <a:t>Terpenuhi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732788" y="2594610"/>
            <a:ext cx="4419600" cy="1698625"/>
            <a:chOff x="1732788" y="2594610"/>
            <a:chExt cx="4419600" cy="1698625"/>
          </a:xfrm>
        </p:grpSpPr>
        <p:sp>
          <p:nvSpPr>
            <p:cNvPr id="35" name="object 35"/>
            <p:cNvSpPr/>
            <p:nvPr/>
          </p:nvSpPr>
          <p:spPr>
            <a:xfrm>
              <a:off x="6065520" y="3286506"/>
              <a:ext cx="86995" cy="342265"/>
            </a:xfrm>
            <a:custGeom>
              <a:avLst/>
              <a:gdLst/>
              <a:ahLst/>
              <a:cxnLst/>
              <a:rect l="l" t="t" r="r" b="b"/>
              <a:pathLst>
                <a:path w="86995" h="342264">
                  <a:moveTo>
                    <a:pt x="28955" y="255270"/>
                  </a:moveTo>
                  <a:lnTo>
                    <a:pt x="0" y="255270"/>
                  </a:lnTo>
                  <a:lnTo>
                    <a:pt x="43433" y="342138"/>
                  </a:lnTo>
                  <a:lnTo>
                    <a:pt x="79628" y="269748"/>
                  </a:lnTo>
                  <a:lnTo>
                    <a:pt x="28955" y="269748"/>
                  </a:lnTo>
                  <a:lnTo>
                    <a:pt x="28955" y="255270"/>
                  </a:lnTo>
                  <a:close/>
                </a:path>
                <a:path w="86995" h="342264">
                  <a:moveTo>
                    <a:pt x="57912" y="0"/>
                  </a:moveTo>
                  <a:lnTo>
                    <a:pt x="28955" y="0"/>
                  </a:lnTo>
                  <a:lnTo>
                    <a:pt x="28955" y="269748"/>
                  </a:lnTo>
                  <a:lnTo>
                    <a:pt x="57912" y="269748"/>
                  </a:lnTo>
                  <a:lnTo>
                    <a:pt x="57912" y="0"/>
                  </a:lnTo>
                  <a:close/>
                </a:path>
                <a:path w="86995" h="342264">
                  <a:moveTo>
                    <a:pt x="86867" y="255270"/>
                  </a:moveTo>
                  <a:lnTo>
                    <a:pt x="57912" y="255270"/>
                  </a:lnTo>
                  <a:lnTo>
                    <a:pt x="57912" y="269748"/>
                  </a:lnTo>
                  <a:lnTo>
                    <a:pt x="79628" y="269748"/>
                  </a:lnTo>
                  <a:lnTo>
                    <a:pt x="86867" y="25527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5820155" y="3286506"/>
              <a:ext cx="289560" cy="0"/>
            </a:xfrm>
            <a:custGeom>
              <a:avLst/>
              <a:gdLst/>
              <a:ahLst/>
              <a:cxnLst/>
              <a:rect l="l" t="t" r="r" b="b"/>
              <a:pathLst>
                <a:path w="289560">
                  <a:moveTo>
                    <a:pt x="289179" y="0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433066" y="4206240"/>
              <a:ext cx="2476500" cy="86995"/>
            </a:xfrm>
            <a:custGeom>
              <a:avLst/>
              <a:gdLst/>
              <a:ahLst/>
              <a:cxnLst/>
              <a:rect l="l" t="t" r="r" b="b"/>
              <a:pathLst>
                <a:path w="2476500" h="86995">
                  <a:moveTo>
                    <a:pt x="2389632" y="0"/>
                  </a:moveTo>
                  <a:lnTo>
                    <a:pt x="2389632" y="86868"/>
                  </a:lnTo>
                  <a:lnTo>
                    <a:pt x="2447544" y="57912"/>
                  </a:lnTo>
                  <a:lnTo>
                    <a:pt x="2404110" y="57912"/>
                  </a:lnTo>
                  <a:lnTo>
                    <a:pt x="2404110" y="28956"/>
                  </a:lnTo>
                  <a:lnTo>
                    <a:pt x="2447544" y="28956"/>
                  </a:lnTo>
                  <a:lnTo>
                    <a:pt x="2389632" y="0"/>
                  </a:lnTo>
                  <a:close/>
                </a:path>
                <a:path w="2476500" h="86995">
                  <a:moveTo>
                    <a:pt x="2389632" y="28956"/>
                  </a:moveTo>
                  <a:lnTo>
                    <a:pt x="0" y="28956"/>
                  </a:lnTo>
                  <a:lnTo>
                    <a:pt x="0" y="57912"/>
                  </a:lnTo>
                  <a:lnTo>
                    <a:pt x="2389632" y="57912"/>
                  </a:lnTo>
                  <a:lnTo>
                    <a:pt x="2389632" y="28956"/>
                  </a:lnTo>
                  <a:close/>
                </a:path>
                <a:path w="2476500" h="86995">
                  <a:moveTo>
                    <a:pt x="2447544" y="28956"/>
                  </a:moveTo>
                  <a:lnTo>
                    <a:pt x="2404110" y="28956"/>
                  </a:lnTo>
                  <a:lnTo>
                    <a:pt x="2404110" y="57912"/>
                  </a:lnTo>
                  <a:lnTo>
                    <a:pt x="2447544" y="57912"/>
                  </a:lnTo>
                  <a:lnTo>
                    <a:pt x="2476499" y="43434"/>
                  </a:lnTo>
                  <a:lnTo>
                    <a:pt x="2447544" y="28956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433066" y="2837688"/>
              <a:ext cx="0" cy="1412240"/>
            </a:xfrm>
            <a:custGeom>
              <a:avLst/>
              <a:gdLst/>
              <a:ahLst/>
              <a:cxnLst/>
              <a:rect l="l" t="t" r="r" b="b"/>
              <a:pathLst>
                <a:path h="1412239">
                  <a:moveTo>
                    <a:pt x="0" y="1411973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195066" y="3344418"/>
              <a:ext cx="1083945" cy="905510"/>
            </a:xfrm>
            <a:custGeom>
              <a:avLst/>
              <a:gdLst/>
              <a:ahLst/>
              <a:cxnLst/>
              <a:rect l="l" t="t" r="r" b="b"/>
              <a:pathLst>
                <a:path w="1083945" h="905510">
                  <a:moveTo>
                    <a:pt x="0" y="0"/>
                  </a:moveTo>
                  <a:lnTo>
                    <a:pt x="0" y="904824"/>
                  </a:lnTo>
                </a:path>
                <a:path w="1083945" h="905510">
                  <a:moveTo>
                    <a:pt x="1083818" y="498347"/>
                  </a:moveTo>
                  <a:lnTo>
                    <a:pt x="1076706" y="905179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631941" y="4206240"/>
              <a:ext cx="450215" cy="86995"/>
            </a:xfrm>
            <a:custGeom>
              <a:avLst/>
              <a:gdLst/>
              <a:ahLst/>
              <a:cxnLst/>
              <a:rect l="l" t="t" r="r" b="b"/>
              <a:pathLst>
                <a:path w="450214" h="86995">
                  <a:moveTo>
                    <a:pt x="86868" y="0"/>
                  </a:moveTo>
                  <a:lnTo>
                    <a:pt x="0" y="43434"/>
                  </a:lnTo>
                  <a:lnTo>
                    <a:pt x="86868" y="86868"/>
                  </a:lnTo>
                  <a:lnTo>
                    <a:pt x="86868" y="57912"/>
                  </a:lnTo>
                  <a:lnTo>
                    <a:pt x="72390" y="57912"/>
                  </a:lnTo>
                  <a:lnTo>
                    <a:pt x="72390" y="28956"/>
                  </a:lnTo>
                  <a:lnTo>
                    <a:pt x="86868" y="28956"/>
                  </a:lnTo>
                  <a:lnTo>
                    <a:pt x="86868" y="0"/>
                  </a:lnTo>
                  <a:close/>
                </a:path>
                <a:path w="450214" h="86995">
                  <a:moveTo>
                    <a:pt x="86868" y="28956"/>
                  </a:moveTo>
                  <a:lnTo>
                    <a:pt x="72390" y="28956"/>
                  </a:lnTo>
                  <a:lnTo>
                    <a:pt x="72390" y="57912"/>
                  </a:lnTo>
                  <a:lnTo>
                    <a:pt x="86868" y="57912"/>
                  </a:lnTo>
                  <a:lnTo>
                    <a:pt x="86868" y="28956"/>
                  </a:lnTo>
                  <a:close/>
                </a:path>
                <a:path w="450214" h="86995">
                  <a:moveTo>
                    <a:pt x="449834" y="28956"/>
                  </a:moveTo>
                  <a:lnTo>
                    <a:pt x="86868" y="28956"/>
                  </a:lnTo>
                  <a:lnTo>
                    <a:pt x="86868" y="57912"/>
                  </a:lnTo>
                  <a:lnTo>
                    <a:pt x="449834" y="57912"/>
                  </a:lnTo>
                  <a:lnTo>
                    <a:pt x="449834" y="28956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6081522" y="3805427"/>
              <a:ext cx="0" cy="443865"/>
            </a:xfrm>
            <a:custGeom>
              <a:avLst/>
              <a:gdLst/>
              <a:ahLst/>
              <a:cxnLst/>
              <a:rect l="l" t="t" r="r" b="b"/>
              <a:pathLst>
                <a:path h="443864">
                  <a:moveTo>
                    <a:pt x="0" y="443776"/>
                  </a:moveTo>
                  <a:lnTo>
                    <a:pt x="0" y="0"/>
                  </a:lnTo>
                </a:path>
              </a:pathLst>
            </a:custGeom>
            <a:ln w="28956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732788" y="2594610"/>
              <a:ext cx="1271270" cy="243204"/>
            </a:xfrm>
            <a:custGeom>
              <a:avLst/>
              <a:gdLst/>
              <a:ahLst/>
              <a:cxnLst/>
              <a:rect l="l" t="t" r="r" b="b"/>
              <a:pathLst>
                <a:path w="1271270" h="243205">
                  <a:moveTo>
                    <a:pt x="1271016" y="0"/>
                  </a:moveTo>
                  <a:lnTo>
                    <a:pt x="254254" y="0"/>
                  </a:lnTo>
                  <a:lnTo>
                    <a:pt x="0" y="243077"/>
                  </a:lnTo>
                  <a:lnTo>
                    <a:pt x="1016762" y="243077"/>
                  </a:lnTo>
                  <a:lnTo>
                    <a:pt x="1271016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2089657" y="2618994"/>
            <a:ext cx="55626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Predikat</a:t>
            </a:r>
            <a:r>
              <a:rPr sz="1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2653283" y="3103626"/>
            <a:ext cx="1271270" cy="243204"/>
          </a:xfrm>
          <a:custGeom>
            <a:avLst/>
            <a:gdLst/>
            <a:ahLst/>
            <a:cxnLst/>
            <a:rect l="l" t="t" r="r" b="b"/>
            <a:pathLst>
              <a:path w="1271270" h="243204">
                <a:moveTo>
                  <a:pt x="1271016" y="0"/>
                </a:moveTo>
                <a:lnTo>
                  <a:pt x="254254" y="0"/>
                </a:lnTo>
                <a:lnTo>
                  <a:pt x="0" y="243078"/>
                </a:lnTo>
                <a:lnTo>
                  <a:pt x="1016762" y="243078"/>
                </a:lnTo>
                <a:lnTo>
                  <a:pt x="1271016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3012694" y="3128517"/>
            <a:ext cx="55181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Predikat</a:t>
            </a:r>
            <a:r>
              <a:rPr sz="1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3601211" y="3608832"/>
            <a:ext cx="1270635" cy="243204"/>
          </a:xfrm>
          <a:custGeom>
            <a:avLst/>
            <a:gdLst/>
            <a:ahLst/>
            <a:cxnLst/>
            <a:rect l="l" t="t" r="r" b="b"/>
            <a:pathLst>
              <a:path w="1270635" h="243204">
                <a:moveTo>
                  <a:pt x="1270253" y="0"/>
                </a:moveTo>
                <a:lnTo>
                  <a:pt x="254000" y="0"/>
                </a:lnTo>
                <a:lnTo>
                  <a:pt x="0" y="243078"/>
                </a:lnTo>
                <a:lnTo>
                  <a:pt x="1016253" y="243078"/>
                </a:lnTo>
                <a:lnTo>
                  <a:pt x="1270253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3960876" y="3633470"/>
            <a:ext cx="550545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Predikat</a:t>
            </a:r>
            <a:r>
              <a:rPr sz="1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5486400" y="3599688"/>
            <a:ext cx="1271270" cy="243204"/>
          </a:xfrm>
          <a:custGeom>
            <a:avLst/>
            <a:gdLst/>
            <a:ahLst/>
            <a:cxnLst/>
            <a:rect l="l" t="t" r="r" b="b"/>
            <a:pathLst>
              <a:path w="1271270" h="243204">
                <a:moveTo>
                  <a:pt x="1271016" y="0"/>
                </a:moveTo>
                <a:lnTo>
                  <a:pt x="254253" y="0"/>
                </a:lnTo>
                <a:lnTo>
                  <a:pt x="0" y="243078"/>
                </a:lnTo>
                <a:lnTo>
                  <a:pt x="1016761" y="243078"/>
                </a:lnTo>
                <a:lnTo>
                  <a:pt x="1271016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840984" y="3624326"/>
            <a:ext cx="561340" cy="178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Predikat</a:t>
            </a:r>
            <a:r>
              <a:rPr sz="1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50" dirty="0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2748533" y="1680210"/>
            <a:ext cx="1271270" cy="243204"/>
          </a:xfrm>
          <a:custGeom>
            <a:avLst/>
            <a:gdLst/>
            <a:ahLst/>
            <a:cxnLst/>
            <a:rect l="l" t="t" r="r" b="b"/>
            <a:pathLst>
              <a:path w="1271270" h="243205">
                <a:moveTo>
                  <a:pt x="1271016" y="0"/>
                </a:moveTo>
                <a:lnTo>
                  <a:pt x="254254" y="0"/>
                </a:lnTo>
                <a:lnTo>
                  <a:pt x="0" y="243077"/>
                </a:lnTo>
                <a:lnTo>
                  <a:pt x="1016762" y="243077"/>
                </a:lnTo>
                <a:lnTo>
                  <a:pt x="1271016" y="0"/>
                </a:lnTo>
                <a:close/>
              </a:path>
            </a:pathLst>
          </a:custGeom>
          <a:solidFill>
            <a:srgbClr val="F3787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3112516" y="1297431"/>
            <a:ext cx="544830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985" algn="ctr">
              <a:lnSpc>
                <a:spcPct val="100000"/>
              </a:lnSpc>
              <a:spcBef>
                <a:spcPts val="100"/>
              </a:spcBef>
            </a:pPr>
            <a:r>
              <a:rPr sz="1000" spc="-10" dirty="0">
                <a:solidFill>
                  <a:srgbClr val="FFFFFF"/>
                </a:solidFill>
                <a:latin typeface="Calibri"/>
                <a:cs typeface="Calibri"/>
              </a:rPr>
              <a:t>Mulai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85"/>
              </a:spcBef>
            </a:pPr>
            <a:endParaRPr sz="10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00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r>
              <a:rPr sz="1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-20" dirty="0">
                <a:solidFill>
                  <a:srgbClr val="FFFFFF"/>
                </a:solidFill>
                <a:latin typeface="Calibri"/>
                <a:cs typeface="Calibri"/>
              </a:rPr>
              <a:t>nilai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52" name="object 5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20034" y="1506474"/>
            <a:ext cx="86867" cy="173609"/>
          </a:xfrm>
          <a:prstGeom prst="rect">
            <a:avLst/>
          </a:prstGeom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"/>
            <a:ext cx="9144000" cy="5143474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9893" y="0"/>
            <a:ext cx="9134475" cy="5143500"/>
          </a:xfrm>
          <a:custGeom>
            <a:avLst/>
            <a:gdLst/>
            <a:ahLst/>
            <a:cxnLst/>
            <a:rect l="l" t="t" r="r" b="b"/>
            <a:pathLst>
              <a:path w="9134475" h="5143500">
                <a:moveTo>
                  <a:pt x="6698755" y="748284"/>
                </a:moveTo>
                <a:lnTo>
                  <a:pt x="2425458" y="748284"/>
                </a:lnTo>
                <a:lnTo>
                  <a:pt x="2425458" y="4395216"/>
                </a:lnTo>
                <a:lnTo>
                  <a:pt x="6698755" y="4395216"/>
                </a:lnTo>
                <a:lnTo>
                  <a:pt x="6698755" y="748284"/>
                </a:lnTo>
                <a:close/>
              </a:path>
              <a:path w="9134475" h="5143500">
                <a:moveTo>
                  <a:pt x="9134107" y="0"/>
                </a:moveTo>
                <a:lnTo>
                  <a:pt x="0" y="0"/>
                </a:lnTo>
                <a:lnTo>
                  <a:pt x="0" y="373380"/>
                </a:lnTo>
                <a:lnTo>
                  <a:pt x="12" y="4780280"/>
                </a:lnTo>
                <a:lnTo>
                  <a:pt x="12" y="5143500"/>
                </a:lnTo>
                <a:lnTo>
                  <a:pt x="9134107" y="5143500"/>
                </a:lnTo>
                <a:lnTo>
                  <a:pt x="9134107" y="4780280"/>
                </a:lnTo>
                <a:lnTo>
                  <a:pt x="373367" y="4780280"/>
                </a:lnTo>
                <a:lnTo>
                  <a:pt x="373367" y="373380"/>
                </a:lnTo>
                <a:lnTo>
                  <a:pt x="8770633" y="373380"/>
                </a:lnTo>
                <a:lnTo>
                  <a:pt x="8770633" y="4780051"/>
                </a:lnTo>
                <a:lnTo>
                  <a:pt x="9134107" y="4780064"/>
                </a:lnTo>
                <a:lnTo>
                  <a:pt x="9134107" y="373380"/>
                </a:lnTo>
                <a:lnTo>
                  <a:pt x="91341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09798" y="3474523"/>
            <a:ext cx="2724785" cy="42037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algn="ctr">
              <a:lnSpc>
                <a:spcPts val="1080"/>
              </a:lnSpc>
              <a:spcBef>
                <a:spcPts val="15"/>
              </a:spcBef>
            </a:pPr>
            <a:r>
              <a:rPr sz="900" spc="-105" dirty="0">
                <a:solidFill>
                  <a:srgbClr val="242C47"/>
                </a:solidFill>
                <a:latin typeface="Tahoma"/>
                <a:cs typeface="Tahoma"/>
              </a:rPr>
              <a:t>CREDITS:</a:t>
            </a:r>
            <a:r>
              <a:rPr sz="900" spc="-5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65" dirty="0">
                <a:solidFill>
                  <a:srgbClr val="242C47"/>
                </a:solidFill>
                <a:latin typeface="Tahoma"/>
                <a:cs typeface="Tahoma"/>
              </a:rPr>
              <a:t>This</a:t>
            </a:r>
            <a:r>
              <a:rPr sz="900" spc="-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60" dirty="0">
                <a:solidFill>
                  <a:srgbClr val="242C47"/>
                </a:solidFill>
                <a:latin typeface="Tahoma"/>
                <a:cs typeface="Tahoma"/>
              </a:rPr>
              <a:t>presentation</a:t>
            </a:r>
            <a:r>
              <a:rPr sz="900" spc="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60" dirty="0">
                <a:solidFill>
                  <a:srgbClr val="242C47"/>
                </a:solidFill>
                <a:latin typeface="Tahoma"/>
                <a:cs typeface="Tahoma"/>
              </a:rPr>
              <a:t>template</a:t>
            </a:r>
            <a:r>
              <a:rPr sz="900" spc="-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55" dirty="0">
                <a:solidFill>
                  <a:srgbClr val="242C47"/>
                </a:solidFill>
                <a:latin typeface="Tahoma"/>
                <a:cs typeface="Tahoma"/>
              </a:rPr>
              <a:t>was</a:t>
            </a:r>
            <a:r>
              <a:rPr sz="900" spc="-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60" dirty="0">
                <a:solidFill>
                  <a:srgbClr val="242C47"/>
                </a:solidFill>
                <a:latin typeface="Tahoma"/>
                <a:cs typeface="Tahoma"/>
              </a:rPr>
              <a:t>created</a:t>
            </a:r>
            <a:r>
              <a:rPr sz="9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100" dirty="0">
                <a:solidFill>
                  <a:srgbClr val="242C47"/>
                </a:solidFill>
                <a:latin typeface="Tahoma"/>
                <a:cs typeface="Tahoma"/>
              </a:rPr>
              <a:t>by</a:t>
            </a:r>
            <a:r>
              <a:rPr sz="900" spc="-2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40" dirty="0">
                <a:solidFill>
                  <a:srgbClr val="242C47"/>
                </a:solidFill>
                <a:latin typeface="Tahoma"/>
                <a:cs typeface="Tahoma"/>
                <a:hlinkClick r:id="rId3"/>
              </a:rPr>
              <a:t>Slidesgo</a:t>
            </a:r>
            <a:r>
              <a:rPr sz="900" spc="-40" dirty="0">
                <a:solidFill>
                  <a:srgbClr val="242C47"/>
                </a:solidFill>
                <a:latin typeface="Tahoma"/>
                <a:cs typeface="Tahoma"/>
              </a:rPr>
              <a:t>, </a:t>
            </a:r>
            <a:r>
              <a:rPr sz="900" spc="-65" dirty="0">
                <a:solidFill>
                  <a:srgbClr val="242C47"/>
                </a:solidFill>
                <a:latin typeface="Tahoma"/>
                <a:cs typeface="Tahoma"/>
              </a:rPr>
              <a:t>including</a:t>
            </a:r>
            <a:r>
              <a:rPr sz="900" spc="-1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40" dirty="0">
                <a:solidFill>
                  <a:srgbClr val="242C47"/>
                </a:solidFill>
                <a:latin typeface="Tahoma"/>
                <a:cs typeface="Tahoma"/>
              </a:rPr>
              <a:t>icons</a:t>
            </a:r>
            <a:r>
              <a:rPr sz="900" spc="-3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100" dirty="0">
                <a:solidFill>
                  <a:srgbClr val="242C47"/>
                </a:solidFill>
                <a:latin typeface="Tahoma"/>
                <a:cs typeface="Tahoma"/>
              </a:rPr>
              <a:t>by</a:t>
            </a:r>
            <a:r>
              <a:rPr sz="900" spc="-4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50" dirty="0">
                <a:solidFill>
                  <a:srgbClr val="242C47"/>
                </a:solidFill>
                <a:latin typeface="Tahoma"/>
                <a:cs typeface="Tahoma"/>
                <a:hlinkClick r:id="rId4"/>
              </a:rPr>
              <a:t>Flaticon</a:t>
            </a:r>
            <a:r>
              <a:rPr sz="900" spc="-50" dirty="0">
                <a:solidFill>
                  <a:srgbClr val="242C47"/>
                </a:solidFill>
                <a:latin typeface="Tahoma"/>
                <a:cs typeface="Tahoma"/>
              </a:rPr>
              <a:t>,</a:t>
            </a:r>
            <a:r>
              <a:rPr sz="900" spc="-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90" dirty="0">
                <a:solidFill>
                  <a:srgbClr val="242C47"/>
                </a:solidFill>
                <a:latin typeface="Tahoma"/>
                <a:cs typeface="Tahoma"/>
              </a:rPr>
              <a:t>and</a:t>
            </a:r>
            <a:r>
              <a:rPr sz="900" spc="-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60" dirty="0">
                <a:solidFill>
                  <a:srgbClr val="242C47"/>
                </a:solidFill>
                <a:latin typeface="Tahoma"/>
                <a:cs typeface="Tahoma"/>
              </a:rPr>
              <a:t>infographics</a:t>
            </a:r>
            <a:r>
              <a:rPr sz="900" spc="-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60" dirty="0">
                <a:solidFill>
                  <a:srgbClr val="242C47"/>
                </a:solidFill>
                <a:latin typeface="Tahoma"/>
                <a:cs typeface="Tahoma"/>
              </a:rPr>
              <a:t>&amp;</a:t>
            </a:r>
            <a:r>
              <a:rPr sz="900" spc="-4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900" spc="-65" dirty="0">
                <a:solidFill>
                  <a:srgbClr val="242C47"/>
                </a:solidFill>
                <a:latin typeface="Tahoma"/>
                <a:cs typeface="Tahoma"/>
              </a:rPr>
              <a:t>images</a:t>
            </a:r>
            <a:r>
              <a:rPr sz="900" spc="-25" dirty="0">
                <a:solidFill>
                  <a:srgbClr val="242C47"/>
                </a:solidFill>
                <a:latin typeface="Tahoma"/>
                <a:cs typeface="Tahoma"/>
              </a:rPr>
              <a:t> by </a:t>
            </a:r>
            <a:r>
              <a:rPr sz="900" spc="-10" dirty="0">
                <a:solidFill>
                  <a:srgbClr val="242C47"/>
                </a:solidFill>
                <a:latin typeface="Tahoma"/>
                <a:cs typeface="Tahoma"/>
                <a:hlinkClick r:id="rId5"/>
              </a:rPr>
              <a:t>Freepik</a:t>
            </a:r>
            <a:r>
              <a:rPr sz="900" spc="-10" dirty="0">
                <a:solidFill>
                  <a:srgbClr val="242C47"/>
                </a:solidFill>
                <a:latin typeface="Tahoma"/>
                <a:cs typeface="Tahoma"/>
              </a:rPr>
              <a:t>.</a:t>
            </a:r>
            <a:endParaRPr sz="900">
              <a:latin typeface="Tahoma"/>
              <a:cs typeface="Tahom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639820" y="1844294"/>
            <a:ext cx="18643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290" dirty="0"/>
              <a:t>Thanks!</a:t>
            </a:r>
            <a:endParaRPr sz="3600" dirty="0"/>
          </a:p>
        </p:txBody>
      </p:sp>
      <p:sp>
        <p:nvSpPr>
          <p:cNvPr id="7" name="object 7"/>
          <p:cNvSpPr/>
          <p:nvPr/>
        </p:nvSpPr>
        <p:spPr>
          <a:xfrm>
            <a:off x="3019044" y="3309365"/>
            <a:ext cx="3106420" cy="681990"/>
          </a:xfrm>
          <a:custGeom>
            <a:avLst/>
            <a:gdLst/>
            <a:ahLst/>
            <a:cxnLst/>
            <a:rect l="l" t="t" r="r" b="b"/>
            <a:pathLst>
              <a:path w="3106420" h="681989">
                <a:moveTo>
                  <a:pt x="3105911" y="0"/>
                </a:moveTo>
                <a:lnTo>
                  <a:pt x="0" y="0"/>
                </a:lnTo>
                <a:lnTo>
                  <a:pt x="0" y="681990"/>
                </a:lnTo>
                <a:lnTo>
                  <a:pt x="3105911" y="681990"/>
                </a:lnTo>
                <a:lnTo>
                  <a:pt x="31059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7859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4395" y="2202179"/>
            <a:ext cx="2804795" cy="4070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45" dirty="0"/>
              <a:t>BOOLEAN</a:t>
            </a:r>
            <a:r>
              <a:rPr spc="25" dirty="0"/>
              <a:t> </a:t>
            </a:r>
            <a:r>
              <a:rPr spc="240" dirty="0"/>
              <a:t>VALUE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88235">
              <a:lnSpc>
                <a:spcPct val="100000"/>
              </a:lnSpc>
              <a:spcBef>
                <a:spcPts val="100"/>
              </a:spcBef>
            </a:pPr>
            <a:r>
              <a:rPr spc="170" dirty="0"/>
              <a:t>Boolean</a:t>
            </a:r>
            <a:r>
              <a:rPr spc="20" dirty="0"/>
              <a:t> </a:t>
            </a:r>
            <a:r>
              <a:rPr spc="190" dirty="0"/>
              <a:t>Value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6440" y="1843277"/>
            <a:ext cx="7560945" cy="2357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Variabel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ini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pertama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kali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diperkenalkan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oleh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George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Boole.</a:t>
            </a:r>
            <a:endParaRPr sz="1500">
              <a:latin typeface="Tahoma"/>
              <a:cs typeface="Tahoma"/>
            </a:endParaRPr>
          </a:p>
          <a:p>
            <a:pPr marL="355600" marR="192405" indent="-342900">
              <a:lnSpc>
                <a:spcPct val="114999"/>
              </a:lnSpc>
              <a:buSzPct val="120000"/>
              <a:buFont typeface="Arial MT"/>
              <a:buChar char="•"/>
              <a:tabLst>
                <a:tab pos="355600" algn="l"/>
              </a:tabLst>
            </a:pP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Pada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python,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tipe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data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Boolean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memiliki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dua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dinyatakan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b="1" spc="-165" dirty="0">
                <a:solidFill>
                  <a:srgbClr val="242C47"/>
                </a:solidFill>
                <a:latin typeface="Tahoma"/>
                <a:cs typeface="Tahoma"/>
              </a:rPr>
              <a:t>False</a:t>
            </a:r>
            <a:r>
              <a:rPr sz="1500" b="1" spc="-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b="1" spc="-22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spc="-225" dirty="0">
                <a:solidFill>
                  <a:srgbClr val="242C47"/>
                </a:solidFill>
                <a:latin typeface="Tahoma"/>
                <a:cs typeface="Tahoma"/>
              </a:rPr>
              <a:t>.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ini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bukan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merupakan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string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integer,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keduanya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5" dirty="0">
                <a:solidFill>
                  <a:srgbClr val="242C47"/>
                </a:solidFill>
                <a:latin typeface="Tahoma"/>
                <a:cs typeface="Tahoma"/>
              </a:rPr>
              <a:t>merupakan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spesial,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hanya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variabel Boolean.</a:t>
            </a:r>
            <a:endParaRPr sz="15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spcBef>
                <a:spcPts val="270"/>
              </a:spcBef>
              <a:buSzPct val="120000"/>
              <a:buFont typeface="Arial MT"/>
              <a:buChar char="•"/>
              <a:tabLst>
                <a:tab pos="354965" algn="l"/>
              </a:tabLst>
            </a:pP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Tipe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data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boolean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banyak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dipakai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percabangan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program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memutuskan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apa</a:t>
            </a:r>
            <a:endParaRPr sz="15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  <a:spcBef>
                <a:spcPts val="270"/>
              </a:spcBef>
            </a:pP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mesti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dijalankan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ketika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sebuah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kondisi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terjadi.</a:t>
            </a:r>
            <a:endParaRPr sz="1500">
              <a:latin typeface="Tahoma"/>
              <a:cs typeface="Tahoma"/>
            </a:endParaRPr>
          </a:p>
          <a:p>
            <a:pPr marL="355600" marR="5080" indent="-342900" algn="just">
              <a:lnSpc>
                <a:spcPct val="114999"/>
              </a:lnSpc>
              <a:buSzPct val="120000"/>
              <a:buFont typeface="Arial MT"/>
              <a:buChar char="•"/>
              <a:tabLst>
                <a:tab pos="355600" algn="l"/>
              </a:tabLst>
            </a:pP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Contohnya,</a:t>
            </a:r>
            <a:r>
              <a:rPr sz="1500" spc="3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untuk</a:t>
            </a:r>
            <a:r>
              <a:rPr sz="1500" spc="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membuat</a:t>
            </a:r>
            <a:r>
              <a:rPr sz="1500" spc="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70" dirty="0">
                <a:solidFill>
                  <a:srgbClr val="242C47"/>
                </a:solidFill>
                <a:latin typeface="Tahoma"/>
                <a:cs typeface="Tahoma"/>
              </a:rPr>
              <a:t>kode</a:t>
            </a:r>
            <a:r>
              <a:rPr sz="1500" spc="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75" dirty="0">
                <a:solidFill>
                  <a:srgbClr val="242C47"/>
                </a:solidFill>
                <a:latin typeface="Tahoma"/>
                <a:cs typeface="Tahoma"/>
              </a:rPr>
              <a:t>program</a:t>
            </a:r>
            <a:r>
              <a:rPr sz="1500" spc="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10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dapat</a:t>
            </a:r>
            <a:r>
              <a:rPr sz="1500" spc="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menentukan</a:t>
            </a:r>
            <a:r>
              <a:rPr sz="1500" spc="7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apakah</a:t>
            </a:r>
            <a:r>
              <a:rPr sz="1500" spc="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sebuah</a:t>
            </a:r>
            <a:r>
              <a:rPr sz="1500" spc="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70" dirty="0">
                <a:solidFill>
                  <a:srgbClr val="242C47"/>
                </a:solidFill>
                <a:latin typeface="Tahoma"/>
                <a:cs typeface="Tahoma"/>
              </a:rPr>
              <a:t>angka</a:t>
            </a:r>
            <a:r>
              <a:rPr sz="1500" spc="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90" dirty="0">
                <a:solidFill>
                  <a:srgbClr val="242C47"/>
                </a:solidFill>
                <a:latin typeface="Tahoma"/>
                <a:cs typeface="Tahoma"/>
              </a:rPr>
              <a:t>genap</a:t>
            </a:r>
            <a:r>
              <a:rPr sz="1500" spc="7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Tahoma"/>
                <a:cs typeface="Tahoma"/>
              </a:rPr>
              <a:t>atau </a:t>
            </a:r>
            <a:r>
              <a:rPr sz="1500" spc="-120" dirty="0">
                <a:solidFill>
                  <a:srgbClr val="242C47"/>
                </a:solidFill>
                <a:latin typeface="Tahoma"/>
                <a:cs typeface="Tahoma"/>
              </a:rPr>
              <a:t>ganjil</a:t>
            </a:r>
            <a:r>
              <a:rPr sz="1500" spc="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berdasarkan</a:t>
            </a:r>
            <a:r>
              <a:rPr sz="1500" spc="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input</a:t>
            </a:r>
            <a:r>
              <a:rPr sz="1500" spc="4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5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75" dirty="0">
                <a:solidFill>
                  <a:srgbClr val="242C47"/>
                </a:solidFill>
                <a:latin typeface="Tahoma"/>
                <a:cs typeface="Tahoma"/>
              </a:rPr>
              <a:t>pengguna,</a:t>
            </a:r>
            <a:r>
              <a:rPr sz="1500" spc="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5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harus</a:t>
            </a:r>
            <a:r>
              <a:rPr sz="1500" spc="5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mengecek</a:t>
            </a:r>
            <a:r>
              <a:rPr sz="1500" spc="5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terlebih</a:t>
            </a:r>
            <a:r>
              <a:rPr sz="1500" spc="6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dahulu</a:t>
            </a:r>
            <a:r>
              <a:rPr sz="1500" spc="6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0" dirty="0">
                <a:solidFill>
                  <a:srgbClr val="242C47"/>
                </a:solidFill>
                <a:latin typeface="Tahoma"/>
                <a:cs typeface="Tahoma"/>
              </a:rPr>
              <a:t>apakah</a:t>
            </a:r>
            <a:r>
              <a:rPr sz="1500" spc="5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70" dirty="0">
                <a:solidFill>
                  <a:srgbClr val="242C47"/>
                </a:solidFill>
                <a:latin typeface="Tahoma"/>
                <a:cs typeface="Tahoma"/>
              </a:rPr>
              <a:t>angka</a:t>
            </a:r>
            <a:r>
              <a:rPr sz="1500" spc="5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tersebut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dibagi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2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(untuk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angka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40" dirty="0">
                <a:solidFill>
                  <a:srgbClr val="242C47"/>
                </a:solidFill>
                <a:latin typeface="Tahoma"/>
                <a:cs typeface="Tahoma"/>
              </a:rPr>
              <a:t>genap),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atau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tidak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dibagi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2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(untuk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angka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ganjil).</a:t>
            </a:r>
            <a:endParaRPr sz="15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204" dirty="0"/>
              <a:t>Cara</a:t>
            </a:r>
            <a:r>
              <a:rPr spc="-10" dirty="0"/>
              <a:t> </a:t>
            </a:r>
            <a:r>
              <a:rPr spc="204" dirty="0"/>
              <a:t>Penggunaan</a:t>
            </a:r>
            <a:r>
              <a:rPr spc="-25" dirty="0"/>
              <a:t> </a:t>
            </a:r>
            <a:r>
              <a:rPr spc="180" dirty="0"/>
              <a:t>Tipe</a:t>
            </a:r>
            <a:r>
              <a:rPr spc="-5" dirty="0"/>
              <a:t> </a:t>
            </a:r>
            <a:r>
              <a:rPr spc="135" dirty="0"/>
              <a:t>Data</a:t>
            </a:r>
            <a:r>
              <a:rPr spc="-15" dirty="0"/>
              <a:t> </a:t>
            </a:r>
            <a:r>
              <a:rPr spc="165" dirty="0"/>
              <a:t>Boolean</a:t>
            </a:r>
            <a:r>
              <a:rPr spc="-10" dirty="0"/>
              <a:t> </a:t>
            </a:r>
            <a:r>
              <a:rPr spc="160" dirty="0"/>
              <a:t>Python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4916" y="1754632"/>
            <a:ext cx="7576820" cy="2654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" marR="96520" indent="-5715">
              <a:lnSpc>
                <a:spcPct val="114999"/>
              </a:lnSpc>
              <a:spcBef>
                <a:spcPts val="100"/>
              </a:spcBef>
            </a:pP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Sebagaimana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yang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sudah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dijelaskan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sebelumnya,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tipe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data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0" dirty="0">
                <a:solidFill>
                  <a:srgbClr val="242C47"/>
                </a:solidFill>
                <a:latin typeface="Tahoma"/>
                <a:cs typeface="Tahoma"/>
              </a:rPr>
              <a:t>boolean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hanya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bisa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45" dirty="0">
                <a:solidFill>
                  <a:srgbClr val="242C47"/>
                </a:solidFill>
                <a:latin typeface="Tahoma"/>
                <a:cs typeface="Tahoma"/>
              </a:rPr>
              <a:t>diisi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5" dirty="0">
                <a:solidFill>
                  <a:srgbClr val="242C47"/>
                </a:solidFill>
                <a:latin typeface="Tahoma"/>
                <a:cs typeface="Tahoma"/>
              </a:rPr>
              <a:t>dengan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2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nilai,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Tahoma"/>
                <a:cs typeface="Tahoma"/>
              </a:rPr>
              <a:t>yakni 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salah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0" dirty="0">
                <a:solidFill>
                  <a:srgbClr val="242C47"/>
                </a:solidFill>
                <a:latin typeface="Tahoma"/>
                <a:cs typeface="Tahoma"/>
              </a:rPr>
              <a:t>satu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dari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atau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False.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Berikut</a:t>
            </a:r>
            <a:r>
              <a:rPr sz="1500" spc="-10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contoh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penulisannya</a:t>
            </a:r>
            <a:endParaRPr sz="1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500">
              <a:latin typeface="Tahoma"/>
              <a:cs typeface="Tahoma"/>
            </a:endParaRPr>
          </a:p>
          <a:p>
            <a:pPr marL="13970" marR="6402070">
              <a:lnSpc>
                <a:spcPct val="114999"/>
              </a:lnSpc>
              <a:spcBef>
                <a:spcPts val="5"/>
              </a:spcBef>
            </a:pP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foo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True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bar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dirty="0">
                <a:solidFill>
                  <a:srgbClr val="242C47"/>
                </a:solidFill>
                <a:latin typeface="Consolas"/>
                <a:cs typeface="Consolas"/>
              </a:rPr>
              <a:t>=</a:t>
            </a:r>
            <a:r>
              <a:rPr sz="1500" spc="-15" dirty="0">
                <a:solidFill>
                  <a:srgbClr val="242C47"/>
                </a:solidFill>
                <a:latin typeface="Consolas"/>
                <a:cs typeface="Consolas"/>
              </a:rPr>
              <a:t> </a:t>
            </a:r>
            <a:r>
              <a:rPr sz="1500" spc="-10" dirty="0">
                <a:solidFill>
                  <a:srgbClr val="242C47"/>
                </a:solidFill>
                <a:latin typeface="Consolas"/>
                <a:cs typeface="Consolas"/>
              </a:rPr>
              <a:t>False print(foo) print(bar)</a:t>
            </a:r>
            <a:endParaRPr sz="15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1500">
              <a:latin typeface="Consolas"/>
              <a:cs typeface="Consolas"/>
            </a:endParaRPr>
          </a:p>
          <a:p>
            <a:pPr marL="12700" marR="5080" indent="1270">
              <a:lnSpc>
                <a:spcPct val="114999"/>
              </a:lnSpc>
            </a:pP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Pada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program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tersebut, </a:t>
            </a:r>
            <a:r>
              <a:rPr sz="1500" spc="-55" dirty="0">
                <a:solidFill>
                  <a:srgbClr val="242C47"/>
                </a:solidFill>
                <a:latin typeface="Tahoma"/>
                <a:cs typeface="Tahoma"/>
              </a:rPr>
              <a:t>kita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35" dirty="0">
                <a:solidFill>
                  <a:srgbClr val="242C47"/>
                </a:solidFill>
                <a:latin typeface="Tahoma"/>
                <a:cs typeface="Tahoma"/>
              </a:rPr>
              <a:t>menginput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Boolean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65" dirty="0">
                <a:solidFill>
                  <a:srgbClr val="242C47"/>
                </a:solidFill>
                <a:latin typeface="Tahoma"/>
                <a:cs typeface="Tahoma"/>
              </a:rPr>
              <a:t>True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kedalam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variabel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4" dirty="0">
                <a:solidFill>
                  <a:srgbClr val="242C47"/>
                </a:solidFill>
                <a:latin typeface="Tahoma"/>
                <a:cs typeface="Tahoma"/>
              </a:rPr>
              <a:t>foo</a:t>
            </a:r>
            <a:r>
              <a:rPr sz="1500" spc="-9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50" dirty="0">
                <a:solidFill>
                  <a:srgbClr val="242C47"/>
                </a:solidFill>
                <a:latin typeface="Tahoma"/>
                <a:cs typeface="Tahoma"/>
              </a:rPr>
              <a:t>dan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75" dirty="0">
                <a:solidFill>
                  <a:srgbClr val="242C47"/>
                </a:solidFill>
                <a:latin typeface="Tahoma"/>
                <a:cs typeface="Tahoma"/>
              </a:rPr>
              <a:t>nilai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Boolean</a:t>
            </a:r>
            <a:r>
              <a:rPr sz="1500" spc="-85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65" dirty="0">
                <a:solidFill>
                  <a:srgbClr val="242C47"/>
                </a:solidFill>
                <a:latin typeface="Tahoma"/>
                <a:cs typeface="Tahoma"/>
              </a:rPr>
              <a:t>False</a:t>
            </a:r>
            <a:r>
              <a:rPr sz="1500" spc="-9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5" dirty="0">
                <a:solidFill>
                  <a:srgbClr val="242C47"/>
                </a:solidFill>
                <a:latin typeface="Tahoma"/>
                <a:cs typeface="Tahoma"/>
              </a:rPr>
              <a:t>ke </a:t>
            </a:r>
            <a:r>
              <a:rPr sz="1500" spc="-125" dirty="0">
                <a:solidFill>
                  <a:srgbClr val="242C47"/>
                </a:solidFill>
                <a:latin typeface="Tahoma"/>
                <a:cs typeface="Tahoma"/>
              </a:rPr>
              <a:t>dalam</a:t>
            </a:r>
            <a:r>
              <a:rPr sz="1500" spc="-10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110" dirty="0">
                <a:solidFill>
                  <a:srgbClr val="242C47"/>
                </a:solidFill>
                <a:latin typeface="Tahoma"/>
                <a:cs typeface="Tahoma"/>
              </a:rPr>
              <a:t>variabel</a:t>
            </a:r>
            <a:r>
              <a:rPr sz="1500" spc="-80" dirty="0">
                <a:solidFill>
                  <a:srgbClr val="242C47"/>
                </a:solidFill>
                <a:latin typeface="Tahoma"/>
                <a:cs typeface="Tahoma"/>
              </a:rPr>
              <a:t> </a:t>
            </a:r>
            <a:r>
              <a:rPr sz="1500" spc="-20" dirty="0">
                <a:solidFill>
                  <a:srgbClr val="242C47"/>
                </a:solidFill>
                <a:latin typeface="Consolas"/>
                <a:cs typeface="Consolas"/>
              </a:rPr>
              <a:t>bar.</a:t>
            </a:r>
            <a:endParaRPr sz="1500">
              <a:latin typeface="Consolas"/>
              <a:cs typeface="Consola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498470" y="2923920"/>
            <a:ext cx="380365" cy="431165"/>
            <a:chOff x="2498470" y="2923920"/>
            <a:chExt cx="380365" cy="431165"/>
          </a:xfrm>
        </p:grpSpPr>
        <p:sp>
          <p:nvSpPr>
            <p:cNvPr id="5" name="object 5"/>
            <p:cNvSpPr/>
            <p:nvPr/>
          </p:nvSpPr>
          <p:spPr>
            <a:xfrm>
              <a:off x="2511170" y="2936620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0" y="0"/>
                  </a:moveTo>
                  <a:lnTo>
                    <a:pt x="4826" y="405511"/>
                  </a:lnTo>
                  <a:lnTo>
                    <a:pt x="354456" y="1972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78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511170" y="2936620"/>
              <a:ext cx="354965" cy="405765"/>
            </a:xfrm>
            <a:custGeom>
              <a:avLst/>
              <a:gdLst/>
              <a:ahLst/>
              <a:cxnLst/>
              <a:rect l="l" t="t" r="r" b="b"/>
              <a:pathLst>
                <a:path w="354964" h="405764">
                  <a:moveTo>
                    <a:pt x="4826" y="405511"/>
                  </a:moveTo>
                  <a:lnTo>
                    <a:pt x="0" y="0"/>
                  </a:lnTo>
                  <a:lnTo>
                    <a:pt x="354456" y="197231"/>
                  </a:lnTo>
                  <a:lnTo>
                    <a:pt x="4826" y="405511"/>
                  </a:lnTo>
                  <a:close/>
                </a:path>
              </a:pathLst>
            </a:custGeom>
            <a:ln w="25400">
              <a:solidFill>
                <a:srgbClr val="F3787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06902" y="2832354"/>
            <a:ext cx="2100833" cy="82524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2918</Words>
  <Application>Microsoft Office PowerPoint</Application>
  <PresentationFormat>On-screen Show (16:9)</PresentationFormat>
  <Paragraphs>432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1" baseType="lpstr">
      <vt:lpstr>Arial MT</vt:lpstr>
      <vt:lpstr>Calibri</vt:lpstr>
      <vt:lpstr>Cambria</vt:lpstr>
      <vt:lpstr>Consolas</vt:lpstr>
      <vt:lpstr>Symbol</vt:lpstr>
      <vt:lpstr>Tahoma</vt:lpstr>
      <vt:lpstr>Times New Roman</vt:lpstr>
      <vt:lpstr>Office Theme</vt:lpstr>
      <vt:lpstr>PowerPoint Presentation</vt:lpstr>
      <vt:lpstr>Pendahuluan</vt:lpstr>
      <vt:lpstr>01</vt:lpstr>
      <vt:lpstr>PowerPoint Presentation</vt:lpstr>
      <vt:lpstr>PowerPoint Presentation</vt:lpstr>
      <vt:lpstr>PowerPoint Presentation</vt:lpstr>
      <vt:lpstr>BOOLEAN VALUE</vt:lpstr>
      <vt:lpstr>Boolean Value</vt:lpstr>
      <vt:lpstr>Cara Penggunaan Tipe Data Boolean Python</vt:lpstr>
      <vt:lpstr>Cara Penggunaan Tipe Data Boolean Python</vt:lpstr>
      <vt:lpstr>Cara Penggunaan Tipe Data Boolean Python</vt:lpstr>
      <vt:lpstr>Cara Penggunaan Tipe Data Boolean Python</vt:lpstr>
      <vt:lpstr>Cara Penggunaan Tipe Data Boolean Python</vt:lpstr>
      <vt:lpstr>Fungsi bool()</vt:lpstr>
      <vt:lpstr>Fungsi bool()</vt:lpstr>
      <vt:lpstr>Fungsi bool()</vt:lpstr>
      <vt:lpstr>Fungsi bool()</vt:lpstr>
      <vt:lpstr>Latihan</vt:lpstr>
      <vt:lpstr>OPERATOR LOGIKA</vt:lpstr>
      <vt:lpstr>Operator Logika</vt:lpstr>
      <vt:lpstr>Contoh Kode Program Operator Logika Python</vt:lpstr>
      <vt:lpstr>Operator Logika</vt:lpstr>
      <vt:lpstr>Contoh Kode Program Operator Logika Python</vt:lpstr>
      <vt:lpstr>Contoh Kode Program Operator Logika Python</vt:lpstr>
      <vt:lpstr>KONDISIONAL / PERCABANGAN</vt:lpstr>
      <vt:lpstr>Kondisional atau Percabangan</vt:lpstr>
      <vt:lpstr>Kondisional atau Percabangan</vt:lpstr>
      <vt:lpstr>Kondisional atau Percabangan</vt:lpstr>
      <vt:lpstr>Percabangan pada Python</vt:lpstr>
      <vt:lpstr>Blok If</vt:lpstr>
      <vt:lpstr>Blok If</vt:lpstr>
      <vt:lpstr>PowerPoint Presentation</vt:lpstr>
      <vt:lpstr>Blok If</vt:lpstr>
      <vt:lpstr>Blok if..else</vt:lpstr>
      <vt:lpstr>Blok if..elif..else</vt:lpstr>
      <vt:lpstr>Blok if..elif..else</vt:lpstr>
      <vt:lpstr>Blok if..elif..else</vt:lpstr>
      <vt:lpstr>Percabangan Satu Baris</vt:lpstr>
      <vt:lpstr>Percabangan Bertingkat</vt:lpstr>
      <vt:lpstr>Contoh Program Percabangan Python</vt:lpstr>
      <vt:lpstr>Contoh Program Percabangan Python</vt:lpstr>
      <vt:lpstr>Contoh Program Percabangan Python</vt:lpstr>
      <vt:lpstr>LATIHAN</vt:lpstr>
      <vt:lpstr>LATIHAN</vt:lpstr>
      <vt:lpstr>PowerPoint Presentation</vt:lpstr>
      <vt:lpstr>PowerPoint Presentation</vt:lpstr>
      <vt:lpstr>LATIHAN</vt:lpstr>
      <vt:lpstr>LATIHAN</vt:lpstr>
      <vt:lpstr>LATIHAN</vt:lpstr>
      <vt:lpstr>LATIHAN</vt:lpstr>
      <vt:lpstr>TUGAS</vt:lpstr>
      <vt:lpstr>TUGAS Buat program untuk flowchart berikut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</dc:title>
  <dc:creator>USER</dc:creator>
  <cp:lastModifiedBy>Nurjoko Nurjoko</cp:lastModifiedBy>
  <cp:revision>2</cp:revision>
  <dcterms:created xsi:type="dcterms:W3CDTF">2025-10-16T21:02:54Z</dcterms:created>
  <dcterms:modified xsi:type="dcterms:W3CDTF">2025-10-16T22:58:27Z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2022-10-11T00:00:00Z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2025-10-16T00:00:00Z</vt:filetime>
  </property>
  <property fmtid="{D5CDD505-2E9C-101B-9397-08002B2CF9AE}" pid="5" name="Producer">
    <vt:lpwstr>Microsoft® PowerPoint® 2019</vt:lpwstr>
  </property>
</Properties>
</file>