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1" r:id="rId3"/>
    <p:sldId id="342" r:id="rId4"/>
    <p:sldId id="318" r:id="rId5"/>
    <p:sldId id="331" r:id="rId6"/>
    <p:sldId id="332" r:id="rId7"/>
    <p:sldId id="335" r:id="rId8"/>
    <p:sldId id="343" r:id="rId9"/>
    <p:sldId id="344" r:id="rId10"/>
    <p:sldId id="345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 varScale="1">
        <p:scale>
          <a:sx n="65" d="100"/>
          <a:sy n="65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Jika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terpenuhi</a:t>
            </a:r>
            <a:r>
              <a:rPr lang="en-ID" dirty="0"/>
              <a:t>,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batal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dibatalkan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Persekutuan :</a:t>
            </a:r>
            <a:r>
              <a:rPr lang="sv-SE" b="1" dirty="0"/>
              <a:t>bentuk kerja sama antara dua orang atau lebih</a:t>
            </a:r>
            <a:r>
              <a:rPr lang="sv-SE" dirty="0"/>
              <a:t> yang sepakat untuk menjalankan usaha bersama dengan </a:t>
            </a:r>
            <a:r>
              <a:rPr lang="sv-SE" b="1" dirty="0"/>
              <a:t>tujuan memperoleh keuntungan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2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dirty="0" err="1">
                <a:solidFill>
                  <a:schemeClr val="tx1"/>
                </a:solidFill>
              </a:rPr>
              <a:t>Obligasi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korporasi</a:t>
            </a:r>
            <a:r>
              <a:rPr lang="es-ES" sz="1200" dirty="0">
                <a:solidFill>
                  <a:schemeClr val="tx1"/>
                </a:solidFill>
              </a:rPr>
              <a:t> : </a:t>
            </a:r>
            <a:r>
              <a:rPr lang="en-ID" b="1" dirty="0" err="1"/>
              <a:t>surat</a:t>
            </a:r>
            <a:r>
              <a:rPr lang="en-ID" b="1" dirty="0"/>
              <a:t> utang </a:t>
            </a:r>
            <a:r>
              <a:rPr lang="en-ID" b="1" dirty="0" err="1"/>
              <a:t>jangka</a:t>
            </a:r>
            <a:r>
              <a:rPr lang="en-ID" b="1" dirty="0"/>
              <a:t> </a:t>
            </a:r>
            <a:r>
              <a:rPr lang="en-ID" b="1" dirty="0" err="1"/>
              <a:t>menengah</a:t>
            </a:r>
            <a:r>
              <a:rPr lang="en-ID" b="1" dirty="0"/>
              <a:t> </a:t>
            </a:r>
            <a:r>
              <a:rPr lang="en-ID" b="1" dirty="0" err="1"/>
              <a:t>hingga</a:t>
            </a:r>
            <a:r>
              <a:rPr lang="en-ID" b="1" dirty="0"/>
              <a:t> </a:t>
            </a:r>
            <a:r>
              <a:rPr lang="en-ID" b="1" dirty="0" err="1"/>
              <a:t>panjang</a:t>
            </a:r>
            <a:r>
              <a:rPr lang="en-ID" b="1" dirty="0"/>
              <a:t> yang </a:t>
            </a:r>
            <a:r>
              <a:rPr lang="en-ID" b="1" dirty="0" err="1"/>
              <a:t>diterbitkan</a:t>
            </a:r>
            <a:r>
              <a:rPr lang="en-ID" b="1" dirty="0"/>
              <a:t> oleh </a:t>
            </a:r>
            <a:r>
              <a:rPr lang="en-ID" b="1" dirty="0" err="1"/>
              <a:t>perusahaan</a:t>
            </a:r>
            <a:r>
              <a:rPr lang="en-ID" b="1" dirty="0"/>
              <a:t> </a:t>
            </a:r>
            <a:r>
              <a:rPr lang="en-ID" b="1" dirty="0" err="1"/>
              <a:t>swasta</a:t>
            </a:r>
            <a:r>
              <a:rPr lang="en-ID" b="1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perseroan</a:t>
            </a:r>
            <a:r>
              <a:rPr lang="en-ID" b="1" dirty="0"/>
              <a:t> </a:t>
            </a:r>
            <a:r>
              <a:rPr lang="en-ID" b="1" dirty="0" err="1"/>
              <a:t>terbatas</a:t>
            </a:r>
            <a:r>
              <a:rPr lang="en-ID" b="1" dirty="0"/>
              <a:t> (PT)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pinjaman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investor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perusahaan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0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/>
              <a:t>Underwriter</a:t>
            </a:r>
            <a:r>
              <a:rPr lang="en-ID" dirty="0"/>
              <a:t> :</a:t>
            </a:r>
            <a:r>
              <a:rPr lang="sv-SE" b="1" dirty="0"/>
              <a:t>perusahaan atau lembaga keuangan yang bertindak sebagai penjamin emisi dalam proses penerbitan surat berharga</a:t>
            </a:r>
            <a:r>
              <a:rPr lang="sv-SE" dirty="0"/>
              <a:t>,</a:t>
            </a:r>
          </a:p>
          <a:p>
            <a:r>
              <a:rPr lang="en-ID" b="1" dirty="0" err="1"/>
              <a:t>Contoh</a:t>
            </a:r>
            <a:r>
              <a:rPr lang="en-ID" b="1" dirty="0"/>
              <a:t> :bank </a:t>
            </a:r>
            <a:r>
              <a:rPr lang="en-ID" b="1" dirty="0" err="1"/>
              <a:t>investasi</a:t>
            </a:r>
            <a:r>
              <a:rPr lang="en-ID" b="1" dirty="0"/>
              <a:t>, </a:t>
            </a:r>
            <a:r>
              <a:rPr lang="en-ID" b="1" dirty="0" err="1"/>
              <a:t>perusahaan</a:t>
            </a:r>
            <a:r>
              <a:rPr lang="en-ID" b="1" dirty="0"/>
              <a:t> </a:t>
            </a:r>
            <a:r>
              <a:rPr lang="en-ID" b="1" dirty="0" err="1"/>
              <a:t>sekuritas</a:t>
            </a:r>
            <a:r>
              <a:rPr lang="en-ID" b="1" dirty="0"/>
              <a:t>,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lembaga</a:t>
            </a:r>
            <a:r>
              <a:rPr lang="en-ID" b="1" dirty="0"/>
              <a:t> </a:t>
            </a:r>
            <a:r>
              <a:rPr lang="en-ID" b="1" dirty="0" err="1"/>
              <a:t>keuangan</a:t>
            </a:r>
            <a:r>
              <a:rPr lang="en-ID" b="1" dirty="0"/>
              <a:t> </a:t>
            </a:r>
            <a:r>
              <a:rPr lang="en-ID" b="1" dirty="0" err="1"/>
              <a:t>khusus</a:t>
            </a:r>
            <a:r>
              <a:rPr lang="en-ID" dirty="0"/>
              <a:t>.</a:t>
            </a:r>
          </a:p>
          <a:p>
            <a:r>
              <a:rPr lang="en-ID" b="1" dirty="0" err="1"/>
              <a:t>Sekuritas</a:t>
            </a:r>
            <a:r>
              <a:rPr lang="en-ID" b="1" dirty="0"/>
              <a:t> :</a:t>
            </a:r>
            <a:r>
              <a:rPr lang="en-ID" b="1" dirty="0" err="1"/>
              <a:t>surat</a:t>
            </a:r>
            <a:r>
              <a:rPr lang="en-ID" b="1" dirty="0"/>
              <a:t> </a:t>
            </a:r>
            <a:r>
              <a:rPr lang="en-ID" b="1" dirty="0" err="1"/>
              <a:t>berharga</a:t>
            </a:r>
            <a:r>
              <a:rPr lang="en-ID" b="1" dirty="0"/>
              <a:t> yang </a:t>
            </a:r>
            <a:r>
              <a:rPr lang="en-ID" b="1" dirty="0" err="1"/>
              <a:t>dapat</a:t>
            </a:r>
            <a:r>
              <a:rPr lang="en-ID" b="1" dirty="0"/>
              <a:t> </a:t>
            </a:r>
            <a:r>
              <a:rPr lang="en-ID" b="1" dirty="0" err="1"/>
              <a:t>diperdagangkan</a:t>
            </a:r>
            <a:r>
              <a:rPr lang="en-ID" b="1" dirty="0"/>
              <a:t> dan </a:t>
            </a:r>
            <a:r>
              <a:rPr lang="en-ID" b="1" dirty="0" err="1"/>
              <a:t>digunakan</a:t>
            </a:r>
            <a:r>
              <a:rPr lang="en-ID" b="1" dirty="0"/>
              <a:t> </a:t>
            </a:r>
            <a:r>
              <a:rPr lang="en-ID" b="1" dirty="0" err="1"/>
              <a:t>sebagai</a:t>
            </a:r>
            <a:r>
              <a:rPr lang="en-ID" b="1" dirty="0"/>
              <a:t> </a:t>
            </a:r>
            <a:r>
              <a:rPr lang="en-ID" b="1" dirty="0" err="1"/>
              <a:t>alat</a:t>
            </a:r>
            <a:r>
              <a:rPr lang="en-ID" b="1" dirty="0"/>
              <a:t> </a:t>
            </a:r>
            <a:r>
              <a:rPr lang="en-ID" b="1" dirty="0" err="1"/>
              <a:t>investasi</a:t>
            </a:r>
            <a:r>
              <a:rPr lang="en-ID" dirty="0"/>
              <a:t>, yang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, </a:t>
            </a:r>
            <a:r>
              <a:rPr lang="en-ID" dirty="0" err="1"/>
              <a:t>obligasi</a:t>
            </a:r>
            <a:r>
              <a:rPr lang="en-ID" dirty="0"/>
              <a:t>, dan </a:t>
            </a:r>
            <a:r>
              <a:rPr lang="en-ID" dirty="0" err="1"/>
              <a:t>surat</a:t>
            </a:r>
            <a:r>
              <a:rPr lang="en-ID" dirty="0"/>
              <a:t> </a:t>
            </a:r>
            <a:r>
              <a:rPr lang="en-ID" dirty="0" err="1"/>
              <a:t>berharga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04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Komersial</a:t>
            </a:r>
            <a:r>
              <a:rPr lang="en-US" dirty="0"/>
              <a:t> : </a:t>
            </a:r>
            <a:r>
              <a:rPr lang="sv-SE" b="1" dirty="0"/>
              <a:t>berkaitan dengan kegiatan jual beli, transaksi bisnis, atau usaha yang bertujuan menghasilkan laba</a:t>
            </a:r>
            <a:r>
              <a:rPr lang="sv-SE" dirty="0"/>
              <a:t>.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59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1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SURAT-SURAT BERHARGA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6A9B251-EDA9-4698-8E20-2B74156F9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488832" cy="561662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Syarat-syarat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Penerbitan</a:t>
            </a:r>
            <a:r>
              <a:rPr lang="en-US" b="1" dirty="0">
                <a:solidFill>
                  <a:schemeClr val="tx1"/>
                </a:solidFill>
              </a:rPr>
              <a:t> Surat </a:t>
            </a:r>
            <a:r>
              <a:rPr lang="en-US" b="1" dirty="0" err="1">
                <a:solidFill>
                  <a:schemeClr val="tx1"/>
                </a:solidFill>
              </a:rPr>
              <a:t>Berharga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Komersial</a:t>
            </a:r>
            <a:r>
              <a:rPr lang="en-US" b="1" dirty="0">
                <a:solidFill>
                  <a:schemeClr val="tx1"/>
                </a:solidFill>
              </a:rPr>
              <a:t> di Indonesia 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</a:rPr>
              <a:t>Berdasarkan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Peraturan</a:t>
            </a:r>
            <a:r>
              <a:rPr lang="en-US" sz="2600" dirty="0">
                <a:solidFill>
                  <a:schemeClr val="tx1"/>
                </a:solidFill>
              </a:rPr>
              <a:t> BI No. 19/9/PBI/2017 </a:t>
            </a:r>
            <a:r>
              <a:rPr lang="en-US" sz="2600" dirty="0" err="1">
                <a:solidFill>
                  <a:schemeClr val="tx1"/>
                </a:solidFill>
              </a:rPr>
              <a:t>tentang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penerbitan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transaksi</a:t>
            </a:r>
            <a:r>
              <a:rPr lang="en-US" sz="2600" dirty="0">
                <a:solidFill>
                  <a:schemeClr val="tx1"/>
                </a:solidFill>
              </a:rPr>
              <a:t> SBK di pasar uang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Kriteria</a:t>
            </a:r>
            <a:r>
              <a:rPr lang="en-US" sz="2600" b="1" dirty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Berjangka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waktu</a:t>
            </a:r>
            <a:r>
              <a:rPr lang="en-US" sz="2600" dirty="0">
                <a:solidFill>
                  <a:schemeClr val="tx1"/>
                </a:solidFill>
              </a:rPr>
              <a:t> paling lama 270 </a:t>
            </a:r>
            <a:r>
              <a:rPr lang="en-US" sz="2600" dirty="0" err="1">
                <a:solidFill>
                  <a:schemeClr val="tx1"/>
                </a:solidFill>
              </a:rPr>
              <a:t>hari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Di </a:t>
            </a:r>
            <a:r>
              <a:rPr lang="en-US" sz="2600" dirty="0" err="1">
                <a:solidFill>
                  <a:schemeClr val="tx1"/>
                </a:solidFill>
              </a:rPr>
              <a:t>terbitkan</a:t>
            </a:r>
            <a:r>
              <a:rPr lang="en-US" sz="2600" dirty="0">
                <a:solidFill>
                  <a:schemeClr val="tx1"/>
                </a:solidFill>
              </a:rPr>
              <a:t> oleh </a:t>
            </a:r>
            <a:r>
              <a:rPr lang="en-US" sz="2600" dirty="0" err="1">
                <a:solidFill>
                  <a:schemeClr val="tx1"/>
                </a:solidFill>
              </a:rPr>
              <a:t>perusahaan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bukan</a:t>
            </a:r>
            <a:r>
              <a:rPr lang="en-US" sz="2600" dirty="0">
                <a:solidFill>
                  <a:schemeClr val="tx1"/>
                </a:solidFill>
              </a:rPr>
              <a:t> Bank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Mencantumkan</a:t>
            </a:r>
            <a:r>
              <a:rPr lang="en-US" sz="2600" dirty="0">
                <a:solidFill>
                  <a:schemeClr val="tx1"/>
                </a:solidFill>
              </a:rPr>
              <a:t> Surat </a:t>
            </a:r>
            <a:r>
              <a:rPr lang="en-US" sz="2600" dirty="0" err="1">
                <a:solidFill>
                  <a:schemeClr val="tx1"/>
                </a:solidFill>
              </a:rPr>
              <a:t>Sanggup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Janji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tidak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bersyarat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membayar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sejumlah</a:t>
            </a:r>
            <a:r>
              <a:rPr lang="en-US" sz="2600" dirty="0">
                <a:solidFill>
                  <a:schemeClr val="tx1"/>
                </a:solidFill>
              </a:rPr>
              <a:t> uang </a:t>
            </a:r>
            <a:r>
              <a:rPr lang="en-US" sz="2600" dirty="0" err="1">
                <a:solidFill>
                  <a:schemeClr val="tx1"/>
                </a:solidFill>
              </a:rPr>
              <a:t>tertentu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Penetapan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hari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bayar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Penetapan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pembayaran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Nama </a:t>
            </a:r>
            <a:r>
              <a:rPr lang="en-US" sz="2600" dirty="0" err="1">
                <a:solidFill>
                  <a:schemeClr val="tx1"/>
                </a:solidFill>
              </a:rPr>
              <a:t>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harus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menerima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pembayaran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penggantinya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Tanggal</a:t>
            </a:r>
            <a:r>
              <a:rPr lang="en-US" sz="2600" dirty="0">
                <a:solidFill>
                  <a:schemeClr val="tx1"/>
                </a:solidFill>
              </a:rPr>
              <a:t> dan </a:t>
            </a:r>
            <a:r>
              <a:rPr lang="en-US" sz="2600" dirty="0" err="1">
                <a:solidFill>
                  <a:schemeClr val="tx1"/>
                </a:solidFill>
              </a:rPr>
              <a:t>tempat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surat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sanggup</a:t>
            </a:r>
            <a:r>
              <a:rPr lang="en-US" sz="2600" dirty="0">
                <a:solidFill>
                  <a:schemeClr val="tx1"/>
                </a:solidFill>
              </a:rPr>
              <a:t> di </a:t>
            </a:r>
            <a:r>
              <a:rPr lang="en-US" sz="2600" dirty="0" err="1">
                <a:solidFill>
                  <a:schemeClr val="tx1"/>
                </a:solidFill>
              </a:rPr>
              <a:t>terbitkan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</a:rPr>
              <a:t>Tanda </a:t>
            </a:r>
            <a:r>
              <a:rPr lang="en-US" sz="2600" dirty="0" err="1">
                <a:solidFill>
                  <a:schemeClr val="tx1"/>
                </a:solidFill>
              </a:rPr>
              <a:t>tangan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penerbit</a:t>
            </a:r>
            <a:endParaRPr lang="en-US" sz="2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/>
          </a:p>
          <a:p>
            <a:pPr marL="514350" indent="-514350" algn="l">
              <a:buAutoNum type="arabicPeriod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873589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pPr algn="r"/>
            <a:r>
              <a:rPr lang="en-US" sz="1400" b="1" dirty="0">
                <a:solidFill>
                  <a:schemeClr val="accent1"/>
                </a:solidFill>
              </a:rPr>
              <a:t>https://www.youtube.com/watch?v=vMXu86PQqqw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sv-SE" dirty="0">
                <a:solidFill>
                  <a:schemeClr val="tx1"/>
                </a:solidFill>
              </a:rPr>
              <a:t>Pernah mendengar tentang Surat-surat Berharga ???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2200" b="1" dirty="0" err="1">
                <a:solidFill>
                  <a:schemeClr val="tx1"/>
                </a:solidFill>
              </a:rPr>
              <a:t>Menurut</a:t>
            </a:r>
            <a:r>
              <a:rPr lang="en-ID" sz="2200" b="1" dirty="0">
                <a:solidFill>
                  <a:schemeClr val="tx1"/>
                </a:solidFill>
              </a:rPr>
              <a:t> Aris </a:t>
            </a:r>
            <a:r>
              <a:rPr lang="en-ID" sz="2200" b="1" dirty="0" err="1">
                <a:solidFill>
                  <a:schemeClr val="tx1"/>
                </a:solidFill>
              </a:rPr>
              <a:t>Prio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Agus</a:t>
            </a:r>
            <a:r>
              <a:rPr lang="en-ID" sz="2200" b="1" dirty="0">
                <a:solidFill>
                  <a:schemeClr val="tx1"/>
                </a:solidFill>
              </a:rPr>
              <a:t> Santoso (</a:t>
            </a:r>
            <a:r>
              <a:rPr lang="en-ID" sz="2200" b="1" dirty="0" err="1">
                <a:solidFill>
                  <a:schemeClr val="tx1"/>
                </a:solidFill>
              </a:rPr>
              <a:t>dalam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buku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i="1" dirty="0" err="1">
                <a:solidFill>
                  <a:schemeClr val="tx1"/>
                </a:solidFill>
              </a:rPr>
              <a:t>Pengantar</a:t>
            </a:r>
            <a:r>
              <a:rPr lang="en-ID" sz="2200" b="1" i="1" dirty="0">
                <a:solidFill>
                  <a:schemeClr val="tx1"/>
                </a:solidFill>
              </a:rPr>
              <a:t> Hukum </a:t>
            </a:r>
            <a:r>
              <a:rPr lang="en-ID" sz="2200" b="1" i="1" dirty="0" err="1">
                <a:solidFill>
                  <a:schemeClr val="tx1"/>
                </a:solidFill>
              </a:rPr>
              <a:t>Bisnis</a:t>
            </a:r>
            <a:r>
              <a:rPr lang="en-ID" sz="2200" b="1" dirty="0">
                <a:solidFill>
                  <a:schemeClr val="tx1"/>
                </a:solidFill>
              </a:rPr>
              <a:t>):</a:t>
            </a:r>
            <a:endParaRPr lang="en-US" sz="22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</a:t>
            </a:r>
            <a:r>
              <a:rPr lang="en-ID" sz="2200" dirty="0" err="1">
                <a:solidFill>
                  <a:schemeClr val="tx1"/>
                </a:solidFill>
              </a:rPr>
              <a:t>berharga</a:t>
            </a:r>
            <a:r>
              <a:rPr lang="en-ID" sz="2200" dirty="0">
                <a:solidFill>
                  <a:schemeClr val="tx1"/>
                </a:solidFill>
              </a:rPr>
              <a:t>: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menjadi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bukti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tertentu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bagi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pemegangnya</a:t>
            </a:r>
            <a:r>
              <a:rPr lang="en-ID" sz="2200" dirty="0">
                <a:solidFill>
                  <a:schemeClr val="tx1"/>
                </a:solidFill>
              </a:rPr>
              <a:t>, dan </a:t>
            </a:r>
            <a:r>
              <a:rPr lang="en-ID" sz="2200" dirty="0" err="1">
                <a:solidFill>
                  <a:schemeClr val="tx1"/>
                </a:solidFill>
              </a:rPr>
              <a:t>pelaksanaan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tersebut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dapat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dilakukan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dengan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menunjukkan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menyerahkan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tersebut</a:t>
            </a:r>
            <a:r>
              <a:rPr lang="en-ID" sz="2200" dirty="0">
                <a:solidFill>
                  <a:schemeClr val="tx1"/>
                </a:solidFill>
              </a:rPr>
              <a:t>.“</a:t>
            </a:r>
          </a:p>
          <a:p>
            <a:pPr algn="just"/>
            <a:endParaRPr lang="en-ID" sz="2200" dirty="0">
              <a:solidFill>
                <a:schemeClr val="tx1"/>
              </a:solidFill>
            </a:endParaRPr>
          </a:p>
          <a:p>
            <a:pPr algn="just"/>
            <a:r>
              <a:rPr lang="en-ID" sz="2200" b="1" dirty="0" err="1">
                <a:solidFill>
                  <a:schemeClr val="tx1"/>
                </a:solidFill>
              </a:rPr>
              <a:t>Menurut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Wiraatmaja</a:t>
            </a:r>
            <a:r>
              <a:rPr lang="en-ID" sz="22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yang </a:t>
            </a:r>
            <a:r>
              <a:rPr lang="en-ID" sz="2200" dirty="0" err="1">
                <a:solidFill>
                  <a:schemeClr val="tx1"/>
                </a:solidFill>
              </a:rPr>
              <a:t>memiliki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sifat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nilai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seperti</a:t>
            </a:r>
            <a:r>
              <a:rPr lang="en-ID" sz="2200" dirty="0">
                <a:solidFill>
                  <a:schemeClr val="tx1"/>
                </a:solidFill>
              </a:rPr>
              <a:t> uang </a:t>
            </a:r>
            <a:r>
              <a:rPr lang="en-ID" sz="2200" dirty="0" err="1">
                <a:solidFill>
                  <a:schemeClr val="tx1"/>
                </a:solidFill>
              </a:rPr>
              <a:t>tunai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dapat</a:t>
            </a:r>
            <a:r>
              <a:rPr lang="en-ID" sz="2200" dirty="0">
                <a:solidFill>
                  <a:schemeClr val="tx1"/>
                </a:solidFill>
              </a:rPr>
              <a:t> di </a:t>
            </a:r>
            <a:r>
              <a:rPr lang="en-ID" sz="2200" dirty="0" err="1">
                <a:solidFill>
                  <a:schemeClr val="tx1"/>
                </a:solidFill>
              </a:rPr>
              <a:t>pertukarkan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dengan</a:t>
            </a:r>
            <a:r>
              <a:rPr lang="en-ID" sz="2200" dirty="0">
                <a:solidFill>
                  <a:schemeClr val="tx1"/>
                </a:solidFill>
              </a:rPr>
              <a:t> uang </a:t>
            </a:r>
            <a:r>
              <a:rPr lang="en-ID" sz="2200" dirty="0" err="1">
                <a:solidFill>
                  <a:schemeClr val="tx1"/>
                </a:solidFill>
              </a:rPr>
              <a:t>tunai</a:t>
            </a:r>
            <a:endParaRPr lang="en-ID" sz="2200" dirty="0">
              <a:solidFill>
                <a:schemeClr val="tx1"/>
              </a:solidFill>
            </a:endParaRPr>
          </a:p>
          <a:p>
            <a:pPr algn="just"/>
            <a:endParaRPr lang="en-ID" sz="2200" dirty="0">
              <a:solidFill>
                <a:schemeClr val="tx1"/>
              </a:solidFill>
            </a:endParaRPr>
          </a:p>
          <a:p>
            <a:pPr algn="just"/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Definisi</a:t>
            </a:r>
            <a:r>
              <a:rPr lang="en-ID" sz="2200" b="1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Umum</a:t>
            </a:r>
            <a:r>
              <a:rPr lang="en-ID" sz="2200" b="1" dirty="0">
                <a:solidFill>
                  <a:schemeClr val="tx1"/>
                </a:solidFill>
              </a:rPr>
              <a:t> Surat </a:t>
            </a:r>
            <a:r>
              <a:rPr lang="en-ID" sz="2200" b="1" dirty="0" err="1">
                <a:solidFill>
                  <a:schemeClr val="tx1"/>
                </a:solidFill>
              </a:rPr>
              <a:t>Berharga</a:t>
            </a:r>
            <a:r>
              <a:rPr lang="en-ID" sz="2200" b="1" dirty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Surat </a:t>
            </a:r>
            <a:r>
              <a:rPr lang="en-ID" sz="2200" dirty="0" err="1">
                <a:solidFill>
                  <a:schemeClr val="tx1"/>
                </a:solidFill>
              </a:rPr>
              <a:t>berharga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adalah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surat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memuat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suatu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pengakuan</a:t>
            </a:r>
            <a:r>
              <a:rPr lang="en-ID" sz="2200" dirty="0">
                <a:solidFill>
                  <a:schemeClr val="tx1"/>
                </a:solidFill>
              </a:rPr>
              <a:t> utang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janji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membayar</a:t>
            </a:r>
            <a:r>
              <a:rPr lang="en-ID" sz="2200" dirty="0">
                <a:solidFill>
                  <a:schemeClr val="tx1"/>
                </a:solidFill>
              </a:rPr>
              <a:t>, yang </a:t>
            </a:r>
            <a:r>
              <a:rPr lang="en-ID" sz="2200" dirty="0" err="1">
                <a:solidFill>
                  <a:schemeClr val="tx1"/>
                </a:solidFill>
              </a:rPr>
              <a:t>berlaku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sebagai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pembayaran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alat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penagihan</a:t>
            </a:r>
            <a:r>
              <a:rPr lang="en-ID" sz="2200" dirty="0">
                <a:solidFill>
                  <a:schemeClr val="tx1"/>
                </a:solidFill>
              </a:rPr>
              <a:t>, dan </a:t>
            </a:r>
            <a:r>
              <a:rPr lang="en-ID" sz="2200" dirty="0" err="1">
                <a:solidFill>
                  <a:schemeClr val="tx1"/>
                </a:solidFill>
              </a:rPr>
              <a:t>memiliki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nilai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ekonomis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 err="1">
                <a:solidFill>
                  <a:schemeClr val="tx1"/>
                </a:solidFill>
              </a:rPr>
              <a:t>Jenis-jenis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surat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Berharga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endParaRPr lang="en-ID" sz="12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Dalam</a:t>
            </a:r>
            <a:r>
              <a:rPr lang="en-ID" sz="2000" b="1" dirty="0">
                <a:solidFill>
                  <a:schemeClr val="tx1"/>
                </a:solidFill>
              </a:rPr>
              <a:t> KUHD di </a:t>
            </a:r>
            <a:r>
              <a:rPr lang="en-ID" sz="2000" b="1" dirty="0" err="1">
                <a:solidFill>
                  <a:schemeClr val="tx1"/>
                </a:solidFill>
              </a:rPr>
              <a:t>jelaskan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mengenai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jenis-jenis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surat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berharga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000" b="1" dirty="0">
                <a:solidFill>
                  <a:schemeClr val="tx1"/>
                </a:solidFill>
              </a:rPr>
              <a:t>Wesel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i="1" dirty="0">
                <a:solidFill>
                  <a:schemeClr val="tx1"/>
                </a:solidFill>
              </a:rPr>
              <a:t>Surat </a:t>
            </a:r>
            <a:r>
              <a:rPr lang="en-ID" sz="2000" i="1" dirty="0" err="1">
                <a:solidFill>
                  <a:schemeClr val="tx1"/>
                </a:solidFill>
              </a:rPr>
              <a:t>berharga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memuat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perintah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tanpa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syarat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dari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penarik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tertarik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untuk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membayar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sejumlah</a:t>
            </a:r>
            <a:r>
              <a:rPr lang="en-ID" sz="2000" i="1" dirty="0">
                <a:solidFill>
                  <a:schemeClr val="tx1"/>
                </a:solidFill>
              </a:rPr>
              <a:t> uang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ketiga</a:t>
            </a:r>
            <a:r>
              <a:rPr lang="en-ID" sz="2000" i="1" dirty="0">
                <a:solidFill>
                  <a:schemeClr val="tx1"/>
                </a:solidFill>
              </a:rPr>
              <a:t> pada </a:t>
            </a:r>
            <a:r>
              <a:rPr lang="en-ID" sz="2000" i="1" dirty="0" err="1">
                <a:solidFill>
                  <a:schemeClr val="tx1"/>
                </a:solidFill>
              </a:rPr>
              <a:t>waktu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  <a:endParaRPr lang="en-ID" sz="20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</a:rPr>
              <a:t>2. Surat </a:t>
            </a:r>
            <a:r>
              <a:rPr lang="en-ID" sz="2000" b="1" dirty="0" err="1">
                <a:solidFill>
                  <a:schemeClr val="tx1"/>
                </a:solidFill>
              </a:rPr>
              <a:t>Sanggup</a:t>
            </a:r>
            <a:endParaRPr lang="en-ID" sz="20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i="1" dirty="0">
                <a:solidFill>
                  <a:schemeClr val="tx1"/>
                </a:solidFill>
              </a:rPr>
              <a:t>Surat </a:t>
            </a:r>
            <a:r>
              <a:rPr lang="en-ID" sz="2000" i="1" dirty="0" err="1">
                <a:solidFill>
                  <a:schemeClr val="tx1"/>
                </a:solidFill>
              </a:rPr>
              <a:t>sanggup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adalah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surat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berharga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memuat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janji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tertulis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tanpa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syarat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dari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penerbitnya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untuk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membayar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sejumlah</a:t>
            </a:r>
            <a:r>
              <a:rPr lang="en-ID" sz="2000" i="1" dirty="0">
                <a:solidFill>
                  <a:schemeClr val="tx1"/>
                </a:solidFill>
              </a:rPr>
              <a:t> uang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pihak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tertentu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atau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kepada</a:t>
            </a:r>
            <a:r>
              <a:rPr lang="en-ID" sz="2000" i="1" dirty="0">
                <a:solidFill>
                  <a:schemeClr val="tx1"/>
                </a:solidFill>
              </a:rPr>
              <a:t> </a:t>
            </a:r>
            <a:r>
              <a:rPr lang="en-ID" sz="2000" i="1" dirty="0" err="1">
                <a:solidFill>
                  <a:schemeClr val="tx1"/>
                </a:solidFill>
              </a:rPr>
              <a:t>pembawa</a:t>
            </a:r>
            <a:r>
              <a:rPr lang="en-ID" sz="2000" i="1" dirty="0">
                <a:solidFill>
                  <a:schemeClr val="tx1"/>
                </a:solidFill>
              </a:rPr>
              <a:t> pada </a:t>
            </a:r>
            <a:r>
              <a:rPr lang="en-ID" sz="2000" i="1" dirty="0" err="1">
                <a:solidFill>
                  <a:schemeClr val="tx1"/>
                </a:solidFill>
              </a:rPr>
              <a:t>saat</a:t>
            </a:r>
            <a:r>
              <a:rPr lang="en-ID" sz="2000" i="1" dirty="0">
                <a:solidFill>
                  <a:schemeClr val="tx1"/>
                </a:solidFill>
              </a:rPr>
              <a:t> yang </a:t>
            </a:r>
            <a:r>
              <a:rPr lang="en-ID" sz="2000" i="1" dirty="0" err="1">
                <a:solidFill>
                  <a:schemeClr val="tx1"/>
                </a:solidFill>
              </a:rPr>
              <a:t>ditentukan</a:t>
            </a:r>
            <a:r>
              <a:rPr lang="en-ID" sz="2000" i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  <a:endParaRPr lang="en-ID" sz="2000" b="1" dirty="0">
              <a:solidFill>
                <a:schemeClr val="tx1"/>
              </a:solidFill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</a:rPr>
              <a:t>3. Cek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Cek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surat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berharga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memuat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perintah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syarat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dari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penarik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bank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membayar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sejumlah</a:t>
            </a:r>
            <a:r>
              <a:rPr lang="en-ID" sz="2000" dirty="0">
                <a:solidFill>
                  <a:schemeClr val="tx1"/>
                </a:solidFill>
              </a:rPr>
              <a:t> uang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pemegang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cek</a:t>
            </a:r>
            <a:r>
              <a:rPr lang="en-ID" sz="2000" dirty="0">
                <a:solidFill>
                  <a:schemeClr val="tx1"/>
                </a:solidFill>
              </a:rPr>
              <a:t> pada </a:t>
            </a:r>
            <a:r>
              <a:rPr lang="en-ID" sz="2000" dirty="0" err="1">
                <a:solidFill>
                  <a:schemeClr val="tx1"/>
                </a:solidFill>
              </a:rPr>
              <a:t>saat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diajukan</a:t>
            </a:r>
            <a:r>
              <a:rPr lang="en-ID" sz="2000" b="1" dirty="0">
                <a:solidFill>
                  <a:schemeClr val="tx1"/>
                </a:solidFill>
              </a:rPr>
              <a:t>.</a:t>
            </a:r>
            <a:r>
              <a:rPr lang="en-ID" sz="2000" dirty="0">
                <a:solidFill>
                  <a:schemeClr val="tx1"/>
                </a:solidFill>
              </a:rPr>
              <a:t>“</a:t>
            </a:r>
          </a:p>
          <a:p>
            <a:pPr algn="l"/>
            <a:endParaRPr lang="en-ID" sz="2000" b="1" dirty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258914"/>
            <a:ext cx="7848872" cy="5976664"/>
          </a:xfrm>
        </p:spPr>
        <p:txBody>
          <a:bodyPr>
            <a:normAutofit/>
          </a:bodyPr>
          <a:lstStyle/>
          <a:p>
            <a:pPr algn="l"/>
            <a:r>
              <a:rPr lang="en-ID" sz="2200" b="1" dirty="0">
                <a:solidFill>
                  <a:schemeClr val="tx1"/>
                </a:solidFill>
              </a:rPr>
              <a:t>4. Saham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i="1" dirty="0">
                <a:solidFill>
                  <a:schemeClr val="tx1"/>
                </a:solidFill>
              </a:rPr>
              <a:t>Saham </a:t>
            </a:r>
            <a:r>
              <a:rPr lang="en-ID" sz="2200" i="1" dirty="0" err="1">
                <a:solidFill>
                  <a:schemeClr val="tx1"/>
                </a:solidFill>
              </a:rPr>
              <a:t>adalah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surat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berharga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menunjukkan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bagian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kepemilikan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atas</a:t>
            </a:r>
            <a:r>
              <a:rPr lang="en-ID" sz="2200" i="1" dirty="0">
                <a:solidFill>
                  <a:schemeClr val="tx1"/>
                </a:solidFill>
              </a:rPr>
              <a:t> modal </a:t>
            </a:r>
            <a:r>
              <a:rPr lang="en-ID" sz="2200" i="1" dirty="0" err="1">
                <a:solidFill>
                  <a:schemeClr val="tx1"/>
                </a:solidFill>
              </a:rPr>
              <a:t>suatu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perseroan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terbatas</a:t>
            </a:r>
            <a:r>
              <a:rPr lang="en-ID" sz="2200" i="1" dirty="0">
                <a:solidFill>
                  <a:schemeClr val="tx1"/>
                </a:solidFill>
              </a:rPr>
              <a:t> dan </a:t>
            </a:r>
            <a:r>
              <a:rPr lang="en-ID" sz="2200" i="1" dirty="0" err="1">
                <a:solidFill>
                  <a:schemeClr val="tx1"/>
                </a:solidFill>
              </a:rPr>
              <a:t>memberikan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pemegangnya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memperoleh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bagian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keuntungan</a:t>
            </a:r>
            <a:r>
              <a:rPr lang="en-ID" sz="2200" i="1" dirty="0">
                <a:solidFill>
                  <a:schemeClr val="tx1"/>
                </a:solidFill>
              </a:rPr>
              <a:t> (</a:t>
            </a:r>
            <a:r>
              <a:rPr lang="en-ID" sz="2200" i="1" dirty="0" err="1">
                <a:solidFill>
                  <a:schemeClr val="tx1"/>
                </a:solidFill>
              </a:rPr>
              <a:t>dividen</a:t>
            </a:r>
            <a:r>
              <a:rPr lang="en-ID" sz="2200" i="1" dirty="0">
                <a:solidFill>
                  <a:schemeClr val="tx1"/>
                </a:solidFill>
              </a:rPr>
              <a:t>) </a:t>
            </a:r>
            <a:r>
              <a:rPr lang="en-ID" sz="2200" i="1" dirty="0" err="1">
                <a:solidFill>
                  <a:schemeClr val="tx1"/>
                </a:solidFill>
              </a:rPr>
              <a:t>serta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lainnya</a:t>
            </a:r>
            <a:r>
              <a:rPr lang="en-ID" sz="2200" i="1" dirty="0">
                <a:solidFill>
                  <a:schemeClr val="tx1"/>
                </a:solidFill>
              </a:rPr>
              <a:t>.</a:t>
            </a:r>
            <a:r>
              <a:rPr lang="en-ID" sz="2200" dirty="0">
                <a:solidFill>
                  <a:schemeClr val="tx1"/>
                </a:solidFill>
              </a:rPr>
              <a:t>“</a:t>
            </a:r>
          </a:p>
          <a:p>
            <a:pPr algn="l"/>
            <a:r>
              <a:rPr lang="en-ID" sz="2200" b="1" dirty="0">
                <a:solidFill>
                  <a:schemeClr val="tx1"/>
                </a:solidFill>
              </a:rPr>
              <a:t>5. </a:t>
            </a:r>
            <a:r>
              <a:rPr lang="en-ID" sz="2200" b="1" dirty="0" err="1">
                <a:solidFill>
                  <a:schemeClr val="tx1"/>
                </a:solidFill>
              </a:rPr>
              <a:t>Obligasi</a:t>
            </a:r>
            <a:endParaRPr lang="en-ID" sz="22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dirty="0">
                <a:solidFill>
                  <a:schemeClr val="tx1"/>
                </a:solidFill>
              </a:rPr>
              <a:t>"</a:t>
            </a:r>
            <a:r>
              <a:rPr lang="en-ID" sz="2200" i="1" dirty="0" err="1">
                <a:solidFill>
                  <a:schemeClr val="tx1"/>
                </a:solidFill>
              </a:rPr>
              <a:t>Obligasi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adalah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surat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berharga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menunjukkan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bukti</a:t>
            </a:r>
            <a:r>
              <a:rPr lang="en-ID" sz="2200" i="1" dirty="0">
                <a:solidFill>
                  <a:schemeClr val="tx1"/>
                </a:solidFill>
              </a:rPr>
              <a:t> utang </a:t>
            </a:r>
            <a:r>
              <a:rPr lang="en-ID" sz="2200" i="1" dirty="0" err="1">
                <a:solidFill>
                  <a:schemeClr val="tx1"/>
                </a:solidFill>
              </a:rPr>
              <a:t>jangka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waktu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tertentu</a:t>
            </a:r>
            <a:r>
              <a:rPr lang="en-ID" sz="2200" i="1" dirty="0">
                <a:solidFill>
                  <a:schemeClr val="tx1"/>
                </a:solidFill>
              </a:rPr>
              <a:t> dan </a:t>
            </a:r>
            <a:r>
              <a:rPr lang="en-ID" sz="2200" i="1" dirty="0" err="1">
                <a:solidFill>
                  <a:schemeClr val="tx1"/>
                </a:solidFill>
              </a:rPr>
              <a:t>memberikan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hak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pemegangnya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menerima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pembayaran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bunga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secara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berkala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serta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pelunasan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pokok</a:t>
            </a:r>
            <a:r>
              <a:rPr lang="en-ID" sz="2200" i="1" dirty="0">
                <a:solidFill>
                  <a:schemeClr val="tx1"/>
                </a:solidFill>
              </a:rPr>
              <a:t> utang pada </a:t>
            </a:r>
            <a:r>
              <a:rPr lang="en-ID" sz="2200" i="1" dirty="0" err="1">
                <a:solidFill>
                  <a:schemeClr val="tx1"/>
                </a:solidFill>
              </a:rPr>
              <a:t>saat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jatuh</a:t>
            </a:r>
            <a:r>
              <a:rPr lang="en-ID" sz="2200" i="1" dirty="0">
                <a:solidFill>
                  <a:schemeClr val="tx1"/>
                </a:solidFill>
              </a:rPr>
              <a:t> tempo.</a:t>
            </a:r>
            <a:r>
              <a:rPr lang="en-ID" sz="2200" dirty="0">
                <a:solidFill>
                  <a:schemeClr val="tx1"/>
                </a:solidFill>
              </a:rPr>
              <a:t>“</a:t>
            </a:r>
          </a:p>
          <a:p>
            <a:pPr algn="l"/>
            <a:r>
              <a:rPr lang="en-ID" sz="2200" b="1" dirty="0">
                <a:solidFill>
                  <a:schemeClr val="tx1"/>
                </a:solidFill>
              </a:rPr>
              <a:t>6. Giro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D" sz="2200" i="1" dirty="0">
                <a:solidFill>
                  <a:schemeClr val="tx1"/>
                </a:solidFill>
              </a:rPr>
              <a:t>Surat </a:t>
            </a:r>
            <a:r>
              <a:rPr lang="en-ID" sz="2200" i="1" dirty="0" err="1">
                <a:solidFill>
                  <a:schemeClr val="tx1"/>
                </a:solidFill>
              </a:rPr>
              <a:t>perintah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tertulis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dari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nasabah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banknya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untuk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membayar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sejumlah</a:t>
            </a:r>
            <a:r>
              <a:rPr lang="en-ID" sz="2200" i="1" dirty="0">
                <a:solidFill>
                  <a:schemeClr val="tx1"/>
                </a:solidFill>
              </a:rPr>
              <a:t> uang </a:t>
            </a:r>
            <a:r>
              <a:rPr lang="en-ID" sz="2200" i="1" dirty="0" err="1">
                <a:solidFill>
                  <a:schemeClr val="tx1"/>
                </a:solidFill>
              </a:rPr>
              <a:t>kepada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pihak</a:t>
            </a:r>
            <a:r>
              <a:rPr lang="en-ID" sz="2200" i="1" dirty="0">
                <a:solidFill>
                  <a:schemeClr val="tx1"/>
                </a:solidFill>
              </a:rPr>
              <a:t> yang </a:t>
            </a:r>
            <a:r>
              <a:rPr lang="en-ID" sz="2200" i="1" dirty="0" err="1">
                <a:solidFill>
                  <a:schemeClr val="tx1"/>
                </a:solidFill>
              </a:rPr>
              <a:t>ditunjuk</a:t>
            </a:r>
            <a:r>
              <a:rPr lang="en-ID" sz="2200" i="1" dirty="0">
                <a:solidFill>
                  <a:schemeClr val="tx1"/>
                </a:solidFill>
              </a:rPr>
              <a:t>, yang </a:t>
            </a:r>
            <a:r>
              <a:rPr lang="en-ID" sz="2200" i="1" dirty="0" err="1">
                <a:solidFill>
                  <a:schemeClr val="tx1"/>
                </a:solidFill>
              </a:rPr>
              <a:t>pembayarannya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dilakukan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melalui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pemindahbukuan</a:t>
            </a:r>
            <a:r>
              <a:rPr lang="en-ID" sz="2200" i="1" dirty="0">
                <a:solidFill>
                  <a:schemeClr val="tx1"/>
                </a:solidFill>
              </a:rPr>
              <a:t> </a:t>
            </a:r>
            <a:r>
              <a:rPr lang="en-ID" sz="2200" i="1" dirty="0" err="1">
                <a:solidFill>
                  <a:schemeClr val="tx1"/>
                </a:solidFill>
              </a:rPr>
              <a:t>rekening</a:t>
            </a:r>
            <a:r>
              <a:rPr lang="en-ID" sz="2200" i="1" dirty="0">
                <a:solidFill>
                  <a:schemeClr val="tx1"/>
                </a:solidFill>
              </a:rPr>
              <a:t>.</a:t>
            </a:r>
            <a:r>
              <a:rPr lang="en-ID" sz="2200" dirty="0">
                <a:solidFill>
                  <a:schemeClr val="tx1"/>
                </a:solidFill>
              </a:rPr>
              <a:t>"</a:t>
            </a:r>
          </a:p>
          <a:p>
            <a:pPr algn="l"/>
            <a:endParaRPr lang="en-ID" sz="22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476672"/>
            <a:ext cx="7560840" cy="5904656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Surat </a:t>
            </a:r>
            <a:r>
              <a:rPr lang="en-US" b="1" dirty="0" err="1">
                <a:solidFill>
                  <a:schemeClr val="tx1"/>
                </a:solidFill>
              </a:rPr>
              <a:t>Berharga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Ada 2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Yuridis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Alat </a:t>
            </a:r>
            <a:r>
              <a:rPr lang="en-US" sz="2400" dirty="0" err="1">
                <a:solidFill>
                  <a:schemeClr val="tx1"/>
                </a:solidFill>
              </a:rPr>
              <a:t>pemindahan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tagih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perjualbelikan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legitimasi</a:t>
            </a:r>
            <a:r>
              <a:rPr lang="en-US" sz="2400" dirty="0">
                <a:solidFill>
                  <a:schemeClr val="tx1"/>
                </a:solidFill>
              </a:rPr>
              <a:t> ( Surat </a:t>
            </a:r>
            <a:r>
              <a:rPr lang="en-US" sz="2400" dirty="0" err="1">
                <a:solidFill>
                  <a:schemeClr val="tx1"/>
                </a:solidFill>
              </a:rPr>
              <a:t>bukti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tagih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Fungsinya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yang </a:t>
            </a:r>
            <a:r>
              <a:rPr lang="en-US" sz="2400" dirty="0" err="1">
                <a:solidFill>
                  <a:schemeClr val="tx1"/>
                </a:solidFill>
              </a:rPr>
              <a:t>sifatnya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kebendaan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tanda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keanggotaan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persekutuan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tagihan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hutang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Ciri-ciri</a:t>
            </a:r>
            <a:r>
              <a:rPr lang="en-US" sz="2400" b="1" dirty="0">
                <a:solidFill>
                  <a:schemeClr val="tx1"/>
                </a:solidFill>
              </a:rPr>
              <a:t> Surat </a:t>
            </a:r>
            <a:r>
              <a:rPr lang="en-US" sz="2400" b="1" dirty="0" err="1">
                <a:solidFill>
                  <a:schemeClr val="tx1"/>
                </a:solidFill>
              </a:rPr>
              <a:t>Berharga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tertulis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pernyataan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janji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sah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beberapa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Surat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perintah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janji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syarat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Di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surat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perinta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janji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membayar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berisi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janji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perintah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membayar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sejumlah</a:t>
            </a:r>
            <a:r>
              <a:rPr lang="en-ID" sz="2400" dirty="0">
                <a:solidFill>
                  <a:schemeClr val="tx1"/>
                </a:solidFill>
              </a:rPr>
              <a:t> uang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.)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r>
              <a:rPr lang="en-US" sz="2400" dirty="0">
                <a:solidFill>
                  <a:schemeClr val="tx1"/>
                </a:solidFill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</a:rPr>
              <a:t>membayar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keterangan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lakukan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memiliki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tanggal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ditagih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dilaksanakan</a:t>
            </a:r>
            <a:r>
              <a:rPr lang="en-ID" sz="2400" dirty="0">
                <a:solidFill>
                  <a:schemeClr val="tx1"/>
                </a:solidFill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28700"/>
            <a:ext cx="6912768" cy="540060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>
                <a:solidFill>
                  <a:schemeClr val="tx1"/>
                </a:solidFill>
              </a:rPr>
              <a:t>P</a:t>
            </a:r>
            <a:r>
              <a:rPr lang="en-ID" sz="2600" b="1" dirty="0" err="1">
                <a:solidFill>
                  <a:schemeClr val="tx1"/>
                </a:solidFill>
              </a:rPr>
              <a:t>enerbitan</a:t>
            </a:r>
            <a:r>
              <a:rPr lang="en-ID" sz="2600" b="1" dirty="0">
                <a:solidFill>
                  <a:schemeClr val="tx1"/>
                </a:solidFill>
              </a:rPr>
              <a:t> Surat </a:t>
            </a:r>
            <a:r>
              <a:rPr lang="en-ID" sz="2600" b="1" dirty="0" err="1">
                <a:solidFill>
                  <a:schemeClr val="tx1"/>
                </a:solidFill>
              </a:rPr>
              <a:t>Berharga</a:t>
            </a:r>
            <a:endParaRPr lang="en-ID" sz="2600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Ada 2 </a:t>
            </a:r>
            <a:r>
              <a:rPr lang="en-ID" sz="2400" dirty="0" err="1">
                <a:solidFill>
                  <a:schemeClr val="tx1"/>
                </a:solidFill>
              </a:rPr>
              <a:t>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penerbitan</a:t>
            </a:r>
            <a:r>
              <a:rPr lang="en-ID" sz="2400" dirty="0">
                <a:solidFill>
                  <a:schemeClr val="tx1"/>
                </a:solidFill>
              </a:rPr>
              <a:t> Surat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Penerbitan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Secara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langsung</a:t>
            </a:r>
            <a:endParaRPr lang="en-ID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menerbitkan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)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menawarkan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menjual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tersebut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kepada</a:t>
            </a:r>
            <a:r>
              <a:rPr lang="en-ID" sz="2400" dirty="0">
                <a:solidFill>
                  <a:schemeClr val="tx1"/>
                </a:solidFill>
              </a:rPr>
              <a:t> investor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pembeli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Penerbit bertanggung jawab langsung atas pembayaran pokok dan bunga (jika ada) kepada pemegang surat berharga.</a:t>
            </a:r>
          </a:p>
          <a:p>
            <a:pPr algn="l"/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Contoh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endParaRPr lang="sv-SE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</a:rPr>
              <a:t>1.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pemegang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sv-SE" sz="2400" dirty="0">
              <a:solidFill>
                <a:schemeClr val="tx1"/>
              </a:solidFill>
            </a:endParaRPr>
          </a:p>
          <a:p>
            <a:pPr algn="l"/>
            <a:r>
              <a:rPr lang="es-ES" sz="2400" dirty="0">
                <a:solidFill>
                  <a:schemeClr val="tx1"/>
                </a:solidFill>
              </a:rPr>
              <a:t>2. </a:t>
            </a:r>
            <a:r>
              <a:rPr lang="es-ES" sz="2400" dirty="0" err="1">
                <a:solidFill>
                  <a:schemeClr val="tx1"/>
                </a:solidFill>
              </a:rPr>
              <a:t>Obligasi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korporasi</a:t>
            </a:r>
            <a:r>
              <a:rPr lang="es-ES" sz="2400" dirty="0">
                <a:solidFill>
                  <a:schemeClr val="tx1"/>
                </a:solidFill>
              </a:rPr>
              <a:t> yang </a:t>
            </a:r>
            <a:r>
              <a:rPr lang="es-ES" sz="2400" dirty="0" err="1">
                <a:solidFill>
                  <a:schemeClr val="tx1"/>
                </a:solidFill>
              </a:rPr>
              <a:t>dijual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langsung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oleh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perusahaan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penerbit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kepada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pembeli</a:t>
            </a:r>
            <a:r>
              <a:rPr lang="es-ES" sz="2400" dirty="0">
                <a:solidFill>
                  <a:schemeClr val="tx1"/>
                </a:solidFill>
              </a:rPr>
              <a:t>.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95AD41-C79B-4B97-A854-A4F9023E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7200800" cy="5688632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Penerbitan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secara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Tidak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langsung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v-SE" sz="2400" dirty="0">
                <a:solidFill>
                  <a:schemeClr val="tx1"/>
                </a:solidFill>
              </a:rPr>
              <a:t>Penerbit menggunakan perantara atau pihak ketiga untuk menjual surat berharga kepada investor.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biasanya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berupa</a:t>
            </a:r>
            <a:r>
              <a:rPr lang="en-ID" sz="2400" dirty="0">
                <a:solidFill>
                  <a:schemeClr val="tx1"/>
                </a:solidFill>
              </a:rPr>
              <a:t> bank </a:t>
            </a:r>
            <a:r>
              <a:rPr lang="en-ID" sz="2400" dirty="0" err="1">
                <a:solidFill>
                  <a:schemeClr val="tx1"/>
                </a:solidFill>
              </a:rPr>
              <a:t>investasi</a:t>
            </a:r>
            <a:r>
              <a:rPr lang="en-ID" sz="2400" dirty="0">
                <a:solidFill>
                  <a:schemeClr val="tx1"/>
                </a:solidFill>
              </a:rPr>
              <a:t>, underwriter,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agen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penjual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Penerbit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langsung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surat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berharga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Contoh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Obligasi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pemerintah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dijual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agen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penjualan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bank </a:t>
            </a:r>
            <a:r>
              <a:rPr lang="en-ID" sz="2400" dirty="0" err="1">
                <a:solidFill>
                  <a:schemeClr val="tx1"/>
                </a:solidFill>
              </a:rPr>
              <a:t>sebagai</a:t>
            </a:r>
            <a:r>
              <a:rPr lang="en-ID" sz="2400" dirty="0">
                <a:solidFill>
                  <a:schemeClr val="tx1"/>
                </a:solidFill>
              </a:rPr>
              <a:t> underwriter.</a:t>
            </a:r>
          </a:p>
          <a:p>
            <a:pPr marL="265113" indent="-265113" algn="just">
              <a:buAutoNum type="arabicPeriod"/>
            </a:pPr>
            <a:r>
              <a:rPr lang="en-ID" sz="2400" dirty="0">
                <a:solidFill>
                  <a:schemeClr val="tx1"/>
                </a:solidFill>
              </a:rPr>
              <a:t>Saham yang </a:t>
            </a:r>
            <a:r>
              <a:rPr lang="en-ID" sz="2400" dirty="0" err="1">
                <a:solidFill>
                  <a:schemeClr val="tx1"/>
                </a:solidFill>
              </a:rPr>
              <a:t>dipasarkan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melalui</a:t>
            </a:r>
            <a:r>
              <a:rPr lang="en-ID" sz="2400" dirty="0">
                <a:solidFill>
                  <a:schemeClr val="tx1"/>
                </a:solidFill>
              </a:rPr>
              <a:t> bursa </a:t>
            </a:r>
            <a:r>
              <a:rPr lang="en-ID" sz="2400" dirty="0" err="1">
                <a:solidFill>
                  <a:schemeClr val="tx1"/>
                </a:solidFill>
              </a:rPr>
              <a:t>efek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sekuritas</a:t>
            </a:r>
            <a:r>
              <a:rPr lang="en-ID" sz="1400" dirty="0"/>
              <a:t>.</a:t>
            </a:r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653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6108</TotalTime>
  <Words>800</Words>
  <Application>Microsoft Office PowerPoint</Application>
  <PresentationFormat>On-screen Show (4:3)</PresentationFormat>
  <Paragraphs>115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570</cp:revision>
  <cp:lastPrinted>2017-08-29T02:54:51Z</cp:lastPrinted>
  <dcterms:created xsi:type="dcterms:W3CDTF">2010-04-18T12:06:30Z</dcterms:created>
  <dcterms:modified xsi:type="dcterms:W3CDTF">2025-10-12T16:44:51Z</dcterms:modified>
</cp:coreProperties>
</file>