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80" r:id="rId2"/>
  </p:sldMasterIdLst>
  <p:notesMasterIdLst>
    <p:notesMasterId r:id="rId30"/>
  </p:notesMasterIdLst>
  <p:sldIdLst>
    <p:sldId id="301" r:id="rId3"/>
    <p:sldId id="257" r:id="rId4"/>
    <p:sldId id="258" r:id="rId5"/>
    <p:sldId id="259" r:id="rId6"/>
    <p:sldId id="280" r:id="rId7"/>
    <p:sldId id="281" r:id="rId8"/>
    <p:sldId id="282" r:id="rId9"/>
    <p:sldId id="261" r:id="rId10"/>
    <p:sldId id="284" r:id="rId11"/>
    <p:sldId id="285" r:id="rId12"/>
    <p:sldId id="286" r:id="rId13"/>
    <p:sldId id="264" r:id="rId14"/>
    <p:sldId id="287" r:id="rId15"/>
    <p:sldId id="288" r:id="rId16"/>
    <p:sldId id="289" r:id="rId17"/>
    <p:sldId id="290" r:id="rId18"/>
    <p:sldId id="291" r:id="rId19"/>
    <p:sldId id="266" r:id="rId20"/>
    <p:sldId id="292" r:id="rId21"/>
    <p:sldId id="293" r:id="rId22"/>
    <p:sldId id="295" r:id="rId23"/>
    <p:sldId id="297" r:id="rId24"/>
    <p:sldId id="294" r:id="rId25"/>
    <p:sldId id="298" r:id="rId26"/>
    <p:sldId id="299" r:id="rId27"/>
    <p:sldId id="265" r:id="rId28"/>
    <p:sldId id="300"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5716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386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941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77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87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18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0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81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01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251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78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8"/>
        <p:cNvGrpSpPr/>
        <p:nvPr/>
      </p:nvGrpSpPr>
      <p:grpSpPr>
        <a:xfrm>
          <a:off x="0" y="0"/>
          <a:ext cx="0" cy="0"/>
          <a:chOff x="0" y="0"/>
          <a:chExt cx="0" cy="0"/>
        </a:xfrm>
      </p:grpSpPr>
      <p:sp>
        <p:nvSpPr>
          <p:cNvPr id="2739" name="Google Shape;2739;g1eb2014fd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0" name="Google Shape;2740;g1eb2014fd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10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3" name="Google Shape;2873;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529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860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746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50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418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8"/>
        <p:cNvGrpSpPr/>
        <p:nvPr/>
      </p:nvGrpSpPr>
      <p:grpSpPr>
        <a:xfrm>
          <a:off x="0" y="0"/>
          <a:ext cx="0" cy="0"/>
          <a:chOff x="0" y="0"/>
          <a:chExt cx="0" cy="0"/>
        </a:xfrm>
      </p:grpSpPr>
      <p:sp>
        <p:nvSpPr>
          <p:cNvPr id="2889" name="Google Shape;2889;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0" name="Google Shape;2890;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97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5"/>
        <p:cNvGrpSpPr/>
        <p:nvPr/>
      </p:nvGrpSpPr>
      <p:grpSpPr>
        <a:xfrm>
          <a:off x="0" y="0"/>
          <a:ext cx="0" cy="0"/>
          <a:chOff x="0" y="0"/>
          <a:chExt cx="0" cy="0"/>
        </a:xfrm>
      </p:grpSpPr>
      <p:sp>
        <p:nvSpPr>
          <p:cNvPr id="2846" name="Google Shape;2846;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7" name="Google Shape;2847;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342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5"/>
        <p:cNvGrpSpPr/>
        <p:nvPr/>
      </p:nvGrpSpPr>
      <p:grpSpPr>
        <a:xfrm>
          <a:off x="0" y="0"/>
          <a:ext cx="0" cy="0"/>
          <a:chOff x="0" y="0"/>
          <a:chExt cx="0" cy="0"/>
        </a:xfrm>
      </p:grpSpPr>
      <p:sp>
        <p:nvSpPr>
          <p:cNvPr id="3206" name="Google Shape;3206;g1eb205fd2b6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7" name="Google Shape;3207;g1eb205fd2b6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8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1eb2014fdb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1eb2014fd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23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56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06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43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00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7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6"/>
        <p:cNvGrpSpPr/>
        <p:nvPr/>
      </p:nvGrpSpPr>
      <p:grpSpPr>
        <a:xfrm>
          <a:off x="0" y="0"/>
          <a:ext cx="0" cy="0"/>
          <a:chOff x="0" y="0"/>
          <a:chExt cx="0" cy="0"/>
        </a:xfrm>
      </p:grpSpPr>
      <p:sp>
        <p:nvSpPr>
          <p:cNvPr id="2777" name="Google Shape;2777;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8" name="Google Shape;2778;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023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1D6037-660A-4C40-9159-56DEC201D79B}"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D69B3AA8-8F0F-4DD4-8DA0-35F40F903DB7}" type="slidenum">
              <a:rPr lang="en-US"/>
              <a:pPr>
                <a:defRPr/>
              </a:pPr>
              <a:t>‹#›</a:t>
            </a:fld>
            <a:endParaRPr lang="en-US"/>
          </a:p>
        </p:txBody>
      </p:sp>
    </p:spTree>
    <p:extLst>
      <p:ext uri="{BB962C8B-B14F-4D97-AF65-F5344CB8AC3E}">
        <p14:creationId xmlns:p14="http://schemas.microsoft.com/office/powerpoint/2010/main" val="158630813"/>
      </p:ext>
    </p:extLst>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0F1D7F-DF1B-4DFD-8B69-F5381104F8DC}"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79F15DFD-A653-468C-868E-D21C1C588B65}" type="slidenum">
              <a:rPr lang="en-US"/>
              <a:pPr>
                <a:defRPr/>
              </a:pPr>
              <a:t>‹#›</a:t>
            </a:fld>
            <a:endParaRPr lang="en-US"/>
          </a:p>
        </p:txBody>
      </p:sp>
    </p:spTree>
    <p:extLst>
      <p:ext uri="{BB962C8B-B14F-4D97-AF65-F5344CB8AC3E}">
        <p14:creationId xmlns:p14="http://schemas.microsoft.com/office/powerpoint/2010/main" val="1135528847"/>
      </p:ext>
    </p:extLst>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B91DA-ADDF-4A2B-A29E-5C2006BAC5F3}"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81FCFEDE-2D81-4B48-91D7-499FCDF1486E}" type="slidenum">
              <a:rPr lang="en-US"/>
              <a:pPr>
                <a:defRPr/>
              </a:pPr>
              <a:t>‹#›</a:t>
            </a:fld>
            <a:endParaRPr lang="en-US"/>
          </a:p>
        </p:txBody>
      </p:sp>
    </p:spTree>
    <p:extLst>
      <p:ext uri="{BB962C8B-B14F-4D97-AF65-F5344CB8AC3E}">
        <p14:creationId xmlns:p14="http://schemas.microsoft.com/office/powerpoint/2010/main" val="2616555560"/>
      </p:ext>
    </p:extLst>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1D6037-660A-4C40-9159-56DEC201D79B}"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572905"/>
      </p:ext>
    </p:extLst>
  </p:cSld>
  <p:clrMapOvr>
    <a:masterClrMapping/>
  </p:clrMapOvr>
  <p:transition spd="slow">
    <p:wheel spokes="3"/>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2EDAE6-3781-42C0-B117-6820EBBFC7A2}"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41963511"/>
      </p:ext>
    </p:extLst>
  </p:cSld>
  <p:clrMapOvr>
    <a:masterClrMapping/>
  </p:clrMapOvr>
  <p:transition spd="slow">
    <p:wheel spokes="3"/>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96A3431-4F0A-46D3-B0CB-4C3370BC8726}"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98065652"/>
      </p:ext>
    </p:extLst>
  </p:cSld>
  <p:clrMapOvr>
    <a:masterClrMapping/>
  </p:clrMapOvr>
  <p:transition spd="slow">
    <p:wheel spokes="3"/>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E36C27-C4DD-4285-84D7-34CA2CFDC564}" type="datetime1">
              <a:rPr lang="en-US" smtClean="0"/>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59114000"/>
      </p:ext>
    </p:extLst>
  </p:cSld>
  <p:clrMapOvr>
    <a:masterClrMapping/>
  </p:clrMapOvr>
  <p:transition spd="slow">
    <p:wheel spokes="3"/>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34C23D-5813-4A71-B934-7360DA8CA418}" type="datetime1">
              <a:rPr lang="en-US" smtClean="0"/>
              <a:pPr>
                <a:defRPr/>
              </a:pPr>
              <a:t>10/15/2025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9"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18189326"/>
      </p:ext>
    </p:extLst>
  </p:cSld>
  <p:clrMapOvr>
    <a:masterClrMapping/>
  </p:clrMapOvr>
  <p:transition spd="slow">
    <p:wheel spokes="3"/>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649B65-6CCE-4C1B-A65C-B05AC100C8C2}" type="datetime1">
              <a:rPr lang="en-US" smtClean="0"/>
              <a:pPr>
                <a:defRPr/>
              </a:pPr>
              <a:t>10/15/2025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5"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8081627"/>
      </p:ext>
    </p:extLst>
  </p:cSld>
  <p:clrMapOvr>
    <a:masterClrMapping/>
  </p:clrMapOvr>
  <p:transition spd="slow">
    <p:wheel spokes="3"/>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634E63-540C-4035-92C0-690B59668E7D}" type="datetime1">
              <a:rPr lang="en-US" smtClean="0"/>
              <a:pPr>
                <a:defRPr/>
              </a:pPr>
              <a:t>10/15/2025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4"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93618891"/>
      </p:ext>
    </p:extLst>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D38BC0C-9428-498B-BEC9-752237E403FC}" type="datetime1">
              <a:rPr lang="en-US" smtClean="0"/>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58726597"/>
      </p:ext>
    </p:extLst>
  </p:cSld>
  <p:clrMapOvr>
    <a:masterClrMapping/>
  </p:clrMapOvr>
  <p:transition spd="slow">
    <p:wheel spokes="3"/>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2EDAE6-3781-42C0-B117-6820EBBFC7A2}"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293DA3D8-7929-40A5-A2CC-7EE46F282CF3}" type="slidenum">
              <a:rPr lang="en-US"/>
              <a:pPr>
                <a:defRPr/>
              </a:pPr>
              <a:t>‹#›</a:t>
            </a:fld>
            <a:endParaRPr lang="en-US"/>
          </a:p>
        </p:txBody>
      </p:sp>
    </p:spTree>
    <p:extLst>
      <p:ext uri="{BB962C8B-B14F-4D97-AF65-F5344CB8AC3E}">
        <p14:creationId xmlns:p14="http://schemas.microsoft.com/office/powerpoint/2010/main" val="2040877482"/>
      </p:ext>
    </p:extLst>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BBA8399-000F-40AA-AB93-543B3CFDD71D}" type="datetime1">
              <a:rPr lang="en-US" smtClean="0"/>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96492968"/>
      </p:ext>
    </p:extLst>
  </p:cSld>
  <p:clrMapOvr>
    <a:masterClrMapping/>
  </p:clrMapOvr>
  <p:transition spd="slow">
    <p:wheel spokes="3"/>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0F1D7F-DF1B-4DFD-8B69-F5381104F8DC}"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8036206"/>
      </p:ext>
    </p:extLst>
  </p:cSld>
  <p:clrMapOvr>
    <a:masterClrMapping/>
  </p:clrMapOvr>
  <p:transition spd="slow">
    <p:wheel spokes="3"/>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CB91DA-ADDF-4A2B-A29E-5C2006BAC5F3}"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8547856"/>
      </p:ext>
    </p:extLst>
  </p:cSld>
  <p:clrMapOvr>
    <a:masterClrMapping/>
  </p:clrMapOvr>
  <p:transition spd="slow">
    <p:wheel spokes="3"/>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49"/>
        <p:cNvGrpSpPr/>
        <p:nvPr/>
      </p:nvGrpSpPr>
      <p:grpSpPr>
        <a:xfrm>
          <a:off x="0" y="0"/>
          <a:ext cx="0" cy="0"/>
          <a:chOff x="0" y="0"/>
          <a:chExt cx="0" cy="0"/>
        </a:xfrm>
      </p:grpSpPr>
      <p:sp>
        <p:nvSpPr>
          <p:cNvPr id="1314" name="Google Shape;1314;p12"/>
          <p:cNvSpPr txBox="1">
            <a:spLocks noGrp="1"/>
          </p:cNvSpPr>
          <p:nvPr>
            <p:ph type="title"/>
          </p:nvPr>
        </p:nvSpPr>
        <p:spPr>
          <a:xfrm>
            <a:off x="1185913" y="1834075"/>
            <a:ext cx="58281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315" name="Google Shape;1315;p12"/>
          <p:cNvSpPr txBox="1">
            <a:spLocks noGrp="1"/>
          </p:cNvSpPr>
          <p:nvPr>
            <p:ph type="body" idx="1"/>
          </p:nvPr>
        </p:nvSpPr>
        <p:spPr>
          <a:xfrm>
            <a:off x="1185913" y="3120225"/>
            <a:ext cx="5828100" cy="2353500"/>
          </a:xfrm>
          <a:prstGeom prst="rect">
            <a:avLst/>
          </a:prstGeom>
        </p:spPr>
        <p:txBody>
          <a:bodyPr spcFirstLastPara="1" wrap="square" lIns="121900" tIns="121900" rIns="121900" bIns="121900" anchor="t" anchorCtr="0">
            <a:normAutofit/>
          </a:bodyPr>
          <a:lstStyle>
            <a:lvl1pPr marL="457200" lvl="0" indent="-387350">
              <a:spcBef>
                <a:spcPts val="0"/>
              </a:spcBef>
              <a:spcAft>
                <a:spcPts val="0"/>
              </a:spcAft>
              <a:buSzPts val="2500"/>
              <a:buChar char="●"/>
              <a:defRPr/>
            </a:lvl1pPr>
            <a:lvl2pPr marL="914400" lvl="1" indent="-412750">
              <a:spcBef>
                <a:spcPts val="0"/>
              </a:spcBef>
              <a:spcAft>
                <a:spcPts val="0"/>
              </a:spcAft>
              <a:buSzPts val="2900"/>
              <a:buChar char="○"/>
              <a:defRPr sz="2900"/>
            </a:lvl2pPr>
            <a:lvl3pPr marL="1371600" lvl="2" indent="-412750">
              <a:spcBef>
                <a:spcPts val="0"/>
              </a:spcBef>
              <a:spcAft>
                <a:spcPts val="0"/>
              </a:spcAft>
              <a:buSzPts val="2900"/>
              <a:buChar char="■"/>
              <a:defRPr sz="2900"/>
            </a:lvl3pPr>
            <a:lvl4pPr marL="1828800" lvl="3" indent="-412750">
              <a:spcBef>
                <a:spcPts val="0"/>
              </a:spcBef>
              <a:spcAft>
                <a:spcPts val="0"/>
              </a:spcAft>
              <a:buSzPts val="2900"/>
              <a:buChar char="●"/>
              <a:defRPr sz="2900"/>
            </a:lvl4pPr>
            <a:lvl5pPr marL="2286000" lvl="4" indent="-412750">
              <a:spcBef>
                <a:spcPts val="0"/>
              </a:spcBef>
              <a:spcAft>
                <a:spcPts val="0"/>
              </a:spcAft>
              <a:buSzPts val="2900"/>
              <a:buChar char="○"/>
              <a:defRPr sz="2900"/>
            </a:lvl5pPr>
            <a:lvl6pPr marL="2743200" lvl="5" indent="-412750">
              <a:spcBef>
                <a:spcPts val="0"/>
              </a:spcBef>
              <a:spcAft>
                <a:spcPts val="0"/>
              </a:spcAft>
              <a:buSzPts val="2900"/>
              <a:buChar char="■"/>
              <a:defRPr sz="2900"/>
            </a:lvl6pPr>
            <a:lvl7pPr marL="3200400" lvl="6" indent="-412750">
              <a:spcBef>
                <a:spcPts val="0"/>
              </a:spcBef>
              <a:spcAft>
                <a:spcPts val="0"/>
              </a:spcAft>
              <a:buSzPts val="2900"/>
              <a:buChar char="●"/>
              <a:defRPr sz="2900"/>
            </a:lvl7pPr>
            <a:lvl8pPr marL="3657600" lvl="7" indent="-412750">
              <a:spcBef>
                <a:spcPts val="0"/>
              </a:spcBef>
              <a:spcAft>
                <a:spcPts val="0"/>
              </a:spcAft>
              <a:buSzPts val="2900"/>
              <a:buChar char="○"/>
              <a:defRPr sz="2900"/>
            </a:lvl8pPr>
            <a:lvl9pPr marL="4114800" lvl="8" indent="-412750">
              <a:spcBef>
                <a:spcPts val="0"/>
              </a:spcBef>
              <a:spcAft>
                <a:spcPts val="0"/>
              </a:spcAft>
              <a:buSzPts val="2900"/>
              <a:buChar char="■"/>
              <a:defRPr sz="2900"/>
            </a:lvl9pPr>
          </a:lstStyle>
          <a:p>
            <a:endParaRPr/>
          </a:p>
        </p:txBody>
      </p:sp>
      <p:sp>
        <p:nvSpPr>
          <p:cNvPr id="1316" name="Google Shape;1316;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17" name="Google Shape;1317;p12"/>
          <p:cNvSpPr>
            <a:spLocks noGrp="1"/>
          </p:cNvSpPr>
          <p:nvPr>
            <p:ph type="pic" idx="2"/>
          </p:nvPr>
        </p:nvSpPr>
        <p:spPr>
          <a:xfrm>
            <a:off x="7366488" y="1834075"/>
            <a:ext cx="3639600" cy="3639600"/>
          </a:xfrm>
          <a:prstGeom prst="ellipse">
            <a:avLst/>
          </a:prstGeom>
          <a:noFill/>
          <a:ln>
            <a:noFill/>
          </a:ln>
        </p:spPr>
      </p:sp>
    </p:spTree>
    <p:extLst>
      <p:ext uri="{BB962C8B-B14F-4D97-AF65-F5344CB8AC3E}">
        <p14:creationId xmlns:p14="http://schemas.microsoft.com/office/powerpoint/2010/main" val="3758497501"/>
      </p:ext>
    </p:extLst>
  </p:cSld>
  <p:clrMapOvr>
    <a:masterClrMapping/>
  </p:clrMapOvr>
  <p:transition spd="slow">
    <p:wipe/>
    <p:sndAc>
      <p:stSnd>
        <p:snd r:embed="rId1" name="bomb.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x boxes">
  <p:cSld name="Six boxes">
    <p:spTree>
      <p:nvGrpSpPr>
        <p:cNvPr id="1" name="Shape 389"/>
        <p:cNvGrpSpPr/>
        <p:nvPr/>
      </p:nvGrpSpPr>
      <p:grpSpPr>
        <a:xfrm>
          <a:off x="0" y="0"/>
          <a:ext cx="0" cy="0"/>
          <a:chOff x="0" y="0"/>
          <a:chExt cx="0" cy="0"/>
        </a:xfrm>
      </p:grpSpPr>
      <p:sp>
        <p:nvSpPr>
          <p:cNvPr id="935" name="Google Shape;935;p5"/>
          <p:cNvSpPr txBox="1">
            <a:spLocks noGrp="1"/>
          </p:cNvSpPr>
          <p:nvPr>
            <p:ph type="title"/>
          </p:nvPr>
        </p:nvSpPr>
        <p:spPr>
          <a:xfrm>
            <a:off x="415600" y="440977"/>
            <a:ext cx="11360700" cy="9306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4500"/>
              <a:buNone/>
              <a:defRPr sz="5400"/>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936" name="Google Shape;936;p5"/>
          <p:cNvSpPr txBox="1">
            <a:spLocks noGrp="1"/>
          </p:cNvSpPr>
          <p:nvPr>
            <p:ph type="body" idx="1"/>
          </p:nvPr>
        </p:nvSpPr>
        <p:spPr>
          <a:xfrm>
            <a:off x="415633" y="263838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37" name="Google Shape;937;p5"/>
          <p:cNvSpPr txBox="1">
            <a:spLocks noGrp="1"/>
          </p:cNvSpPr>
          <p:nvPr>
            <p:ph type="body" idx="2"/>
          </p:nvPr>
        </p:nvSpPr>
        <p:spPr>
          <a:xfrm>
            <a:off x="4291820" y="263838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38" name="Google Shape;938;p5"/>
          <p:cNvSpPr txBox="1">
            <a:spLocks noGrp="1"/>
          </p:cNvSpPr>
          <p:nvPr>
            <p:ph type="body" idx="3"/>
          </p:nvPr>
        </p:nvSpPr>
        <p:spPr>
          <a:xfrm>
            <a:off x="8168032" y="263838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39" name="Google Shape;939;p5"/>
          <p:cNvSpPr txBox="1">
            <a:spLocks noGrp="1"/>
          </p:cNvSpPr>
          <p:nvPr>
            <p:ph type="body" idx="4"/>
          </p:nvPr>
        </p:nvSpPr>
        <p:spPr>
          <a:xfrm>
            <a:off x="415571" y="510353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40" name="Google Shape;940;p5"/>
          <p:cNvSpPr txBox="1">
            <a:spLocks noGrp="1"/>
          </p:cNvSpPr>
          <p:nvPr>
            <p:ph type="body" idx="5"/>
          </p:nvPr>
        </p:nvSpPr>
        <p:spPr>
          <a:xfrm>
            <a:off x="4291758" y="510353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941" name="Google Shape;941;p5"/>
          <p:cNvSpPr txBox="1">
            <a:spLocks noGrp="1"/>
          </p:cNvSpPr>
          <p:nvPr>
            <p:ph type="body" idx="6"/>
          </p:nvPr>
        </p:nvSpPr>
        <p:spPr>
          <a:xfrm>
            <a:off x="8167970" y="5103531"/>
            <a:ext cx="3608400" cy="1297800"/>
          </a:xfrm>
          <a:prstGeom prst="rect">
            <a:avLst/>
          </a:prstGeom>
        </p:spPr>
        <p:txBody>
          <a:bodyPr spcFirstLastPara="1" wrap="square" lIns="121900" tIns="121900" rIns="121900" bIns="121900" anchor="t" anchorCtr="0">
            <a:normAutofit/>
          </a:bodyPr>
          <a:lstStyle>
            <a:lvl1pPr marL="457200" lvl="0" indent="-387350" algn="ctr" rtl="0">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Tree>
    <p:extLst>
      <p:ext uri="{BB962C8B-B14F-4D97-AF65-F5344CB8AC3E}">
        <p14:creationId xmlns:p14="http://schemas.microsoft.com/office/powerpoint/2010/main" val="680158120"/>
      </p:ext>
    </p:extLst>
  </p:cSld>
  <p:clrMapOvr>
    <a:masterClrMapping/>
  </p:clrMapOvr>
  <p:transition spd="slow">
    <p:wipe/>
    <p:sndAc>
      <p:stSnd>
        <p:snd r:embed="rId1" name="bomb.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5"/>
        <p:cNvGrpSpPr/>
        <p:nvPr/>
      </p:nvGrpSpPr>
      <p:grpSpPr>
        <a:xfrm>
          <a:off x="0" y="0"/>
          <a:ext cx="0" cy="0"/>
          <a:chOff x="0" y="0"/>
          <a:chExt cx="0" cy="0"/>
        </a:xfrm>
      </p:grpSpPr>
      <p:sp>
        <p:nvSpPr>
          <p:cNvPr id="320" name="Google Shape;320;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85" name="Google Shape;385;p4"/>
          <p:cNvSpPr txBox="1">
            <a:spLocks noGrp="1"/>
          </p:cNvSpPr>
          <p:nvPr>
            <p:ph type="title"/>
          </p:nvPr>
        </p:nvSpPr>
        <p:spPr>
          <a:xfrm>
            <a:off x="1373700" y="1020576"/>
            <a:ext cx="9444600" cy="8463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sz="5400"/>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86" name="Google Shape;386;p4"/>
          <p:cNvSpPr txBox="1">
            <a:spLocks noGrp="1"/>
          </p:cNvSpPr>
          <p:nvPr>
            <p:ph type="body" idx="1"/>
          </p:nvPr>
        </p:nvSpPr>
        <p:spPr>
          <a:xfrm>
            <a:off x="1373700" y="1963836"/>
            <a:ext cx="9444600" cy="3873600"/>
          </a:xfrm>
          <a:prstGeom prst="rect">
            <a:avLst/>
          </a:prstGeom>
        </p:spPr>
        <p:txBody>
          <a:bodyPr spcFirstLastPara="1" wrap="square" lIns="121900" tIns="121900" rIns="121900" bIns="121900" anchor="t" anchorCtr="0">
            <a:normAutofit/>
          </a:bodyPr>
          <a:lstStyle>
            <a:lvl1pPr marL="457200" lvl="0" indent="-387350">
              <a:spcBef>
                <a:spcPts val="0"/>
              </a:spcBef>
              <a:spcAft>
                <a:spcPts val="0"/>
              </a:spcAft>
              <a:buSzPts val="25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87" name="Google Shape;387;p4"/>
          <p:cNvSpPr txBox="1">
            <a:spLocks noGrp="1"/>
          </p:cNvSpPr>
          <p:nvPr>
            <p:ph type="sldNum" idx="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39286491"/>
      </p:ext>
    </p:extLst>
  </p:cSld>
  <p:clrMapOvr>
    <a:masterClrMapping/>
  </p:clrMapOvr>
  <p:transition spd="slow">
    <p:wipe/>
    <p:sndAc>
      <p:stSnd>
        <p:snd r:embed="rId1" name="bomb.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0"/>
        <p:cNvGrpSpPr/>
        <p:nvPr/>
      </p:nvGrpSpPr>
      <p:grpSpPr>
        <a:xfrm>
          <a:off x="0" y="0"/>
          <a:ext cx="0" cy="0"/>
          <a:chOff x="0" y="0"/>
          <a:chExt cx="0" cy="0"/>
        </a:xfrm>
      </p:grpSpPr>
      <p:sp>
        <p:nvSpPr>
          <p:cNvPr id="1041" name="Google Shape;1041;p8"/>
          <p:cNvSpPr txBox="1">
            <a:spLocks noGrp="1"/>
          </p:cNvSpPr>
          <p:nvPr>
            <p:ph type="title"/>
          </p:nvPr>
        </p:nvSpPr>
        <p:spPr>
          <a:xfrm>
            <a:off x="1251725" y="877838"/>
            <a:ext cx="10145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042" name="Google Shape;1042;p8"/>
          <p:cNvSpPr txBox="1">
            <a:spLocks noGrp="1"/>
          </p:cNvSpPr>
          <p:nvPr>
            <p:ph type="body" idx="1"/>
          </p:nvPr>
        </p:nvSpPr>
        <p:spPr>
          <a:xfrm>
            <a:off x="1251713" y="2133550"/>
            <a:ext cx="4762800" cy="38466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43" name="Google Shape;1043;p8"/>
          <p:cNvSpPr txBox="1">
            <a:spLocks noGrp="1"/>
          </p:cNvSpPr>
          <p:nvPr>
            <p:ph type="body" idx="2"/>
          </p:nvPr>
        </p:nvSpPr>
        <p:spPr>
          <a:xfrm>
            <a:off x="6634688" y="2133550"/>
            <a:ext cx="4762800" cy="38466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44" name="Google Shape;104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05318047"/>
      </p:ext>
    </p:extLst>
  </p:cSld>
  <p:clrMapOvr>
    <a:masterClrMapping/>
  </p:clrMapOvr>
  <p:transition spd="slow">
    <p:wipe/>
    <p:sndAc>
      <p:stSnd>
        <p:snd r:embed="rId1" name="bomb.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ur boxes">
  <p:cSld name="Four boxes">
    <p:spTree>
      <p:nvGrpSpPr>
        <p:cNvPr id="1" name="Shape 958"/>
        <p:cNvGrpSpPr/>
        <p:nvPr/>
      </p:nvGrpSpPr>
      <p:grpSpPr>
        <a:xfrm>
          <a:off x="0" y="0"/>
          <a:ext cx="0" cy="0"/>
          <a:chOff x="0" y="0"/>
          <a:chExt cx="0" cy="0"/>
        </a:xfrm>
      </p:grpSpPr>
      <p:sp>
        <p:nvSpPr>
          <p:cNvPr id="959" name="Google Shape;959;p7"/>
          <p:cNvSpPr txBox="1">
            <a:spLocks noGrp="1"/>
          </p:cNvSpPr>
          <p:nvPr>
            <p:ph type="title"/>
          </p:nvPr>
        </p:nvSpPr>
        <p:spPr>
          <a:xfrm>
            <a:off x="537513" y="499500"/>
            <a:ext cx="3467100" cy="58590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960" name="Google Shape;960;p7"/>
          <p:cNvSpPr txBox="1">
            <a:spLocks noGrp="1"/>
          </p:cNvSpPr>
          <p:nvPr>
            <p:ph type="subTitle" idx="1"/>
          </p:nvPr>
        </p:nvSpPr>
        <p:spPr>
          <a:xfrm>
            <a:off x="4169850" y="118910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1" name="Google Shape;961;p7"/>
          <p:cNvSpPr txBox="1">
            <a:spLocks noGrp="1"/>
          </p:cNvSpPr>
          <p:nvPr>
            <p:ph type="body" idx="2"/>
          </p:nvPr>
        </p:nvSpPr>
        <p:spPr>
          <a:xfrm>
            <a:off x="4169883" y="190595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2" name="Google Shape;962;p7"/>
          <p:cNvSpPr txBox="1">
            <a:spLocks noGrp="1"/>
          </p:cNvSpPr>
          <p:nvPr>
            <p:ph type="subTitle" idx="3"/>
          </p:nvPr>
        </p:nvSpPr>
        <p:spPr>
          <a:xfrm>
            <a:off x="8046056" y="118910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3" name="Google Shape;963;p7"/>
          <p:cNvSpPr txBox="1">
            <a:spLocks noGrp="1"/>
          </p:cNvSpPr>
          <p:nvPr>
            <p:ph type="body" idx="4"/>
          </p:nvPr>
        </p:nvSpPr>
        <p:spPr>
          <a:xfrm>
            <a:off x="8046095" y="190595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4" name="Google Shape;964;p7"/>
          <p:cNvSpPr txBox="1">
            <a:spLocks noGrp="1"/>
          </p:cNvSpPr>
          <p:nvPr>
            <p:ph type="subTitle" idx="5"/>
          </p:nvPr>
        </p:nvSpPr>
        <p:spPr>
          <a:xfrm>
            <a:off x="4169775" y="365425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5" name="Google Shape;965;p7"/>
          <p:cNvSpPr txBox="1">
            <a:spLocks noGrp="1"/>
          </p:cNvSpPr>
          <p:nvPr>
            <p:ph type="body" idx="6"/>
          </p:nvPr>
        </p:nvSpPr>
        <p:spPr>
          <a:xfrm>
            <a:off x="4169820" y="437110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6" name="Google Shape;966;p7"/>
          <p:cNvSpPr txBox="1">
            <a:spLocks noGrp="1"/>
          </p:cNvSpPr>
          <p:nvPr>
            <p:ph type="body" idx="7"/>
          </p:nvPr>
        </p:nvSpPr>
        <p:spPr>
          <a:xfrm>
            <a:off x="8046032" y="437110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7" name="Google Shape;967;p7"/>
          <p:cNvSpPr txBox="1">
            <a:spLocks noGrp="1"/>
          </p:cNvSpPr>
          <p:nvPr>
            <p:ph type="subTitle" idx="8"/>
          </p:nvPr>
        </p:nvSpPr>
        <p:spPr>
          <a:xfrm>
            <a:off x="8045994" y="365425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684882442"/>
      </p:ext>
    </p:extLst>
  </p:cSld>
  <p:clrMapOvr>
    <a:masterClrMapping/>
  </p:clrMapOvr>
  <p:transition spd="slow">
    <p:wipe/>
    <p:sndAc>
      <p:stSnd>
        <p:snd r:embed="rId1" name="bomb.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46"/>
        <p:cNvGrpSpPr/>
        <p:nvPr/>
      </p:nvGrpSpPr>
      <p:grpSpPr>
        <a:xfrm>
          <a:off x="0" y="0"/>
          <a:ext cx="0" cy="0"/>
          <a:chOff x="0" y="0"/>
          <a:chExt cx="0" cy="0"/>
        </a:xfrm>
      </p:grpSpPr>
      <p:sp>
        <p:nvSpPr>
          <p:cNvPr id="2547" name="Google Shape;2547;p18"/>
          <p:cNvSpPr txBox="1">
            <a:spLocks noGrp="1"/>
          </p:cNvSpPr>
          <p:nvPr>
            <p:ph type="title" hasCustomPrompt="1"/>
          </p:nvPr>
        </p:nvSpPr>
        <p:spPr>
          <a:xfrm>
            <a:off x="415650" y="1019323"/>
            <a:ext cx="11360700" cy="33687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2548" name="Google Shape;2548;p18"/>
          <p:cNvSpPr txBox="1">
            <a:spLocks noGrp="1"/>
          </p:cNvSpPr>
          <p:nvPr>
            <p:ph type="body" idx="1"/>
          </p:nvPr>
        </p:nvSpPr>
        <p:spPr>
          <a:xfrm>
            <a:off x="415650" y="4377072"/>
            <a:ext cx="11360700" cy="671100"/>
          </a:xfrm>
          <a:prstGeom prst="rect">
            <a:avLst/>
          </a:prstGeom>
          <a:solidFill>
            <a:schemeClr val="accent2"/>
          </a:solidFill>
        </p:spPr>
        <p:txBody>
          <a:bodyPr spcFirstLastPara="1" wrap="square" lIns="121900" tIns="121900" rIns="121900" bIns="121900" anchor="t" anchorCtr="0">
            <a:normAutofit/>
          </a:bodyPr>
          <a:lstStyle>
            <a:lvl1pPr marL="457200" lvl="0" indent="-387350" algn="ctr">
              <a:spcBef>
                <a:spcPts val="0"/>
              </a:spcBef>
              <a:spcAft>
                <a:spcPts val="0"/>
              </a:spcAft>
              <a:buSzPts val="2500"/>
              <a:buChar char="●"/>
              <a:defRPr/>
            </a:lvl1pPr>
            <a:lvl2pPr marL="914400" lvl="1" indent="-381000" algn="ctr">
              <a:spcBef>
                <a:spcPts val="0"/>
              </a:spcBef>
              <a:spcAft>
                <a:spcPts val="0"/>
              </a:spcAft>
              <a:buSzPts val="2400"/>
              <a:buChar char="○"/>
              <a:defRPr/>
            </a:lvl2pPr>
            <a:lvl3pPr marL="1371600" lvl="2" indent="-381000" algn="ctr">
              <a:spcBef>
                <a:spcPts val="0"/>
              </a:spcBef>
              <a:spcAft>
                <a:spcPts val="0"/>
              </a:spcAft>
              <a:buSzPts val="2400"/>
              <a:buChar char="■"/>
              <a:defRPr/>
            </a:lvl3pPr>
            <a:lvl4pPr marL="1828800" lvl="3" indent="-381000" algn="ctr">
              <a:spcBef>
                <a:spcPts val="0"/>
              </a:spcBef>
              <a:spcAft>
                <a:spcPts val="0"/>
              </a:spcAft>
              <a:buSzPts val="2400"/>
              <a:buChar char="●"/>
              <a:defRPr/>
            </a:lvl4pPr>
            <a:lvl5pPr marL="2286000" lvl="4" indent="-381000" algn="ctr">
              <a:spcBef>
                <a:spcPts val="0"/>
              </a:spcBef>
              <a:spcAft>
                <a:spcPts val="0"/>
              </a:spcAft>
              <a:buSzPts val="2400"/>
              <a:buChar char="○"/>
              <a:defRPr/>
            </a:lvl5pPr>
            <a:lvl6pPr marL="2743200" lvl="5" indent="-381000" algn="ctr">
              <a:spcBef>
                <a:spcPts val="0"/>
              </a:spcBef>
              <a:spcAft>
                <a:spcPts val="0"/>
              </a:spcAft>
              <a:buSzPts val="2400"/>
              <a:buChar char="■"/>
              <a:defRPr/>
            </a:lvl6pPr>
            <a:lvl7pPr marL="3200400" lvl="6" indent="-381000" algn="ctr">
              <a:spcBef>
                <a:spcPts val="0"/>
              </a:spcBef>
              <a:spcAft>
                <a:spcPts val="0"/>
              </a:spcAft>
              <a:buSzPts val="2400"/>
              <a:buChar char="●"/>
              <a:defRPr/>
            </a:lvl7pPr>
            <a:lvl8pPr marL="3657600" lvl="7" indent="-381000" algn="ctr">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2549" name="Google Shape;2549;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86422926"/>
      </p:ext>
    </p:extLst>
  </p:cSld>
  <p:clrMapOvr>
    <a:masterClrMapping/>
  </p:clrMapOvr>
  <p:transition spd="slow">
    <p:wipe/>
    <p:sndAc>
      <p:stSnd>
        <p:snd r:embed="rId1" name="bomb.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and image right">
  <p:cSld name="One column text and image right">
    <p:spTree>
      <p:nvGrpSpPr>
        <p:cNvPr id="1" name="Shape 1933"/>
        <p:cNvGrpSpPr/>
        <p:nvPr/>
      </p:nvGrpSpPr>
      <p:grpSpPr>
        <a:xfrm>
          <a:off x="0" y="0"/>
          <a:ext cx="0" cy="0"/>
          <a:chOff x="0" y="0"/>
          <a:chExt cx="0" cy="0"/>
        </a:xfrm>
      </p:grpSpPr>
      <p:sp>
        <p:nvSpPr>
          <p:cNvPr id="2479" name="Google Shape;2479;p14"/>
          <p:cNvSpPr>
            <a:spLocks noGrp="1"/>
          </p:cNvSpPr>
          <p:nvPr>
            <p:ph type="pic" idx="2"/>
          </p:nvPr>
        </p:nvSpPr>
        <p:spPr>
          <a:xfrm>
            <a:off x="6342475" y="0"/>
            <a:ext cx="5508600" cy="6858000"/>
          </a:xfrm>
          <a:prstGeom prst="rect">
            <a:avLst/>
          </a:prstGeom>
          <a:noFill/>
          <a:ln>
            <a:noFill/>
          </a:ln>
        </p:spPr>
      </p:sp>
      <p:sp>
        <p:nvSpPr>
          <p:cNvPr id="2480" name="Google Shape;2480;p14"/>
          <p:cNvSpPr txBox="1">
            <a:spLocks noGrp="1"/>
          </p:cNvSpPr>
          <p:nvPr>
            <p:ph type="title"/>
          </p:nvPr>
        </p:nvSpPr>
        <p:spPr>
          <a:xfrm>
            <a:off x="636150" y="772250"/>
            <a:ext cx="5162400" cy="1645800"/>
          </a:xfrm>
          <a:prstGeom prst="rect">
            <a:avLst/>
          </a:prstGeom>
        </p:spPr>
        <p:txBody>
          <a:bodyPr spcFirstLastPara="1" wrap="square" lIns="121900" tIns="121900" rIns="121900" bIns="121900" anchor="ctr" anchorCtr="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2481" name="Google Shape;2481;p14"/>
          <p:cNvSpPr txBox="1">
            <a:spLocks noGrp="1"/>
          </p:cNvSpPr>
          <p:nvPr>
            <p:ph type="body" idx="1"/>
          </p:nvPr>
        </p:nvSpPr>
        <p:spPr>
          <a:xfrm>
            <a:off x="636150" y="2555350"/>
            <a:ext cx="5162400" cy="35304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412750" rtl="0">
              <a:spcBef>
                <a:spcPts val="0"/>
              </a:spcBef>
              <a:spcAft>
                <a:spcPts val="0"/>
              </a:spcAft>
              <a:buSzPts val="2900"/>
              <a:buChar char="○"/>
              <a:defRPr sz="2900"/>
            </a:lvl2pPr>
            <a:lvl3pPr marL="1371600" lvl="2" indent="-412750" rtl="0">
              <a:spcBef>
                <a:spcPts val="0"/>
              </a:spcBef>
              <a:spcAft>
                <a:spcPts val="0"/>
              </a:spcAft>
              <a:buSzPts val="2900"/>
              <a:buChar char="■"/>
              <a:defRPr sz="2900"/>
            </a:lvl3pPr>
            <a:lvl4pPr marL="1828800" lvl="3" indent="-412750" rtl="0">
              <a:spcBef>
                <a:spcPts val="0"/>
              </a:spcBef>
              <a:spcAft>
                <a:spcPts val="0"/>
              </a:spcAft>
              <a:buSzPts val="2900"/>
              <a:buChar char="●"/>
              <a:defRPr sz="2900"/>
            </a:lvl4pPr>
            <a:lvl5pPr marL="2286000" lvl="4" indent="-412750" rtl="0">
              <a:spcBef>
                <a:spcPts val="0"/>
              </a:spcBef>
              <a:spcAft>
                <a:spcPts val="0"/>
              </a:spcAft>
              <a:buSzPts val="2900"/>
              <a:buChar char="○"/>
              <a:defRPr sz="2900"/>
            </a:lvl5pPr>
            <a:lvl6pPr marL="2743200" lvl="5" indent="-412750" rtl="0">
              <a:spcBef>
                <a:spcPts val="0"/>
              </a:spcBef>
              <a:spcAft>
                <a:spcPts val="0"/>
              </a:spcAft>
              <a:buSzPts val="2900"/>
              <a:buChar char="■"/>
              <a:defRPr sz="2900"/>
            </a:lvl6pPr>
            <a:lvl7pPr marL="3200400" lvl="6" indent="-412750" rtl="0">
              <a:spcBef>
                <a:spcPts val="0"/>
              </a:spcBef>
              <a:spcAft>
                <a:spcPts val="0"/>
              </a:spcAft>
              <a:buSzPts val="2900"/>
              <a:buChar char="●"/>
              <a:defRPr sz="2900"/>
            </a:lvl7pPr>
            <a:lvl8pPr marL="3657600" lvl="7" indent="-412750" rtl="0">
              <a:spcBef>
                <a:spcPts val="0"/>
              </a:spcBef>
              <a:spcAft>
                <a:spcPts val="0"/>
              </a:spcAft>
              <a:buSzPts val="2900"/>
              <a:buChar char="○"/>
              <a:defRPr sz="2900"/>
            </a:lvl8pPr>
            <a:lvl9pPr marL="4114800" lvl="8" indent="-412750" rtl="0">
              <a:spcBef>
                <a:spcPts val="0"/>
              </a:spcBef>
              <a:spcAft>
                <a:spcPts val="0"/>
              </a:spcAft>
              <a:buSzPts val="2900"/>
              <a:buChar char="■"/>
              <a:defRPr sz="2900"/>
            </a:lvl9pPr>
          </a:lstStyle>
          <a:p>
            <a:endParaRPr/>
          </a:p>
        </p:txBody>
      </p:sp>
      <p:sp>
        <p:nvSpPr>
          <p:cNvPr id="2482" name="Google Shape;2482;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84827861"/>
      </p:ext>
    </p:extLst>
  </p:cSld>
  <p:clrMapOvr>
    <a:masterClrMapping/>
  </p:clrMapOvr>
  <p:transition spd="slow">
    <p:wipe/>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96A3431-4F0A-46D3-B0CB-4C3370BC8726}" type="datetime1">
              <a:rPr lang="en-US" smtClean="0"/>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6" name="Slide Number Placeholder 5"/>
          <p:cNvSpPr>
            <a:spLocks noGrp="1"/>
          </p:cNvSpPr>
          <p:nvPr>
            <p:ph type="sldNum" sz="quarter" idx="12"/>
          </p:nvPr>
        </p:nvSpPr>
        <p:spPr/>
        <p:txBody>
          <a:bodyPr/>
          <a:lstStyle>
            <a:lvl1pPr>
              <a:defRPr/>
            </a:lvl1pPr>
          </a:lstStyle>
          <a:p>
            <a:pPr>
              <a:defRPr/>
            </a:pPr>
            <a:fld id="{5C45FBD1-F035-47FF-B6F2-4ADD4ECC86DF}" type="slidenum">
              <a:rPr lang="en-US"/>
              <a:pPr>
                <a:defRPr/>
              </a:pPr>
              <a:t>‹#›</a:t>
            </a:fld>
            <a:endParaRPr lang="en-US"/>
          </a:p>
        </p:txBody>
      </p:sp>
    </p:spTree>
    <p:extLst>
      <p:ext uri="{BB962C8B-B14F-4D97-AF65-F5344CB8AC3E}">
        <p14:creationId xmlns:p14="http://schemas.microsoft.com/office/powerpoint/2010/main" val="2356084691"/>
      </p:ext>
    </p:extLst>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E36C27-C4DD-4285-84D7-34CA2CFDC564}" type="datetime1">
              <a:rPr lang="en-US" smtClean="0"/>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2016F53B-65CC-4845-9EBB-E9067A809AF5}" type="slidenum">
              <a:rPr lang="en-US"/>
              <a:pPr>
                <a:defRPr/>
              </a:pPr>
              <a:t>‹#›</a:t>
            </a:fld>
            <a:endParaRPr lang="en-US"/>
          </a:p>
        </p:txBody>
      </p:sp>
    </p:spTree>
    <p:extLst>
      <p:ext uri="{BB962C8B-B14F-4D97-AF65-F5344CB8AC3E}">
        <p14:creationId xmlns:p14="http://schemas.microsoft.com/office/powerpoint/2010/main" val="1283986380"/>
      </p:ext>
    </p:extLst>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34C23D-5813-4A71-B934-7360DA8CA418}" type="datetime1">
              <a:rPr lang="en-US" smtClean="0"/>
              <a:pPr>
                <a:defRPr/>
              </a:pPr>
              <a:t>10/15/2025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9" name="Slide Number Placeholder 5"/>
          <p:cNvSpPr>
            <a:spLocks noGrp="1"/>
          </p:cNvSpPr>
          <p:nvPr>
            <p:ph type="sldNum" sz="quarter" idx="12"/>
          </p:nvPr>
        </p:nvSpPr>
        <p:spPr/>
        <p:txBody>
          <a:bodyPr/>
          <a:lstStyle>
            <a:lvl1pPr>
              <a:defRPr/>
            </a:lvl1pPr>
          </a:lstStyle>
          <a:p>
            <a:pPr>
              <a:defRPr/>
            </a:pPr>
            <a:fld id="{9C4575D4-A66A-4F63-89A6-AAE386003D4B}" type="slidenum">
              <a:rPr lang="en-US"/>
              <a:pPr>
                <a:defRPr/>
              </a:pPr>
              <a:t>‹#›</a:t>
            </a:fld>
            <a:endParaRPr lang="en-US"/>
          </a:p>
        </p:txBody>
      </p:sp>
    </p:spTree>
    <p:extLst>
      <p:ext uri="{BB962C8B-B14F-4D97-AF65-F5344CB8AC3E}">
        <p14:creationId xmlns:p14="http://schemas.microsoft.com/office/powerpoint/2010/main" val="3849370965"/>
      </p:ext>
    </p:extLst>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649B65-6CCE-4C1B-A65C-B05AC100C8C2}" type="datetime1">
              <a:rPr lang="en-US" smtClean="0"/>
              <a:pPr>
                <a:defRPr/>
              </a:pPr>
              <a:t>10/15/2025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5" name="Slide Number Placeholder 5"/>
          <p:cNvSpPr>
            <a:spLocks noGrp="1"/>
          </p:cNvSpPr>
          <p:nvPr>
            <p:ph type="sldNum" sz="quarter" idx="12"/>
          </p:nvPr>
        </p:nvSpPr>
        <p:spPr/>
        <p:txBody>
          <a:bodyPr/>
          <a:lstStyle>
            <a:lvl1pPr>
              <a:defRPr/>
            </a:lvl1pPr>
          </a:lstStyle>
          <a:p>
            <a:pPr>
              <a:defRPr/>
            </a:pPr>
            <a:fld id="{6A48E82E-E8BE-4013-BEFD-55740F7AE636}" type="slidenum">
              <a:rPr lang="en-US"/>
              <a:pPr>
                <a:defRPr/>
              </a:pPr>
              <a:t>‹#›</a:t>
            </a:fld>
            <a:endParaRPr lang="en-US"/>
          </a:p>
        </p:txBody>
      </p:sp>
    </p:spTree>
    <p:extLst>
      <p:ext uri="{BB962C8B-B14F-4D97-AF65-F5344CB8AC3E}">
        <p14:creationId xmlns:p14="http://schemas.microsoft.com/office/powerpoint/2010/main" val="184588841"/>
      </p:ext>
    </p:extLst>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634E63-540C-4035-92C0-690B59668E7D}" type="datetime1">
              <a:rPr lang="en-US" smtClean="0"/>
              <a:pPr>
                <a:defRPr/>
              </a:pPr>
              <a:t>10/15/2025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4" name="Slide Number Placeholder 5"/>
          <p:cNvSpPr>
            <a:spLocks noGrp="1"/>
          </p:cNvSpPr>
          <p:nvPr>
            <p:ph type="sldNum" sz="quarter" idx="12"/>
          </p:nvPr>
        </p:nvSpPr>
        <p:spPr/>
        <p:txBody>
          <a:bodyPr/>
          <a:lstStyle>
            <a:lvl1pPr>
              <a:defRPr/>
            </a:lvl1pPr>
          </a:lstStyle>
          <a:p>
            <a:pPr>
              <a:defRPr/>
            </a:pPr>
            <a:fld id="{383DAC77-AE25-44AC-80DD-F8BCB1749E97}" type="slidenum">
              <a:rPr lang="en-US"/>
              <a:pPr>
                <a:defRPr/>
              </a:pPr>
              <a:t>‹#›</a:t>
            </a:fld>
            <a:endParaRPr lang="en-US"/>
          </a:p>
        </p:txBody>
      </p:sp>
    </p:spTree>
    <p:extLst>
      <p:ext uri="{BB962C8B-B14F-4D97-AF65-F5344CB8AC3E}">
        <p14:creationId xmlns:p14="http://schemas.microsoft.com/office/powerpoint/2010/main" val="2226745141"/>
      </p:ext>
    </p:extLst>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38BC0C-9428-498B-BEC9-752237E403FC}" type="datetime1">
              <a:rPr lang="en-US" smtClean="0"/>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4C9CE43E-F7AA-4228-8DD2-49D183497BA3}" type="slidenum">
              <a:rPr lang="en-US"/>
              <a:pPr>
                <a:defRPr/>
              </a:pPr>
              <a:t>‹#›</a:t>
            </a:fld>
            <a:endParaRPr lang="en-US"/>
          </a:p>
        </p:txBody>
      </p:sp>
    </p:spTree>
    <p:extLst>
      <p:ext uri="{BB962C8B-B14F-4D97-AF65-F5344CB8AC3E}">
        <p14:creationId xmlns:p14="http://schemas.microsoft.com/office/powerpoint/2010/main" val="2167570392"/>
      </p:ext>
    </p:extLst>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BA8399-000F-40AA-AB93-543B3CFDD71D}" type="datetime1">
              <a:rPr lang="en-US" smtClean="0"/>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Revisi 01 Pendidikan Kewarganegaraan</a:t>
            </a:r>
          </a:p>
        </p:txBody>
      </p:sp>
      <p:sp>
        <p:nvSpPr>
          <p:cNvPr id="7" name="Slide Number Placeholder 5"/>
          <p:cNvSpPr>
            <a:spLocks noGrp="1"/>
          </p:cNvSpPr>
          <p:nvPr>
            <p:ph type="sldNum" sz="quarter" idx="12"/>
          </p:nvPr>
        </p:nvSpPr>
        <p:spPr/>
        <p:txBody>
          <a:bodyPr/>
          <a:lstStyle>
            <a:lvl1pPr>
              <a:defRPr/>
            </a:lvl1pPr>
          </a:lstStyle>
          <a:p>
            <a:pPr>
              <a:defRPr/>
            </a:pPr>
            <a:fld id="{5C16BCEC-2778-43AC-9E2E-CCB719F00E5F}" type="slidenum">
              <a:rPr lang="en-US"/>
              <a:pPr>
                <a:defRPr/>
              </a:pPr>
              <a:t>‹#›</a:t>
            </a:fld>
            <a:endParaRPr lang="en-US"/>
          </a:p>
        </p:txBody>
      </p:sp>
    </p:spTree>
    <p:extLst>
      <p:ext uri="{BB962C8B-B14F-4D97-AF65-F5344CB8AC3E}">
        <p14:creationId xmlns:p14="http://schemas.microsoft.com/office/powerpoint/2010/main" val="1373322622"/>
      </p:ext>
    </p:extLst>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2FED6EA-B784-4D4B-8C51-F8C57A824549}" type="datetime1">
              <a:rPr lang="en-US" smtClean="0"/>
              <a:pPr>
                <a:defRPr/>
              </a:pPr>
              <a:t>10/15/2025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Revisi 01 Pendidikan Kewarganegaraan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5D03939-83D9-43CC-9A6A-745C8DED2974}" type="slidenum">
              <a:rPr lang="en-US"/>
              <a:pPr>
                <a:defRPr/>
              </a:pPr>
              <a:t>‹#›</a:t>
            </a:fld>
            <a:endParaRPr lang="en-US"/>
          </a:p>
        </p:txBody>
      </p:sp>
    </p:spTree>
    <p:extLst>
      <p:ext uri="{BB962C8B-B14F-4D97-AF65-F5344CB8AC3E}">
        <p14:creationId xmlns:p14="http://schemas.microsoft.com/office/powerpoint/2010/main" val="23717408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slow">
    <p:wheel spokes="3"/>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2FED6EA-B784-4D4B-8C51-F8C57A824549}" type="datetime1">
              <a:rPr lang="en-US" smtClean="0"/>
              <a:pPr>
                <a:defRPr/>
              </a:pPr>
              <a:t>10/15/2025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Revisi 01 Pendidikan Kewarganegaraan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382945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ransition spd="slow">
    <p:wheel spokes="3"/>
  </p:transition>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2" descr="D:\Picture\logo ibi small.gif"/>
          <p:cNvPicPr>
            <a:picLocks noChangeAspect="1" noChangeArrowheads="1"/>
          </p:cNvPicPr>
          <p:nvPr/>
        </p:nvPicPr>
        <p:blipFill>
          <a:blip r:embed="rId4"/>
          <a:srcRect/>
          <a:stretch>
            <a:fillRect/>
          </a:stretch>
        </p:blipFill>
        <p:spPr bwMode="auto">
          <a:xfrm>
            <a:off x="9239250" y="142875"/>
            <a:ext cx="1244600" cy="1244600"/>
          </a:xfrm>
          <a:prstGeom prst="rect">
            <a:avLst/>
          </a:prstGeom>
          <a:noFill/>
          <a:ln w="9525">
            <a:noFill/>
            <a:miter lim="800000"/>
            <a:headEnd/>
            <a:tailEnd/>
          </a:ln>
        </p:spPr>
      </p:pic>
      <p:sp>
        <p:nvSpPr>
          <p:cNvPr id="13" name="Date Placeholder 12"/>
          <p:cNvSpPr>
            <a:spLocks noGrp="1"/>
          </p:cNvSpPr>
          <p:nvPr>
            <p:ph type="dt" sz="quarter" idx="10"/>
          </p:nvPr>
        </p:nvSpPr>
        <p:spPr/>
        <p:txBody>
          <a:bodyPr/>
          <a:lstStyle/>
          <a:p>
            <a:pPr>
              <a:buClrTx/>
              <a:defRPr/>
            </a:pPr>
            <a:fld id="{4AE48213-AAE7-4C2A-8FCB-C4EFB74775B2}" type="datetime1">
              <a:rPr lang="en-US" kern="1200">
                <a:solidFill>
                  <a:prstClr val="black">
                    <a:tint val="75000"/>
                  </a:prstClr>
                </a:solidFill>
                <a:latin typeface="Calibri"/>
                <a:ea typeface="+mn-ea"/>
                <a:cs typeface="+mn-cs"/>
              </a:rPr>
              <a:pPr>
                <a:buClrTx/>
                <a:defRPr/>
              </a:pPr>
              <a:t>10/15/2025</a:t>
            </a:fld>
            <a:endParaRPr lang="en-US" kern="1200">
              <a:solidFill>
                <a:prstClr val="black">
                  <a:tint val="75000"/>
                </a:prstClr>
              </a:solidFill>
              <a:latin typeface="Calibri"/>
              <a:ea typeface="+mn-ea"/>
              <a:cs typeface="+mn-cs"/>
            </a:endParaRPr>
          </a:p>
        </p:txBody>
      </p:sp>
      <p:sp>
        <p:nvSpPr>
          <p:cNvPr id="14" name="Slide Number Placeholder 13"/>
          <p:cNvSpPr>
            <a:spLocks noGrp="1"/>
          </p:cNvSpPr>
          <p:nvPr>
            <p:ph type="sldNum" sz="quarter" idx="12"/>
          </p:nvPr>
        </p:nvSpPr>
        <p:spPr/>
        <p:txBody>
          <a:bodyPr/>
          <a:lstStyle/>
          <a:p>
            <a:pPr>
              <a:buClrTx/>
              <a:defRPr/>
            </a:pPr>
            <a:fld id="{27BB64FC-3658-4DEA-B9F6-3B6553E99096}" type="slidenum">
              <a:rPr lang="en-US" kern="1200">
                <a:solidFill>
                  <a:prstClr val="black">
                    <a:tint val="75000"/>
                  </a:prstClr>
                </a:solidFill>
                <a:latin typeface="Calibri"/>
                <a:ea typeface="+mn-ea"/>
                <a:cs typeface="+mn-cs"/>
              </a:rPr>
              <a:pPr>
                <a:buClrTx/>
                <a:defRPr/>
              </a:pPr>
              <a:t>1</a:t>
            </a:fld>
            <a:endParaRPr lang="en-US" kern="1200">
              <a:solidFill>
                <a:prstClr val="black">
                  <a:tint val="75000"/>
                </a:prstClr>
              </a:solidFill>
              <a:latin typeface="Calibri"/>
              <a:ea typeface="+mn-ea"/>
              <a:cs typeface="+mn-cs"/>
            </a:endParaRPr>
          </a:p>
        </p:txBody>
      </p:sp>
      <p:sp>
        <p:nvSpPr>
          <p:cNvPr id="15" name="Footer Placeholder 14"/>
          <p:cNvSpPr>
            <a:spLocks noGrp="1"/>
          </p:cNvSpPr>
          <p:nvPr>
            <p:ph type="ftr" sz="quarter" idx="11"/>
          </p:nvPr>
        </p:nvSpPr>
        <p:spPr/>
        <p:txBody>
          <a:bodyPr/>
          <a:lstStyle/>
          <a:p>
            <a:pPr>
              <a:buClrTx/>
              <a:defRPr/>
            </a:pPr>
            <a:r>
              <a:rPr lang="en-US" kern="1200">
                <a:solidFill>
                  <a:prstClr val="black">
                    <a:tint val="75000"/>
                  </a:prstClr>
                </a:solidFill>
                <a:latin typeface="Calibri"/>
                <a:ea typeface="+mn-ea"/>
                <a:cs typeface="+mn-cs"/>
              </a:rPr>
              <a:t>Revisi 01 Pendidikan Kewarganegaraan</a:t>
            </a:r>
          </a:p>
        </p:txBody>
      </p:sp>
      <p:sp>
        <p:nvSpPr>
          <p:cNvPr id="2" name="Rectangle 1"/>
          <p:cNvSpPr/>
          <p:nvPr/>
        </p:nvSpPr>
        <p:spPr>
          <a:xfrm>
            <a:off x="7157298" y="1696067"/>
            <a:ext cx="332655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buClrTx/>
            </a:pPr>
            <a:r>
              <a:rPr lang="id-ID" sz="3200" b="1" kern="120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ea typeface="+mn-ea"/>
                <a:cs typeface="+mn-cs"/>
              </a:rPr>
              <a:t>Pertemuan ke-</a:t>
            </a:r>
            <a:r>
              <a:rPr lang="en-US" sz="3200" b="1" kern="120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ea typeface="+mn-ea"/>
                <a:cs typeface="+mn-cs"/>
              </a:rPr>
              <a:t>4</a:t>
            </a:r>
          </a:p>
        </p:txBody>
      </p:sp>
      <p:sp>
        <p:nvSpPr>
          <p:cNvPr id="9" name="Google Shape;2697;p21">
            <a:extLst>
              <a:ext uri="{FF2B5EF4-FFF2-40B4-BE49-F238E27FC236}">
                <a16:creationId xmlns:a16="http://schemas.microsoft.com/office/drawing/2014/main" id="{429A48BF-330C-4653-A4BB-8B6A21C7B2B4}"/>
              </a:ext>
            </a:extLst>
          </p:cNvPr>
          <p:cNvSpPr txBox="1">
            <a:spLocks noGrp="1"/>
          </p:cNvSpPr>
          <p:nvPr>
            <p:ph type="ctrTitle"/>
          </p:nvPr>
        </p:nvSpPr>
        <p:spPr>
          <a:xfrm>
            <a:off x="218605" y="370334"/>
            <a:ext cx="6461760" cy="3604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id-ID" sz="3900" b="1" dirty="0">
                <a:effectLst>
                  <a:outerShdw blurRad="38100" dist="38100" dir="2700000" algn="tl">
                    <a:srgbClr val="000000">
                      <a:alpha val="43137"/>
                    </a:srgbClr>
                  </a:outerShdw>
                </a:effectLst>
                <a:latin typeface="DM black"/>
              </a:rPr>
              <a:t>PENDIDIKAN KARAKTER</a:t>
            </a:r>
            <a:endParaRPr sz="3500" b="1" dirty="0">
              <a:effectLst>
                <a:outerShdw blurRad="38100" dist="38100" dir="2700000" algn="tl">
                  <a:srgbClr val="000000">
                    <a:alpha val="43137"/>
                  </a:srgbClr>
                </a:outerShdw>
              </a:effectLst>
              <a:latin typeface="DM black"/>
            </a:endParaRPr>
          </a:p>
          <a:p>
            <a:pPr marL="0" lvl="0" indent="0" algn="ctr" rtl="0">
              <a:spcBef>
                <a:spcPts val="0"/>
              </a:spcBef>
              <a:spcAft>
                <a:spcPts val="0"/>
              </a:spcAft>
              <a:buNone/>
            </a:pPr>
            <a:r>
              <a:rPr lang="id-ID" sz="3900" b="1" dirty="0">
                <a:effectLst>
                  <a:outerShdw blurRad="38100" dist="38100" dir="2700000" algn="tl">
                    <a:srgbClr val="000000">
                      <a:alpha val="43137"/>
                    </a:srgbClr>
                  </a:outerShdw>
                </a:effectLst>
                <a:latin typeface="DM black"/>
              </a:rPr>
              <a:t>ANTI KORUPSI</a:t>
            </a:r>
            <a:endParaRPr sz="3900" b="1" dirty="0">
              <a:effectLst>
                <a:outerShdw blurRad="38100" dist="38100" dir="2700000" algn="tl">
                  <a:srgbClr val="000000">
                    <a:alpha val="43137"/>
                  </a:srgbClr>
                </a:outerShdw>
              </a:effectLst>
              <a:latin typeface="DM black"/>
            </a:endParaRPr>
          </a:p>
        </p:txBody>
      </p:sp>
    </p:spTree>
  </p:cSld>
  <p:clrMapOvr>
    <a:masterClrMapping/>
  </p:clrMapOvr>
  <p:transition spd="slow">
    <p:wheel spokes="3"/>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5" name="Google Shape;2775;p25"/>
          <p:cNvSpPr txBox="1">
            <a:spLocks/>
          </p:cNvSpPr>
          <p:nvPr/>
        </p:nvSpPr>
        <p:spPr>
          <a:xfrm>
            <a:off x="445668" y="1608273"/>
            <a:ext cx="11700150" cy="48479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15000"/>
              </a:lnSpc>
              <a:spcBef>
                <a:spcPts val="0"/>
              </a:spcBef>
              <a:spcAft>
                <a:spcPts val="0"/>
              </a:spcAft>
              <a:buClr>
                <a:schemeClr val="dk2"/>
              </a:buClr>
              <a:buSzPts val="2500"/>
              <a:buFont typeface="Roboto"/>
              <a:buChar char="●"/>
              <a:defRPr sz="2500" b="0" i="0" u="none" strike="noStrike" cap="none">
                <a:solidFill>
                  <a:schemeClr val="dk2"/>
                </a:solidFill>
                <a:latin typeface="Roboto"/>
                <a:ea typeface="Roboto"/>
                <a:cs typeface="Roboto"/>
                <a:sym typeface="Roboto"/>
              </a:defRPr>
            </a:lvl1pPr>
            <a:lvl2pPr marL="914400" marR="0" lvl="1"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2pPr>
            <a:lvl3pPr marL="1371600" marR="0" lvl="2"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3pPr>
            <a:lvl4pPr marL="1828800" marR="0" lvl="3"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4pPr>
            <a:lvl5pPr marL="2286000" marR="0" lvl="4"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5pPr>
            <a:lvl6pPr marL="2743200" marR="0" lvl="5"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6pPr>
            <a:lvl7pPr marL="3200400" marR="0" lvl="6"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7pPr>
            <a:lvl8pPr marL="3657600" marR="0" lvl="7"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8pPr>
            <a:lvl9pPr marL="4114800" marR="0" lvl="8"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9pPr>
          </a:lstStyle>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5. Mengutamakan kepentingan pribadi di atas kepentingan umum</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Perilaku koruptif selalu mengutamakan kepentingan individu atau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kelompok tertentu dibandingkan dengan kepentingan masyarakat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luas.</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6. Pola hidup mewah tanpa sumber yang jelas</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Koruptor sering kali hidup dengan gaya hidup yang jauh di atas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kemampuan penghasilan resminya. Gaya hidup ini bisa terlihat dari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kemewahan dalam properti, kendaraan, atau liburan yang tidak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sesuai dengan pendapatan mereka.</a:t>
            </a:r>
          </a:p>
        </p:txBody>
      </p:sp>
    </p:spTree>
    <p:extLst>
      <p:ext uri="{BB962C8B-B14F-4D97-AF65-F5344CB8AC3E}">
        <p14:creationId xmlns:p14="http://schemas.microsoft.com/office/powerpoint/2010/main" val="4197344888"/>
      </p:ext>
    </p:extLst>
  </p:cSld>
  <p:clrMapOvr>
    <a:masterClrMapping/>
  </p:clrMapOvr>
  <p:transition spd="slow">
    <p:wipe/>
    <p:sndAc>
      <p:stSnd>
        <p:snd r:embed="rId3" name="bomb.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5" name="Google Shape;2775;p25"/>
          <p:cNvSpPr txBox="1">
            <a:spLocks/>
          </p:cNvSpPr>
          <p:nvPr/>
        </p:nvSpPr>
        <p:spPr>
          <a:xfrm>
            <a:off x="445668" y="1608273"/>
            <a:ext cx="11700150" cy="48479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15000"/>
              </a:lnSpc>
              <a:spcBef>
                <a:spcPts val="0"/>
              </a:spcBef>
              <a:spcAft>
                <a:spcPts val="0"/>
              </a:spcAft>
              <a:buClr>
                <a:schemeClr val="dk2"/>
              </a:buClr>
              <a:buSzPts val="2500"/>
              <a:buFont typeface="Roboto"/>
              <a:buChar char="●"/>
              <a:defRPr sz="2500" b="0" i="0" u="none" strike="noStrike" cap="none">
                <a:solidFill>
                  <a:schemeClr val="dk2"/>
                </a:solidFill>
                <a:latin typeface="Roboto"/>
                <a:ea typeface="Roboto"/>
                <a:cs typeface="Roboto"/>
                <a:sym typeface="Roboto"/>
              </a:defRPr>
            </a:lvl1pPr>
            <a:lvl2pPr marL="914400" marR="0" lvl="1"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2pPr>
            <a:lvl3pPr marL="1371600" marR="0" lvl="2"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3pPr>
            <a:lvl4pPr marL="1828800" marR="0" lvl="3"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4pPr>
            <a:lvl5pPr marL="2286000" marR="0" lvl="4"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5pPr>
            <a:lvl6pPr marL="2743200" marR="0" lvl="5"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6pPr>
            <a:lvl7pPr marL="3200400" marR="0" lvl="6"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7pPr>
            <a:lvl8pPr marL="3657600" marR="0" lvl="7"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8pPr>
            <a:lvl9pPr marL="4114800" marR="0" lvl="8"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9pPr>
          </a:lstStyle>
          <a:p>
            <a:pPr marL="69850" indent="0">
              <a:buNone/>
            </a:pPr>
            <a:r>
              <a:rPr lang="id-ID" sz="3200" b="1" dirty="0"/>
              <a:t>7. Sulitnya akses pada proses dan hasil kerja</a:t>
            </a:r>
            <a:br>
              <a:rPr lang="id-ID" sz="3200" dirty="0"/>
            </a:br>
            <a:r>
              <a:rPr lang="id-ID" sz="3200" dirty="0"/>
              <a:t>    Seseorang yang korup biasanya membuat sistem dan </a:t>
            </a:r>
          </a:p>
          <a:p>
            <a:pPr marL="69850" indent="0">
              <a:buNone/>
            </a:pPr>
            <a:r>
              <a:rPr lang="id-ID" sz="3200" dirty="0"/>
              <a:t>    proses kerja menjadi rumit, tertutup, atau berbelit-belit    </a:t>
            </a:r>
          </a:p>
          <a:p>
            <a:pPr marL="69850" indent="0">
              <a:buNone/>
            </a:pPr>
            <a:r>
              <a:rPr lang="id-ID" sz="3200" dirty="0"/>
              <a:t>    sehingga sulit untuk diaudit atau dipertanggungjawabkan.</a:t>
            </a:r>
          </a:p>
          <a:p>
            <a:pPr marL="69850" indent="0">
              <a:buNone/>
            </a:pPr>
            <a:endParaRPr lang="id-ID" sz="3200" dirty="0"/>
          </a:p>
          <a:p>
            <a:pPr marL="69850" indent="0">
              <a:buNone/>
            </a:pPr>
            <a:r>
              <a:rPr lang="id-ID" sz="3200" dirty="0"/>
              <a:t>Korupsi dapat berakar dari sistem yang tidak kuat, baik dalam hal pengawasan, pendidikan etika, maupun penegakan hukum.</a:t>
            </a:r>
          </a:p>
        </p:txBody>
      </p:sp>
    </p:spTree>
    <p:extLst>
      <p:ext uri="{BB962C8B-B14F-4D97-AF65-F5344CB8AC3E}">
        <p14:creationId xmlns:p14="http://schemas.microsoft.com/office/powerpoint/2010/main" val="3883613669"/>
      </p:ext>
    </p:extLst>
  </p:cSld>
  <p:clrMapOvr>
    <a:masterClrMapping/>
  </p:clrMapOvr>
  <p:transition spd="slow">
    <p:wipe/>
    <p:sndAc>
      <p:stSnd>
        <p:snd r:embed="rId3" name="bomb.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2843" name="Google Shape;2843;p29"/>
          <p:cNvSpPr txBox="1">
            <a:spLocks noGrp="1"/>
          </p:cNvSpPr>
          <p:nvPr>
            <p:ph type="body" idx="1"/>
          </p:nvPr>
        </p:nvSpPr>
        <p:spPr>
          <a:xfrm>
            <a:off x="1260948" y="1680968"/>
            <a:ext cx="9776505" cy="3846600"/>
          </a:xfrm>
          <a:prstGeom prst="rect">
            <a:avLst/>
          </a:prstGeom>
        </p:spPr>
        <p:txBody>
          <a:bodyPr spcFirstLastPara="1" wrap="square" lIns="121900" tIns="121900" rIns="121900" bIns="121900" anchor="t" anchorCtr="0">
            <a:noAutofit/>
          </a:bodyPr>
          <a:lstStyle/>
          <a:p>
            <a:pPr marL="0" lvl="0" indent="0">
              <a:buNone/>
            </a:pPr>
            <a:r>
              <a:rPr lang="id-ID" sz="3100" dirty="0"/>
              <a:t>Mengidentifikasi dan menganalisis penyebab, motivasi, serta ciri perilaku koruptif memerlukan pendekatan multidimensi. Setiap elemen harus dilihat dari perspektif individu, organisasi, hingga lingkungan sosial dan budaya. Berikut ini penjelasan lebih lanjut mengenai bagaimana proses identifikasi dan analisis tersebut dapat dilakukan:</a:t>
            </a:r>
            <a:endParaRPr sz="3100" dirty="0"/>
          </a:p>
        </p:txBody>
      </p:sp>
    </p:spTree>
  </p:cSld>
  <p:clrMapOvr>
    <a:masterClrMapping/>
  </p:clrMapOvr>
  <p:transition spd="slow">
    <p:wipe/>
    <p:sndAc>
      <p:stSnd>
        <p:snd r:embed="rId3" name="bomb.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3" name="Google Shape;2773;p25"/>
          <p:cNvSpPr txBox="1">
            <a:spLocks noGrp="1"/>
          </p:cNvSpPr>
          <p:nvPr>
            <p:ph type="title"/>
          </p:nvPr>
        </p:nvSpPr>
        <p:spPr>
          <a:xfrm>
            <a:off x="805886" y="267855"/>
            <a:ext cx="11109600" cy="1122300"/>
          </a:xfrm>
          <a:prstGeom prst="rect">
            <a:avLst/>
          </a:prstGeom>
        </p:spPr>
        <p:txBody>
          <a:bodyPr spcFirstLastPara="1" wrap="square" lIns="121900" tIns="121900" rIns="121900" bIns="121900" anchor="ctr" anchorCtr="0">
            <a:noAutofit/>
          </a:bodyPr>
          <a:lstStyle/>
          <a:p>
            <a:r>
              <a:rPr lang="id-ID" sz="4800" b="1" dirty="0"/>
              <a:t>1. Penyebab Koruptif</a:t>
            </a:r>
          </a:p>
        </p:txBody>
      </p:sp>
      <p:sp>
        <p:nvSpPr>
          <p:cNvPr id="2843" name="Google Shape;2843;p29"/>
          <p:cNvSpPr txBox="1">
            <a:spLocks noGrp="1"/>
          </p:cNvSpPr>
          <p:nvPr>
            <p:ph type="body" idx="1"/>
          </p:nvPr>
        </p:nvSpPr>
        <p:spPr>
          <a:xfrm>
            <a:off x="1080655" y="1390155"/>
            <a:ext cx="10834831" cy="5019881"/>
          </a:xfrm>
          <a:prstGeom prst="rect">
            <a:avLst/>
          </a:prstGeom>
        </p:spPr>
        <p:txBody>
          <a:bodyPr spcFirstLastPara="1" wrap="square" lIns="121900" tIns="121900" rIns="121900" bIns="121900" anchor="t" anchorCtr="0">
            <a:noAutofit/>
          </a:bodyPr>
          <a:lstStyle/>
          <a:p>
            <a:pPr marL="107950" indent="0">
              <a:buNone/>
            </a:pPr>
            <a:r>
              <a:rPr lang="id-ID" sz="3200" b="1" dirty="0"/>
              <a:t>Identifikasi:</a:t>
            </a:r>
            <a:r>
              <a:rPr lang="id-ID" sz="3200" dirty="0"/>
              <a:t> Penyebab korupsi bisa dilihat dari berbagai faktor yang meliputi struktural (sistem), individu, dan lingkungan. Beberapa cara untuk mengidentifikasi penyebab korupsi meliputi:</a:t>
            </a:r>
          </a:p>
          <a:p>
            <a:pPr marL="107950" indent="0">
              <a:buNone/>
            </a:pPr>
            <a:endParaRPr lang="id-ID" sz="3200" dirty="0"/>
          </a:p>
          <a:p>
            <a:pPr>
              <a:buFont typeface="Wingdings" panose="05000000000000000000" pitchFamily="2" charset="2"/>
              <a:buChar char="q"/>
            </a:pPr>
            <a:r>
              <a:rPr lang="id-ID" sz="3200" b="1" dirty="0"/>
              <a:t>Audit Sistem dan Proses Kerja:</a:t>
            </a:r>
          </a:p>
          <a:p>
            <a:pPr marL="107950" indent="0">
              <a:buNone/>
            </a:pPr>
            <a:r>
              <a:rPr lang="id-ID" sz="3200" dirty="0"/>
              <a:t> Meneliti apakah ada celah dalam sistem yang memungkinkan praktik korupsi, seperti kurangnya pengawasan internal atau ketidakjelasan regulasi.</a:t>
            </a:r>
          </a:p>
        </p:txBody>
      </p:sp>
    </p:spTree>
    <p:extLst>
      <p:ext uri="{BB962C8B-B14F-4D97-AF65-F5344CB8AC3E}">
        <p14:creationId xmlns:p14="http://schemas.microsoft.com/office/powerpoint/2010/main" val="2818647520"/>
      </p:ext>
    </p:extLst>
  </p:cSld>
  <p:clrMapOvr>
    <a:masterClrMapping/>
  </p:clrMapOvr>
  <p:transition spd="slow">
    <p:wipe/>
    <p:sndAc>
      <p:stSnd>
        <p:snd r:embed="rId3" name="bomb.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3" name="Google Shape;2773;p25"/>
          <p:cNvSpPr txBox="1">
            <a:spLocks noGrp="1"/>
          </p:cNvSpPr>
          <p:nvPr>
            <p:ph type="title"/>
          </p:nvPr>
        </p:nvSpPr>
        <p:spPr>
          <a:xfrm>
            <a:off x="805886" y="76267"/>
            <a:ext cx="11109600" cy="1122300"/>
          </a:xfrm>
          <a:prstGeom prst="rect">
            <a:avLst/>
          </a:prstGeom>
        </p:spPr>
        <p:txBody>
          <a:bodyPr spcFirstLastPara="1" wrap="square" lIns="121900" tIns="121900" rIns="121900" bIns="121900" anchor="ctr" anchorCtr="0">
            <a:noAutofit/>
          </a:bodyPr>
          <a:lstStyle/>
          <a:p>
            <a:r>
              <a:rPr lang="id-ID" sz="4800" b="1" dirty="0"/>
              <a:t>1. Penyebab Koruptif</a:t>
            </a:r>
          </a:p>
        </p:txBody>
      </p:sp>
      <p:sp>
        <p:nvSpPr>
          <p:cNvPr id="2843" name="Google Shape;2843;p29"/>
          <p:cNvSpPr txBox="1">
            <a:spLocks noGrp="1"/>
          </p:cNvSpPr>
          <p:nvPr>
            <p:ph type="body" idx="1"/>
          </p:nvPr>
        </p:nvSpPr>
        <p:spPr>
          <a:xfrm>
            <a:off x="805886" y="1283855"/>
            <a:ext cx="11508509" cy="5126181"/>
          </a:xfrm>
          <a:prstGeom prst="rect">
            <a:avLst/>
          </a:prstGeom>
        </p:spPr>
        <p:txBody>
          <a:bodyPr spcFirstLastPara="1" wrap="square" lIns="121900" tIns="121900" rIns="121900" bIns="121900" anchor="t" anchorCtr="0">
            <a:noAutofit/>
          </a:bodyPr>
          <a:lstStyle/>
          <a:p>
            <a:pPr indent="-457200" eaLnBrk="0" fontAlgn="base" hangingPunct="0">
              <a:lnSpc>
                <a:spcPct val="100000"/>
              </a:lnSpc>
              <a:spcBef>
                <a:spcPct val="0"/>
              </a:spcBef>
              <a:spcAft>
                <a:spcPct val="0"/>
              </a:spcAft>
              <a:buClrTx/>
              <a:buSzTx/>
              <a:buFont typeface="Wingdings" panose="05000000000000000000" pitchFamily="2" charset="2"/>
              <a:buChar char="q"/>
            </a:pPr>
            <a:r>
              <a:rPr lang="id-ID" altLang="id-ID" sz="3200" b="1" dirty="0">
                <a:solidFill>
                  <a:schemeClr val="tx1"/>
                </a:solidFill>
                <a:latin typeface="Arial" panose="020B0604020202020204" pitchFamily="34" charset="0"/>
              </a:rPr>
              <a:t>Analisis Sosial dan Budaya:</a:t>
            </a:r>
            <a:r>
              <a:rPr lang="id-ID" altLang="id-ID" sz="3200" dirty="0">
                <a:solidFill>
                  <a:schemeClr val="tx1"/>
                </a:solidFill>
                <a:latin typeface="Arial" panose="020B0604020202020204" pitchFamily="34" charset="0"/>
              </a:rPr>
              <a:t> </a:t>
            </a:r>
          </a:p>
          <a:p>
            <a:pPr marL="0" lvl="0" indent="0" eaLnBrk="0" fontAlgn="base" hangingPunct="0">
              <a:lnSpc>
                <a:spcPct val="100000"/>
              </a:lnSpc>
              <a:spcBef>
                <a:spcPct val="0"/>
              </a:spcBef>
              <a:spcAft>
                <a:spcPct val="0"/>
              </a:spcAft>
              <a:buClrTx/>
              <a:buSzTx/>
              <a:buNone/>
            </a:pPr>
            <a:r>
              <a:rPr lang="id-ID" altLang="id-ID" sz="3200" dirty="0">
                <a:solidFill>
                  <a:schemeClr val="tx1"/>
                </a:solidFill>
                <a:latin typeface="Arial" panose="020B0604020202020204" pitchFamily="34" charset="0"/>
              </a:rPr>
              <a:t>Melihat apakah ada norma sosial yang mentolerir korupsi atau membiarkan pelanggaran etika. Di beberapa tempat, korupsi bisa terjadi karena dianggap sebagai hal yang biasa atau bahkan sebagai bagian dari "budaya kerja.“</a:t>
            </a:r>
          </a:p>
          <a:p>
            <a:pPr marL="0" lvl="0" indent="0" eaLnBrk="0" fontAlgn="base" hangingPunct="0">
              <a:lnSpc>
                <a:spcPct val="100000"/>
              </a:lnSpc>
              <a:spcBef>
                <a:spcPct val="0"/>
              </a:spcBef>
              <a:spcAft>
                <a:spcPct val="0"/>
              </a:spcAft>
              <a:buClrTx/>
              <a:buSzTx/>
              <a:buNone/>
            </a:pPr>
            <a:endParaRPr lang="id-ID" altLang="id-ID" sz="3200" dirty="0">
              <a:solidFill>
                <a:schemeClr val="tx1"/>
              </a:solidFill>
              <a:latin typeface="Arial" panose="020B0604020202020204" pitchFamily="34" charset="0"/>
            </a:endParaRPr>
          </a:p>
          <a:p>
            <a:pPr lvl="0" indent="-457200" eaLnBrk="0" fontAlgn="base" hangingPunct="0">
              <a:lnSpc>
                <a:spcPct val="100000"/>
              </a:lnSpc>
              <a:spcBef>
                <a:spcPct val="0"/>
              </a:spcBef>
              <a:spcAft>
                <a:spcPct val="0"/>
              </a:spcAft>
              <a:buClrTx/>
              <a:buSzTx/>
              <a:buFont typeface="Wingdings" panose="05000000000000000000" pitchFamily="2" charset="2"/>
              <a:buChar char="q"/>
            </a:pPr>
            <a:r>
              <a:rPr lang="id-ID" altLang="id-ID" sz="3200" b="1" dirty="0">
                <a:solidFill>
                  <a:schemeClr val="tx1"/>
                </a:solidFill>
                <a:latin typeface="Arial" panose="020B0604020202020204" pitchFamily="34" charset="0"/>
              </a:rPr>
              <a:t>Kajian Kesejahteraan Pegawai:</a:t>
            </a:r>
            <a:r>
              <a:rPr lang="id-ID" altLang="id-ID" sz="3200" dirty="0">
                <a:solidFill>
                  <a:schemeClr val="tx1"/>
                </a:solidFill>
                <a:latin typeface="Arial" panose="020B0604020202020204" pitchFamily="34" charset="0"/>
              </a:rPr>
              <a:t> </a:t>
            </a:r>
          </a:p>
          <a:p>
            <a:pPr marL="0" lvl="0" indent="0" eaLnBrk="0" fontAlgn="base" hangingPunct="0">
              <a:lnSpc>
                <a:spcPct val="100000"/>
              </a:lnSpc>
              <a:spcBef>
                <a:spcPct val="0"/>
              </a:spcBef>
              <a:spcAft>
                <a:spcPct val="0"/>
              </a:spcAft>
              <a:buClrTx/>
              <a:buSzTx/>
              <a:buNone/>
            </a:pPr>
            <a:r>
              <a:rPr lang="id-ID" altLang="id-ID" sz="3200" dirty="0">
                <a:solidFill>
                  <a:schemeClr val="tx1"/>
                </a:solidFill>
                <a:latin typeface="Arial" panose="020B0604020202020204" pitchFamily="34" charset="0"/>
              </a:rPr>
              <a:t>Meninjau apakah para pegawai mendapatkan kompensasi yang sesuai dengan tanggung jawab mereka, karena gaji yang rendah bisa menjadi pendorong seseorang untuk melakukan korupsi. </a:t>
            </a:r>
          </a:p>
        </p:txBody>
      </p:sp>
    </p:spTree>
    <p:extLst>
      <p:ext uri="{BB962C8B-B14F-4D97-AF65-F5344CB8AC3E}">
        <p14:creationId xmlns:p14="http://schemas.microsoft.com/office/powerpoint/2010/main" val="655387065"/>
      </p:ext>
    </p:extLst>
  </p:cSld>
  <p:clrMapOvr>
    <a:masterClrMapping/>
  </p:clrMapOvr>
  <p:transition spd="slow">
    <p:wipe/>
    <p:sndAc>
      <p:stSnd>
        <p:snd r:embed="rId3" name="bomb.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3" name="Google Shape;2773;p25"/>
          <p:cNvSpPr txBox="1">
            <a:spLocks noGrp="1"/>
          </p:cNvSpPr>
          <p:nvPr>
            <p:ph type="title"/>
          </p:nvPr>
        </p:nvSpPr>
        <p:spPr>
          <a:xfrm>
            <a:off x="805886" y="267855"/>
            <a:ext cx="11109600" cy="1122300"/>
          </a:xfrm>
          <a:prstGeom prst="rect">
            <a:avLst/>
          </a:prstGeom>
        </p:spPr>
        <p:txBody>
          <a:bodyPr spcFirstLastPara="1" wrap="square" lIns="121900" tIns="121900" rIns="121900" bIns="121900" anchor="ctr" anchorCtr="0">
            <a:noAutofit/>
          </a:bodyPr>
          <a:lstStyle/>
          <a:p>
            <a:r>
              <a:rPr lang="id-ID" sz="4800" b="1" dirty="0"/>
              <a:t>1. Penyebab Koruptif</a:t>
            </a:r>
          </a:p>
        </p:txBody>
      </p:sp>
      <p:sp>
        <p:nvSpPr>
          <p:cNvPr id="2843" name="Google Shape;2843;p29"/>
          <p:cNvSpPr txBox="1">
            <a:spLocks noGrp="1"/>
          </p:cNvSpPr>
          <p:nvPr>
            <p:ph type="body" idx="1"/>
          </p:nvPr>
        </p:nvSpPr>
        <p:spPr>
          <a:xfrm>
            <a:off x="805886" y="2059709"/>
            <a:ext cx="11508509" cy="4350327"/>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sz="3200" b="1" dirty="0"/>
              <a:t>Analisis:</a:t>
            </a:r>
            <a:r>
              <a:rPr lang="id-ID" sz="3200" dirty="0"/>
              <a:t> </a:t>
            </a:r>
          </a:p>
          <a:p>
            <a:pPr marL="0" lvl="0" indent="0" eaLnBrk="0" fontAlgn="base" hangingPunct="0">
              <a:lnSpc>
                <a:spcPct val="100000"/>
              </a:lnSpc>
              <a:spcBef>
                <a:spcPct val="0"/>
              </a:spcBef>
              <a:spcAft>
                <a:spcPct val="0"/>
              </a:spcAft>
              <a:buClrTx/>
              <a:buSzTx/>
              <a:buNone/>
            </a:pPr>
            <a:r>
              <a:rPr lang="id-ID" sz="3200" dirty="0"/>
              <a:t>Penyebab perilaku koruptif sering kali bersifat kompleks dan berkaitan satu sama lain. Sebagai contoh, kombinasi antara sistem pengawasan yang lemah dan motivasi individu untuk memperkaya diri dapat mendorong tindakan korupsi. Jika di dalam organisasi terdapat norma yang mentolerir korupsi, maka ini menjadi faktor tambahan yang memperparah situasi.</a:t>
            </a:r>
            <a:endParaRPr lang="id-ID" altLang="id-ID" sz="3200" dirty="0">
              <a:solidFill>
                <a:schemeClr val="tx1"/>
              </a:solidFill>
              <a:latin typeface="Arial" panose="020B0604020202020204" pitchFamily="34" charset="0"/>
            </a:endParaRPr>
          </a:p>
        </p:txBody>
      </p:sp>
    </p:spTree>
    <p:extLst>
      <p:ext uri="{BB962C8B-B14F-4D97-AF65-F5344CB8AC3E}">
        <p14:creationId xmlns:p14="http://schemas.microsoft.com/office/powerpoint/2010/main" val="1039645623"/>
      </p:ext>
    </p:extLst>
  </p:cSld>
  <p:clrMapOvr>
    <a:masterClrMapping/>
  </p:clrMapOvr>
  <p:transition spd="slow">
    <p:wipe/>
    <p:sndAc>
      <p:stSnd>
        <p:snd r:embed="rId3" name="bomb.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sp>
        <p:nvSpPr>
          <p:cNvPr id="3" name="Google Shape;2773;p25"/>
          <p:cNvSpPr txBox="1">
            <a:spLocks noGrp="1"/>
          </p:cNvSpPr>
          <p:nvPr>
            <p:ph type="title"/>
          </p:nvPr>
        </p:nvSpPr>
        <p:spPr>
          <a:xfrm>
            <a:off x="805886" y="267855"/>
            <a:ext cx="11109600" cy="1122300"/>
          </a:xfrm>
          <a:prstGeom prst="rect">
            <a:avLst/>
          </a:prstGeom>
        </p:spPr>
        <p:txBody>
          <a:bodyPr spcFirstLastPara="1" wrap="square" lIns="121900" tIns="121900" rIns="121900" bIns="121900" anchor="ctr" anchorCtr="0">
            <a:noAutofit/>
          </a:bodyPr>
          <a:lstStyle/>
          <a:p>
            <a:r>
              <a:rPr lang="id-ID" sz="4800" dirty="0"/>
              <a:t>Contoh Analisis Penyebab:</a:t>
            </a:r>
            <a:endParaRPr lang="id-ID" sz="4800" b="1" dirty="0"/>
          </a:p>
        </p:txBody>
      </p:sp>
      <p:sp>
        <p:nvSpPr>
          <p:cNvPr id="2843" name="Google Shape;2843;p29"/>
          <p:cNvSpPr txBox="1">
            <a:spLocks noGrp="1"/>
          </p:cNvSpPr>
          <p:nvPr>
            <p:ph type="body" idx="1"/>
          </p:nvPr>
        </p:nvSpPr>
        <p:spPr>
          <a:xfrm>
            <a:off x="805886" y="1764145"/>
            <a:ext cx="11508509" cy="4350327"/>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FontTx/>
              <a:buChar char="•"/>
            </a:pPr>
            <a:r>
              <a:rPr lang="id-ID" altLang="id-ID" sz="3200" b="1" dirty="0">
                <a:solidFill>
                  <a:schemeClr val="tx1"/>
                </a:solidFill>
                <a:latin typeface="Arial" panose="020B0604020202020204" pitchFamily="34" charset="0"/>
              </a:rPr>
              <a:t>Sistem pengawasan internal yang lemah</a:t>
            </a:r>
            <a:r>
              <a:rPr lang="id-ID" altLang="id-ID" sz="3200" dirty="0">
                <a:solidFill>
                  <a:schemeClr val="tx1"/>
                </a:solidFill>
                <a:latin typeface="Arial" panose="020B0604020202020204" pitchFamily="34" charset="0"/>
              </a:rPr>
              <a:t> memungkinkan individu mengambil keuntungan dari jabatan mereka. Tanpa mekanisme kontrol yang kuat, kesalahan kecil dapat tumbuh menjadi perilaku koruptif.</a:t>
            </a:r>
          </a:p>
          <a:p>
            <a:pPr marL="0" lvl="0" indent="0" eaLnBrk="0" fontAlgn="base" hangingPunct="0">
              <a:lnSpc>
                <a:spcPct val="100000"/>
              </a:lnSpc>
              <a:spcBef>
                <a:spcPct val="0"/>
              </a:spcBef>
              <a:spcAft>
                <a:spcPct val="0"/>
              </a:spcAft>
              <a:buClrTx/>
              <a:buSzTx/>
              <a:buNone/>
            </a:pPr>
            <a:endParaRPr lang="id-ID" altLang="id-ID" sz="32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r>
              <a:rPr lang="id-ID" altLang="id-ID" sz="3200" b="1" dirty="0">
                <a:solidFill>
                  <a:schemeClr val="tx1"/>
                </a:solidFill>
                <a:latin typeface="Arial" panose="020B0604020202020204" pitchFamily="34" charset="0"/>
              </a:rPr>
              <a:t>Kurangnya regulasi atau peraturan yang jelas</a:t>
            </a:r>
            <a:r>
              <a:rPr lang="id-ID" altLang="id-ID" sz="3200" dirty="0">
                <a:solidFill>
                  <a:schemeClr val="tx1"/>
                </a:solidFill>
                <a:latin typeface="Arial" panose="020B0604020202020204" pitchFamily="34" charset="0"/>
              </a:rPr>
              <a:t> dapat membuat individu atau kelompok bebas melakukan korupsi karena tidak ada panduan yang mengatur batasan-batasan perilaku yang diizinkan. </a:t>
            </a:r>
          </a:p>
        </p:txBody>
      </p:sp>
    </p:spTree>
    <p:extLst>
      <p:ext uri="{BB962C8B-B14F-4D97-AF65-F5344CB8AC3E}">
        <p14:creationId xmlns:p14="http://schemas.microsoft.com/office/powerpoint/2010/main" val="1427279369"/>
      </p:ext>
    </p:extLst>
  </p:cSld>
  <p:clrMapOvr>
    <a:masterClrMapping/>
  </p:clrMapOvr>
  <p:transition spd="slow">
    <p:wipe/>
    <p:sndAc>
      <p:stSnd>
        <p:snd r:embed="rId3" name="bomb.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a:bodyPr>
          <a:lstStyle/>
          <a:p>
            <a:pPr lvl="0"/>
            <a:r>
              <a:rPr lang="id-ID" sz="5400" dirty="0"/>
              <a:t>2. </a:t>
            </a:r>
            <a:r>
              <a:rPr lang="id-ID" sz="5400" b="1" dirty="0"/>
              <a:t>Motivasi Koruptif</a:t>
            </a:r>
            <a:endParaRPr sz="5400" dirty="0"/>
          </a:p>
        </p:txBody>
      </p:sp>
      <p:sp>
        <p:nvSpPr>
          <p:cNvPr id="2881" name="Google Shape;2881;p31"/>
          <p:cNvSpPr txBox="1">
            <a:spLocks noGrp="1"/>
          </p:cNvSpPr>
          <p:nvPr>
            <p:ph type="body" idx="2"/>
          </p:nvPr>
        </p:nvSpPr>
        <p:spPr>
          <a:xfrm>
            <a:off x="969818" y="1385455"/>
            <a:ext cx="10418618" cy="4765963"/>
          </a:xfrm>
          <a:prstGeom prst="rect">
            <a:avLst/>
          </a:prstGeom>
        </p:spPr>
        <p:txBody>
          <a:bodyPr spcFirstLastPara="1" wrap="square" lIns="121900" tIns="121900" rIns="121900" bIns="121900" anchor="t" anchorCtr="0">
            <a:noAutofit/>
          </a:bodyPr>
          <a:lstStyle/>
          <a:p>
            <a:pPr marL="69850" indent="0">
              <a:buNone/>
            </a:pPr>
            <a:r>
              <a:rPr lang="id-ID" sz="2900" b="1" dirty="0"/>
              <a:t>Identifikasi:</a:t>
            </a:r>
            <a:r>
              <a:rPr lang="id-ID" sz="2900" dirty="0"/>
              <a:t> Motivasi untuk melakukan korupsi bisa diidentifikasi dengan cara:</a:t>
            </a:r>
          </a:p>
          <a:p>
            <a:pPr>
              <a:buFont typeface="Wingdings" panose="05000000000000000000" pitchFamily="2" charset="2"/>
              <a:buChar char="v"/>
            </a:pPr>
            <a:r>
              <a:rPr lang="id-ID" sz="2900" b="1" dirty="0"/>
              <a:t>Wawancara atau survei pegawai atau pejabat:</a:t>
            </a:r>
            <a:r>
              <a:rPr lang="id-ID" sz="2900" dirty="0"/>
              <a:t> Memahami pandangan mereka tentang jabatan, pendapatan, serta seberapa besar tekanan finansial atau sosial yang mereka hadapi.</a:t>
            </a:r>
          </a:p>
          <a:p>
            <a:pPr marL="69850" indent="0">
              <a:buNone/>
            </a:pPr>
            <a:endParaRPr lang="id-ID" sz="2900" dirty="0"/>
          </a:p>
          <a:p>
            <a:pPr>
              <a:buFont typeface="Wingdings" panose="05000000000000000000" pitchFamily="2" charset="2"/>
              <a:buChar char="v"/>
            </a:pPr>
            <a:r>
              <a:rPr lang="id-ID" sz="2900" b="1" dirty="0"/>
              <a:t>Kajian psikologis:</a:t>
            </a:r>
            <a:r>
              <a:rPr lang="id-ID" sz="2900" dirty="0"/>
              <a:t> Mengamati faktor-faktor psikologis yang mempengaruhi individu, seperti ketidakpuasan kerja, ambisi kekuasaan, atau tekanan dari lingkungan sekitar.</a:t>
            </a:r>
          </a:p>
        </p:txBody>
      </p:sp>
    </p:spTree>
    <p:extLst>
      <p:ext uri="{BB962C8B-B14F-4D97-AF65-F5344CB8AC3E}">
        <p14:creationId xmlns:p14="http://schemas.microsoft.com/office/powerpoint/2010/main" val="841038275"/>
      </p:ext>
    </p:extLst>
  </p:cSld>
  <p:clrMapOvr>
    <a:masterClrMapping/>
  </p:clrMapOvr>
  <p:transition spd="slow">
    <p:wipe/>
    <p:sndAc>
      <p:stSnd>
        <p:snd r:embed="rId3" name="bomb.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a:bodyPr>
          <a:lstStyle/>
          <a:p>
            <a:pPr lvl="0"/>
            <a:r>
              <a:rPr lang="id-ID" sz="5400" dirty="0"/>
              <a:t>2. </a:t>
            </a:r>
            <a:r>
              <a:rPr lang="id-ID" sz="5400" b="1" dirty="0"/>
              <a:t>Motivasi Koruptif</a:t>
            </a:r>
            <a:endParaRPr sz="5400" dirty="0"/>
          </a:p>
        </p:txBody>
      </p:sp>
      <p:sp>
        <p:nvSpPr>
          <p:cNvPr id="2881" name="Google Shape;2881;p31"/>
          <p:cNvSpPr txBox="1">
            <a:spLocks noGrp="1"/>
          </p:cNvSpPr>
          <p:nvPr>
            <p:ph type="body" idx="2"/>
          </p:nvPr>
        </p:nvSpPr>
        <p:spPr>
          <a:xfrm>
            <a:off x="750454" y="2067388"/>
            <a:ext cx="10665691" cy="3445163"/>
          </a:xfrm>
          <a:prstGeom prst="rect">
            <a:avLst/>
          </a:prstGeom>
        </p:spPr>
        <p:txBody>
          <a:bodyPr spcFirstLastPara="1" wrap="square" lIns="121900" tIns="121900" rIns="121900" bIns="121900" anchor="t" anchorCtr="0">
            <a:noAutofit/>
          </a:bodyPr>
          <a:lstStyle/>
          <a:p>
            <a:pPr>
              <a:buFont typeface="Wingdings" panose="05000000000000000000" pitchFamily="2" charset="2"/>
              <a:buChar char="v"/>
            </a:pPr>
            <a:r>
              <a:rPr lang="id-ID" sz="3200" b="1" dirty="0"/>
              <a:t>Analisis Tren dan Perilaku:</a:t>
            </a:r>
            <a:r>
              <a:rPr lang="id-ID" sz="3200" dirty="0"/>
              <a:t> Melihat pola perilaku individu yang terlibat dalam pengambilan keputusan penting. Ini bisa dilakukan melalui pemantauan transaksi keuangan, gaya hidup, dan aktivitas mereka yang mencurigakan.</a:t>
            </a:r>
          </a:p>
        </p:txBody>
      </p:sp>
    </p:spTree>
  </p:cSld>
  <p:clrMapOvr>
    <a:masterClrMapping/>
  </p:clrMapOvr>
  <p:transition spd="slow">
    <p:wipe/>
    <p:sndAc>
      <p:stSnd>
        <p:snd r:embed="rId3" name="bomb.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a:bodyPr>
          <a:lstStyle/>
          <a:p>
            <a:pPr lvl="0"/>
            <a:r>
              <a:rPr lang="id-ID" sz="5400" dirty="0"/>
              <a:t>2. </a:t>
            </a:r>
            <a:r>
              <a:rPr lang="id-ID" sz="5400" b="1" dirty="0"/>
              <a:t>Motivasi Koruptif</a:t>
            </a:r>
            <a:endParaRPr sz="5400" dirty="0"/>
          </a:p>
        </p:txBody>
      </p:sp>
      <p:sp>
        <p:nvSpPr>
          <p:cNvPr id="2881" name="Google Shape;2881;p31"/>
          <p:cNvSpPr txBox="1">
            <a:spLocks noGrp="1"/>
          </p:cNvSpPr>
          <p:nvPr>
            <p:ph type="body" idx="2"/>
          </p:nvPr>
        </p:nvSpPr>
        <p:spPr>
          <a:xfrm>
            <a:off x="1054878" y="1871760"/>
            <a:ext cx="10095345" cy="3833091"/>
          </a:xfrm>
          <a:prstGeom prst="rect">
            <a:avLst/>
          </a:prstGeom>
        </p:spPr>
        <p:txBody>
          <a:bodyPr spcFirstLastPara="1" wrap="square" lIns="121900" tIns="121900" rIns="121900" bIns="121900" anchor="t" anchorCtr="0">
            <a:noAutofit/>
          </a:bodyPr>
          <a:lstStyle/>
          <a:p>
            <a:pPr marL="69850" indent="0">
              <a:buNone/>
            </a:pPr>
            <a:r>
              <a:rPr lang="id-ID" sz="3200" b="1" dirty="0"/>
              <a:t>Analisis:</a:t>
            </a:r>
          </a:p>
          <a:p>
            <a:pPr marL="69850" indent="0">
              <a:buNone/>
            </a:pPr>
            <a:r>
              <a:rPr lang="id-ID" sz="3200" dirty="0"/>
              <a:t> Motivasi bisa berasal dari keinginan untuk kekayaan, kekuasaan, atau sekadar memenuhi harapan sosial di lingkungan yang mendukung perilaku tersebut. Dorongan internal (seperti keserakahan) atau eksternal (tekanan sosial) bisa menjadi motivasi utama.</a:t>
            </a:r>
          </a:p>
        </p:txBody>
      </p:sp>
    </p:spTree>
    <p:extLst>
      <p:ext uri="{BB962C8B-B14F-4D97-AF65-F5344CB8AC3E}">
        <p14:creationId xmlns:p14="http://schemas.microsoft.com/office/powerpoint/2010/main" val="2009528066"/>
      </p:ext>
    </p:extLst>
  </p:cSld>
  <p:clrMapOvr>
    <a:masterClrMapping/>
  </p:clrMapOvr>
  <p:transition spd="slow">
    <p:wipe/>
    <p:sndAc>
      <p:stSnd>
        <p:snd r:embed="rId3" name="bomb.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1"/>
        <p:cNvGrpSpPr/>
        <p:nvPr/>
      </p:nvGrpSpPr>
      <p:grpSpPr>
        <a:xfrm>
          <a:off x="0" y="0"/>
          <a:ext cx="0" cy="0"/>
          <a:chOff x="0" y="0"/>
          <a:chExt cx="0" cy="0"/>
        </a:xfrm>
      </p:grpSpPr>
      <p:sp>
        <p:nvSpPr>
          <p:cNvPr id="2742" name="Google Shape;2742;p22"/>
          <p:cNvSpPr txBox="1">
            <a:spLocks noGrp="1"/>
          </p:cNvSpPr>
          <p:nvPr>
            <p:ph type="title"/>
          </p:nvPr>
        </p:nvSpPr>
        <p:spPr>
          <a:xfrm>
            <a:off x="81684" y="1468582"/>
            <a:ext cx="7196570" cy="3408218"/>
          </a:xfrm>
          <a:prstGeom prst="rect">
            <a:avLst/>
          </a:prstGeom>
          <a:noFill/>
        </p:spPr>
        <p:txBody>
          <a:bodyPr spcFirstLastPara="1" wrap="square" lIns="121900" tIns="121900" rIns="121900" bIns="121900" anchor="b" anchorCtr="0">
            <a:noAutofit/>
          </a:bodyPr>
          <a:lstStyle/>
          <a:p>
            <a:pPr lvl="0"/>
            <a:r>
              <a:rPr lang="id-ID" sz="5400" b="1" dirty="0">
                <a:latin typeface="Tahoma" panose="020B0604030504040204" pitchFamily="34" charset="0"/>
                <a:ea typeface="Tahoma" panose="020B0604030504040204" pitchFamily="34" charset="0"/>
                <a:cs typeface="Tahoma" panose="020B0604030504040204" pitchFamily="34" charset="0"/>
              </a:rPr>
              <a:t>Penyebab </a:t>
            </a:r>
            <a:r>
              <a:rPr lang="en-US" sz="5400" b="1" dirty="0">
                <a:latin typeface="Tahoma" panose="020B0604030504040204" pitchFamily="34" charset="0"/>
                <a:ea typeface="Tahoma" panose="020B0604030504040204" pitchFamily="34" charset="0"/>
                <a:cs typeface="Tahoma" panose="020B0604030504040204" pitchFamily="34" charset="0"/>
              </a:rPr>
              <a:t>M</a:t>
            </a:r>
            <a:r>
              <a:rPr lang="id-ID" sz="5400" b="1" dirty="0">
                <a:latin typeface="Tahoma" panose="020B0604030504040204" pitchFamily="34" charset="0"/>
                <a:ea typeface="Tahoma" panose="020B0604030504040204" pitchFamily="34" charset="0"/>
                <a:cs typeface="Tahoma" panose="020B0604030504040204" pitchFamily="34" charset="0"/>
              </a:rPr>
              <a:t>otivasi dan </a:t>
            </a:r>
            <a:r>
              <a:rPr lang="en-US" sz="5400" b="1" dirty="0">
                <a:latin typeface="Tahoma" panose="020B0604030504040204" pitchFamily="34" charset="0"/>
                <a:ea typeface="Tahoma" panose="020B0604030504040204" pitchFamily="34" charset="0"/>
                <a:cs typeface="Tahoma" panose="020B0604030504040204" pitchFamily="34" charset="0"/>
              </a:rPr>
              <a:t>C</a:t>
            </a:r>
            <a:r>
              <a:rPr lang="id-ID" sz="5400" b="1" dirty="0">
                <a:latin typeface="Tahoma" panose="020B0604030504040204" pitchFamily="34" charset="0"/>
                <a:ea typeface="Tahoma" panose="020B0604030504040204" pitchFamily="34" charset="0"/>
                <a:cs typeface="Tahoma" panose="020B0604030504040204" pitchFamily="34" charset="0"/>
              </a:rPr>
              <a:t>iri </a:t>
            </a:r>
            <a:r>
              <a:rPr lang="en-US" sz="5400" b="1" dirty="0">
                <a:latin typeface="Tahoma" panose="020B0604030504040204" pitchFamily="34" charset="0"/>
                <a:ea typeface="Tahoma" panose="020B0604030504040204" pitchFamily="34" charset="0"/>
                <a:cs typeface="Tahoma" panose="020B0604030504040204" pitchFamily="34" charset="0"/>
              </a:rPr>
              <a:t>P</a:t>
            </a:r>
            <a:r>
              <a:rPr lang="id-ID" sz="5400" b="1" dirty="0">
                <a:latin typeface="Tahoma" panose="020B0604030504040204" pitchFamily="34" charset="0"/>
                <a:ea typeface="Tahoma" panose="020B0604030504040204" pitchFamily="34" charset="0"/>
                <a:cs typeface="Tahoma" panose="020B0604030504040204" pitchFamily="34" charset="0"/>
              </a:rPr>
              <a:t>erilaku </a:t>
            </a:r>
            <a:r>
              <a:rPr lang="id-ID" sz="5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Koruptif</a:t>
            </a:r>
            <a:endParaRPr sz="5400" b="1" dirty="0">
              <a:solidFill>
                <a:schemeClr val="accent2">
                  <a:lumMod val="75000"/>
                </a:schemeClr>
              </a:solidFill>
              <a:highlight>
                <a:schemeClr val="accent2"/>
              </a:highlight>
              <a:latin typeface="Tahoma" panose="020B0604030504040204" pitchFamily="34" charset="0"/>
              <a:ea typeface="Tahoma" panose="020B0604030504040204" pitchFamily="34" charset="0"/>
              <a:cs typeface="Tahoma" panose="020B0604030504040204" pitchFamily="34" charset="0"/>
            </a:endParaRPr>
          </a:p>
        </p:txBody>
      </p:sp>
      <p:sp>
        <p:nvSpPr>
          <p:cNvPr id="2" name="AutoShape 2" descr="Faktor Penyebab Korupsi, Lengkap dengan Teori dan Jenisnya - Hot  Liputan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 name="Picture 2"/>
          <p:cNvPicPr>
            <a:picLocks noChangeAspect="1"/>
          </p:cNvPicPr>
          <p:nvPr/>
        </p:nvPicPr>
        <p:blipFill>
          <a:blip r:embed="rId4"/>
          <a:stretch>
            <a:fillRect/>
          </a:stretch>
        </p:blipFill>
        <p:spPr>
          <a:xfrm>
            <a:off x="7001163" y="1957577"/>
            <a:ext cx="4869616" cy="2739159"/>
          </a:xfrm>
          <a:prstGeom prst="rect">
            <a:avLst/>
          </a:prstGeom>
        </p:spPr>
      </p:pic>
    </p:spTree>
  </p:cSld>
  <p:clrMapOvr>
    <a:masterClrMapping/>
  </p:clrMapOvr>
  <p:transition spd="slow">
    <p:wipe/>
    <p:sndAc>
      <p:stSnd>
        <p:snd r:embed="rId3" name="bomb.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7" name="Google Shape;2877;p31"/>
          <p:cNvSpPr/>
          <p:nvPr/>
        </p:nvSpPr>
        <p:spPr>
          <a:xfrm>
            <a:off x="7732045" y="854550"/>
            <a:ext cx="958397" cy="1212838"/>
          </a:xfrm>
          <a:prstGeom prst="rect">
            <a:avLst/>
          </a:prstGeom>
        </p:spPr>
        <p:txBody>
          <a:bodyPr>
            <a:prstTxWarp prst="textPlain">
              <a:avLst/>
            </a:prstTxWarp>
          </a:bodyPr>
          <a:lstStyle/>
          <a:p>
            <a:pPr lvl="0" algn="ctr"/>
            <a:endParaRPr b="1" i="1" dirty="0">
              <a:ln>
                <a:noFill/>
              </a:ln>
              <a:solidFill>
                <a:srgbClr val="FFFFFF">
                  <a:alpha val="13410"/>
                </a:srgbClr>
              </a:solidFill>
              <a:latin typeface="Newsreader"/>
            </a:endParaRPr>
          </a:p>
        </p:txBody>
      </p:sp>
      <p:sp>
        <p:nvSpPr>
          <p:cNvPr id="2879" name="Google Shape;2879;p31"/>
          <p:cNvSpPr txBox="1">
            <a:spLocks noGrp="1"/>
          </p:cNvSpPr>
          <p:nvPr>
            <p:ph type="title"/>
          </p:nvPr>
        </p:nvSpPr>
        <p:spPr>
          <a:xfrm>
            <a:off x="750454" y="74628"/>
            <a:ext cx="8541327" cy="1310827"/>
          </a:xfrm>
          <a:prstGeom prst="rect">
            <a:avLst/>
          </a:prstGeom>
        </p:spPr>
        <p:txBody>
          <a:bodyPr spcFirstLastPara="1" wrap="square" lIns="121900" tIns="121900" rIns="121900" bIns="121900" anchor="ctr" anchorCtr="0">
            <a:normAutofit/>
          </a:bodyPr>
          <a:lstStyle/>
          <a:p>
            <a:r>
              <a:rPr lang="id-ID" sz="5400" b="1" dirty="0"/>
              <a:t>Contoh Analisis Motivasi:</a:t>
            </a:r>
            <a:endParaRPr lang="id-ID" sz="5400" dirty="0"/>
          </a:p>
        </p:txBody>
      </p:sp>
      <p:sp>
        <p:nvSpPr>
          <p:cNvPr id="2881" name="Google Shape;2881;p31"/>
          <p:cNvSpPr txBox="1">
            <a:spLocks noGrp="1"/>
          </p:cNvSpPr>
          <p:nvPr>
            <p:ph type="body" idx="2"/>
          </p:nvPr>
        </p:nvSpPr>
        <p:spPr>
          <a:xfrm>
            <a:off x="1052945" y="1385455"/>
            <a:ext cx="10095345" cy="3833091"/>
          </a:xfrm>
          <a:prstGeom prst="rect">
            <a:avLst/>
          </a:prstGeom>
        </p:spPr>
        <p:txBody>
          <a:bodyPr spcFirstLastPara="1" wrap="square" lIns="121900" tIns="121900" rIns="121900" bIns="121900" anchor="t" anchorCtr="0">
            <a:noAutofit/>
          </a:bodyPr>
          <a:lstStyle/>
          <a:p>
            <a:r>
              <a:rPr lang="id-ID" sz="3100" b="1" dirty="0"/>
              <a:t>Motivasi finansial</a:t>
            </a:r>
            <a:r>
              <a:rPr lang="id-ID" sz="3100" dirty="0"/>
              <a:t>: Seseorang mungkin terlibat dalam korupsi karena kebutuhan mendesak akan uang atau untuk mempertahankan gaya hidup mewah yang melebihi penghasilannya.</a:t>
            </a:r>
          </a:p>
          <a:p>
            <a:pPr marL="69850" indent="0">
              <a:buNone/>
            </a:pPr>
            <a:endParaRPr lang="id-ID" sz="3100" dirty="0"/>
          </a:p>
          <a:p>
            <a:r>
              <a:rPr lang="id-ID" sz="3100" b="1" dirty="0"/>
              <a:t>Motivasi kekuasaan</a:t>
            </a:r>
            <a:r>
              <a:rPr lang="id-ID" sz="3100" dirty="0"/>
              <a:t>: Seseorang dapat melakukan korupsi untuk memperkuat atau mempertahankan kekuasaannya, misalnya dengan memberikan suap kepada pihak lain agar tetap mendukungnya.</a:t>
            </a:r>
          </a:p>
        </p:txBody>
      </p:sp>
    </p:spTree>
    <p:extLst>
      <p:ext uri="{BB962C8B-B14F-4D97-AF65-F5344CB8AC3E}">
        <p14:creationId xmlns:p14="http://schemas.microsoft.com/office/powerpoint/2010/main" val="3364479724"/>
      </p:ext>
    </p:extLst>
  </p:cSld>
  <p:clrMapOvr>
    <a:masterClrMapping/>
  </p:clrMapOvr>
  <p:transition spd="slow">
    <p:wipe/>
    <p:sndAc>
      <p:stSnd>
        <p:snd r:embed="rId3" name="bomb.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415650" y="760706"/>
            <a:ext cx="10153113" cy="827950"/>
          </a:xfrm>
          <a:prstGeom prst="rect">
            <a:avLst/>
          </a:prstGeom>
        </p:spPr>
        <p:txBody>
          <a:bodyPr spcFirstLastPara="1" wrap="square" lIns="121900" tIns="121900" rIns="121900" bIns="121900" anchor="b" anchorCtr="0">
            <a:normAutofit fontScale="90000"/>
          </a:bodyPr>
          <a:lstStyle/>
          <a:p>
            <a:pPr lvl="0" algn="l"/>
            <a:r>
              <a:rPr lang="id-ID" sz="4700" dirty="0"/>
              <a:t>3. </a:t>
            </a:r>
            <a:r>
              <a:rPr lang="id-ID" sz="4700" b="1" dirty="0"/>
              <a:t>Perilaku Koruptif</a:t>
            </a:r>
            <a:endParaRPr sz="4700" dirty="0"/>
          </a:p>
        </p:txBody>
      </p:sp>
      <p:sp>
        <p:nvSpPr>
          <p:cNvPr id="2893" name="Google Shape;2893;p32"/>
          <p:cNvSpPr txBox="1">
            <a:spLocks noGrp="1"/>
          </p:cNvSpPr>
          <p:nvPr>
            <p:ph type="body" idx="1"/>
          </p:nvPr>
        </p:nvSpPr>
        <p:spPr>
          <a:xfrm>
            <a:off x="415650" y="1477820"/>
            <a:ext cx="11480786" cy="4553526"/>
          </a:xfrm>
          <a:prstGeom prst="rect">
            <a:avLst/>
          </a:prstGeom>
          <a:noFill/>
        </p:spPr>
        <p:txBody>
          <a:bodyPr spcFirstLastPara="1" wrap="square" lIns="121900" tIns="121900" rIns="121900" bIns="121900" anchor="t" anchorCtr="0">
            <a:noAutofit/>
          </a:bodyPr>
          <a:lstStyle/>
          <a:p>
            <a:pPr marL="69850" indent="0" algn="l">
              <a:buNone/>
            </a:pPr>
            <a:r>
              <a:rPr lang="id-ID" sz="2900" b="1" dirty="0">
                <a:solidFill>
                  <a:schemeClr val="tx1"/>
                </a:solidFill>
              </a:rPr>
              <a:t>Identifikasi:</a:t>
            </a:r>
            <a:r>
              <a:rPr lang="id-ID" sz="2900" dirty="0">
                <a:solidFill>
                  <a:schemeClr val="tx1"/>
                </a:solidFill>
              </a:rPr>
              <a:t> Mengidentifikasi ciri perilaku koruptif memerlukan observasi terhadap:</a:t>
            </a:r>
          </a:p>
          <a:p>
            <a:pPr marL="69850" indent="0" algn="l">
              <a:buNone/>
            </a:pPr>
            <a:r>
              <a:rPr lang="id-ID" sz="2900" b="1" dirty="0">
                <a:solidFill>
                  <a:schemeClr val="tx1"/>
                </a:solidFill>
              </a:rPr>
              <a:t>1. Gaya hidup individu</a:t>
            </a:r>
            <a:r>
              <a:rPr lang="id-ID" sz="2900" dirty="0">
                <a:solidFill>
                  <a:schemeClr val="tx1"/>
                </a:solidFill>
              </a:rPr>
              <a:t>: Jika seseorang hidup jauh melebihi gaji atau penghasilan resminya, hal ini bisa menjadi indikasi korupsi.</a:t>
            </a:r>
          </a:p>
          <a:p>
            <a:pPr marL="69850" indent="0" algn="l">
              <a:buNone/>
            </a:pPr>
            <a:endParaRPr lang="id-ID" sz="2900" dirty="0">
              <a:solidFill>
                <a:schemeClr val="tx1"/>
              </a:solidFill>
            </a:endParaRPr>
          </a:p>
          <a:p>
            <a:pPr marL="69850" indent="0" algn="l">
              <a:buNone/>
            </a:pPr>
            <a:r>
              <a:rPr lang="id-ID" sz="2900" b="1" dirty="0">
                <a:solidFill>
                  <a:schemeClr val="tx1"/>
                </a:solidFill>
              </a:rPr>
              <a:t>2. Proses pengambilan keputusan</a:t>
            </a:r>
            <a:r>
              <a:rPr lang="id-ID" sz="2900" dirty="0">
                <a:solidFill>
                  <a:schemeClr val="tx1"/>
                </a:solidFill>
              </a:rPr>
              <a:t>: Apakah pengambilan keputusan dilakukan secara tertutup, tanpa keterbukaan, dan tidak ada mekanisme kontrol yang jelas?</a:t>
            </a:r>
          </a:p>
        </p:txBody>
      </p:sp>
    </p:spTree>
    <p:extLst>
      <p:ext uri="{BB962C8B-B14F-4D97-AF65-F5344CB8AC3E}">
        <p14:creationId xmlns:p14="http://schemas.microsoft.com/office/powerpoint/2010/main" val="2750799712"/>
      </p:ext>
    </p:extLst>
  </p:cSld>
  <p:clrMapOvr>
    <a:masterClrMapping/>
  </p:clrMapOvr>
  <p:transition spd="slow">
    <p:wipe/>
    <p:sndAc>
      <p:stSnd>
        <p:snd r:embed="rId3" name="bomb.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415650" y="760706"/>
            <a:ext cx="7435259" cy="827950"/>
          </a:xfrm>
          <a:prstGeom prst="rect">
            <a:avLst/>
          </a:prstGeom>
        </p:spPr>
        <p:txBody>
          <a:bodyPr spcFirstLastPara="1" wrap="square" lIns="121900" tIns="121900" rIns="121900" bIns="121900" anchor="b" anchorCtr="0">
            <a:normAutofit fontScale="90000"/>
          </a:bodyPr>
          <a:lstStyle/>
          <a:p>
            <a:pPr lvl="0"/>
            <a:r>
              <a:rPr lang="id-ID" sz="4700" dirty="0"/>
              <a:t>3. </a:t>
            </a:r>
            <a:r>
              <a:rPr lang="id-ID" sz="4700" b="1" dirty="0"/>
              <a:t>Perilaku Koruptif</a:t>
            </a:r>
            <a:endParaRPr sz="4700" dirty="0"/>
          </a:p>
        </p:txBody>
      </p:sp>
      <p:sp>
        <p:nvSpPr>
          <p:cNvPr id="2893" name="Google Shape;2893;p32"/>
          <p:cNvSpPr txBox="1">
            <a:spLocks noGrp="1"/>
          </p:cNvSpPr>
          <p:nvPr>
            <p:ph type="body" idx="1"/>
          </p:nvPr>
        </p:nvSpPr>
        <p:spPr>
          <a:xfrm>
            <a:off x="502736" y="1968137"/>
            <a:ext cx="11480786" cy="4087036"/>
          </a:xfrm>
          <a:prstGeom prst="rect">
            <a:avLst/>
          </a:prstGeom>
          <a:noFill/>
        </p:spPr>
        <p:txBody>
          <a:bodyPr spcFirstLastPara="1" wrap="square" lIns="121900" tIns="121900" rIns="121900" bIns="121900" anchor="t" anchorCtr="0">
            <a:noAutofit/>
          </a:bodyPr>
          <a:lstStyle/>
          <a:p>
            <a:pPr marL="69850" indent="0" algn="l">
              <a:buNone/>
            </a:pPr>
            <a:r>
              <a:rPr lang="id-ID" sz="3100" b="1" dirty="0">
                <a:solidFill>
                  <a:schemeClr val="tx1"/>
                </a:solidFill>
              </a:rPr>
              <a:t>3. Penyalahgunaan wewenang</a:t>
            </a:r>
            <a:r>
              <a:rPr lang="id-ID" sz="3100" dirty="0">
                <a:solidFill>
                  <a:schemeClr val="tx1"/>
                </a:solidFill>
              </a:rPr>
              <a:t>: Individu yang sering menggunakan jabatannya untuk keuntungan pribadi atau memberi keuntungan kepada kelompok tertentu perlu dicermati.</a:t>
            </a:r>
          </a:p>
        </p:txBody>
      </p:sp>
    </p:spTree>
    <p:extLst>
      <p:ext uri="{BB962C8B-B14F-4D97-AF65-F5344CB8AC3E}">
        <p14:creationId xmlns:p14="http://schemas.microsoft.com/office/powerpoint/2010/main" val="1821685144"/>
      </p:ext>
    </p:extLst>
  </p:cSld>
  <p:clrMapOvr>
    <a:masterClrMapping/>
  </p:clrMapOvr>
  <p:transition spd="slow">
    <p:wipe/>
    <p:sndAc>
      <p:stSnd>
        <p:snd r:embed="rId3" name="bomb.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184742" y="760706"/>
            <a:ext cx="6391550" cy="827950"/>
          </a:xfrm>
          <a:prstGeom prst="rect">
            <a:avLst/>
          </a:prstGeom>
        </p:spPr>
        <p:txBody>
          <a:bodyPr spcFirstLastPara="1" wrap="square" lIns="121900" tIns="121900" rIns="121900" bIns="121900" anchor="b" anchorCtr="0">
            <a:normAutofit fontScale="90000"/>
          </a:bodyPr>
          <a:lstStyle/>
          <a:p>
            <a:pPr lvl="0"/>
            <a:r>
              <a:rPr lang="id-ID" sz="4700" dirty="0"/>
              <a:t>3. </a:t>
            </a:r>
            <a:r>
              <a:rPr lang="id-ID" sz="4700" b="1" dirty="0"/>
              <a:t>Perilaku Koruptif</a:t>
            </a:r>
            <a:endParaRPr sz="4700" dirty="0"/>
          </a:p>
        </p:txBody>
      </p:sp>
      <p:sp>
        <p:nvSpPr>
          <p:cNvPr id="2893" name="Google Shape;2893;p32"/>
          <p:cNvSpPr txBox="1">
            <a:spLocks noGrp="1"/>
          </p:cNvSpPr>
          <p:nvPr>
            <p:ph type="body" idx="1"/>
          </p:nvPr>
        </p:nvSpPr>
        <p:spPr>
          <a:xfrm>
            <a:off x="415650" y="1455894"/>
            <a:ext cx="11563914" cy="4535053"/>
          </a:xfrm>
          <a:prstGeom prst="rect">
            <a:avLst/>
          </a:prstGeom>
          <a:noFill/>
        </p:spPr>
        <p:txBody>
          <a:bodyPr spcFirstLastPara="1" wrap="square" lIns="121900" tIns="121900" rIns="121900" bIns="121900" anchor="t" anchorCtr="0">
            <a:noAutofit/>
          </a:bodyPr>
          <a:lstStyle/>
          <a:p>
            <a:pPr marL="69850" indent="0" algn="l">
              <a:buNone/>
            </a:pPr>
            <a:endParaRPr lang="id-ID" sz="2900" dirty="0">
              <a:solidFill>
                <a:schemeClr val="tx1"/>
              </a:solidFill>
            </a:endParaRPr>
          </a:p>
          <a:p>
            <a:pPr marL="69850" indent="0" algn="l">
              <a:buNone/>
            </a:pPr>
            <a:r>
              <a:rPr lang="id-ID" sz="2900" b="1" u="sng" dirty="0">
                <a:solidFill>
                  <a:schemeClr val="tx1"/>
                </a:solidFill>
              </a:rPr>
              <a:t>Analisis: </a:t>
            </a:r>
          </a:p>
          <a:p>
            <a:pPr marL="69850" indent="0" algn="l">
              <a:buNone/>
            </a:pPr>
            <a:r>
              <a:rPr lang="id-ID" sz="2900" dirty="0">
                <a:solidFill>
                  <a:schemeClr val="tx1"/>
                </a:solidFill>
              </a:rPr>
              <a:t>Perilaku koruptif memiliki beberapa ciri yang dapat dikenali, seperti manipulasi sistem, ketertutupan dalam proses pengambilan keputusan, serta pola hidup mewah yang tidak sebanding dengan penghasilan. Ciri-ciri ini sering kali saling terkait, menciptakan pola yang dapat </a:t>
            </a:r>
            <a:r>
              <a:rPr lang="id-ID" sz="3200" dirty="0">
                <a:solidFill>
                  <a:schemeClr val="tx1"/>
                </a:solidFill>
              </a:rPr>
              <a:t>diamati.</a:t>
            </a:r>
          </a:p>
        </p:txBody>
      </p:sp>
    </p:spTree>
    <p:extLst>
      <p:ext uri="{BB962C8B-B14F-4D97-AF65-F5344CB8AC3E}">
        <p14:creationId xmlns:p14="http://schemas.microsoft.com/office/powerpoint/2010/main" val="2223643526"/>
      </p:ext>
    </p:extLst>
  </p:cSld>
  <p:clrMapOvr>
    <a:masterClrMapping/>
  </p:clrMapOvr>
  <p:transition spd="slow">
    <p:wipe/>
    <p:sndAc>
      <p:stSnd>
        <p:snd r:embed="rId3" name="bomb.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2" name="Google Shape;2892;p32"/>
          <p:cNvSpPr txBox="1">
            <a:spLocks noGrp="1"/>
          </p:cNvSpPr>
          <p:nvPr>
            <p:ph type="title"/>
          </p:nvPr>
        </p:nvSpPr>
        <p:spPr>
          <a:xfrm>
            <a:off x="320499" y="581340"/>
            <a:ext cx="12007258" cy="820740"/>
          </a:xfrm>
          <a:prstGeom prst="rect">
            <a:avLst/>
          </a:prstGeom>
        </p:spPr>
        <p:txBody>
          <a:bodyPr spcFirstLastPara="1" wrap="square" lIns="121900" tIns="121900" rIns="121900" bIns="121900" anchor="b" anchorCtr="0">
            <a:noAutofit/>
          </a:bodyPr>
          <a:lstStyle/>
          <a:p>
            <a:pPr lvl="0" algn="l"/>
            <a:r>
              <a:rPr lang="id-ID" sz="3500" dirty="0"/>
              <a:t>Contoh Analisis Ciri Perilaku Koruptif:</a:t>
            </a:r>
            <a:endParaRPr sz="3500" dirty="0"/>
          </a:p>
        </p:txBody>
      </p:sp>
      <p:sp>
        <p:nvSpPr>
          <p:cNvPr id="2893" name="Google Shape;2893;p32"/>
          <p:cNvSpPr txBox="1">
            <a:spLocks noGrp="1"/>
          </p:cNvSpPr>
          <p:nvPr>
            <p:ph type="body" idx="1"/>
          </p:nvPr>
        </p:nvSpPr>
        <p:spPr>
          <a:xfrm>
            <a:off x="389525" y="1471749"/>
            <a:ext cx="11563914" cy="3979267"/>
          </a:xfrm>
          <a:prstGeom prst="rect">
            <a:avLst/>
          </a:prstGeom>
          <a:solidFill>
            <a:schemeClr val="bg1"/>
          </a:solidFill>
        </p:spPr>
        <p:txBody>
          <a:bodyPr spcFirstLastPara="1" wrap="square" lIns="121900" tIns="121900" rIns="121900" bIns="121900" anchor="t" anchorCtr="0">
            <a:noAutofit/>
          </a:bodyPr>
          <a:lstStyle/>
          <a:p>
            <a:pPr indent="-457200" algn="l" eaLnBrk="0" fontAlgn="base" hangingPunct="0">
              <a:lnSpc>
                <a:spcPct val="100000"/>
              </a:lnSpc>
              <a:spcBef>
                <a:spcPct val="0"/>
              </a:spcBef>
              <a:spcAft>
                <a:spcPct val="0"/>
              </a:spcAft>
              <a:buClrTx/>
              <a:buSzTx/>
              <a:buFont typeface="Courier New" panose="02070309020205020404" pitchFamily="49" charset="0"/>
              <a:buChar char="o"/>
            </a:pPr>
            <a:r>
              <a:rPr lang="id-ID" altLang="id-ID" sz="2900" b="1" dirty="0">
                <a:solidFill>
                  <a:schemeClr val="tx1"/>
                </a:solidFill>
                <a:latin typeface="Arial" panose="020B0604020202020204" pitchFamily="34" charset="0"/>
              </a:rPr>
              <a:t>Manipulasi data keuangan</a:t>
            </a:r>
            <a:r>
              <a:rPr lang="id-ID" altLang="id-ID" sz="2900" dirty="0">
                <a:solidFill>
                  <a:schemeClr val="tx1"/>
                </a:solidFill>
                <a:latin typeface="Arial" panose="020B0604020202020204" pitchFamily="34" charset="0"/>
              </a:rPr>
              <a:t>: Perilaku ini biasanya dilakukan untuk menutupi transaksi ilegal atau mengalihkan dana ke pihak-pihak yang tidak berhak. Jika sering terjadi pembukuan ganda atau pengubahan laporan keuangan, itu bisa menjadi tanda kuat adanya korupsi.</a:t>
            </a:r>
          </a:p>
          <a:p>
            <a:pPr marL="0" lvl="0" indent="0" algn="l"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lvl="0" indent="-457200" algn="l" eaLnBrk="0" fontAlgn="base" hangingPunct="0">
              <a:lnSpc>
                <a:spcPct val="100000"/>
              </a:lnSpc>
              <a:spcBef>
                <a:spcPct val="0"/>
              </a:spcBef>
              <a:spcAft>
                <a:spcPct val="0"/>
              </a:spcAft>
              <a:buClrTx/>
              <a:buSzTx/>
              <a:buFont typeface="Courier New" panose="02070309020205020404" pitchFamily="49" charset="0"/>
              <a:buChar char="o"/>
            </a:pPr>
            <a:r>
              <a:rPr lang="id-ID" altLang="id-ID" sz="2900" b="1" dirty="0">
                <a:solidFill>
                  <a:schemeClr val="tx1"/>
                </a:solidFill>
                <a:latin typeface="Arial" panose="020B0604020202020204" pitchFamily="34" charset="0"/>
              </a:rPr>
              <a:t>Penyalahgunaan kekuasaan</a:t>
            </a:r>
            <a:r>
              <a:rPr lang="id-ID" altLang="id-ID" sz="2900" dirty="0">
                <a:solidFill>
                  <a:schemeClr val="tx1"/>
                </a:solidFill>
                <a:latin typeface="Arial" panose="020B0604020202020204" pitchFamily="34" charset="0"/>
              </a:rPr>
              <a:t>: Seseorang yang sering mengarahkan proyek atau kontrak kepada keluarga atau rekan, tanpa melalui proses tender yang wajar, menunjukkan ciri perilaku koruptif. </a:t>
            </a:r>
          </a:p>
        </p:txBody>
      </p:sp>
    </p:spTree>
    <p:extLst>
      <p:ext uri="{BB962C8B-B14F-4D97-AF65-F5344CB8AC3E}">
        <p14:creationId xmlns:p14="http://schemas.microsoft.com/office/powerpoint/2010/main" val="1176476882"/>
      </p:ext>
    </p:extLst>
  </p:cSld>
  <p:clrMapOvr>
    <a:masterClrMapping/>
  </p:clrMapOvr>
  <p:transition spd="slow">
    <p:wipe/>
    <p:sndAc>
      <p:stSnd>
        <p:snd r:embed="rId3" name="bomb.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1"/>
        <p:cNvGrpSpPr/>
        <p:nvPr/>
      </p:nvGrpSpPr>
      <p:grpSpPr>
        <a:xfrm>
          <a:off x="0" y="0"/>
          <a:ext cx="0" cy="0"/>
          <a:chOff x="0" y="0"/>
          <a:chExt cx="0" cy="0"/>
        </a:xfrm>
      </p:grpSpPr>
      <p:sp>
        <p:nvSpPr>
          <p:cNvPr id="2893" name="Google Shape;2893;p32"/>
          <p:cNvSpPr txBox="1">
            <a:spLocks noGrp="1"/>
          </p:cNvSpPr>
          <p:nvPr>
            <p:ph type="body" idx="1"/>
          </p:nvPr>
        </p:nvSpPr>
        <p:spPr>
          <a:xfrm>
            <a:off x="223137" y="539932"/>
            <a:ext cx="11968863" cy="3979267"/>
          </a:xfrm>
          <a:prstGeom prst="rect">
            <a:avLst/>
          </a:prstGeom>
          <a:noFill/>
        </p:spPr>
        <p:txBody>
          <a:bodyPr spcFirstLastPara="1" wrap="square" lIns="121900" tIns="121900" rIns="121900" bIns="121900" anchor="t" anchorCtr="0">
            <a:noAutofit/>
          </a:bodyPr>
          <a:lstStyle/>
          <a:p>
            <a:pPr marL="69850" indent="0" algn="l">
              <a:buNone/>
            </a:pPr>
            <a:r>
              <a:rPr lang="id-ID" sz="2900" b="1" dirty="0"/>
              <a:t>Kesimpulan</a:t>
            </a:r>
          </a:p>
          <a:p>
            <a:pPr algn="l"/>
            <a:r>
              <a:rPr lang="id-ID" sz="2900" dirty="0"/>
              <a:t>Dalam mengidentifikasi dan menganalisis penyebab, motivasi, dan ciri perilaku koruptif, diperlukan pendekatan komprehensif yang melibatkan pemahaman mendalam tentang sistem, individu, dan lingkungan sosial. Hal ini bisa dimulai dari audit internal dan eksternal, pengawasan proses kerja, serta pendidikan tentang etika dan integritas.</a:t>
            </a:r>
          </a:p>
          <a:p>
            <a:pPr algn="l"/>
            <a:r>
              <a:rPr lang="id-ID" sz="2900" dirty="0"/>
              <a:t>Jika proses identifikasi dan analisis dilakukan dengan tepat, maka strategi untuk mencegah korupsi bisa lebih efektif dengan memperbaiki sistem, memperkuat pengawasan, serta meningkatkan kesadaran etika di setiap level organisasi.</a:t>
            </a:r>
          </a:p>
        </p:txBody>
      </p:sp>
    </p:spTree>
    <p:extLst>
      <p:ext uri="{BB962C8B-B14F-4D97-AF65-F5344CB8AC3E}">
        <p14:creationId xmlns:p14="http://schemas.microsoft.com/office/powerpoint/2010/main" val="2446638746"/>
      </p:ext>
    </p:extLst>
  </p:cSld>
  <p:clrMapOvr>
    <a:masterClrMapping/>
  </p:clrMapOvr>
  <p:transition spd="slow">
    <p:wipe/>
    <p:sndAc>
      <p:stSnd>
        <p:snd r:embed="rId3" name="bomb.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8"/>
        <p:cNvGrpSpPr/>
        <p:nvPr/>
      </p:nvGrpSpPr>
      <p:grpSpPr>
        <a:xfrm>
          <a:off x="0" y="0"/>
          <a:ext cx="0" cy="0"/>
          <a:chOff x="0" y="0"/>
          <a:chExt cx="0" cy="0"/>
        </a:xfrm>
      </p:grpSpPr>
      <p:sp>
        <p:nvSpPr>
          <p:cNvPr id="2850" name="Google Shape;2850;p30"/>
          <p:cNvSpPr txBox="1">
            <a:spLocks noGrp="1"/>
          </p:cNvSpPr>
          <p:nvPr>
            <p:ph type="title"/>
          </p:nvPr>
        </p:nvSpPr>
        <p:spPr>
          <a:xfrm>
            <a:off x="2912349" y="483652"/>
            <a:ext cx="8840094" cy="16458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id-ID" dirty="0"/>
              <a:t>Ada Pertanyaan ?</a:t>
            </a:r>
            <a:endParaRPr dirty="0"/>
          </a:p>
        </p:txBody>
      </p:sp>
      <p:grpSp>
        <p:nvGrpSpPr>
          <p:cNvPr id="2852" name="Google Shape;2852;p30"/>
          <p:cNvGrpSpPr/>
          <p:nvPr/>
        </p:nvGrpSpPr>
        <p:grpSpPr>
          <a:xfrm>
            <a:off x="480654" y="5478030"/>
            <a:ext cx="5473380" cy="607714"/>
            <a:chOff x="590504" y="2336929"/>
            <a:chExt cx="2267067" cy="251725"/>
          </a:xfrm>
        </p:grpSpPr>
        <p:sp>
          <p:nvSpPr>
            <p:cNvPr id="2853" name="Google Shape;2853;p30"/>
            <p:cNvSpPr/>
            <p:nvPr/>
          </p:nvSpPr>
          <p:spPr>
            <a:xfrm>
              <a:off x="1362477" y="2338322"/>
              <a:ext cx="264755" cy="175656"/>
            </a:xfrm>
            <a:custGeom>
              <a:avLst/>
              <a:gdLst/>
              <a:ahLst/>
              <a:cxnLst/>
              <a:rect l="l" t="t" r="r" b="b"/>
              <a:pathLst>
                <a:path w="264755" h="175656" extrusionOk="0">
                  <a:moveTo>
                    <a:pt x="134924" y="175656"/>
                  </a:moveTo>
                  <a:lnTo>
                    <a:pt x="264755" y="0"/>
                  </a:lnTo>
                  <a:lnTo>
                    <a:pt x="0" y="0"/>
                  </a:lnTo>
                  <a:lnTo>
                    <a:pt x="134924" y="17565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4" name="Google Shape;2854;p30"/>
            <p:cNvSpPr/>
            <p:nvPr/>
          </p:nvSpPr>
          <p:spPr>
            <a:xfrm>
              <a:off x="2297663" y="2336929"/>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5" name="Google Shape;2855;p30"/>
            <p:cNvSpPr/>
            <p:nvPr/>
          </p:nvSpPr>
          <p:spPr>
            <a:xfrm>
              <a:off x="1296561" y="2338771"/>
              <a:ext cx="392526" cy="249880"/>
            </a:xfrm>
            <a:custGeom>
              <a:avLst/>
              <a:gdLst/>
              <a:ahLst/>
              <a:cxnLst/>
              <a:rect l="l" t="t" r="r" b="b"/>
              <a:pathLst>
                <a:path w="392526" h="249880" extrusionOk="0">
                  <a:moveTo>
                    <a:pt x="204475" y="249879"/>
                  </a:moveTo>
                  <a:cubicBezTo>
                    <a:pt x="201293" y="249943"/>
                    <a:pt x="197982" y="248450"/>
                    <a:pt x="195780" y="245693"/>
                  </a:cubicBezTo>
                  <a:lnTo>
                    <a:pt x="0" y="0"/>
                  </a:lnTo>
                  <a:lnTo>
                    <a:pt x="27369" y="0"/>
                  </a:lnTo>
                  <a:lnTo>
                    <a:pt x="203831" y="221542"/>
                  </a:lnTo>
                  <a:lnTo>
                    <a:pt x="366444" y="0"/>
                  </a:lnTo>
                  <a:lnTo>
                    <a:pt x="392527" y="0"/>
                  </a:lnTo>
                  <a:lnTo>
                    <a:pt x="212846" y="245373"/>
                  </a:lnTo>
                  <a:cubicBezTo>
                    <a:pt x="210762" y="248215"/>
                    <a:pt x="207657" y="249814"/>
                    <a:pt x="204475"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6" name="Google Shape;2856;p30"/>
            <p:cNvSpPr/>
            <p:nvPr/>
          </p:nvSpPr>
          <p:spPr>
            <a:xfrm>
              <a:off x="2231747" y="2337379"/>
              <a:ext cx="392530" cy="249884"/>
            </a:xfrm>
            <a:custGeom>
              <a:avLst/>
              <a:gdLst/>
              <a:ahLst/>
              <a:cxnLst/>
              <a:rect l="l" t="t" r="r" b="b"/>
              <a:pathLst>
                <a:path w="392530" h="249884" extrusionOk="0">
                  <a:moveTo>
                    <a:pt x="204475" y="249883"/>
                  </a:moveTo>
                  <a:cubicBezTo>
                    <a:pt x="201297" y="249948"/>
                    <a:pt x="197986" y="248449"/>
                    <a:pt x="195784" y="245697"/>
                  </a:cubicBezTo>
                  <a:lnTo>
                    <a:pt x="0" y="0"/>
                  </a:lnTo>
                  <a:lnTo>
                    <a:pt x="27369" y="0"/>
                  </a:lnTo>
                  <a:lnTo>
                    <a:pt x="203831" y="221546"/>
                  </a:lnTo>
                  <a:lnTo>
                    <a:pt x="366448" y="0"/>
                  </a:lnTo>
                  <a:lnTo>
                    <a:pt x="392531" y="0"/>
                  </a:lnTo>
                  <a:lnTo>
                    <a:pt x="212850" y="245373"/>
                  </a:lnTo>
                  <a:cubicBezTo>
                    <a:pt x="210766" y="248219"/>
                    <a:pt x="207657" y="249814"/>
                    <a:pt x="204475" y="2498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7" name="Google Shape;2857;p30"/>
            <p:cNvSpPr/>
            <p:nvPr/>
          </p:nvSpPr>
          <p:spPr>
            <a:xfrm>
              <a:off x="1126670" y="2412998"/>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8" name="Google Shape;2858;p30"/>
            <p:cNvSpPr/>
            <p:nvPr/>
          </p:nvSpPr>
          <p:spPr>
            <a:xfrm>
              <a:off x="2066021" y="2412998"/>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9" name="Google Shape;2859;p30"/>
            <p:cNvSpPr/>
            <p:nvPr/>
          </p:nvSpPr>
          <p:spPr>
            <a:xfrm>
              <a:off x="1062098" y="2338773"/>
              <a:ext cx="392530" cy="249880"/>
            </a:xfrm>
            <a:custGeom>
              <a:avLst/>
              <a:gdLst/>
              <a:ahLst/>
              <a:cxnLst/>
              <a:rect l="l" t="t" r="r" b="b"/>
              <a:pathLst>
                <a:path w="392530" h="249880" extrusionOk="0">
                  <a:moveTo>
                    <a:pt x="204479" y="2"/>
                  </a:moveTo>
                  <a:cubicBezTo>
                    <a:pt x="201297" y="-66"/>
                    <a:pt x="197986" y="1431"/>
                    <a:pt x="195783" y="4188"/>
                  </a:cubicBezTo>
                  <a:lnTo>
                    <a:pt x="0" y="249881"/>
                  </a:lnTo>
                  <a:lnTo>
                    <a:pt x="27373" y="249881"/>
                  </a:lnTo>
                  <a:lnTo>
                    <a:pt x="203835" y="28339"/>
                  </a:lnTo>
                  <a:lnTo>
                    <a:pt x="366448" y="249881"/>
                  </a:lnTo>
                  <a:lnTo>
                    <a:pt x="392531" y="249881"/>
                  </a:lnTo>
                  <a:lnTo>
                    <a:pt x="212850" y="4508"/>
                  </a:lnTo>
                  <a:cubicBezTo>
                    <a:pt x="210766" y="1666"/>
                    <a:pt x="207657" y="67"/>
                    <a:pt x="204479"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0" name="Google Shape;2860;p30"/>
            <p:cNvSpPr/>
            <p:nvPr/>
          </p:nvSpPr>
          <p:spPr>
            <a:xfrm>
              <a:off x="2001453" y="2338773"/>
              <a:ext cx="392530" cy="249880"/>
            </a:xfrm>
            <a:custGeom>
              <a:avLst/>
              <a:gdLst/>
              <a:ahLst/>
              <a:cxnLst/>
              <a:rect l="l" t="t" r="r" b="b"/>
              <a:pathLst>
                <a:path w="392530" h="249880" extrusionOk="0">
                  <a:moveTo>
                    <a:pt x="204475" y="2"/>
                  </a:moveTo>
                  <a:cubicBezTo>
                    <a:pt x="201297" y="-66"/>
                    <a:pt x="197982" y="1431"/>
                    <a:pt x="195780" y="4188"/>
                  </a:cubicBezTo>
                  <a:lnTo>
                    <a:pt x="0" y="249881"/>
                  </a:lnTo>
                  <a:lnTo>
                    <a:pt x="27369" y="249881"/>
                  </a:lnTo>
                  <a:lnTo>
                    <a:pt x="203831" y="28339"/>
                  </a:lnTo>
                  <a:lnTo>
                    <a:pt x="366448" y="249881"/>
                  </a:lnTo>
                  <a:lnTo>
                    <a:pt x="392530" y="249881"/>
                  </a:lnTo>
                  <a:lnTo>
                    <a:pt x="212846" y="4508"/>
                  </a:lnTo>
                  <a:cubicBezTo>
                    <a:pt x="210766"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1" name="Google Shape;2861;p30"/>
            <p:cNvSpPr/>
            <p:nvPr/>
          </p:nvSpPr>
          <p:spPr>
            <a:xfrm>
              <a:off x="894987" y="2338322"/>
              <a:ext cx="264755" cy="175656"/>
            </a:xfrm>
            <a:custGeom>
              <a:avLst/>
              <a:gdLst/>
              <a:ahLst/>
              <a:cxnLst/>
              <a:rect l="l" t="t" r="r" b="b"/>
              <a:pathLst>
                <a:path w="264755" h="175656" extrusionOk="0">
                  <a:moveTo>
                    <a:pt x="134924" y="175656"/>
                  </a:moveTo>
                  <a:lnTo>
                    <a:pt x="264756" y="0"/>
                  </a:lnTo>
                  <a:lnTo>
                    <a:pt x="0" y="0"/>
                  </a:lnTo>
                  <a:lnTo>
                    <a:pt x="134924" y="17565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2" name="Google Shape;2862;p30"/>
            <p:cNvSpPr/>
            <p:nvPr/>
          </p:nvSpPr>
          <p:spPr>
            <a:xfrm>
              <a:off x="1834343" y="2338322"/>
              <a:ext cx="264755" cy="175656"/>
            </a:xfrm>
            <a:custGeom>
              <a:avLst/>
              <a:gdLst/>
              <a:ahLst/>
              <a:cxnLst/>
              <a:rect l="l" t="t" r="r" b="b"/>
              <a:pathLst>
                <a:path w="264755" h="175656" extrusionOk="0">
                  <a:moveTo>
                    <a:pt x="134920" y="175656"/>
                  </a:moveTo>
                  <a:lnTo>
                    <a:pt x="264756" y="0"/>
                  </a:lnTo>
                  <a:lnTo>
                    <a:pt x="0" y="0"/>
                  </a:lnTo>
                  <a:lnTo>
                    <a:pt x="134920" y="175656"/>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3" name="Google Shape;2863;p30"/>
            <p:cNvSpPr/>
            <p:nvPr/>
          </p:nvSpPr>
          <p:spPr>
            <a:xfrm>
              <a:off x="826882" y="2338771"/>
              <a:ext cx="392530" cy="249880"/>
            </a:xfrm>
            <a:custGeom>
              <a:avLst/>
              <a:gdLst/>
              <a:ahLst/>
              <a:cxnLst/>
              <a:rect l="l" t="t" r="r" b="b"/>
              <a:pathLst>
                <a:path w="392530" h="249880" extrusionOk="0">
                  <a:moveTo>
                    <a:pt x="204475" y="249879"/>
                  </a:moveTo>
                  <a:cubicBezTo>
                    <a:pt x="201297" y="249943"/>
                    <a:pt x="197982" y="248450"/>
                    <a:pt x="195780" y="245693"/>
                  </a:cubicBezTo>
                  <a:lnTo>
                    <a:pt x="0" y="0"/>
                  </a:lnTo>
                  <a:lnTo>
                    <a:pt x="27369" y="0"/>
                  </a:lnTo>
                  <a:lnTo>
                    <a:pt x="203831" y="221542"/>
                  </a:lnTo>
                  <a:lnTo>
                    <a:pt x="366448" y="0"/>
                  </a:lnTo>
                  <a:lnTo>
                    <a:pt x="392531" y="0"/>
                  </a:lnTo>
                  <a:lnTo>
                    <a:pt x="212846" y="245373"/>
                  </a:lnTo>
                  <a:cubicBezTo>
                    <a:pt x="210766" y="248215"/>
                    <a:pt x="207657" y="249814"/>
                    <a:pt x="204475"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4" name="Google Shape;2864;p30"/>
            <p:cNvSpPr/>
            <p:nvPr/>
          </p:nvSpPr>
          <p:spPr>
            <a:xfrm>
              <a:off x="1766233" y="2338771"/>
              <a:ext cx="392530" cy="249880"/>
            </a:xfrm>
            <a:custGeom>
              <a:avLst/>
              <a:gdLst/>
              <a:ahLst/>
              <a:cxnLst/>
              <a:rect l="l" t="t" r="r" b="b"/>
              <a:pathLst>
                <a:path w="392530" h="249880" extrusionOk="0">
                  <a:moveTo>
                    <a:pt x="204479" y="249879"/>
                  </a:moveTo>
                  <a:cubicBezTo>
                    <a:pt x="201297" y="249943"/>
                    <a:pt x="197986" y="248450"/>
                    <a:pt x="195784" y="245693"/>
                  </a:cubicBezTo>
                  <a:lnTo>
                    <a:pt x="0" y="0"/>
                  </a:lnTo>
                  <a:lnTo>
                    <a:pt x="27374" y="0"/>
                  </a:lnTo>
                  <a:lnTo>
                    <a:pt x="203835" y="221542"/>
                  </a:lnTo>
                  <a:lnTo>
                    <a:pt x="366448" y="0"/>
                  </a:lnTo>
                  <a:lnTo>
                    <a:pt x="392531" y="0"/>
                  </a:lnTo>
                  <a:lnTo>
                    <a:pt x="212850" y="245373"/>
                  </a:lnTo>
                  <a:cubicBezTo>
                    <a:pt x="210766" y="248215"/>
                    <a:pt x="207657" y="249814"/>
                    <a:pt x="204479" y="24987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5" name="Google Shape;2865;p30"/>
            <p:cNvSpPr/>
            <p:nvPr/>
          </p:nvSpPr>
          <p:spPr>
            <a:xfrm>
              <a:off x="658354" y="2412998"/>
              <a:ext cx="264755" cy="175656"/>
            </a:xfrm>
            <a:custGeom>
              <a:avLst/>
              <a:gdLst/>
              <a:ahLst/>
              <a:cxnLst/>
              <a:rect l="l" t="t" r="r" b="b"/>
              <a:pathLst>
                <a:path w="264755" h="175656" extrusionOk="0">
                  <a:moveTo>
                    <a:pt x="134924" y="0"/>
                  </a:moveTo>
                  <a:lnTo>
                    <a:pt x="264755"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6" name="Google Shape;2866;p30"/>
            <p:cNvSpPr/>
            <p:nvPr/>
          </p:nvSpPr>
          <p:spPr>
            <a:xfrm>
              <a:off x="1597709" y="2412998"/>
              <a:ext cx="264755" cy="175656"/>
            </a:xfrm>
            <a:custGeom>
              <a:avLst/>
              <a:gdLst/>
              <a:ahLst/>
              <a:cxnLst/>
              <a:rect l="l" t="t" r="r" b="b"/>
              <a:pathLst>
                <a:path w="264755" h="175656" extrusionOk="0">
                  <a:moveTo>
                    <a:pt x="134920" y="0"/>
                  </a:moveTo>
                  <a:lnTo>
                    <a:pt x="264756" y="175656"/>
                  </a:lnTo>
                  <a:lnTo>
                    <a:pt x="0" y="175656"/>
                  </a:lnTo>
                  <a:lnTo>
                    <a:pt x="13492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7" name="Google Shape;2867;p30"/>
            <p:cNvSpPr/>
            <p:nvPr/>
          </p:nvSpPr>
          <p:spPr>
            <a:xfrm>
              <a:off x="2532895" y="2411605"/>
              <a:ext cx="264755" cy="175656"/>
            </a:xfrm>
            <a:custGeom>
              <a:avLst/>
              <a:gdLst/>
              <a:ahLst/>
              <a:cxnLst/>
              <a:rect l="l" t="t" r="r" b="b"/>
              <a:pathLst>
                <a:path w="264755" h="175656" extrusionOk="0">
                  <a:moveTo>
                    <a:pt x="134924" y="0"/>
                  </a:moveTo>
                  <a:lnTo>
                    <a:pt x="264756" y="175656"/>
                  </a:lnTo>
                  <a:lnTo>
                    <a:pt x="0" y="175656"/>
                  </a:lnTo>
                  <a:lnTo>
                    <a:pt x="134924"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8" name="Google Shape;2868;p30"/>
            <p:cNvSpPr/>
            <p:nvPr/>
          </p:nvSpPr>
          <p:spPr>
            <a:xfrm>
              <a:off x="590504" y="2338773"/>
              <a:ext cx="392526" cy="249880"/>
            </a:xfrm>
            <a:custGeom>
              <a:avLst/>
              <a:gdLst/>
              <a:ahLst/>
              <a:cxnLst/>
              <a:rect l="l" t="t" r="r" b="b"/>
              <a:pathLst>
                <a:path w="392526" h="249880" extrusionOk="0">
                  <a:moveTo>
                    <a:pt x="204475" y="2"/>
                  </a:moveTo>
                  <a:cubicBezTo>
                    <a:pt x="201297" y="-66"/>
                    <a:pt x="197982" y="1431"/>
                    <a:pt x="195779" y="4188"/>
                  </a:cubicBezTo>
                  <a:lnTo>
                    <a:pt x="0" y="249881"/>
                  </a:lnTo>
                  <a:lnTo>
                    <a:pt x="27369" y="249881"/>
                  </a:lnTo>
                  <a:lnTo>
                    <a:pt x="203831" y="28339"/>
                  </a:lnTo>
                  <a:lnTo>
                    <a:pt x="366444" y="249881"/>
                  </a:lnTo>
                  <a:lnTo>
                    <a:pt x="392526" y="249881"/>
                  </a:lnTo>
                  <a:lnTo>
                    <a:pt x="212846" y="4508"/>
                  </a:lnTo>
                  <a:cubicBezTo>
                    <a:pt x="210762"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9" name="Google Shape;2869;p30"/>
            <p:cNvSpPr/>
            <p:nvPr/>
          </p:nvSpPr>
          <p:spPr>
            <a:xfrm>
              <a:off x="1529855" y="2338773"/>
              <a:ext cx="392530" cy="249880"/>
            </a:xfrm>
            <a:custGeom>
              <a:avLst/>
              <a:gdLst/>
              <a:ahLst/>
              <a:cxnLst/>
              <a:rect l="l" t="t" r="r" b="b"/>
              <a:pathLst>
                <a:path w="392530" h="249880" extrusionOk="0">
                  <a:moveTo>
                    <a:pt x="204475" y="2"/>
                  </a:moveTo>
                  <a:cubicBezTo>
                    <a:pt x="201297" y="-66"/>
                    <a:pt x="197986" y="1431"/>
                    <a:pt x="195784" y="4188"/>
                  </a:cubicBezTo>
                  <a:lnTo>
                    <a:pt x="0" y="249881"/>
                  </a:lnTo>
                  <a:lnTo>
                    <a:pt x="27369" y="249881"/>
                  </a:lnTo>
                  <a:lnTo>
                    <a:pt x="203831" y="28339"/>
                  </a:lnTo>
                  <a:lnTo>
                    <a:pt x="366448" y="249881"/>
                  </a:lnTo>
                  <a:lnTo>
                    <a:pt x="392531" y="249881"/>
                  </a:lnTo>
                  <a:lnTo>
                    <a:pt x="212850" y="4508"/>
                  </a:lnTo>
                  <a:cubicBezTo>
                    <a:pt x="210766" y="1666"/>
                    <a:pt x="207657" y="67"/>
                    <a:pt x="204475"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0" name="Google Shape;2870;p30"/>
            <p:cNvSpPr/>
            <p:nvPr/>
          </p:nvSpPr>
          <p:spPr>
            <a:xfrm>
              <a:off x="2465041" y="2337381"/>
              <a:ext cx="392530" cy="249880"/>
            </a:xfrm>
            <a:custGeom>
              <a:avLst/>
              <a:gdLst/>
              <a:ahLst/>
              <a:cxnLst/>
              <a:rect l="l" t="t" r="r" b="b"/>
              <a:pathLst>
                <a:path w="392530" h="249880" extrusionOk="0">
                  <a:moveTo>
                    <a:pt x="204479" y="2"/>
                  </a:moveTo>
                  <a:cubicBezTo>
                    <a:pt x="201297" y="-63"/>
                    <a:pt x="197986" y="1431"/>
                    <a:pt x="195783" y="4188"/>
                  </a:cubicBezTo>
                  <a:lnTo>
                    <a:pt x="0" y="249881"/>
                  </a:lnTo>
                  <a:lnTo>
                    <a:pt x="27373" y="249881"/>
                  </a:lnTo>
                  <a:lnTo>
                    <a:pt x="203835" y="28339"/>
                  </a:lnTo>
                  <a:lnTo>
                    <a:pt x="366448" y="249881"/>
                  </a:lnTo>
                  <a:lnTo>
                    <a:pt x="392531" y="249881"/>
                  </a:lnTo>
                  <a:lnTo>
                    <a:pt x="212850" y="4508"/>
                  </a:lnTo>
                  <a:cubicBezTo>
                    <a:pt x="210766" y="1666"/>
                    <a:pt x="207661" y="67"/>
                    <a:pt x="204479" y="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sndAc>
      <p:stSnd>
        <p:snd r:embed="rId3" name="bomb.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8"/>
        <p:cNvGrpSpPr/>
        <p:nvPr/>
      </p:nvGrpSpPr>
      <p:grpSpPr>
        <a:xfrm>
          <a:off x="0" y="0"/>
          <a:ext cx="0" cy="0"/>
          <a:chOff x="0" y="0"/>
          <a:chExt cx="0" cy="0"/>
        </a:xfrm>
      </p:grpSpPr>
      <p:sp>
        <p:nvSpPr>
          <p:cNvPr id="3209" name="Google Shape;3209;p43"/>
          <p:cNvSpPr txBox="1">
            <a:spLocks noGrp="1"/>
          </p:cNvSpPr>
          <p:nvPr>
            <p:ph type="title"/>
          </p:nvPr>
        </p:nvSpPr>
        <p:spPr>
          <a:xfrm>
            <a:off x="1160278" y="4602185"/>
            <a:ext cx="10690500" cy="899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id-ID" sz="5400" dirty="0"/>
              <a:t>Sudah Memperhatikan</a:t>
            </a:r>
            <a:endParaRPr sz="5400" dirty="0"/>
          </a:p>
        </p:txBody>
      </p:sp>
      <p:pic>
        <p:nvPicPr>
          <p:cNvPr id="2050" name="Picture 2" descr="https://i.pinimg.com/originals/a9/7d/6d/a97d6d35e911fd4e6a2f2750977bc6e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4913" y="659218"/>
            <a:ext cx="4862993" cy="394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42784"/>
      </p:ext>
    </p:extLst>
  </p:cSld>
  <p:clrMapOvr>
    <a:masterClrMapping/>
  </p:clrMapOvr>
  <p:transition spd="slow">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23"/>
          <p:cNvSpPr txBox="1">
            <a:spLocks noGrp="1"/>
          </p:cNvSpPr>
          <p:nvPr>
            <p:ph type="title"/>
          </p:nvPr>
        </p:nvSpPr>
        <p:spPr>
          <a:xfrm>
            <a:off x="471018" y="1551708"/>
            <a:ext cx="11360700" cy="3629890"/>
          </a:xfrm>
          <a:prstGeom prst="rect">
            <a:avLst/>
          </a:prstGeom>
          <a:noFill/>
        </p:spPr>
        <p:txBody>
          <a:bodyPr spcFirstLastPara="1" wrap="square" lIns="121900" tIns="121900" rIns="121900" bIns="121900" anchor="t" anchorCtr="0">
            <a:noAutofit/>
          </a:bodyPr>
          <a:lstStyle/>
          <a:p>
            <a:pPr lvl="0">
              <a:buSzPts val="990"/>
            </a:pPr>
            <a:r>
              <a:rPr lang="id-ID" sz="3900" b="1" dirty="0"/>
              <a:t>Penyebab dan motivasi perilaku koruptif</a:t>
            </a:r>
            <a:r>
              <a:rPr lang="id-ID" sz="3900" dirty="0"/>
              <a:t> dapat sangat bervariasi, namun ada beberapa faktor umum yang sering mendorong seseorang untuk melakukan tindakan korupsi :</a:t>
            </a:r>
            <a:endParaRPr sz="3900" dirty="0"/>
          </a:p>
        </p:txBody>
      </p:sp>
    </p:spTree>
  </p:cSld>
  <p:clrMapOvr>
    <a:masterClrMapping/>
  </p:clrMapOvr>
  <p:transition spd="slow">
    <p:wipe/>
    <p:sndAc>
      <p:stSnd>
        <p:snd r:embed="rId3" name="bomb.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480291" y="738908"/>
            <a:ext cx="11545454" cy="5430981"/>
          </a:xfrm>
          <a:prstGeom prst="rect">
            <a:avLst/>
          </a:prstGeom>
        </p:spPr>
        <p:txBody>
          <a:bodyPr spcFirstLastPara="1" wrap="square" lIns="121900" tIns="121900" rIns="121900" bIns="121900" anchor="t" anchorCtr="0">
            <a:noAutofit/>
          </a:bodyPr>
          <a:lstStyle/>
          <a:p>
            <a:pPr marL="514350" lvl="0" indent="-514350" eaLnBrk="0" fontAlgn="base" hangingPunct="0">
              <a:lnSpc>
                <a:spcPct val="100000"/>
              </a:lnSpc>
              <a:spcBef>
                <a:spcPct val="0"/>
              </a:spcBef>
              <a:spcAft>
                <a:spcPct val="0"/>
              </a:spcAft>
              <a:buClrTx/>
              <a:buSzTx/>
              <a:buAutoNum type="arabicPeriod"/>
            </a:pPr>
            <a:r>
              <a:rPr lang="id-ID" altLang="id-ID" sz="2900" b="1" dirty="0">
                <a:solidFill>
                  <a:schemeClr val="tx1"/>
                </a:solidFill>
                <a:latin typeface="Arial" panose="020B0604020202020204" pitchFamily="34" charset="0"/>
              </a:rPr>
              <a:t>Keserakahan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Seseorang bisa terlibat dalam korupsi karena dorongan materialistis yang kuat, yaitu keinginan untuk memperkaya diri atau mendapatkan keuntungan pribadi yang besar, lebih dari yang dibutuhkannya.</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2. Kesempatan</a:t>
            </a: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    </a:t>
            </a:r>
            <a:r>
              <a:rPr lang="id-ID" altLang="id-ID" sz="2900" dirty="0">
                <a:solidFill>
                  <a:schemeClr val="tx1"/>
                </a:solidFill>
                <a:latin typeface="Arial" panose="020B0604020202020204" pitchFamily="34" charset="0"/>
              </a:rPr>
              <a:t>Sistem yang lemah, pengawasan yang longgar, dan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aturan yang tidak tegas seringkali membuka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kesempatan bagi individu untuk melakukan korupsi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tanpa takut ketahuan atau dihukum.</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id-ID" altLang="id-ID" sz="3300" dirty="0">
              <a:solidFill>
                <a:schemeClr val="tx1"/>
              </a:solidFill>
              <a:latin typeface="Arial" panose="020B0604020202020204" pitchFamily="34" charset="0"/>
            </a:endParaRPr>
          </a:p>
        </p:txBody>
      </p:sp>
    </p:spTree>
  </p:cSld>
  <p:clrMapOvr>
    <a:masterClrMapping/>
  </p:clrMapOvr>
  <p:transition spd="slow">
    <p:wipe/>
    <p:sndAc>
      <p:stSnd>
        <p:snd r:embed="rId3" name="bomb.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320499" y="738909"/>
            <a:ext cx="11751428" cy="5440217"/>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altLang="id-ID" sz="3100" b="1" dirty="0">
                <a:solidFill>
                  <a:schemeClr val="tx1"/>
                </a:solidFill>
                <a:latin typeface="Arial" panose="020B0604020202020204" pitchFamily="34" charset="0"/>
              </a:rPr>
              <a:t>3</a:t>
            </a:r>
            <a:r>
              <a:rPr lang="id-ID" altLang="id-ID" sz="2900" b="1" dirty="0">
                <a:solidFill>
                  <a:schemeClr val="tx1"/>
                </a:solidFill>
                <a:latin typeface="Arial" panose="020B0604020202020204" pitchFamily="34" charset="0"/>
              </a:rPr>
              <a:t>. Tekanan sosial atau budaya</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Dalam beberapa budaya atau lingkungan, korupsi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dianggap sebagai sesuatu yang biasa atau bahkan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diharapkan. Tekanan dari keluarga, teman, atau rekan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kerja untuk terlibat dalam praktik ini juga bisa menjadi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motivasi kuat.</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4. Rendahnya gaji atau kesejahteraan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Dalam kondisi di mana seseorang tidak mendapatkan gaji atau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kompensasi yang memadai, mereka mungkin merasa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terdorong untuk mencari sumber pendapatan tambahan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melalui cara-cara yang tidak sah, termasuk korupsi.</a:t>
            </a:r>
          </a:p>
        </p:txBody>
      </p:sp>
    </p:spTree>
    <p:extLst>
      <p:ext uri="{BB962C8B-B14F-4D97-AF65-F5344CB8AC3E}">
        <p14:creationId xmlns:p14="http://schemas.microsoft.com/office/powerpoint/2010/main" val="557963278"/>
      </p:ext>
    </p:extLst>
  </p:cSld>
  <p:clrMapOvr>
    <a:masterClrMapping/>
  </p:clrMapOvr>
  <p:transition spd="slow">
    <p:wipe/>
    <p:sndAc>
      <p:stSnd>
        <p:snd r:embed="rId3" name="bomb.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440572" y="1219201"/>
            <a:ext cx="11751428" cy="4664364"/>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5. Kurangnya integritas dan moralitas</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Seseorang yang kurang memiliki prinsip-prinsip etika,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moral, atau integritas yang kuat cenderung lebih mudah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terjerumus dalam tindakan koruptif.</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6. Ketidakadilan atau ketidakpuasan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Individu yang merasa diperlakukan tidak adil atau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mengalami diskriminasi mungkin merasa berhak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melakukan korupsi sebagai bentuk "kompensasi" atas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perlakuan yang tidak adil.</a:t>
            </a:r>
          </a:p>
        </p:txBody>
      </p:sp>
    </p:spTree>
    <p:extLst>
      <p:ext uri="{BB962C8B-B14F-4D97-AF65-F5344CB8AC3E}">
        <p14:creationId xmlns:p14="http://schemas.microsoft.com/office/powerpoint/2010/main" val="766953546"/>
      </p:ext>
    </p:extLst>
  </p:cSld>
  <p:clrMapOvr>
    <a:masterClrMapping/>
  </p:clrMapOvr>
  <p:transition spd="slow">
    <p:wipe/>
    <p:sndAc>
      <p:stSnd>
        <p:snd r:embed="rId3" name="bomb.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24"/>
          <p:cNvSpPr txBox="1">
            <a:spLocks noGrp="1"/>
          </p:cNvSpPr>
          <p:nvPr>
            <p:ph type="body" idx="1"/>
          </p:nvPr>
        </p:nvSpPr>
        <p:spPr>
          <a:xfrm>
            <a:off x="440572" y="1219201"/>
            <a:ext cx="11751428" cy="4664364"/>
          </a:xfrm>
          <a:prstGeom prst="rect">
            <a:avLst/>
          </a:prstGeom>
        </p:spPr>
        <p:txBody>
          <a:bodyPr spcFirstLastPara="1" wrap="square" lIns="121900" tIns="121900" rIns="121900" bIns="121900" anchor="t" anchorCtr="0">
            <a:noAutofit/>
          </a:bodyPr>
          <a:lstStyle/>
          <a:p>
            <a:pPr marL="0" lvl="0" indent="0" eaLnBrk="0" fontAlgn="base" hangingPunct="0">
              <a:lnSpc>
                <a:spcPct val="100000"/>
              </a:lnSpc>
              <a:spcBef>
                <a:spcPct val="0"/>
              </a:spcBef>
              <a:spcAft>
                <a:spcPct val="0"/>
              </a:spcAft>
              <a:buClrTx/>
              <a:buSzTx/>
              <a:buNone/>
            </a:pPr>
            <a:r>
              <a:rPr lang="id-ID" sz="3600" b="1" dirty="0"/>
              <a:t>7. Ambisi kekuasaan</a:t>
            </a:r>
            <a:br>
              <a:rPr lang="id-ID" sz="3600" dirty="0"/>
            </a:br>
            <a:r>
              <a:rPr lang="id-ID" sz="3600" dirty="0"/>
              <a:t>   Terkadang, seseorang melakukan korupsi untuk  </a:t>
            </a:r>
          </a:p>
          <a:p>
            <a:pPr marL="0" lvl="0" indent="0" eaLnBrk="0" fontAlgn="base" hangingPunct="0">
              <a:lnSpc>
                <a:spcPct val="100000"/>
              </a:lnSpc>
              <a:spcBef>
                <a:spcPct val="0"/>
              </a:spcBef>
              <a:spcAft>
                <a:spcPct val="0"/>
              </a:spcAft>
              <a:buClrTx/>
              <a:buSzTx/>
              <a:buNone/>
            </a:pPr>
            <a:r>
              <a:rPr lang="id-ID" sz="3600" dirty="0"/>
              <a:t>   mempertahankan atau memperluas kekuasaannya. </a:t>
            </a:r>
          </a:p>
          <a:p>
            <a:pPr marL="0" lvl="0" indent="0" eaLnBrk="0" fontAlgn="base" hangingPunct="0">
              <a:lnSpc>
                <a:spcPct val="100000"/>
              </a:lnSpc>
              <a:spcBef>
                <a:spcPct val="0"/>
              </a:spcBef>
              <a:spcAft>
                <a:spcPct val="0"/>
              </a:spcAft>
              <a:buClrTx/>
              <a:buSzTx/>
              <a:buNone/>
            </a:pPr>
            <a:r>
              <a:rPr lang="id-ID" sz="3600" dirty="0"/>
              <a:t>   Hal ini sering terjadi di kalangan pejabat tinggi yang  </a:t>
            </a:r>
          </a:p>
          <a:p>
            <a:pPr marL="0" lvl="0" indent="0" eaLnBrk="0" fontAlgn="base" hangingPunct="0">
              <a:lnSpc>
                <a:spcPct val="100000"/>
              </a:lnSpc>
              <a:spcBef>
                <a:spcPct val="0"/>
              </a:spcBef>
              <a:spcAft>
                <a:spcPct val="0"/>
              </a:spcAft>
              <a:buClrTx/>
              <a:buSzTx/>
              <a:buNone/>
            </a:pPr>
            <a:r>
              <a:rPr lang="id-ID" sz="3600" dirty="0"/>
              <a:t>   menggunakan kekuasaannya untuk mengontrol  </a:t>
            </a:r>
          </a:p>
          <a:p>
            <a:pPr marL="0" lvl="0" indent="0" eaLnBrk="0" fontAlgn="base" hangingPunct="0">
              <a:lnSpc>
                <a:spcPct val="100000"/>
              </a:lnSpc>
              <a:spcBef>
                <a:spcPct val="0"/>
              </a:spcBef>
              <a:spcAft>
                <a:spcPct val="0"/>
              </a:spcAft>
              <a:buClrTx/>
              <a:buSzTx/>
              <a:buNone/>
            </a:pPr>
            <a:r>
              <a:rPr lang="id-ID" sz="3600" dirty="0"/>
              <a:t>   sistem demi keuntungan pribadi.</a:t>
            </a:r>
            <a:endParaRPr lang="id-ID" altLang="id-ID" sz="3300" dirty="0">
              <a:solidFill>
                <a:schemeClr val="tx1"/>
              </a:solidFill>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7872080" y="3707883"/>
            <a:ext cx="4762500" cy="3333750"/>
          </a:xfrm>
          <a:prstGeom prst="rect">
            <a:avLst/>
          </a:prstGeom>
        </p:spPr>
      </p:pic>
    </p:spTree>
    <p:extLst>
      <p:ext uri="{BB962C8B-B14F-4D97-AF65-F5344CB8AC3E}">
        <p14:creationId xmlns:p14="http://schemas.microsoft.com/office/powerpoint/2010/main" val="2434550892"/>
      </p:ext>
    </p:extLst>
  </p:cSld>
  <p:clrMapOvr>
    <a:masterClrMapping/>
  </p:clrMapOvr>
  <p:transition spd="slow">
    <p:wipe/>
    <p:sndAc>
      <p:stSnd>
        <p:snd r:embed="rId3" name="bomb.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7" name="Google Shape;2775;p25"/>
          <p:cNvSpPr txBox="1">
            <a:spLocks noGrp="1"/>
          </p:cNvSpPr>
          <p:nvPr>
            <p:ph type="body" idx="1"/>
          </p:nvPr>
        </p:nvSpPr>
        <p:spPr>
          <a:xfrm>
            <a:off x="491850" y="1478963"/>
            <a:ext cx="11700150" cy="4847946"/>
          </a:xfrm>
          <a:prstGeom prst="rect">
            <a:avLst/>
          </a:prstGeom>
        </p:spPr>
        <p:txBody>
          <a:bodyPr spcFirstLastPara="1" wrap="square" lIns="121900" tIns="121900" rIns="121900" bIns="121900" anchor="t" anchorCtr="0">
            <a:noAutofit/>
          </a:bodyPr>
          <a:lstStyle/>
          <a:p>
            <a:pPr marL="514350" lvl="0" indent="-514350" eaLnBrk="0" fontAlgn="base" hangingPunct="0">
              <a:lnSpc>
                <a:spcPct val="100000"/>
              </a:lnSpc>
              <a:spcBef>
                <a:spcPct val="0"/>
              </a:spcBef>
              <a:spcAft>
                <a:spcPct val="0"/>
              </a:spcAft>
              <a:buClrTx/>
              <a:buSzTx/>
              <a:buAutoNum type="arabicPeriod"/>
            </a:pPr>
            <a:r>
              <a:rPr lang="id-ID" altLang="id-ID" sz="2900" b="1" dirty="0">
                <a:solidFill>
                  <a:schemeClr val="tx1"/>
                </a:solidFill>
                <a:latin typeface="Arial" panose="020B0604020202020204" pitchFamily="34" charset="0"/>
              </a:rPr>
              <a:t>Mencari keuntungan pribadi dari posisi atau jabatan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Seseorang yang koruptif sering menggunakan kekuasaan atau jabatannya untuk memperoleh keuntungan pribadi, baik berupa uang, barang, atau fasilitas lainnya.</a:t>
            </a:r>
          </a:p>
          <a:p>
            <a:pPr marL="0" lvl="0" indent="0" eaLnBrk="0" fontAlgn="base" hangingPunct="0">
              <a:lnSpc>
                <a:spcPct val="100000"/>
              </a:lnSpc>
              <a:spcBef>
                <a:spcPct val="0"/>
              </a:spcBef>
              <a:spcAft>
                <a:spcPct val="0"/>
              </a:spcAft>
              <a:buClrTx/>
              <a:buSzTx/>
              <a:buNone/>
            </a:pPr>
            <a:endParaRPr lang="id-ID" altLang="id-ID" sz="29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id-ID" altLang="id-ID" sz="2900" b="1" dirty="0">
                <a:solidFill>
                  <a:schemeClr val="tx1"/>
                </a:solidFill>
                <a:latin typeface="Arial" panose="020B0604020202020204" pitchFamily="34" charset="0"/>
              </a:rPr>
              <a:t>2. Tidak transparan dalam pengambilan keputusan</a:t>
            </a:r>
            <a:br>
              <a:rPr lang="id-ID" altLang="id-ID" sz="2900" dirty="0">
                <a:solidFill>
                  <a:schemeClr val="tx1"/>
                </a:solidFill>
                <a:latin typeface="Arial" panose="020B0604020202020204" pitchFamily="34" charset="0"/>
              </a:rPr>
            </a:br>
            <a:r>
              <a:rPr lang="id-ID" altLang="id-ID" sz="2900" dirty="0">
                <a:solidFill>
                  <a:schemeClr val="tx1"/>
                </a:solidFill>
                <a:latin typeface="Arial" panose="020B0604020202020204" pitchFamily="34" charset="0"/>
              </a:rPr>
              <a:t>    Orang yang melakukan korupsi cenderung tidak terbuka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dalam proses pengambilan keputusan, menghindari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pengawasan, atau bahkan menyembunyikan informasi </a:t>
            </a:r>
          </a:p>
          <a:p>
            <a:pPr marL="0" lvl="0" indent="0" eaLnBrk="0" fontAlgn="base" hangingPunct="0">
              <a:lnSpc>
                <a:spcPct val="100000"/>
              </a:lnSpc>
              <a:spcBef>
                <a:spcPct val="0"/>
              </a:spcBef>
              <a:spcAft>
                <a:spcPct val="0"/>
              </a:spcAft>
              <a:buClrTx/>
              <a:buSzTx/>
              <a:buNone/>
            </a:pPr>
            <a:r>
              <a:rPr lang="id-ID" altLang="id-ID" sz="2900" dirty="0">
                <a:solidFill>
                  <a:schemeClr val="tx1"/>
                </a:solidFill>
                <a:latin typeface="Arial" panose="020B0604020202020204" pitchFamily="34" charset="0"/>
              </a:rPr>
              <a:t>    penting yang berkaitan dengan tanggung jawabnya.</a:t>
            </a:r>
          </a:p>
        </p:txBody>
      </p:sp>
    </p:spTree>
  </p:cSld>
  <p:clrMapOvr>
    <a:masterClrMapping/>
  </p:clrMapOvr>
  <p:transition spd="slow">
    <p:wipe/>
    <p:sndAc>
      <p:stSnd>
        <p:snd r:embed="rId3" name="bomb.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9"/>
        <p:cNvGrpSpPr/>
        <p:nvPr/>
      </p:nvGrpSpPr>
      <p:grpSpPr>
        <a:xfrm>
          <a:off x="0" y="0"/>
          <a:ext cx="0" cy="0"/>
          <a:chOff x="0" y="0"/>
          <a:chExt cx="0" cy="0"/>
        </a:xfrm>
      </p:grpSpPr>
      <p:sp>
        <p:nvSpPr>
          <p:cNvPr id="6" name="Google Shape;2773;p25"/>
          <p:cNvSpPr txBox="1">
            <a:spLocks noGrp="1"/>
          </p:cNvSpPr>
          <p:nvPr>
            <p:ph type="title"/>
          </p:nvPr>
        </p:nvSpPr>
        <p:spPr>
          <a:xfrm>
            <a:off x="445668" y="628073"/>
            <a:ext cx="11109600" cy="1122300"/>
          </a:xfrm>
          <a:prstGeom prst="rect">
            <a:avLst/>
          </a:prstGeom>
        </p:spPr>
        <p:txBody>
          <a:bodyPr spcFirstLastPara="1" wrap="square" lIns="121900" tIns="121900" rIns="121900" bIns="121900" anchor="ctr" anchorCtr="0">
            <a:noAutofit/>
          </a:bodyPr>
          <a:lstStyle/>
          <a:p>
            <a:pPr lvl="0"/>
            <a:r>
              <a:rPr lang="id-ID" dirty="0"/>
              <a:t>Ciri-ciri Perilaku Koruptif</a:t>
            </a:r>
            <a:endParaRPr dirty="0"/>
          </a:p>
        </p:txBody>
      </p:sp>
      <p:sp>
        <p:nvSpPr>
          <p:cNvPr id="5" name="Google Shape;2775;p25"/>
          <p:cNvSpPr txBox="1">
            <a:spLocks/>
          </p:cNvSpPr>
          <p:nvPr/>
        </p:nvSpPr>
        <p:spPr>
          <a:xfrm>
            <a:off x="445668" y="1608273"/>
            <a:ext cx="11700150" cy="48479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7350" algn="l" rtl="0">
              <a:lnSpc>
                <a:spcPct val="115000"/>
              </a:lnSpc>
              <a:spcBef>
                <a:spcPts val="0"/>
              </a:spcBef>
              <a:spcAft>
                <a:spcPts val="0"/>
              </a:spcAft>
              <a:buClr>
                <a:schemeClr val="dk2"/>
              </a:buClr>
              <a:buSzPts val="2500"/>
              <a:buFont typeface="Roboto"/>
              <a:buChar char="●"/>
              <a:defRPr sz="2500" b="0" i="0" u="none" strike="noStrike" cap="none">
                <a:solidFill>
                  <a:schemeClr val="dk2"/>
                </a:solidFill>
                <a:latin typeface="Roboto"/>
                <a:ea typeface="Roboto"/>
                <a:cs typeface="Roboto"/>
                <a:sym typeface="Roboto"/>
              </a:defRPr>
            </a:lvl1pPr>
            <a:lvl2pPr marL="914400" marR="0" lvl="1"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2pPr>
            <a:lvl3pPr marL="1371600" marR="0" lvl="2"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3pPr>
            <a:lvl4pPr marL="1828800" marR="0" lvl="3"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4pPr>
            <a:lvl5pPr marL="2286000" marR="0" lvl="4"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5pPr>
            <a:lvl6pPr marL="2743200" marR="0" lvl="5"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6pPr>
            <a:lvl7pPr marL="3200400" marR="0" lvl="6"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7pPr>
            <a:lvl8pPr marL="3657600" marR="0" lvl="7"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8pPr>
            <a:lvl9pPr marL="4114800" marR="0" lvl="8"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9pPr>
          </a:lstStyle>
          <a:p>
            <a:pPr marL="0" indent="0" eaLnBrk="0" fontAlgn="base" hangingPunct="0">
              <a:lnSpc>
                <a:spcPct val="100000"/>
              </a:lnSpc>
              <a:spcBef>
                <a:spcPct val="0"/>
              </a:spcBef>
              <a:spcAft>
                <a:spcPct val="0"/>
              </a:spcAft>
              <a:buClrTx/>
              <a:buSzTx/>
              <a:buNone/>
            </a:pPr>
            <a:r>
              <a:rPr lang="id-ID" altLang="id-ID" sz="3100" b="1" dirty="0">
                <a:solidFill>
                  <a:schemeClr val="tx1"/>
                </a:solidFill>
                <a:latin typeface="Arial" panose="020B0604020202020204" pitchFamily="34" charset="0"/>
              </a:rPr>
              <a:t>3. </a:t>
            </a:r>
            <a:r>
              <a:rPr lang="id-ID" sz="3100" b="1" dirty="0"/>
              <a:t>Penyalahgunaan wewenang</a:t>
            </a:r>
            <a:br>
              <a:rPr lang="id-ID" sz="3100" dirty="0"/>
            </a:br>
            <a:r>
              <a:rPr lang="id-ID" sz="3100" dirty="0"/>
              <a:t>Penggunaan kekuasaan atau jabatan untuk kepentingan pribadi atau kelompok, yang bertentangan dengan hukum atau etika, adalah ciri utama perilaku koruptif.</a:t>
            </a:r>
          </a:p>
          <a:p>
            <a:pPr marL="0" indent="0" eaLnBrk="0" fontAlgn="base" hangingPunct="0">
              <a:lnSpc>
                <a:spcPct val="100000"/>
              </a:lnSpc>
              <a:spcBef>
                <a:spcPct val="0"/>
              </a:spcBef>
              <a:spcAft>
                <a:spcPct val="0"/>
              </a:spcAft>
              <a:buClrTx/>
              <a:buSzTx/>
              <a:buNone/>
            </a:pPr>
            <a:endParaRPr lang="id-ID" altLang="id-ID" sz="3100" dirty="0">
              <a:solidFill>
                <a:schemeClr val="tx1"/>
              </a:solidFill>
              <a:latin typeface="Arial" panose="020B0604020202020204" pitchFamily="34" charset="0"/>
            </a:endParaRPr>
          </a:p>
          <a:p>
            <a:pPr marL="0" indent="0" eaLnBrk="0" fontAlgn="base" hangingPunct="0">
              <a:lnSpc>
                <a:spcPct val="100000"/>
              </a:lnSpc>
              <a:spcBef>
                <a:spcPct val="0"/>
              </a:spcBef>
              <a:spcAft>
                <a:spcPct val="0"/>
              </a:spcAft>
              <a:buClrTx/>
              <a:buSzTx/>
              <a:buNone/>
            </a:pPr>
            <a:r>
              <a:rPr lang="id-ID" altLang="id-ID" sz="3100" b="1" dirty="0">
                <a:solidFill>
                  <a:schemeClr val="tx1"/>
                </a:solidFill>
                <a:latin typeface="Arial" panose="020B0604020202020204" pitchFamily="34" charset="0"/>
              </a:rPr>
              <a:t>4. </a:t>
            </a:r>
            <a:r>
              <a:rPr lang="id-ID" sz="3100" b="1" dirty="0"/>
              <a:t>Memanipulasi data atau informasi</a:t>
            </a:r>
            <a:br>
              <a:rPr lang="id-ID" sz="3100" dirty="0"/>
            </a:br>
            <a:r>
              <a:rPr lang="id-ID" sz="3100" dirty="0"/>
              <a:t>Koruptor seringkali memalsukan atau memanipulasi data dan laporan untuk menutupi tindakan ilegal mereka atau untuk mendapatkan keuntungan yang tidak sah.</a:t>
            </a:r>
            <a:endParaRPr lang="id-ID" altLang="id-ID" sz="3100" dirty="0">
              <a:solidFill>
                <a:schemeClr val="tx1"/>
              </a:solidFill>
              <a:latin typeface="Arial" panose="020B0604020202020204" pitchFamily="34" charset="0"/>
            </a:endParaRPr>
          </a:p>
        </p:txBody>
      </p:sp>
    </p:spTree>
    <p:extLst>
      <p:ext uri="{BB962C8B-B14F-4D97-AF65-F5344CB8AC3E}">
        <p14:creationId xmlns:p14="http://schemas.microsoft.com/office/powerpoint/2010/main" val="4240281745"/>
      </p:ext>
    </p:extLst>
  </p:cSld>
  <p:clrMapOvr>
    <a:masterClrMapping/>
  </p:clrMapOvr>
  <p:transition spd="slow">
    <p:wipe/>
    <p:sndAc>
      <p:stSnd>
        <p:snd r:embed="rId3" name="bomb.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PKN SEBGAI MP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PKN SEBGAI MPK</Template>
  <TotalTime>739</TotalTime>
  <Words>1361</Words>
  <Application>Microsoft Office PowerPoint</Application>
  <PresentationFormat>Widescreen</PresentationFormat>
  <Paragraphs>117</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DM black</vt:lpstr>
      <vt:lpstr>Tahoma</vt:lpstr>
      <vt:lpstr>Courier New</vt:lpstr>
      <vt:lpstr>Wingdings</vt:lpstr>
      <vt:lpstr>Newsreader</vt:lpstr>
      <vt:lpstr>Roboto</vt:lpstr>
      <vt:lpstr>Calibri</vt:lpstr>
      <vt:lpstr>Arial</vt:lpstr>
      <vt:lpstr>Office Theme</vt:lpstr>
      <vt:lpstr>1. PKN SEBGAI MPK</vt:lpstr>
      <vt:lpstr>PENDIDIKAN KARAKTER ANTI KORUPSI</vt:lpstr>
      <vt:lpstr>Penyebab Motivasi dan Ciri Perilaku Koruptif</vt:lpstr>
      <vt:lpstr>Penyebab dan motivasi perilaku koruptif dapat sangat bervariasi, namun ada beberapa faktor umum yang sering mendorong seseorang untuk melakukan tindakan korupsi :</vt:lpstr>
      <vt:lpstr>PowerPoint Presentation</vt:lpstr>
      <vt:lpstr>PowerPoint Presentation</vt:lpstr>
      <vt:lpstr>PowerPoint Presentation</vt:lpstr>
      <vt:lpstr>PowerPoint Presentation</vt:lpstr>
      <vt:lpstr>Ciri-ciri Perilaku Koruptif</vt:lpstr>
      <vt:lpstr>Ciri-ciri Perilaku Koruptif</vt:lpstr>
      <vt:lpstr>Ciri-ciri Perilaku Koruptif</vt:lpstr>
      <vt:lpstr>Ciri-ciri Perilaku Koruptif</vt:lpstr>
      <vt:lpstr>PowerPoint Presentation</vt:lpstr>
      <vt:lpstr>1. Penyebab Koruptif</vt:lpstr>
      <vt:lpstr>1. Penyebab Koruptif</vt:lpstr>
      <vt:lpstr>1. Penyebab Koruptif</vt:lpstr>
      <vt:lpstr>Contoh Analisis Penyebab:</vt:lpstr>
      <vt:lpstr>2. Motivasi Koruptif</vt:lpstr>
      <vt:lpstr>2. Motivasi Koruptif</vt:lpstr>
      <vt:lpstr>2. Motivasi Koruptif</vt:lpstr>
      <vt:lpstr>Contoh Analisis Motivasi:</vt:lpstr>
      <vt:lpstr>3. Perilaku Koruptif</vt:lpstr>
      <vt:lpstr>3. Perilaku Koruptif</vt:lpstr>
      <vt:lpstr>3. Perilaku Koruptif</vt:lpstr>
      <vt:lpstr>Contoh Analisis Ciri Perilaku Koruptif:</vt:lpstr>
      <vt:lpstr>PowerPoint Presentation</vt:lpstr>
      <vt:lpstr>Ada Pertanyaan ?</vt:lpstr>
      <vt:lpstr>Sudah Memperhatikan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PENDIDIKAN KARAKTER ANTI KORUPSI</dc:title>
  <dc:creator>Ayu</dc:creator>
  <cp:lastModifiedBy>USER</cp:lastModifiedBy>
  <cp:revision>26</cp:revision>
  <dcterms:modified xsi:type="dcterms:W3CDTF">2025-10-15T07:36:09Z</dcterms:modified>
</cp:coreProperties>
</file>