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0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60"/>
              </a:lnSpc>
            </a:pPr>
            <a:r>
              <a:rPr spc="-60" dirty="0">
                <a:solidFill>
                  <a:srgbClr val="FFFFFF"/>
                </a:solidFill>
              </a:rPr>
              <a:t>Ayu</a:t>
            </a:r>
            <a:r>
              <a:rPr spc="30" dirty="0">
                <a:solidFill>
                  <a:srgbClr val="FFFFFF"/>
                </a:solidFill>
              </a:rPr>
              <a:t> </a:t>
            </a:r>
            <a:r>
              <a:rPr spc="-40" dirty="0">
                <a:solidFill>
                  <a:srgbClr val="FFFFFF"/>
                </a:solidFill>
              </a:rPr>
              <a:t>Firdhayanti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80" dirty="0">
                <a:solidFill>
                  <a:srgbClr val="FFFFFF"/>
                </a:solidFill>
              </a:rPr>
              <a:t>S.Kom.,M.T.I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60"/>
              </a:lnSpc>
            </a:pPr>
            <a:r>
              <a:rPr spc="-60" dirty="0">
                <a:solidFill>
                  <a:srgbClr val="FFFFFF"/>
                </a:solidFill>
              </a:rPr>
              <a:t>Ayu</a:t>
            </a:r>
            <a:r>
              <a:rPr spc="30" dirty="0">
                <a:solidFill>
                  <a:srgbClr val="FFFFFF"/>
                </a:solidFill>
              </a:rPr>
              <a:t> </a:t>
            </a:r>
            <a:r>
              <a:rPr spc="-40" dirty="0">
                <a:solidFill>
                  <a:srgbClr val="FFFFFF"/>
                </a:solidFill>
              </a:rPr>
              <a:t>Firdhayanti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80" dirty="0">
                <a:solidFill>
                  <a:srgbClr val="FFFFFF"/>
                </a:solidFill>
              </a:rPr>
              <a:t>S.Kom.,M.T.I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60"/>
              </a:lnSpc>
            </a:pPr>
            <a:r>
              <a:rPr spc="-60" dirty="0">
                <a:solidFill>
                  <a:srgbClr val="FFFFFF"/>
                </a:solidFill>
              </a:rPr>
              <a:t>Ayu</a:t>
            </a:r>
            <a:r>
              <a:rPr spc="30" dirty="0">
                <a:solidFill>
                  <a:srgbClr val="FFFFFF"/>
                </a:solidFill>
              </a:rPr>
              <a:t> </a:t>
            </a:r>
            <a:r>
              <a:rPr spc="-40" dirty="0">
                <a:solidFill>
                  <a:srgbClr val="FFFFFF"/>
                </a:solidFill>
              </a:rPr>
              <a:t>Firdhayanti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80" dirty="0">
                <a:solidFill>
                  <a:srgbClr val="FFFFFF"/>
                </a:solidFill>
              </a:rPr>
              <a:t>S.Kom.,M.T.I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706247"/>
                </a:moveTo>
                <a:lnTo>
                  <a:pt x="11485753" y="706247"/>
                </a:lnTo>
                <a:lnTo>
                  <a:pt x="11485753" y="6151765"/>
                </a:lnTo>
                <a:lnTo>
                  <a:pt x="12192000" y="6151778"/>
                </a:lnTo>
                <a:lnTo>
                  <a:pt x="12192000" y="706247"/>
                </a:lnTo>
                <a:close/>
              </a:path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706120"/>
                </a:lnTo>
                <a:lnTo>
                  <a:pt x="0" y="615188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6151880"/>
                </a:lnTo>
                <a:lnTo>
                  <a:pt x="694944" y="6151880"/>
                </a:lnTo>
                <a:lnTo>
                  <a:pt x="694944" y="706120"/>
                </a:lnTo>
                <a:lnTo>
                  <a:pt x="12192000" y="70612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944" y="694944"/>
            <a:ext cx="10796016" cy="545896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60"/>
              </a:lnSpc>
            </a:pPr>
            <a:r>
              <a:rPr spc="-60" dirty="0">
                <a:solidFill>
                  <a:srgbClr val="FFFFFF"/>
                </a:solidFill>
              </a:rPr>
              <a:t>Ayu</a:t>
            </a:r>
            <a:r>
              <a:rPr spc="30" dirty="0">
                <a:solidFill>
                  <a:srgbClr val="FFFFFF"/>
                </a:solidFill>
              </a:rPr>
              <a:t> </a:t>
            </a:r>
            <a:r>
              <a:rPr spc="-40" dirty="0">
                <a:solidFill>
                  <a:srgbClr val="FFFFFF"/>
                </a:solidFill>
              </a:rPr>
              <a:t>Firdhayanti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80" dirty="0">
                <a:solidFill>
                  <a:srgbClr val="FFFFFF"/>
                </a:solidFill>
              </a:rPr>
              <a:t>S.Kom.,M.T.I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60"/>
              </a:lnSpc>
            </a:pPr>
            <a:r>
              <a:rPr spc="-60" dirty="0">
                <a:solidFill>
                  <a:srgbClr val="FFFFFF"/>
                </a:solidFill>
              </a:rPr>
              <a:t>Ayu</a:t>
            </a:r>
            <a:r>
              <a:rPr spc="30" dirty="0">
                <a:solidFill>
                  <a:srgbClr val="FFFFFF"/>
                </a:solidFill>
              </a:rPr>
              <a:t> </a:t>
            </a:r>
            <a:r>
              <a:rPr spc="-40" dirty="0">
                <a:solidFill>
                  <a:srgbClr val="FFFFFF"/>
                </a:solidFill>
              </a:rPr>
              <a:t>Firdhayanti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80" dirty="0">
                <a:solidFill>
                  <a:srgbClr val="FFFFFF"/>
                </a:solidFill>
              </a:rPr>
              <a:t>S.Kom.,M.T.I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706247"/>
                </a:moveTo>
                <a:lnTo>
                  <a:pt x="11485753" y="706247"/>
                </a:lnTo>
                <a:lnTo>
                  <a:pt x="11485753" y="6151765"/>
                </a:lnTo>
                <a:lnTo>
                  <a:pt x="12192000" y="6151778"/>
                </a:lnTo>
                <a:lnTo>
                  <a:pt x="12192000" y="706247"/>
                </a:lnTo>
                <a:close/>
              </a:path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706120"/>
                </a:lnTo>
                <a:lnTo>
                  <a:pt x="0" y="615188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6151880"/>
                </a:lnTo>
                <a:lnTo>
                  <a:pt x="706234" y="6151880"/>
                </a:lnTo>
                <a:lnTo>
                  <a:pt x="706234" y="706120"/>
                </a:lnTo>
                <a:lnTo>
                  <a:pt x="12192000" y="70612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1077" y="780999"/>
            <a:ext cx="10289844" cy="695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25626" y="2354021"/>
            <a:ext cx="5824220" cy="1417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06932" y="6013115"/>
            <a:ext cx="1327785" cy="1517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060"/>
              </a:lnSpc>
            </a:pPr>
            <a:r>
              <a:rPr spc="-60" dirty="0">
                <a:solidFill>
                  <a:srgbClr val="FFFFFF"/>
                </a:solidFill>
              </a:rPr>
              <a:t>Ayu</a:t>
            </a:r>
            <a:r>
              <a:rPr spc="30" dirty="0">
                <a:solidFill>
                  <a:srgbClr val="FFFFFF"/>
                </a:solidFill>
              </a:rPr>
              <a:t> </a:t>
            </a:r>
            <a:r>
              <a:rPr spc="-40" dirty="0">
                <a:solidFill>
                  <a:srgbClr val="FFFFFF"/>
                </a:solidFill>
              </a:rPr>
              <a:t>Firdhayanti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80" dirty="0">
                <a:solidFill>
                  <a:srgbClr val="FFFFFF"/>
                </a:solidFill>
              </a:rPr>
              <a:t>S.Kom.,M.T.I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g"/><Relationship Id="rId4" Type="http://schemas.openxmlformats.org/officeDocument/2006/relationships/image" Target="../media/image2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png"/><Relationship Id="rId7" Type="http://schemas.openxmlformats.org/officeDocument/2006/relationships/image" Target="../media/image10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Relationship Id="rId9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706247"/>
                </a:moveTo>
                <a:lnTo>
                  <a:pt x="11485753" y="706247"/>
                </a:lnTo>
                <a:lnTo>
                  <a:pt x="11485753" y="6151765"/>
                </a:lnTo>
                <a:lnTo>
                  <a:pt x="12192000" y="6151778"/>
                </a:lnTo>
                <a:lnTo>
                  <a:pt x="12192000" y="706247"/>
                </a:lnTo>
                <a:close/>
              </a:path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706120"/>
                </a:lnTo>
                <a:lnTo>
                  <a:pt x="0" y="615188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6151880"/>
                </a:lnTo>
                <a:lnTo>
                  <a:pt x="694944" y="6151880"/>
                </a:lnTo>
                <a:lnTo>
                  <a:pt x="694944" y="706120"/>
                </a:lnTo>
                <a:lnTo>
                  <a:pt x="12192000" y="70612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944" y="694944"/>
            <a:ext cx="10796016" cy="545896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98751" y="1895043"/>
            <a:ext cx="5252720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64845" marR="5080" indent="-652780">
              <a:lnSpc>
                <a:spcPct val="100000"/>
              </a:lnSpc>
              <a:spcBef>
                <a:spcPts val="105"/>
              </a:spcBef>
            </a:pPr>
            <a:r>
              <a:rPr sz="3500" spc="-345" dirty="0">
                <a:solidFill>
                  <a:srgbClr val="FFFFFF"/>
                </a:solidFill>
              </a:rPr>
              <a:t>Ruang</a:t>
            </a:r>
            <a:r>
              <a:rPr sz="3500" spc="-5" dirty="0">
                <a:solidFill>
                  <a:srgbClr val="FFFFFF"/>
                </a:solidFill>
              </a:rPr>
              <a:t> </a:t>
            </a:r>
            <a:r>
              <a:rPr sz="3500" spc="-315" dirty="0">
                <a:solidFill>
                  <a:srgbClr val="FFFFFF"/>
                </a:solidFill>
              </a:rPr>
              <a:t>Lingkup</a:t>
            </a:r>
            <a:r>
              <a:rPr sz="3500" spc="15" dirty="0">
                <a:solidFill>
                  <a:srgbClr val="FFFFFF"/>
                </a:solidFill>
              </a:rPr>
              <a:t> </a:t>
            </a:r>
            <a:r>
              <a:rPr sz="3500" spc="-240" dirty="0">
                <a:solidFill>
                  <a:srgbClr val="FFFFFF"/>
                </a:solidFill>
              </a:rPr>
              <a:t>dan</a:t>
            </a:r>
            <a:r>
              <a:rPr sz="3500" spc="-10" dirty="0">
                <a:solidFill>
                  <a:srgbClr val="FFFFFF"/>
                </a:solidFill>
              </a:rPr>
              <a:t> </a:t>
            </a:r>
            <a:r>
              <a:rPr sz="3500" spc="-195" dirty="0">
                <a:solidFill>
                  <a:srgbClr val="FFFFFF"/>
                </a:solidFill>
              </a:rPr>
              <a:t>kategori </a:t>
            </a:r>
            <a:r>
              <a:rPr sz="3500" spc="-245" dirty="0">
                <a:solidFill>
                  <a:srgbClr val="FFFFFF"/>
                </a:solidFill>
              </a:rPr>
              <a:t>Karakter</a:t>
            </a:r>
            <a:r>
              <a:rPr sz="3500" spc="-20" dirty="0">
                <a:solidFill>
                  <a:srgbClr val="FFFFFF"/>
                </a:solidFill>
              </a:rPr>
              <a:t> </a:t>
            </a:r>
            <a:r>
              <a:rPr sz="3500" spc="-240" dirty="0">
                <a:solidFill>
                  <a:srgbClr val="FFFFFF"/>
                </a:solidFill>
              </a:rPr>
              <a:t>dan</a:t>
            </a:r>
            <a:r>
              <a:rPr sz="3500" spc="25" dirty="0">
                <a:solidFill>
                  <a:srgbClr val="FFFFFF"/>
                </a:solidFill>
              </a:rPr>
              <a:t> </a:t>
            </a:r>
            <a:r>
              <a:rPr sz="3500" spc="-315" dirty="0">
                <a:solidFill>
                  <a:srgbClr val="FFFFFF"/>
                </a:solidFill>
              </a:rPr>
              <a:t>Korupsi</a:t>
            </a:r>
            <a:endParaRPr sz="3500"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04176" y="685800"/>
            <a:ext cx="3977639" cy="5498592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>
                <a:solidFill>
                  <a:srgbClr val="FFFFFF"/>
                </a:solidFill>
              </a:rPr>
              <a:t>Ayu</a:t>
            </a:r>
            <a:r>
              <a:rPr spc="30" dirty="0">
                <a:solidFill>
                  <a:srgbClr val="FFFFFF"/>
                </a:solidFill>
              </a:rPr>
              <a:t> </a:t>
            </a:r>
            <a:r>
              <a:rPr spc="-40" dirty="0">
                <a:solidFill>
                  <a:srgbClr val="FFFFFF"/>
                </a:solidFill>
              </a:rPr>
              <a:t>Firdhayanti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80" dirty="0">
                <a:solidFill>
                  <a:srgbClr val="FFFFFF"/>
                </a:solidFill>
              </a:rPr>
              <a:t>S.Kom.,M.T.I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8575" y="1283919"/>
            <a:ext cx="219900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75" dirty="0">
                <a:latin typeface="Arial MT"/>
                <a:cs typeface="Arial MT"/>
              </a:rPr>
              <a:t>B.</a:t>
            </a:r>
            <a:r>
              <a:rPr b="0" spc="-20" dirty="0">
                <a:latin typeface="Arial MT"/>
                <a:cs typeface="Arial MT"/>
              </a:rPr>
              <a:t> </a:t>
            </a:r>
            <a:r>
              <a:rPr b="0" spc="-325" dirty="0">
                <a:latin typeface="Arial MT"/>
                <a:cs typeface="Arial MT"/>
              </a:rPr>
              <a:t>Korupsi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8575" y="2751836"/>
            <a:ext cx="3795395" cy="30740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04775">
              <a:lnSpc>
                <a:spcPct val="100000"/>
              </a:lnSpc>
              <a:spcBef>
                <a:spcPts val="90"/>
              </a:spcBef>
            </a:pPr>
            <a:r>
              <a:rPr sz="2000" b="1" spc="-185" dirty="0">
                <a:latin typeface="Arial"/>
                <a:cs typeface="Arial"/>
              </a:rPr>
              <a:t>Korupsi</a:t>
            </a:r>
            <a:r>
              <a:rPr sz="2000" b="1" spc="30" dirty="0">
                <a:latin typeface="Arial"/>
                <a:cs typeface="Arial"/>
              </a:rPr>
              <a:t> </a:t>
            </a:r>
            <a:r>
              <a:rPr sz="2000" spc="-50" dirty="0">
                <a:latin typeface="Arial MT"/>
                <a:cs typeface="Arial MT"/>
              </a:rPr>
              <a:t>adalah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45" dirty="0">
                <a:latin typeface="Arial MT"/>
                <a:cs typeface="Arial MT"/>
              </a:rPr>
              <a:t>penyalahgunaan </a:t>
            </a:r>
            <a:r>
              <a:rPr sz="2000" spc="-155" dirty="0">
                <a:latin typeface="Arial MT"/>
                <a:cs typeface="Arial MT"/>
              </a:rPr>
              <a:t>kekuasaan</a:t>
            </a:r>
            <a:r>
              <a:rPr sz="2000" spc="15" dirty="0">
                <a:latin typeface="Arial MT"/>
                <a:cs typeface="Arial MT"/>
              </a:rPr>
              <a:t> </a:t>
            </a:r>
            <a:r>
              <a:rPr sz="2000" spc="-65" dirty="0">
                <a:latin typeface="Arial MT"/>
                <a:cs typeface="Arial MT"/>
              </a:rPr>
              <a:t>atau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145" dirty="0">
                <a:latin typeface="Arial MT"/>
                <a:cs typeface="Arial MT"/>
              </a:rPr>
              <a:t>wewenang</a:t>
            </a:r>
            <a:r>
              <a:rPr sz="2000" spc="7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untuk </a:t>
            </a:r>
            <a:r>
              <a:rPr sz="2000" spc="-170" dirty="0">
                <a:latin typeface="Arial MT"/>
                <a:cs typeface="Arial MT"/>
              </a:rPr>
              <a:t>keuntungan</a:t>
            </a:r>
            <a:r>
              <a:rPr sz="2000" spc="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pribadi</a:t>
            </a:r>
            <a:r>
              <a:rPr sz="2000" spc="-100" dirty="0">
                <a:latin typeface="Arial MT"/>
                <a:cs typeface="Arial MT"/>
              </a:rPr>
              <a:t> </a:t>
            </a:r>
            <a:r>
              <a:rPr sz="2000" spc="-60" dirty="0">
                <a:latin typeface="Arial MT"/>
                <a:cs typeface="Arial MT"/>
              </a:rPr>
              <a:t>atau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kelompok </a:t>
            </a:r>
            <a:r>
              <a:rPr sz="2000" spc="-100" dirty="0">
                <a:latin typeface="Arial MT"/>
                <a:cs typeface="Arial MT"/>
              </a:rPr>
              <a:t>tertentu,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90" dirty="0">
                <a:latin typeface="Arial MT"/>
                <a:cs typeface="Arial MT"/>
              </a:rPr>
              <a:t>yang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90" dirty="0">
                <a:latin typeface="Arial MT"/>
                <a:cs typeface="Arial MT"/>
              </a:rPr>
              <a:t>bertentangan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-95" dirty="0">
                <a:latin typeface="Arial MT"/>
                <a:cs typeface="Arial MT"/>
              </a:rPr>
              <a:t>dengan </a:t>
            </a:r>
            <a:r>
              <a:rPr sz="2000" spc="-120" dirty="0">
                <a:latin typeface="Arial MT"/>
                <a:cs typeface="Arial MT"/>
              </a:rPr>
              <a:t>norma-</a:t>
            </a:r>
            <a:r>
              <a:rPr sz="2000" spc="-145" dirty="0">
                <a:latin typeface="Arial MT"/>
                <a:cs typeface="Arial MT"/>
              </a:rPr>
              <a:t>norma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-254" dirty="0">
                <a:latin typeface="Arial MT"/>
                <a:cs typeface="Arial MT"/>
              </a:rPr>
              <a:t>hukum</a:t>
            </a:r>
            <a:r>
              <a:rPr sz="2000" spc="75" dirty="0">
                <a:latin typeface="Arial MT"/>
                <a:cs typeface="Arial MT"/>
              </a:rPr>
              <a:t> </a:t>
            </a:r>
            <a:r>
              <a:rPr sz="2000" spc="-90" dirty="0">
                <a:latin typeface="Arial MT"/>
                <a:cs typeface="Arial MT"/>
              </a:rPr>
              <a:t>dan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etika.</a:t>
            </a:r>
            <a:endParaRPr sz="20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000" spc="-150" dirty="0">
                <a:latin typeface="Arial MT"/>
                <a:cs typeface="Arial MT"/>
              </a:rPr>
              <a:t>Korupsi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tidak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140" dirty="0">
                <a:latin typeface="Arial MT"/>
                <a:cs typeface="Arial MT"/>
              </a:rPr>
              <a:t>hanya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melanggar </a:t>
            </a:r>
            <a:r>
              <a:rPr sz="2000" spc="-235" dirty="0">
                <a:latin typeface="Arial MT"/>
                <a:cs typeface="Arial MT"/>
              </a:rPr>
              <a:t>hukum,</a:t>
            </a:r>
            <a:r>
              <a:rPr sz="2000" spc="75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tetapi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75" dirty="0">
                <a:latin typeface="Arial MT"/>
                <a:cs typeface="Arial MT"/>
              </a:rPr>
              <a:t>juga</a:t>
            </a:r>
            <a:r>
              <a:rPr sz="2000" spc="35" dirty="0">
                <a:latin typeface="Arial MT"/>
                <a:cs typeface="Arial MT"/>
              </a:rPr>
              <a:t> </a:t>
            </a:r>
            <a:r>
              <a:rPr sz="2000" spc="-175" dirty="0">
                <a:latin typeface="Arial MT"/>
                <a:cs typeface="Arial MT"/>
              </a:rPr>
              <a:t>merusak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60" dirty="0">
                <a:latin typeface="Arial MT"/>
                <a:cs typeface="Arial MT"/>
              </a:rPr>
              <a:t>nilai-</a:t>
            </a:r>
            <a:r>
              <a:rPr sz="2000" spc="-10" dirty="0">
                <a:latin typeface="Arial MT"/>
                <a:cs typeface="Arial MT"/>
              </a:rPr>
              <a:t>nilai </a:t>
            </a:r>
            <a:r>
              <a:rPr sz="2000" spc="-50" dirty="0">
                <a:latin typeface="Arial MT"/>
                <a:cs typeface="Arial MT"/>
              </a:rPr>
              <a:t>karakter</a:t>
            </a:r>
            <a:r>
              <a:rPr sz="2000" spc="-90" dirty="0">
                <a:latin typeface="Arial MT"/>
                <a:cs typeface="Arial MT"/>
              </a:rPr>
              <a:t> yang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baik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85" dirty="0">
                <a:latin typeface="Arial MT"/>
                <a:cs typeface="Arial MT"/>
              </a:rPr>
              <a:t>seperti </a:t>
            </a:r>
            <a:r>
              <a:rPr sz="2000" spc="-75" dirty="0">
                <a:latin typeface="Arial MT"/>
                <a:cs typeface="Arial MT"/>
              </a:rPr>
              <a:t>integritas, </a:t>
            </a:r>
            <a:r>
              <a:rPr sz="2000" spc="-80" dirty="0">
                <a:latin typeface="Arial MT"/>
                <a:cs typeface="Arial MT"/>
              </a:rPr>
              <a:t>keadilan,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90" dirty="0">
                <a:latin typeface="Arial MT"/>
                <a:cs typeface="Arial MT"/>
              </a:rPr>
              <a:t>dan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130" dirty="0">
                <a:latin typeface="Arial MT"/>
                <a:cs typeface="Arial MT"/>
              </a:rPr>
              <a:t>kejujuran.</a:t>
            </a:r>
            <a:r>
              <a:rPr sz="2000" spc="1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Berikut </a:t>
            </a:r>
            <a:r>
              <a:rPr sz="2000" spc="-95" dirty="0">
                <a:latin typeface="Arial MT"/>
                <a:cs typeface="Arial MT"/>
              </a:rPr>
              <a:t>ruang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0" dirty="0">
                <a:latin typeface="Arial MT"/>
                <a:cs typeface="Arial MT"/>
              </a:rPr>
              <a:t>lingkup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95" dirty="0">
                <a:latin typeface="Arial MT"/>
                <a:cs typeface="Arial MT"/>
              </a:rPr>
              <a:t>dan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45" dirty="0">
                <a:latin typeface="Arial MT"/>
                <a:cs typeface="Arial MT"/>
              </a:rPr>
              <a:t>kategori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korupsi: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9386" y="2370277"/>
            <a:ext cx="4279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5" dirty="0">
                <a:solidFill>
                  <a:srgbClr val="F15245"/>
                </a:solidFill>
                <a:latin typeface="Arial"/>
                <a:cs typeface="Arial"/>
              </a:rPr>
              <a:t>01.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39098" y="2370277"/>
            <a:ext cx="4279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5" dirty="0">
                <a:solidFill>
                  <a:srgbClr val="FFA955"/>
                </a:solidFill>
                <a:latin typeface="Arial"/>
                <a:cs typeface="Arial"/>
              </a:rPr>
              <a:t>02.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09386" y="3666185"/>
            <a:ext cx="4279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5" dirty="0">
                <a:solidFill>
                  <a:srgbClr val="695E78"/>
                </a:solidFill>
                <a:latin typeface="Arial"/>
                <a:cs typeface="Arial"/>
              </a:rPr>
              <a:t>03.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39098" y="3666185"/>
            <a:ext cx="4279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5" dirty="0">
                <a:solidFill>
                  <a:srgbClr val="9C5D70"/>
                </a:solidFill>
                <a:latin typeface="Arial"/>
                <a:cs typeface="Arial"/>
              </a:rPr>
              <a:t>04.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34455" y="1203960"/>
            <a:ext cx="1871472" cy="2124456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22664" y="1280160"/>
            <a:ext cx="1472183" cy="208788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41135" y="3623319"/>
            <a:ext cx="1734312" cy="237209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058656" y="3822191"/>
            <a:ext cx="2325624" cy="1746504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99616" y="1987295"/>
            <a:ext cx="356870" cy="341630"/>
          </a:xfrm>
          <a:custGeom>
            <a:avLst/>
            <a:gdLst/>
            <a:ahLst/>
            <a:cxnLst/>
            <a:rect l="l" t="t" r="r" b="b"/>
            <a:pathLst>
              <a:path w="356869" h="341630">
                <a:moveTo>
                  <a:pt x="178308" y="0"/>
                </a:moveTo>
                <a:lnTo>
                  <a:pt x="130924" y="6099"/>
                </a:lnTo>
                <a:lnTo>
                  <a:pt x="88335" y="23311"/>
                </a:lnTo>
                <a:lnTo>
                  <a:pt x="52244" y="50006"/>
                </a:lnTo>
                <a:lnTo>
                  <a:pt x="24355" y="84553"/>
                </a:lnTo>
                <a:lnTo>
                  <a:pt x="6372" y="125324"/>
                </a:lnTo>
                <a:lnTo>
                  <a:pt x="0" y="170687"/>
                </a:lnTo>
                <a:lnTo>
                  <a:pt x="6372" y="216051"/>
                </a:lnTo>
                <a:lnTo>
                  <a:pt x="24355" y="256822"/>
                </a:lnTo>
                <a:lnTo>
                  <a:pt x="52244" y="291369"/>
                </a:lnTo>
                <a:lnTo>
                  <a:pt x="88335" y="318064"/>
                </a:lnTo>
                <a:lnTo>
                  <a:pt x="130924" y="335276"/>
                </a:lnTo>
                <a:lnTo>
                  <a:pt x="178308" y="341375"/>
                </a:lnTo>
                <a:lnTo>
                  <a:pt x="225691" y="335276"/>
                </a:lnTo>
                <a:lnTo>
                  <a:pt x="268280" y="318064"/>
                </a:lnTo>
                <a:lnTo>
                  <a:pt x="304371" y="291369"/>
                </a:lnTo>
                <a:lnTo>
                  <a:pt x="332260" y="256822"/>
                </a:lnTo>
                <a:lnTo>
                  <a:pt x="350243" y="216051"/>
                </a:lnTo>
                <a:lnTo>
                  <a:pt x="356616" y="170687"/>
                </a:lnTo>
                <a:lnTo>
                  <a:pt x="350243" y="125324"/>
                </a:lnTo>
                <a:lnTo>
                  <a:pt x="332260" y="84553"/>
                </a:lnTo>
                <a:lnTo>
                  <a:pt x="304371" y="50006"/>
                </a:lnTo>
                <a:lnTo>
                  <a:pt x="268280" y="23311"/>
                </a:lnTo>
                <a:lnTo>
                  <a:pt x="225691" y="6099"/>
                </a:lnTo>
                <a:lnTo>
                  <a:pt x="178308" y="0"/>
                </a:lnTo>
                <a:close/>
              </a:path>
            </a:pathLst>
          </a:custGeom>
          <a:solidFill>
            <a:srgbClr val="F152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66088" y="4029455"/>
            <a:ext cx="350520" cy="332740"/>
          </a:xfrm>
          <a:custGeom>
            <a:avLst/>
            <a:gdLst/>
            <a:ahLst/>
            <a:cxnLst/>
            <a:rect l="l" t="t" r="r" b="b"/>
            <a:pathLst>
              <a:path w="350519" h="332739">
                <a:moveTo>
                  <a:pt x="175260" y="0"/>
                </a:moveTo>
                <a:lnTo>
                  <a:pt x="128675" y="5937"/>
                </a:lnTo>
                <a:lnTo>
                  <a:pt x="86811" y="22690"/>
                </a:lnTo>
                <a:lnTo>
                  <a:pt x="51339" y="48672"/>
                </a:lnTo>
                <a:lnTo>
                  <a:pt x="23932" y="82296"/>
                </a:lnTo>
                <a:lnTo>
                  <a:pt x="6261" y="121972"/>
                </a:lnTo>
                <a:lnTo>
                  <a:pt x="0" y="166116"/>
                </a:lnTo>
                <a:lnTo>
                  <a:pt x="6261" y="210259"/>
                </a:lnTo>
                <a:lnTo>
                  <a:pt x="23932" y="249936"/>
                </a:lnTo>
                <a:lnTo>
                  <a:pt x="51339" y="283559"/>
                </a:lnTo>
                <a:lnTo>
                  <a:pt x="86811" y="309541"/>
                </a:lnTo>
                <a:lnTo>
                  <a:pt x="128675" y="326294"/>
                </a:lnTo>
                <a:lnTo>
                  <a:pt x="175260" y="332232"/>
                </a:lnTo>
                <a:lnTo>
                  <a:pt x="221844" y="326294"/>
                </a:lnTo>
                <a:lnTo>
                  <a:pt x="263708" y="309541"/>
                </a:lnTo>
                <a:lnTo>
                  <a:pt x="299180" y="283559"/>
                </a:lnTo>
                <a:lnTo>
                  <a:pt x="326587" y="249936"/>
                </a:lnTo>
                <a:lnTo>
                  <a:pt x="344258" y="210259"/>
                </a:lnTo>
                <a:lnTo>
                  <a:pt x="350519" y="166116"/>
                </a:lnTo>
                <a:lnTo>
                  <a:pt x="344258" y="121972"/>
                </a:lnTo>
                <a:lnTo>
                  <a:pt x="326587" y="82296"/>
                </a:lnTo>
                <a:lnTo>
                  <a:pt x="299180" y="48672"/>
                </a:lnTo>
                <a:lnTo>
                  <a:pt x="263708" y="22690"/>
                </a:lnTo>
                <a:lnTo>
                  <a:pt x="221844" y="5937"/>
                </a:lnTo>
                <a:lnTo>
                  <a:pt x="175260" y="0"/>
                </a:lnTo>
                <a:close/>
              </a:path>
            </a:pathLst>
          </a:custGeom>
          <a:solidFill>
            <a:srgbClr val="FFA9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95348" y="1969389"/>
            <a:ext cx="5453380" cy="36353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10"/>
              </a:spcBef>
            </a:pPr>
            <a:r>
              <a:rPr sz="2100" b="1" spc="-180" dirty="0">
                <a:latin typeface="Arial"/>
                <a:cs typeface="Arial"/>
              </a:rPr>
              <a:t>Korupsi</a:t>
            </a:r>
            <a:r>
              <a:rPr sz="2100" b="1" spc="-40" dirty="0">
                <a:latin typeface="Arial"/>
                <a:cs typeface="Arial"/>
              </a:rPr>
              <a:t> </a:t>
            </a:r>
            <a:r>
              <a:rPr sz="2100" b="1" spc="-110" dirty="0">
                <a:latin typeface="Arial"/>
                <a:cs typeface="Arial"/>
              </a:rPr>
              <a:t>dalam</a:t>
            </a:r>
            <a:r>
              <a:rPr sz="2100" b="1" spc="-10" dirty="0">
                <a:latin typeface="Arial"/>
                <a:cs typeface="Arial"/>
              </a:rPr>
              <a:t> </a:t>
            </a:r>
            <a:r>
              <a:rPr sz="2100" b="1" spc="-204" dirty="0">
                <a:latin typeface="Arial"/>
                <a:cs typeface="Arial"/>
              </a:rPr>
              <a:t>Sektor</a:t>
            </a:r>
            <a:r>
              <a:rPr sz="2100" b="1" spc="-5" dirty="0">
                <a:latin typeface="Arial"/>
                <a:cs typeface="Arial"/>
              </a:rPr>
              <a:t> </a:t>
            </a:r>
            <a:r>
              <a:rPr sz="2100" b="1" spc="-80" dirty="0">
                <a:latin typeface="Arial"/>
                <a:cs typeface="Arial"/>
              </a:rPr>
              <a:t>Pemerintahan</a:t>
            </a:r>
            <a:r>
              <a:rPr sz="2100" spc="-80" dirty="0">
                <a:latin typeface="Arial MT"/>
                <a:cs typeface="Arial MT"/>
              </a:rPr>
              <a:t>:</a:t>
            </a:r>
            <a:endParaRPr sz="2100">
              <a:latin typeface="Arial MT"/>
              <a:cs typeface="Arial MT"/>
            </a:endParaRPr>
          </a:p>
          <a:p>
            <a:pPr marL="53340" marR="58419">
              <a:lnSpc>
                <a:spcPct val="100000"/>
              </a:lnSpc>
              <a:spcBef>
                <a:spcPts val="2295"/>
              </a:spcBef>
            </a:pPr>
            <a:r>
              <a:rPr sz="1900" spc="-130" dirty="0">
                <a:latin typeface="Arial MT"/>
                <a:cs typeface="Arial MT"/>
              </a:rPr>
              <a:t>Tindakan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110" dirty="0">
                <a:latin typeface="Arial MT"/>
                <a:cs typeface="Arial MT"/>
              </a:rPr>
              <a:t>penyalahgunaan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45" dirty="0">
                <a:latin typeface="Arial MT"/>
                <a:cs typeface="Arial MT"/>
              </a:rPr>
              <a:t>wewenang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oleh</a:t>
            </a:r>
            <a:r>
              <a:rPr sz="1900" spc="5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pejabat </a:t>
            </a:r>
            <a:r>
              <a:rPr sz="1900" spc="-65" dirty="0">
                <a:latin typeface="Arial MT"/>
                <a:cs typeface="Arial MT"/>
              </a:rPr>
              <a:t>publik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untuk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60" dirty="0">
                <a:latin typeface="Arial MT"/>
                <a:cs typeface="Arial MT"/>
              </a:rPr>
              <a:t>keuntungan</a:t>
            </a:r>
            <a:r>
              <a:rPr sz="1900" dirty="0">
                <a:latin typeface="Arial MT"/>
                <a:cs typeface="Arial MT"/>
              </a:rPr>
              <a:t> pribadi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atau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30" dirty="0">
                <a:latin typeface="Arial MT"/>
                <a:cs typeface="Arial MT"/>
              </a:rPr>
              <a:t>kelompok,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50" dirty="0">
                <a:latin typeface="Arial MT"/>
                <a:cs typeface="Arial MT"/>
              </a:rPr>
              <a:t>seperti </a:t>
            </a:r>
            <a:r>
              <a:rPr sz="1900" spc="-160" dirty="0">
                <a:latin typeface="Arial MT"/>
                <a:cs typeface="Arial MT"/>
              </a:rPr>
              <a:t>suap,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penggelapan,</a:t>
            </a:r>
            <a:r>
              <a:rPr sz="1900" spc="-5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dan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45" dirty="0">
                <a:latin typeface="Arial MT"/>
                <a:cs typeface="Arial MT"/>
              </a:rPr>
              <a:t>nepotisme.</a:t>
            </a:r>
            <a:endParaRPr sz="19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900">
              <a:latin typeface="Arial MT"/>
              <a:cs typeface="Arial MT"/>
            </a:endParaRPr>
          </a:p>
          <a:p>
            <a:pPr marL="20955">
              <a:lnSpc>
                <a:spcPct val="100000"/>
              </a:lnSpc>
            </a:pPr>
            <a:r>
              <a:rPr sz="2100" b="1" spc="-185" dirty="0">
                <a:latin typeface="Arial"/>
                <a:cs typeface="Arial"/>
              </a:rPr>
              <a:t>Korupsi</a:t>
            </a:r>
            <a:r>
              <a:rPr sz="2100" b="1" spc="-40" dirty="0">
                <a:latin typeface="Arial"/>
                <a:cs typeface="Arial"/>
              </a:rPr>
              <a:t> </a:t>
            </a:r>
            <a:r>
              <a:rPr sz="2100" b="1" spc="-114" dirty="0">
                <a:latin typeface="Arial"/>
                <a:cs typeface="Arial"/>
              </a:rPr>
              <a:t>dalam</a:t>
            </a:r>
            <a:r>
              <a:rPr sz="2100" b="1" spc="-10" dirty="0">
                <a:latin typeface="Arial"/>
                <a:cs typeface="Arial"/>
              </a:rPr>
              <a:t> </a:t>
            </a:r>
            <a:r>
              <a:rPr sz="2100" b="1" spc="-130" dirty="0">
                <a:latin typeface="Arial"/>
                <a:cs typeface="Arial"/>
              </a:rPr>
              <a:t>Dunia</a:t>
            </a:r>
            <a:r>
              <a:rPr sz="2100" b="1" dirty="0">
                <a:latin typeface="Arial"/>
                <a:cs typeface="Arial"/>
              </a:rPr>
              <a:t> </a:t>
            </a:r>
            <a:r>
              <a:rPr sz="2100" b="1" spc="-25" dirty="0">
                <a:latin typeface="Arial"/>
                <a:cs typeface="Arial"/>
              </a:rPr>
              <a:t>Bisnis</a:t>
            </a:r>
            <a:endParaRPr sz="21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85"/>
              </a:spcBef>
            </a:pPr>
            <a:r>
              <a:rPr sz="1900" spc="-140" dirty="0">
                <a:latin typeface="Arial MT"/>
                <a:cs typeface="Arial MT"/>
              </a:rPr>
              <a:t>Penyalahgunaan</a:t>
            </a:r>
            <a:r>
              <a:rPr sz="1900" spc="-65" dirty="0">
                <a:latin typeface="Arial MT"/>
                <a:cs typeface="Arial MT"/>
              </a:rPr>
              <a:t> </a:t>
            </a:r>
            <a:r>
              <a:rPr sz="1900" spc="-40" dirty="0">
                <a:latin typeface="Arial MT"/>
                <a:cs typeface="Arial MT"/>
              </a:rPr>
              <a:t>jabatan</a:t>
            </a:r>
            <a:r>
              <a:rPr sz="1900" spc="-65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atau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peran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dalam</a:t>
            </a:r>
            <a:r>
              <a:rPr sz="1900" spc="-40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perusahaan </a:t>
            </a:r>
            <a:r>
              <a:rPr sz="1900" spc="-175" dirty="0">
                <a:latin typeface="Arial MT"/>
                <a:cs typeface="Arial MT"/>
              </a:rPr>
              <a:t>untuk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160" dirty="0">
                <a:latin typeface="Arial MT"/>
                <a:cs typeface="Arial MT"/>
              </a:rPr>
              <a:t>keuntungan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pribadi,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seperti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30" dirty="0">
                <a:latin typeface="Arial MT"/>
                <a:cs typeface="Arial MT"/>
              </a:rPr>
              <a:t>manipulasi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laporan </a:t>
            </a:r>
            <a:r>
              <a:rPr sz="1900" spc="-135" dirty="0">
                <a:latin typeface="Arial MT"/>
                <a:cs typeface="Arial MT"/>
              </a:rPr>
              <a:t>keuangan,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145" dirty="0">
                <a:latin typeface="Arial MT"/>
                <a:cs typeface="Arial MT"/>
              </a:rPr>
              <a:t>kolusi,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atau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105" dirty="0">
                <a:latin typeface="Arial MT"/>
                <a:cs typeface="Arial MT"/>
              </a:rPr>
              <a:t>pemberian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55" dirty="0">
                <a:latin typeface="Arial MT"/>
                <a:cs typeface="Arial MT"/>
              </a:rPr>
              <a:t>suap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untuk </a:t>
            </a:r>
            <a:r>
              <a:rPr sz="1900" spc="-105" dirty="0">
                <a:latin typeface="Arial MT"/>
                <a:cs typeface="Arial MT"/>
              </a:rPr>
              <a:t>mendapatkan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proyek.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392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Arial MT"/>
                <a:cs typeface="Arial MT"/>
              </a:rPr>
              <a:t>1.</a:t>
            </a:r>
            <a:r>
              <a:rPr b="0" spc="-260" dirty="0">
                <a:latin typeface="Arial MT"/>
                <a:cs typeface="Arial MT"/>
              </a:rPr>
              <a:t> </a:t>
            </a:r>
            <a:r>
              <a:rPr spc="-420" dirty="0"/>
              <a:t>Ruang</a:t>
            </a:r>
            <a:r>
              <a:rPr spc="-55" dirty="0"/>
              <a:t> </a:t>
            </a:r>
            <a:r>
              <a:rPr spc="-395" dirty="0"/>
              <a:t>Lingkup</a:t>
            </a:r>
            <a:r>
              <a:rPr spc="-55" dirty="0"/>
              <a:t> </a:t>
            </a:r>
            <a:r>
              <a:rPr spc="-400" dirty="0"/>
              <a:t>Korupsi</a:t>
            </a: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58911" y="3992879"/>
            <a:ext cx="2846831" cy="168554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58911" y="1987295"/>
            <a:ext cx="2846831" cy="1603248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57527" y="4233671"/>
            <a:ext cx="287020" cy="268605"/>
          </a:xfrm>
          <a:custGeom>
            <a:avLst/>
            <a:gdLst/>
            <a:ahLst/>
            <a:cxnLst/>
            <a:rect l="l" t="t" r="r" b="b"/>
            <a:pathLst>
              <a:path w="287019" h="268604">
                <a:moveTo>
                  <a:pt x="143255" y="0"/>
                </a:moveTo>
                <a:lnTo>
                  <a:pt x="97974" y="6839"/>
                </a:lnTo>
                <a:lnTo>
                  <a:pt x="58649" y="25883"/>
                </a:lnTo>
                <a:lnTo>
                  <a:pt x="27639" y="54918"/>
                </a:lnTo>
                <a:lnTo>
                  <a:pt x="7303" y="91732"/>
                </a:lnTo>
                <a:lnTo>
                  <a:pt x="0" y="134111"/>
                </a:lnTo>
                <a:lnTo>
                  <a:pt x="7303" y="176491"/>
                </a:lnTo>
                <a:lnTo>
                  <a:pt x="27639" y="213305"/>
                </a:lnTo>
                <a:lnTo>
                  <a:pt x="58649" y="242340"/>
                </a:lnTo>
                <a:lnTo>
                  <a:pt x="97974" y="261384"/>
                </a:lnTo>
                <a:lnTo>
                  <a:pt x="143255" y="268223"/>
                </a:lnTo>
                <a:lnTo>
                  <a:pt x="188537" y="261384"/>
                </a:lnTo>
                <a:lnTo>
                  <a:pt x="227862" y="242340"/>
                </a:lnTo>
                <a:lnTo>
                  <a:pt x="258872" y="213305"/>
                </a:lnTo>
                <a:lnTo>
                  <a:pt x="279208" y="176491"/>
                </a:lnTo>
                <a:lnTo>
                  <a:pt x="286511" y="134111"/>
                </a:lnTo>
                <a:lnTo>
                  <a:pt x="279208" y="91732"/>
                </a:lnTo>
                <a:lnTo>
                  <a:pt x="258872" y="54918"/>
                </a:lnTo>
                <a:lnTo>
                  <a:pt x="227862" y="25883"/>
                </a:lnTo>
                <a:lnTo>
                  <a:pt x="188537" y="6839"/>
                </a:lnTo>
                <a:lnTo>
                  <a:pt x="143255" y="0"/>
                </a:lnTo>
                <a:close/>
              </a:path>
            </a:pathLst>
          </a:custGeom>
          <a:solidFill>
            <a:srgbClr val="C5DF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392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Arial MT"/>
                <a:cs typeface="Arial MT"/>
              </a:rPr>
              <a:t>1.</a:t>
            </a:r>
            <a:r>
              <a:rPr b="0" spc="-260" dirty="0">
                <a:latin typeface="Arial MT"/>
                <a:cs typeface="Arial MT"/>
              </a:rPr>
              <a:t> </a:t>
            </a:r>
            <a:r>
              <a:rPr spc="-420" dirty="0"/>
              <a:t>Ruang</a:t>
            </a:r>
            <a:r>
              <a:rPr spc="-55" dirty="0"/>
              <a:t> </a:t>
            </a:r>
            <a:r>
              <a:rPr spc="-395" dirty="0"/>
              <a:t>Lingkup</a:t>
            </a:r>
            <a:r>
              <a:rPr spc="-55" dirty="0"/>
              <a:t> </a:t>
            </a:r>
            <a:r>
              <a:rPr spc="-400" dirty="0"/>
              <a:t>Korupsi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5431" y="3831335"/>
            <a:ext cx="3185160" cy="2014727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545336" y="2316479"/>
            <a:ext cx="307975" cy="277495"/>
          </a:xfrm>
          <a:custGeom>
            <a:avLst/>
            <a:gdLst/>
            <a:ahLst/>
            <a:cxnLst/>
            <a:rect l="l" t="t" r="r" b="b"/>
            <a:pathLst>
              <a:path w="307975" h="277494">
                <a:moveTo>
                  <a:pt x="153924" y="0"/>
                </a:moveTo>
                <a:lnTo>
                  <a:pt x="105290" y="7071"/>
                </a:lnTo>
                <a:lnTo>
                  <a:pt x="63038" y="26761"/>
                </a:lnTo>
                <a:lnTo>
                  <a:pt x="29711" y="56784"/>
                </a:lnTo>
                <a:lnTo>
                  <a:pt x="7851" y="94853"/>
                </a:lnTo>
                <a:lnTo>
                  <a:pt x="0" y="138684"/>
                </a:lnTo>
                <a:lnTo>
                  <a:pt x="7851" y="182514"/>
                </a:lnTo>
                <a:lnTo>
                  <a:pt x="29711" y="220583"/>
                </a:lnTo>
                <a:lnTo>
                  <a:pt x="63038" y="250606"/>
                </a:lnTo>
                <a:lnTo>
                  <a:pt x="105290" y="270296"/>
                </a:lnTo>
                <a:lnTo>
                  <a:pt x="153924" y="277368"/>
                </a:lnTo>
                <a:lnTo>
                  <a:pt x="202557" y="270296"/>
                </a:lnTo>
                <a:lnTo>
                  <a:pt x="244809" y="250606"/>
                </a:lnTo>
                <a:lnTo>
                  <a:pt x="278136" y="220583"/>
                </a:lnTo>
                <a:lnTo>
                  <a:pt x="299996" y="182514"/>
                </a:lnTo>
                <a:lnTo>
                  <a:pt x="307847" y="138684"/>
                </a:lnTo>
                <a:lnTo>
                  <a:pt x="299996" y="94853"/>
                </a:lnTo>
                <a:lnTo>
                  <a:pt x="278136" y="56784"/>
                </a:lnTo>
                <a:lnTo>
                  <a:pt x="244809" y="26761"/>
                </a:lnTo>
                <a:lnTo>
                  <a:pt x="202557" y="7071"/>
                </a:lnTo>
                <a:lnTo>
                  <a:pt x="153924" y="0"/>
                </a:lnTo>
                <a:close/>
              </a:path>
            </a:pathLst>
          </a:custGeom>
          <a:solidFill>
            <a:srgbClr val="2734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05761" y="2150033"/>
            <a:ext cx="4157979" cy="3669029"/>
          </a:xfrm>
          <a:prstGeom prst="rect">
            <a:avLst/>
          </a:prstGeom>
        </p:spPr>
        <p:txBody>
          <a:bodyPr vert="horz" wrap="square" lIns="0" tIns="1181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30"/>
              </a:spcBef>
            </a:pPr>
            <a:r>
              <a:rPr sz="2100" spc="-145" dirty="0">
                <a:latin typeface="Arial MT"/>
                <a:cs typeface="Arial MT"/>
              </a:rPr>
              <a:t>Korupsi</a:t>
            </a:r>
            <a:r>
              <a:rPr sz="2100" dirty="0">
                <a:latin typeface="Arial MT"/>
                <a:cs typeface="Arial MT"/>
              </a:rPr>
              <a:t> </a:t>
            </a:r>
            <a:r>
              <a:rPr sz="2100" spc="-70" dirty="0">
                <a:latin typeface="Arial MT"/>
                <a:cs typeface="Arial MT"/>
              </a:rPr>
              <a:t>dalam</a:t>
            </a:r>
            <a:r>
              <a:rPr sz="2100" spc="-10" dirty="0">
                <a:latin typeface="Arial MT"/>
                <a:cs typeface="Arial MT"/>
              </a:rPr>
              <a:t> </a:t>
            </a:r>
            <a:r>
              <a:rPr sz="2100" spc="-125" dirty="0">
                <a:latin typeface="Arial MT"/>
                <a:cs typeface="Arial MT"/>
              </a:rPr>
              <a:t>Sektor</a:t>
            </a:r>
            <a:r>
              <a:rPr sz="2100" spc="-25" dirty="0">
                <a:latin typeface="Arial MT"/>
                <a:cs typeface="Arial MT"/>
              </a:rPr>
              <a:t> </a:t>
            </a:r>
            <a:r>
              <a:rPr sz="2100" spc="-35" dirty="0">
                <a:latin typeface="Arial MT"/>
                <a:cs typeface="Arial MT"/>
              </a:rPr>
              <a:t>Hukum</a:t>
            </a:r>
            <a:endParaRPr sz="2100">
              <a:latin typeface="Arial MT"/>
              <a:cs typeface="Arial MT"/>
            </a:endParaRPr>
          </a:p>
          <a:p>
            <a:pPr marL="96520" marR="5080">
              <a:lnSpc>
                <a:spcPct val="100000"/>
              </a:lnSpc>
              <a:spcBef>
                <a:spcPts val="735"/>
              </a:spcBef>
            </a:pPr>
            <a:r>
              <a:rPr sz="1900" spc="-140" dirty="0">
                <a:latin typeface="Arial MT"/>
                <a:cs typeface="Arial MT"/>
              </a:rPr>
              <a:t>Penyalahgunaan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45" dirty="0">
                <a:latin typeface="Arial MT"/>
                <a:cs typeface="Arial MT"/>
              </a:rPr>
              <a:t>kekuasaan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130" dirty="0">
                <a:latin typeface="Arial MT"/>
                <a:cs typeface="Arial MT"/>
              </a:rPr>
              <a:t>oleh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penegak </a:t>
            </a:r>
            <a:r>
              <a:rPr sz="1900" spc="-235" dirty="0">
                <a:latin typeface="Arial MT"/>
                <a:cs typeface="Arial MT"/>
              </a:rPr>
              <a:t>hukum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atau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pihak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05" dirty="0">
                <a:latin typeface="Arial MT"/>
                <a:cs typeface="Arial MT"/>
              </a:rPr>
              <a:t>berwenang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untuk </a:t>
            </a:r>
            <a:r>
              <a:rPr sz="1900" spc="-120" dirty="0">
                <a:latin typeface="Arial MT"/>
                <a:cs typeface="Arial MT"/>
              </a:rPr>
              <a:t>menghindari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215" dirty="0">
                <a:latin typeface="Arial MT"/>
                <a:cs typeface="Arial MT"/>
              </a:rPr>
              <a:t>hukum,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seperti</a:t>
            </a:r>
            <a:r>
              <a:rPr sz="1900" spc="20" dirty="0">
                <a:latin typeface="Arial MT"/>
                <a:cs typeface="Arial MT"/>
              </a:rPr>
              <a:t> </a:t>
            </a:r>
            <a:r>
              <a:rPr sz="1900" spc="-150" dirty="0">
                <a:latin typeface="Arial MT"/>
                <a:cs typeface="Arial MT"/>
              </a:rPr>
              <a:t>suap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kepada </a:t>
            </a:r>
            <a:r>
              <a:rPr sz="1900" spc="-150" dirty="0">
                <a:latin typeface="Arial MT"/>
                <a:cs typeface="Arial MT"/>
              </a:rPr>
              <a:t>hakim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atau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polisi.</a:t>
            </a:r>
            <a:endParaRPr sz="1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z="1900">
              <a:latin typeface="Arial MT"/>
              <a:cs typeface="Arial MT"/>
            </a:endParaRPr>
          </a:p>
          <a:p>
            <a:pPr marL="19685">
              <a:lnSpc>
                <a:spcPct val="100000"/>
              </a:lnSpc>
            </a:pPr>
            <a:r>
              <a:rPr sz="2100" spc="-145" dirty="0">
                <a:latin typeface="Arial MT"/>
                <a:cs typeface="Arial MT"/>
              </a:rPr>
              <a:t>Korupsi</a:t>
            </a:r>
            <a:r>
              <a:rPr sz="2100" spc="-5" dirty="0">
                <a:latin typeface="Arial MT"/>
                <a:cs typeface="Arial MT"/>
              </a:rPr>
              <a:t> </a:t>
            </a:r>
            <a:r>
              <a:rPr sz="2100" spc="-70" dirty="0">
                <a:latin typeface="Arial MT"/>
                <a:cs typeface="Arial MT"/>
              </a:rPr>
              <a:t>dalam</a:t>
            </a:r>
            <a:r>
              <a:rPr sz="2100" spc="-20" dirty="0">
                <a:latin typeface="Arial MT"/>
                <a:cs typeface="Arial MT"/>
              </a:rPr>
              <a:t> Pendidikan</a:t>
            </a:r>
            <a:endParaRPr sz="2100">
              <a:latin typeface="Arial MT"/>
              <a:cs typeface="Arial MT"/>
            </a:endParaRPr>
          </a:p>
          <a:p>
            <a:pPr marL="133985" marR="325120">
              <a:lnSpc>
                <a:spcPct val="100000"/>
              </a:lnSpc>
              <a:spcBef>
                <a:spcPts val="865"/>
              </a:spcBef>
            </a:pPr>
            <a:r>
              <a:rPr sz="1900" spc="-95" dirty="0">
                <a:latin typeface="Arial MT"/>
                <a:cs typeface="Arial MT"/>
              </a:rPr>
              <a:t>Praktik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seperti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40" dirty="0">
                <a:latin typeface="Arial MT"/>
                <a:cs typeface="Arial MT"/>
              </a:rPr>
              <a:t>memberikan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uang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110" dirty="0">
                <a:latin typeface="Arial MT"/>
                <a:cs typeface="Arial MT"/>
              </a:rPr>
              <a:t>suap </a:t>
            </a:r>
            <a:r>
              <a:rPr sz="1900" spc="-175" dirty="0">
                <a:latin typeface="Arial MT"/>
                <a:cs typeface="Arial MT"/>
              </a:rPr>
              <a:t>untuk</a:t>
            </a:r>
            <a:r>
              <a:rPr sz="1900" spc="45" dirty="0">
                <a:latin typeface="Arial MT"/>
                <a:cs typeface="Arial MT"/>
              </a:rPr>
              <a:t> </a:t>
            </a:r>
            <a:r>
              <a:rPr sz="1900" spc="-155" dirty="0">
                <a:latin typeface="Arial MT"/>
                <a:cs typeface="Arial MT"/>
              </a:rPr>
              <a:t>kelulusan,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120" dirty="0">
                <a:latin typeface="Arial MT"/>
                <a:cs typeface="Arial MT"/>
              </a:rPr>
              <a:t>penyelewengan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20" dirty="0">
                <a:latin typeface="Arial MT"/>
                <a:cs typeface="Arial MT"/>
              </a:rPr>
              <a:t>dana </a:t>
            </a:r>
            <a:r>
              <a:rPr sz="1900" spc="-140" dirty="0">
                <a:latin typeface="Arial MT"/>
                <a:cs typeface="Arial MT"/>
              </a:rPr>
              <a:t>beasiswa,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55" dirty="0">
                <a:latin typeface="Arial MT"/>
                <a:cs typeface="Arial MT"/>
              </a:rPr>
              <a:t>atau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130" dirty="0">
                <a:latin typeface="Arial MT"/>
                <a:cs typeface="Arial MT"/>
              </a:rPr>
              <a:t>manipulasi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20" dirty="0">
                <a:latin typeface="Arial MT"/>
                <a:cs typeface="Arial MT"/>
              </a:rPr>
              <a:t>nilai </a:t>
            </a:r>
            <a:r>
              <a:rPr sz="1900" spc="-10" dirty="0">
                <a:latin typeface="Arial MT"/>
                <a:cs typeface="Arial MT"/>
              </a:rPr>
              <a:t>akademik.</a:t>
            </a:r>
            <a:endParaRPr sz="1900">
              <a:latin typeface="Arial MT"/>
              <a:cs typeface="Arial MT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85431" y="2033016"/>
            <a:ext cx="3185160" cy="161848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5481" y="2012137"/>
            <a:ext cx="5740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5" dirty="0">
                <a:solidFill>
                  <a:srgbClr val="F15245"/>
                </a:solidFill>
                <a:latin typeface="Courier New"/>
                <a:cs typeface="Courier New"/>
              </a:rPr>
              <a:t>01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5481" y="3490036"/>
            <a:ext cx="5740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5" dirty="0">
                <a:solidFill>
                  <a:srgbClr val="FFA955"/>
                </a:solidFill>
                <a:latin typeface="Courier New"/>
                <a:cs typeface="Courier New"/>
              </a:rPr>
              <a:t>02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5481" y="4767783"/>
            <a:ext cx="5740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5" dirty="0">
                <a:solidFill>
                  <a:srgbClr val="695E78"/>
                </a:solidFill>
                <a:latin typeface="Courier New"/>
                <a:cs typeface="Courier New"/>
              </a:rPr>
              <a:t>03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26692" y="2144267"/>
            <a:ext cx="0" cy="366395"/>
          </a:xfrm>
          <a:custGeom>
            <a:avLst/>
            <a:gdLst/>
            <a:ahLst/>
            <a:cxnLst/>
            <a:rect l="l" t="t" r="r" b="b"/>
            <a:pathLst>
              <a:path h="366394">
                <a:moveTo>
                  <a:pt x="0" y="0"/>
                </a:moveTo>
                <a:lnTo>
                  <a:pt x="0" y="366014"/>
                </a:lnTo>
              </a:path>
            </a:pathLst>
          </a:custGeom>
          <a:ln w="51816">
            <a:solidFill>
              <a:srgbClr val="F15245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29739" y="3656076"/>
            <a:ext cx="0" cy="366395"/>
          </a:xfrm>
          <a:custGeom>
            <a:avLst/>
            <a:gdLst/>
            <a:ahLst/>
            <a:cxnLst/>
            <a:rect l="l" t="t" r="r" b="b"/>
            <a:pathLst>
              <a:path h="366395">
                <a:moveTo>
                  <a:pt x="0" y="0"/>
                </a:moveTo>
                <a:lnTo>
                  <a:pt x="0" y="366013"/>
                </a:lnTo>
              </a:path>
            </a:pathLst>
          </a:custGeom>
          <a:ln w="51816">
            <a:solidFill>
              <a:srgbClr val="FFA955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26692" y="4917947"/>
            <a:ext cx="0" cy="366395"/>
          </a:xfrm>
          <a:custGeom>
            <a:avLst/>
            <a:gdLst/>
            <a:ahLst/>
            <a:cxnLst/>
            <a:rect l="l" t="t" r="r" b="b"/>
            <a:pathLst>
              <a:path h="366395">
                <a:moveTo>
                  <a:pt x="0" y="0"/>
                </a:moveTo>
                <a:lnTo>
                  <a:pt x="0" y="366013"/>
                </a:lnTo>
              </a:path>
            </a:pathLst>
          </a:custGeom>
          <a:ln w="51816">
            <a:solidFill>
              <a:srgbClr val="695E7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886204" y="2165680"/>
            <a:ext cx="8364220" cy="894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75" dirty="0">
                <a:latin typeface="Arial"/>
                <a:cs typeface="Arial"/>
              </a:rPr>
              <a:t>Korupsi</a:t>
            </a:r>
            <a:r>
              <a:rPr sz="1900" b="1" dirty="0">
                <a:latin typeface="Arial"/>
                <a:cs typeface="Arial"/>
              </a:rPr>
              <a:t> </a:t>
            </a:r>
            <a:r>
              <a:rPr sz="1900" b="1" spc="-50" dirty="0">
                <a:latin typeface="Arial"/>
                <a:cs typeface="Arial"/>
              </a:rPr>
              <a:t>Struktural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00" spc="-140" dirty="0">
                <a:latin typeface="Arial MT"/>
                <a:cs typeface="Arial MT"/>
              </a:rPr>
              <a:t>Korupsi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yang</a:t>
            </a:r>
            <a:r>
              <a:rPr sz="1900" spc="-5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terjadi </a:t>
            </a:r>
            <a:r>
              <a:rPr sz="1900" spc="-125" dirty="0">
                <a:latin typeface="Arial MT"/>
                <a:cs typeface="Arial MT"/>
              </a:rPr>
              <a:t>secara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65" dirty="0">
                <a:latin typeface="Arial MT"/>
                <a:cs typeface="Arial MT"/>
              </a:rPr>
              <a:t>sistemik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di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70" dirty="0">
                <a:latin typeface="Arial MT"/>
                <a:cs typeface="Arial MT"/>
              </a:rPr>
              <a:t>dalam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suatu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lembaga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atau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14" dirty="0">
                <a:latin typeface="Arial MT"/>
                <a:cs typeface="Arial MT"/>
              </a:rPr>
              <a:t>organisasi,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di</a:t>
            </a:r>
            <a:r>
              <a:rPr sz="1900" spc="-40" dirty="0">
                <a:latin typeface="Arial MT"/>
                <a:cs typeface="Arial MT"/>
              </a:rPr>
              <a:t> </a:t>
            </a:r>
            <a:r>
              <a:rPr sz="1900" spc="-20" dirty="0">
                <a:latin typeface="Arial MT"/>
                <a:cs typeface="Arial MT"/>
              </a:rPr>
              <a:t>mana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900" spc="-90" dirty="0">
                <a:latin typeface="Arial MT"/>
                <a:cs typeface="Arial MT"/>
              </a:rPr>
              <a:t>banyak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pihak</a:t>
            </a:r>
            <a:r>
              <a:rPr sz="1900" spc="-5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terlibat</a:t>
            </a:r>
            <a:r>
              <a:rPr sz="1900" spc="-5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dan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20" dirty="0">
                <a:latin typeface="Arial MT"/>
                <a:cs typeface="Arial MT"/>
              </a:rPr>
              <a:t>terjadi</a:t>
            </a:r>
            <a:r>
              <a:rPr sz="1900" spc="-40" dirty="0">
                <a:latin typeface="Arial MT"/>
                <a:cs typeface="Arial MT"/>
              </a:rPr>
              <a:t> </a:t>
            </a:r>
            <a:r>
              <a:rPr sz="1900" spc="-130" dirty="0">
                <a:latin typeface="Arial MT"/>
                <a:cs typeface="Arial MT"/>
              </a:rPr>
              <a:t>secara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berkelanjutan.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158234" y="726770"/>
            <a:ext cx="451485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97535" algn="l"/>
              </a:tabLst>
            </a:pPr>
            <a:r>
              <a:rPr b="0" spc="-25" dirty="0">
                <a:latin typeface="Arial MT"/>
                <a:cs typeface="Arial MT"/>
              </a:rPr>
              <a:t>2.</a:t>
            </a:r>
            <a:r>
              <a:rPr b="0" dirty="0">
                <a:latin typeface="Arial MT"/>
                <a:cs typeface="Arial MT"/>
              </a:rPr>
              <a:t>	</a:t>
            </a:r>
            <a:r>
              <a:rPr spc="-295" dirty="0"/>
              <a:t>Kategori</a:t>
            </a:r>
            <a:r>
              <a:rPr spc="-90" dirty="0"/>
              <a:t> </a:t>
            </a:r>
            <a:r>
              <a:rPr spc="-400" dirty="0"/>
              <a:t>Korupsi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886204" y="3524834"/>
            <a:ext cx="7979409" cy="894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75" dirty="0">
                <a:latin typeface="Arial"/>
                <a:cs typeface="Arial"/>
              </a:rPr>
              <a:t>Korupsi</a:t>
            </a:r>
            <a:r>
              <a:rPr sz="1900" b="1" spc="5" dirty="0">
                <a:latin typeface="Arial"/>
                <a:cs typeface="Arial"/>
              </a:rPr>
              <a:t> </a:t>
            </a:r>
            <a:r>
              <a:rPr sz="1900" b="1" spc="-10" dirty="0">
                <a:latin typeface="Arial"/>
                <a:cs typeface="Arial"/>
              </a:rPr>
              <a:t>Individual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00" spc="-140" dirty="0">
                <a:latin typeface="Arial MT"/>
                <a:cs typeface="Arial MT"/>
              </a:rPr>
              <a:t>Korupsi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yang</a:t>
            </a:r>
            <a:r>
              <a:rPr sz="1900" spc="-50" dirty="0">
                <a:latin typeface="Arial MT"/>
                <a:cs typeface="Arial MT"/>
              </a:rPr>
              <a:t> </a:t>
            </a:r>
            <a:r>
              <a:rPr sz="1900" spc="-90" dirty="0">
                <a:latin typeface="Arial MT"/>
                <a:cs typeface="Arial MT"/>
              </a:rPr>
              <a:t>dilakukan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oleh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individu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70" dirty="0">
                <a:latin typeface="Arial MT"/>
                <a:cs typeface="Arial MT"/>
              </a:rPr>
              <a:t>dalam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kapasitas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pribadi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170" dirty="0">
                <a:latin typeface="Arial MT"/>
                <a:cs typeface="Arial MT"/>
              </a:rPr>
              <a:t>untuk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mendapatkan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900" spc="-155" dirty="0">
                <a:latin typeface="Arial MT"/>
                <a:cs typeface="Arial MT"/>
              </a:rPr>
              <a:t>keuntungan,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95" dirty="0">
                <a:latin typeface="Arial MT"/>
                <a:cs typeface="Arial MT"/>
              </a:rPr>
              <a:t>seringkali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45" dirty="0">
                <a:latin typeface="Arial MT"/>
                <a:cs typeface="Arial MT"/>
              </a:rPr>
              <a:t>tanpa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melibatkan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jaringan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yang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luas.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86204" y="4810759"/>
            <a:ext cx="8388350" cy="1183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75" dirty="0">
                <a:latin typeface="Arial"/>
                <a:cs typeface="Arial"/>
              </a:rPr>
              <a:t>Korupsi</a:t>
            </a:r>
            <a:r>
              <a:rPr sz="1900" b="1" spc="20" dirty="0">
                <a:latin typeface="Arial"/>
                <a:cs typeface="Arial"/>
              </a:rPr>
              <a:t> </a:t>
            </a:r>
            <a:r>
              <a:rPr sz="1900" b="1" spc="-10" dirty="0">
                <a:latin typeface="Arial"/>
                <a:cs typeface="Arial"/>
              </a:rPr>
              <a:t>Politik</a:t>
            </a:r>
            <a:endParaRPr sz="1900">
              <a:latin typeface="Arial"/>
              <a:cs typeface="Arial"/>
            </a:endParaRPr>
          </a:p>
          <a:p>
            <a:pPr marL="12700" marR="5080" indent="66675">
              <a:lnSpc>
                <a:spcPct val="100000"/>
              </a:lnSpc>
            </a:pPr>
            <a:r>
              <a:rPr sz="1900" spc="-140" dirty="0">
                <a:latin typeface="Arial MT"/>
                <a:cs typeface="Arial MT"/>
              </a:rPr>
              <a:t>Korupsi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yang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55" dirty="0">
                <a:latin typeface="Arial MT"/>
                <a:cs typeface="Arial MT"/>
              </a:rPr>
              <a:t>berkaitan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14" dirty="0">
                <a:latin typeface="Arial MT"/>
                <a:cs typeface="Arial MT"/>
              </a:rPr>
              <a:t>dengan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10" dirty="0">
                <a:latin typeface="Arial MT"/>
                <a:cs typeface="Arial MT"/>
              </a:rPr>
              <a:t>penyalahgunaan</a:t>
            </a:r>
            <a:r>
              <a:rPr sz="1900" spc="-70" dirty="0">
                <a:latin typeface="Arial MT"/>
                <a:cs typeface="Arial MT"/>
              </a:rPr>
              <a:t> </a:t>
            </a:r>
            <a:r>
              <a:rPr sz="1900" spc="-50" dirty="0">
                <a:latin typeface="Arial MT"/>
                <a:cs typeface="Arial MT"/>
              </a:rPr>
              <a:t>jabatan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40" dirty="0">
                <a:latin typeface="Arial MT"/>
                <a:cs typeface="Arial MT"/>
              </a:rPr>
              <a:t>politik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untuk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kepentingan pribadi </a:t>
            </a:r>
            <a:r>
              <a:rPr sz="1900" spc="-60" dirty="0">
                <a:latin typeface="Arial MT"/>
                <a:cs typeface="Arial MT"/>
              </a:rPr>
              <a:t>atau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partai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50" dirty="0">
                <a:latin typeface="Arial MT"/>
                <a:cs typeface="Arial MT"/>
              </a:rPr>
              <a:t>politik,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seperti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55" dirty="0">
                <a:latin typeface="Arial MT"/>
                <a:cs typeface="Arial MT"/>
              </a:rPr>
              <a:t>menerima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155" dirty="0">
                <a:latin typeface="Arial MT"/>
                <a:cs typeface="Arial MT"/>
              </a:rPr>
              <a:t>suap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untuk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170" dirty="0">
                <a:latin typeface="Arial MT"/>
                <a:cs typeface="Arial MT"/>
              </a:rPr>
              <a:t>mengesahkan</a:t>
            </a:r>
            <a:r>
              <a:rPr sz="1900" spc="-40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undang-</a:t>
            </a:r>
            <a:r>
              <a:rPr sz="1900" spc="-50" dirty="0">
                <a:latin typeface="Arial MT"/>
                <a:cs typeface="Arial MT"/>
              </a:rPr>
              <a:t>undang </a:t>
            </a:r>
            <a:r>
              <a:rPr sz="1900" spc="-60" dirty="0">
                <a:latin typeface="Arial MT"/>
                <a:cs typeface="Arial MT"/>
              </a:rPr>
              <a:t>atau </a:t>
            </a:r>
            <a:r>
              <a:rPr sz="1900" spc="-10" dirty="0">
                <a:latin typeface="Arial MT"/>
                <a:cs typeface="Arial MT"/>
              </a:rPr>
              <a:t>proyek.</a:t>
            </a:r>
            <a:endParaRPr sz="1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5481" y="2012137"/>
            <a:ext cx="5746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5" dirty="0">
                <a:solidFill>
                  <a:srgbClr val="F15245"/>
                </a:solidFill>
                <a:latin typeface="Courier New"/>
                <a:cs typeface="Courier New"/>
              </a:rPr>
              <a:t>04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2504" y="3648913"/>
            <a:ext cx="5746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5" dirty="0">
                <a:solidFill>
                  <a:srgbClr val="FFA955"/>
                </a:solidFill>
                <a:latin typeface="Courier New"/>
                <a:cs typeface="Courier New"/>
              </a:rPr>
              <a:t>05</a:t>
            </a:r>
            <a:endParaRPr sz="3600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26692" y="2144267"/>
            <a:ext cx="0" cy="366395"/>
          </a:xfrm>
          <a:custGeom>
            <a:avLst/>
            <a:gdLst/>
            <a:ahLst/>
            <a:cxnLst/>
            <a:rect l="l" t="t" r="r" b="b"/>
            <a:pathLst>
              <a:path h="366394">
                <a:moveTo>
                  <a:pt x="0" y="0"/>
                </a:moveTo>
                <a:lnTo>
                  <a:pt x="0" y="366014"/>
                </a:lnTo>
              </a:path>
            </a:pathLst>
          </a:custGeom>
          <a:ln w="51816">
            <a:solidFill>
              <a:srgbClr val="F15245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26692" y="3811523"/>
            <a:ext cx="0" cy="366395"/>
          </a:xfrm>
          <a:custGeom>
            <a:avLst/>
            <a:gdLst/>
            <a:ahLst/>
            <a:cxnLst/>
            <a:rect l="l" t="t" r="r" b="b"/>
            <a:pathLst>
              <a:path h="366395">
                <a:moveTo>
                  <a:pt x="0" y="0"/>
                </a:moveTo>
                <a:lnTo>
                  <a:pt x="0" y="366013"/>
                </a:lnTo>
              </a:path>
            </a:pathLst>
          </a:custGeom>
          <a:ln w="51816">
            <a:solidFill>
              <a:srgbClr val="FFA955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05761" y="2156205"/>
            <a:ext cx="8261984" cy="894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65" dirty="0">
                <a:latin typeface="Arial"/>
                <a:cs typeface="Arial"/>
              </a:rPr>
              <a:t>Korupsi</a:t>
            </a:r>
            <a:r>
              <a:rPr sz="1900" b="1" spc="-45" dirty="0">
                <a:latin typeface="Arial"/>
                <a:cs typeface="Arial"/>
              </a:rPr>
              <a:t> </a:t>
            </a:r>
            <a:r>
              <a:rPr sz="1900" b="1" spc="-40" dirty="0">
                <a:latin typeface="Arial"/>
                <a:cs typeface="Arial"/>
              </a:rPr>
              <a:t>Ekonomi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900" spc="-140" dirty="0">
                <a:latin typeface="Arial MT"/>
                <a:cs typeface="Arial MT"/>
              </a:rPr>
              <a:t>Korupsi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yang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20" dirty="0">
                <a:latin typeface="Arial MT"/>
                <a:cs typeface="Arial MT"/>
              </a:rPr>
              <a:t>terjadi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di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120" dirty="0">
                <a:latin typeface="Arial MT"/>
                <a:cs typeface="Arial MT"/>
              </a:rPr>
              <a:t>sektor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155" dirty="0">
                <a:latin typeface="Arial MT"/>
                <a:cs typeface="Arial MT"/>
              </a:rPr>
              <a:t>ekonomi,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45" dirty="0">
                <a:latin typeface="Arial MT"/>
                <a:cs typeface="Arial MT"/>
              </a:rPr>
              <a:t>misalnya</a:t>
            </a:r>
            <a:r>
              <a:rPr sz="1900" spc="-40" dirty="0">
                <a:latin typeface="Arial MT"/>
                <a:cs typeface="Arial MT"/>
              </a:rPr>
              <a:t> </a:t>
            </a:r>
            <a:r>
              <a:rPr sz="1900" spc="-120" dirty="0">
                <a:latin typeface="Arial MT"/>
                <a:cs typeface="Arial MT"/>
              </a:rPr>
              <a:t>penyelewengan</a:t>
            </a:r>
            <a:r>
              <a:rPr sz="1900" spc="-40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dana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publik,</a:t>
            </a:r>
            <a:r>
              <a:rPr sz="1900" spc="-10" dirty="0">
                <a:latin typeface="Arial MT"/>
                <a:cs typeface="Arial MT"/>
              </a:rPr>
              <a:t> praktik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00" spc="-50" dirty="0">
                <a:latin typeface="Arial MT"/>
                <a:cs typeface="Arial MT"/>
              </a:rPr>
              <a:t>kartel,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55" dirty="0">
                <a:latin typeface="Arial MT"/>
                <a:cs typeface="Arial MT"/>
              </a:rPr>
              <a:t>atau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manipulasi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harga</a:t>
            </a:r>
            <a:r>
              <a:rPr sz="1900" spc="-10" dirty="0">
                <a:latin typeface="Arial MT"/>
                <a:cs typeface="Arial MT"/>
              </a:rPr>
              <a:t> pasar.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158234" y="726770"/>
            <a:ext cx="451485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Arial MT"/>
                <a:cs typeface="Arial MT"/>
              </a:rPr>
              <a:t>2.</a:t>
            </a:r>
            <a:r>
              <a:rPr b="0" spc="-295" dirty="0">
                <a:latin typeface="Arial MT"/>
                <a:cs typeface="Arial MT"/>
              </a:rPr>
              <a:t> </a:t>
            </a:r>
            <a:r>
              <a:rPr spc="-295" dirty="0"/>
              <a:t>Kategori</a:t>
            </a:r>
            <a:r>
              <a:rPr spc="-95" dirty="0"/>
              <a:t> </a:t>
            </a:r>
            <a:r>
              <a:rPr spc="-400" dirty="0"/>
              <a:t>Korupsi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961133" y="3724783"/>
            <a:ext cx="7787005" cy="894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75" dirty="0">
                <a:latin typeface="Arial"/>
                <a:cs typeface="Arial"/>
              </a:rPr>
              <a:t>Korupsi</a:t>
            </a:r>
            <a:r>
              <a:rPr sz="1900" b="1" spc="25" dirty="0">
                <a:latin typeface="Arial"/>
                <a:cs typeface="Arial"/>
              </a:rPr>
              <a:t> </a:t>
            </a:r>
            <a:r>
              <a:rPr sz="1900" b="1" spc="-10" dirty="0">
                <a:latin typeface="Arial"/>
                <a:cs typeface="Arial"/>
              </a:rPr>
              <a:t>Hukum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900" spc="-125" dirty="0">
                <a:latin typeface="Arial MT"/>
                <a:cs typeface="Arial MT"/>
              </a:rPr>
              <a:t>Tindakan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95" dirty="0">
                <a:latin typeface="Arial MT"/>
                <a:cs typeface="Arial MT"/>
              </a:rPr>
              <a:t>melanggar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235" dirty="0">
                <a:latin typeface="Arial MT"/>
                <a:cs typeface="Arial MT"/>
              </a:rPr>
              <a:t>hukum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114" dirty="0">
                <a:latin typeface="Arial MT"/>
                <a:cs typeface="Arial MT"/>
              </a:rPr>
              <a:t>dengan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65" dirty="0">
                <a:latin typeface="Arial MT"/>
                <a:cs typeface="Arial MT"/>
              </a:rPr>
              <a:t>cara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140" dirty="0">
                <a:latin typeface="Arial MT"/>
                <a:cs typeface="Arial MT"/>
              </a:rPr>
              <a:t>memberikan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65" dirty="0">
                <a:latin typeface="Arial MT"/>
                <a:cs typeface="Arial MT"/>
              </a:rPr>
              <a:t>atau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55" dirty="0">
                <a:latin typeface="Arial MT"/>
                <a:cs typeface="Arial MT"/>
              </a:rPr>
              <a:t>menerima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155" dirty="0">
                <a:latin typeface="Arial MT"/>
                <a:cs typeface="Arial MT"/>
              </a:rPr>
              <a:t>suap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untuk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900" spc="-155" dirty="0">
                <a:latin typeface="Arial MT"/>
                <a:cs typeface="Arial MT"/>
              </a:rPr>
              <a:t>mengubah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hasil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pengadilan,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05" dirty="0">
                <a:latin typeface="Arial MT"/>
                <a:cs typeface="Arial MT"/>
              </a:rPr>
              <a:t>penegakan</a:t>
            </a:r>
            <a:r>
              <a:rPr sz="1900" spc="20" dirty="0">
                <a:latin typeface="Arial MT"/>
                <a:cs typeface="Arial MT"/>
              </a:rPr>
              <a:t> </a:t>
            </a:r>
            <a:r>
              <a:rPr sz="1900" spc="-215" dirty="0">
                <a:latin typeface="Arial MT"/>
                <a:cs typeface="Arial MT"/>
              </a:rPr>
              <a:t>hukum,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65" dirty="0">
                <a:latin typeface="Arial MT"/>
                <a:cs typeface="Arial MT"/>
              </a:rPr>
              <a:t>atau</a:t>
            </a:r>
            <a:r>
              <a:rPr sz="1900" spc="20" dirty="0">
                <a:latin typeface="Arial MT"/>
                <a:cs typeface="Arial MT"/>
              </a:rPr>
              <a:t> </a:t>
            </a:r>
            <a:r>
              <a:rPr sz="1900" spc="-160" dirty="0">
                <a:latin typeface="Arial MT"/>
                <a:cs typeface="Arial MT"/>
              </a:rPr>
              <a:t>keputusan</a:t>
            </a:r>
            <a:r>
              <a:rPr sz="1900" spc="4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administratif.</a:t>
            </a:r>
            <a:endParaRPr sz="1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0" y="682751"/>
            <a:ext cx="5041265" cy="5492750"/>
            <a:chOff x="6568440" y="682751"/>
            <a:chExt cx="5041265" cy="5492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87384" y="682751"/>
              <a:ext cx="2703576" cy="54924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0744200" y="2630423"/>
              <a:ext cx="192405" cy="189230"/>
            </a:xfrm>
            <a:custGeom>
              <a:avLst/>
              <a:gdLst/>
              <a:ahLst/>
              <a:cxnLst/>
              <a:rect l="l" t="t" r="r" b="b"/>
              <a:pathLst>
                <a:path w="192404" h="189230">
                  <a:moveTo>
                    <a:pt x="96011" y="0"/>
                  </a:moveTo>
                  <a:lnTo>
                    <a:pt x="58614" y="7423"/>
                  </a:lnTo>
                  <a:lnTo>
                    <a:pt x="28098" y="27670"/>
                  </a:lnTo>
                  <a:lnTo>
                    <a:pt x="7536" y="57703"/>
                  </a:lnTo>
                  <a:lnTo>
                    <a:pt x="0" y="94487"/>
                  </a:lnTo>
                  <a:lnTo>
                    <a:pt x="7536" y="131272"/>
                  </a:lnTo>
                  <a:lnTo>
                    <a:pt x="28098" y="161305"/>
                  </a:lnTo>
                  <a:lnTo>
                    <a:pt x="58614" y="181552"/>
                  </a:lnTo>
                  <a:lnTo>
                    <a:pt x="96011" y="188975"/>
                  </a:lnTo>
                  <a:lnTo>
                    <a:pt x="133409" y="181552"/>
                  </a:lnTo>
                  <a:lnTo>
                    <a:pt x="163925" y="161305"/>
                  </a:lnTo>
                  <a:lnTo>
                    <a:pt x="184487" y="131272"/>
                  </a:lnTo>
                  <a:lnTo>
                    <a:pt x="192024" y="94487"/>
                  </a:lnTo>
                  <a:lnTo>
                    <a:pt x="184487" y="57703"/>
                  </a:lnTo>
                  <a:lnTo>
                    <a:pt x="163925" y="27670"/>
                  </a:lnTo>
                  <a:lnTo>
                    <a:pt x="133409" y="7423"/>
                  </a:lnTo>
                  <a:lnTo>
                    <a:pt x="96011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764011" y="2881884"/>
              <a:ext cx="155575" cy="155575"/>
            </a:xfrm>
            <a:custGeom>
              <a:avLst/>
              <a:gdLst/>
              <a:ahLst/>
              <a:cxnLst/>
              <a:rect l="l" t="t" r="r" b="b"/>
              <a:pathLst>
                <a:path w="155575" h="155575">
                  <a:moveTo>
                    <a:pt x="0" y="77724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07977" y="6107"/>
                  </a:lnTo>
                  <a:lnTo>
                    <a:pt x="132683" y="22764"/>
                  </a:lnTo>
                  <a:lnTo>
                    <a:pt x="149340" y="47470"/>
                  </a:lnTo>
                  <a:lnTo>
                    <a:pt x="155448" y="77724"/>
                  </a:lnTo>
                  <a:lnTo>
                    <a:pt x="149340" y="107977"/>
                  </a:lnTo>
                  <a:lnTo>
                    <a:pt x="132683" y="132683"/>
                  </a:lnTo>
                  <a:lnTo>
                    <a:pt x="107977" y="149340"/>
                  </a:lnTo>
                  <a:lnTo>
                    <a:pt x="77724" y="155448"/>
                  </a:lnTo>
                  <a:lnTo>
                    <a:pt x="47470" y="149340"/>
                  </a:lnTo>
                  <a:lnTo>
                    <a:pt x="22764" y="132683"/>
                  </a:lnTo>
                  <a:lnTo>
                    <a:pt x="6107" y="107977"/>
                  </a:lnTo>
                  <a:lnTo>
                    <a:pt x="0" y="77724"/>
                  </a:lnTo>
                  <a:close/>
                </a:path>
              </a:pathLst>
            </a:custGeom>
            <a:ln w="396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744200" y="3099816"/>
              <a:ext cx="192405" cy="189230"/>
            </a:xfrm>
            <a:custGeom>
              <a:avLst/>
              <a:gdLst/>
              <a:ahLst/>
              <a:cxnLst/>
              <a:rect l="l" t="t" r="r" b="b"/>
              <a:pathLst>
                <a:path w="192404" h="189229">
                  <a:moveTo>
                    <a:pt x="96011" y="0"/>
                  </a:moveTo>
                  <a:lnTo>
                    <a:pt x="58614" y="7423"/>
                  </a:lnTo>
                  <a:lnTo>
                    <a:pt x="28098" y="27670"/>
                  </a:lnTo>
                  <a:lnTo>
                    <a:pt x="7536" y="57703"/>
                  </a:lnTo>
                  <a:lnTo>
                    <a:pt x="0" y="94487"/>
                  </a:lnTo>
                  <a:lnTo>
                    <a:pt x="7536" y="131272"/>
                  </a:lnTo>
                  <a:lnTo>
                    <a:pt x="28098" y="161305"/>
                  </a:lnTo>
                  <a:lnTo>
                    <a:pt x="58614" y="181552"/>
                  </a:lnTo>
                  <a:lnTo>
                    <a:pt x="96011" y="188975"/>
                  </a:lnTo>
                  <a:lnTo>
                    <a:pt x="133409" y="181552"/>
                  </a:lnTo>
                  <a:lnTo>
                    <a:pt x="163925" y="161305"/>
                  </a:lnTo>
                  <a:lnTo>
                    <a:pt x="184487" y="131272"/>
                  </a:lnTo>
                  <a:lnTo>
                    <a:pt x="192024" y="94487"/>
                  </a:lnTo>
                  <a:lnTo>
                    <a:pt x="184487" y="57703"/>
                  </a:lnTo>
                  <a:lnTo>
                    <a:pt x="163925" y="27670"/>
                  </a:lnTo>
                  <a:lnTo>
                    <a:pt x="133409" y="7423"/>
                  </a:lnTo>
                  <a:lnTo>
                    <a:pt x="96011" y="0"/>
                  </a:lnTo>
                  <a:close/>
                </a:path>
              </a:pathLst>
            </a:custGeom>
            <a:solidFill>
              <a:srgbClr val="3ABD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744200" y="3352800"/>
              <a:ext cx="192405" cy="192405"/>
            </a:xfrm>
            <a:custGeom>
              <a:avLst/>
              <a:gdLst/>
              <a:ahLst/>
              <a:cxnLst/>
              <a:rect l="l" t="t" r="r" b="b"/>
              <a:pathLst>
                <a:path w="192404" h="192404">
                  <a:moveTo>
                    <a:pt x="96011" y="0"/>
                  </a:moveTo>
                  <a:lnTo>
                    <a:pt x="58614" y="7536"/>
                  </a:lnTo>
                  <a:lnTo>
                    <a:pt x="28098" y="28098"/>
                  </a:lnTo>
                  <a:lnTo>
                    <a:pt x="7536" y="58614"/>
                  </a:lnTo>
                  <a:lnTo>
                    <a:pt x="0" y="96012"/>
                  </a:lnTo>
                  <a:lnTo>
                    <a:pt x="7536" y="133409"/>
                  </a:lnTo>
                  <a:lnTo>
                    <a:pt x="28098" y="163925"/>
                  </a:lnTo>
                  <a:lnTo>
                    <a:pt x="58614" y="184487"/>
                  </a:lnTo>
                  <a:lnTo>
                    <a:pt x="96011" y="192024"/>
                  </a:lnTo>
                  <a:lnTo>
                    <a:pt x="133409" y="184487"/>
                  </a:lnTo>
                  <a:lnTo>
                    <a:pt x="163925" y="163925"/>
                  </a:lnTo>
                  <a:lnTo>
                    <a:pt x="184487" y="133409"/>
                  </a:lnTo>
                  <a:lnTo>
                    <a:pt x="192024" y="96012"/>
                  </a:lnTo>
                  <a:lnTo>
                    <a:pt x="184487" y="58614"/>
                  </a:lnTo>
                  <a:lnTo>
                    <a:pt x="163925" y="28098"/>
                  </a:lnTo>
                  <a:lnTo>
                    <a:pt x="133409" y="7536"/>
                  </a:lnTo>
                  <a:lnTo>
                    <a:pt x="96011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559796" y="2781300"/>
              <a:ext cx="155575" cy="155575"/>
            </a:xfrm>
            <a:custGeom>
              <a:avLst/>
              <a:gdLst/>
              <a:ahLst/>
              <a:cxnLst/>
              <a:rect l="l" t="t" r="r" b="b"/>
              <a:pathLst>
                <a:path w="155575" h="155575">
                  <a:moveTo>
                    <a:pt x="0" y="77724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07977" y="6107"/>
                  </a:lnTo>
                  <a:lnTo>
                    <a:pt x="132683" y="22764"/>
                  </a:lnTo>
                  <a:lnTo>
                    <a:pt x="149340" y="47470"/>
                  </a:lnTo>
                  <a:lnTo>
                    <a:pt x="155448" y="77724"/>
                  </a:lnTo>
                  <a:lnTo>
                    <a:pt x="149340" y="107977"/>
                  </a:lnTo>
                  <a:lnTo>
                    <a:pt x="132683" y="132683"/>
                  </a:lnTo>
                  <a:lnTo>
                    <a:pt x="107977" y="149340"/>
                  </a:lnTo>
                  <a:lnTo>
                    <a:pt x="77724" y="155448"/>
                  </a:lnTo>
                  <a:lnTo>
                    <a:pt x="47470" y="149340"/>
                  </a:lnTo>
                  <a:lnTo>
                    <a:pt x="22764" y="132683"/>
                  </a:lnTo>
                  <a:lnTo>
                    <a:pt x="6107" y="107977"/>
                  </a:lnTo>
                  <a:lnTo>
                    <a:pt x="0" y="77724"/>
                  </a:lnTo>
                  <a:close/>
                </a:path>
              </a:pathLst>
            </a:custGeom>
            <a:ln w="396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39984" y="2996184"/>
              <a:ext cx="192405" cy="192405"/>
            </a:xfrm>
            <a:custGeom>
              <a:avLst/>
              <a:gdLst/>
              <a:ahLst/>
              <a:cxnLst/>
              <a:rect l="l" t="t" r="r" b="b"/>
              <a:pathLst>
                <a:path w="192404" h="192405">
                  <a:moveTo>
                    <a:pt x="96012" y="0"/>
                  </a:moveTo>
                  <a:lnTo>
                    <a:pt x="58614" y="7536"/>
                  </a:lnTo>
                  <a:lnTo>
                    <a:pt x="28098" y="28098"/>
                  </a:lnTo>
                  <a:lnTo>
                    <a:pt x="7536" y="58614"/>
                  </a:lnTo>
                  <a:lnTo>
                    <a:pt x="0" y="96012"/>
                  </a:lnTo>
                  <a:lnTo>
                    <a:pt x="7536" y="133409"/>
                  </a:lnTo>
                  <a:lnTo>
                    <a:pt x="28098" y="163925"/>
                  </a:lnTo>
                  <a:lnTo>
                    <a:pt x="58614" y="184487"/>
                  </a:lnTo>
                  <a:lnTo>
                    <a:pt x="96012" y="192024"/>
                  </a:lnTo>
                  <a:lnTo>
                    <a:pt x="133409" y="184487"/>
                  </a:lnTo>
                  <a:lnTo>
                    <a:pt x="163925" y="163925"/>
                  </a:lnTo>
                  <a:lnTo>
                    <a:pt x="184487" y="133409"/>
                  </a:lnTo>
                  <a:lnTo>
                    <a:pt x="192024" y="96012"/>
                  </a:lnTo>
                  <a:lnTo>
                    <a:pt x="184487" y="58614"/>
                  </a:lnTo>
                  <a:lnTo>
                    <a:pt x="163925" y="28098"/>
                  </a:lnTo>
                  <a:lnTo>
                    <a:pt x="133409" y="7536"/>
                  </a:lnTo>
                  <a:lnTo>
                    <a:pt x="96012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559796" y="3250691"/>
              <a:ext cx="155575" cy="155575"/>
            </a:xfrm>
            <a:custGeom>
              <a:avLst/>
              <a:gdLst/>
              <a:ahLst/>
              <a:cxnLst/>
              <a:rect l="l" t="t" r="r" b="b"/>
              <a:pathLst>
                <a:path w="155575" h="155575">
                  <a:moveTo>
                    <a:pt x="0" y="77724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07977" y="6107"/>
                  </a:lnTo>
                  <a:lnTo>
                    <a:pt x="132683" y="22764"/>
                  </a:lnTo>
                  <a:lnTo>
                    <a:pt x="149340" y="47470"/>
                  </a:lnTo>
                  <a:lnTo>
                    <a:pt x="155448" y="77724"/>
                  </a:lnTo>
                  <a:lnTo>
                    <a:pt x="149340" y="107977"/>
                  </a:lnTo>
                  <a:lnTo>
                    <a:pt x="132683" y="132683"/>
                  </a:lnTo>
                  <a:lnTo>
                    <a:pt x="107977" y="149340"/>
                  </a:lnTo>
                  <a:lnTo>
                    <a:pt x="77724" y="155448"/>
                  </a:lnTo>
                  <a:lnTo>
                    <a:pt x="47470" y="149340"/>
                  </a:lnTo>
                  <a:lnTo>
                    <a:pt x="22764" y="132683"/>
                  </a:lnTo>
                  <a:lnTo>
                    <a:pt x="6107" y="107977"/>
                  </a:lnTo>
                  <a:lnTo>
                    <a:pt x="0" y="77724"/>
                  </a:lnTo>
                  <a:close/>
                </a:path>
              </a:pathLst>
            </a:custGeom>
            <a:ln w="396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559796" y="3470147"/>
              <a:ext cx="155575" cy="155575"/>
            </a:xfrm>
            <a:custGeom>
              <a:avLst/>
              <a:gdLst/>
              <a:ahLst/>
              <a:cxnLst/>
              <a:rect l="l" t="t" r="r" b="b"/>
              <a:pathLst>
                <a:path w="155575" h="155575">
                  <a:moveTo>
                    <a:pt x="0" y="77724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07977" y="6107"/>
                  </a:lnTo>
                  <a:lnTo>
                    <a:pt x="132683" y="22764"/>
                  </a:lnTo>
                  <a:lnTo>
                    <a:pt x="149340" y="47470"/>
                  </a:lnTo>
                  <a:lnTo>
                    <a:pt x="155448" y="77724"/>
                  </a:lnTo>
                  <a:lnTo>
                    <a:pt x="149340" y="107977"/>
                  </a:lnTo>
                  <a:lnTo>
                    <a:pt x="132683" y="132683"/>
                  </a:lnTo>
                  <a:lnTo>
                    <a:pt x="107977" y="149340"/>
                  </a:lnTo>
                  <a:lnTo>
                    <a:pt x="77724" y="155447"/>
                  </a:lnTo>
                  <a:lnTo>
                    <a:pt x="47470" y="149340"/>
                  </a:lnTo>
                  <a:lnTo>
                    <a:pt x="22764" y="132683"/>
                  </a:lnTo>
                  <a:lnTo>
                    <a:pt x="6107" y="107977"/>
                  </a:lnTo>
                  <a:lnTo>
                    <a:pt x="0" y="77724"/>
                  </a:lnTo>
                  <a:close/>
                </a:path>
              </a:pathLst>
            </a:custGeom>
            <a:ln w="39624">
              <a:solidFill>
                <a:srgbClr val="F1524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744200" y="3688079"/>
              <a:ext cx="195071" cy="19507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744200" y="3904487"/>
              <a:ext cx="195071" cy="195072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0346436" y="3147059"/>
              <a:ext cx="155575" cy="155575"/>
            </a:xfrm>
            <a:custGeom>
              <a:avLst/>
              <a:gdLst/>
              <a:ahLst/>
              <a:cxnLst/>
              <a:rect l="l" t="t" r="r" b="b"/>
              <a:pathLst>
                <a:path w="155575" h="155575">
                  <a:moveTo>
                    <a:pt x="0" y="77724"/>
                  </a:moveTo>
                  <a:lnTo>
                    <a:pt x="6107" y="47470"/>
                  </a:lnTo>
                  <a:lnTo>
                    <a:pt x="22764" y="22764"/>
                  </a:lnTo>
                  <a:lnTo>
                    <a:pt x="47470" y="6107"/>
                  </a:lnTo>
                  <a:lnTo>
                    <a:pt x="77724" y="0"/>
                  </a:lnTo>
                  <a:lnTo>
                    <a:pt x="107977" y="6107"/>
                  </a:lnTo>
                  <a:lnTo>
                    <a:pt x="132683" y="22764"/>
                  </a:lnTo>
                  <a:lnTo>
                    <a:pt x="149340" y="47470"/>
                  </a:lnTo>
                  <a:lnTo>
                    <a:pt x="155448" y="77724"/>
                  </a:lnTo>
                  <a:lnTo>
                    <a:pt x="149340" y="107977"/>
                  </a:lnTo>
                  <a:lnTo>
                    <a:pt x="132683" y="132683"/>
                  </a:lnTo>
                  <a:lnTo>
                    <a:pt x="107977" y="149340"/>
                  </a:lnTo>
                  <a:lnTo>
                    <a:pt x="77724" y="155448"/>
                  </a:lnTo>
                  <a:lnTo>
                    <a:pt x="47470" y="149340"/>
                  </a:lnTo>
                  <a:lnTo>
                    <a:pt x="22764" y="132683"/>
                  </a:lnTo>
                  <a:lnTo>
                    <a:pt x="6107" y="107977"/>
                  </a:lnTo>
                  <a:lnTo>
                    <a:pt x="0" y="77724"/>
                  </a:lnTo>
                  <a:close/>
                </a:path>
              </a:pathLst>
            </a:custGeom>
            <a:ln w="396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326624" y="3361944"/>
              <a:ext cx="192405" cy="192405"/>
            </a:xfrm>
            <a:custGeom>
              <a:avLst/>
              <a:gdLst/>
              <a:ahLst/>
              <a:cxnLst/>
              <a:rect l="l" t="t" r="r" b="b"/>
              <a:pathLst>
                <a:path w="192404" h="192404">
                  <a:moveTo>
                    <a:pt x="96011" y="0"/>
                  </a:moveTo>
                  <a:lnTo>
                    <a:pt x="58614" y="7536"/>
                  </a:lnTo>
                  <a:lnTo>
                    <a:pt x="28098" y="28098"/>
                  </a:lnTo>
                  <a:lnTo>
                    <a:pt x="7536" y="58614"/>
                  </a:lnTo>
                  <a:lnTo>
                    <a:pt x="0" y="96011"/>
                  </a:lnTo>
                  <a:lnTo>
                    <a:pt x="7536" y="133409"/>
                  </a:lnTo>
                  <a:lnTo>
                    <a:pt x="28098" y="163925"/>
                  </a:lnTo>
                  <a:lnTo>
                    <a:pt x="58614" y="184487"/>
                  </a:lnTo>
                  <a:lnTo>
                    <a:pt x="96011" y="192023"/>
                  </a:lnTo>
                  <a:lnTo>
                    <a:pt x="133409" y="184487"/>
                  </a:lnTo>
                  <a:lnTo>
                    <a:pt x="163925" y="163925"/>
                  </a:lnTo>
                  <a:lnTo>
                    <a:pt x="184487" y="133409"/>
                  </a:lnTo>
                  <a:lnTo>
                    <a:pt x="192024" y="96011"/>
                  </a:lnTo>
                  <a:lnTo>
                    <a:pt x="184487" y="58614"/>
                  </a:lnTo>
                  <a:lnTo>
                    <a:pt x="163925" y="28098"/>
                  </a:lnTo>
                  <a:lnTo>
                    <a:pt x="133409" y="7536"/>
                  </a:lnTo>
                  <a:lnTo>
                    <a:pt x="96011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326624" y="3614928"/>
              <a:ext cx="192405" cy="192405"/>
            </a:xfrm>
            <a:custGeom>
              <a:avLst/>
              <a:gdLst/>
              <a:ahLst/>
              <a:cxnLst/>
              <a:rect l="l" t="t" r="r" b="b"/>
              <a:pathLst>
                <a:path w="192404" h="192404">
                  <a:moveTo>
                    <a:pt x="96011" y="0"/>
                  </a:moveTo>
                  <a:lnTo>
                    <a:pt x="58614" y="7536"/>
                  </a:lnTo>
                  <a:lnTo>
                    <a:pt x="28098" y="28098"/>
                  </a:lnTo>
                  <a:lnTo>
                    <a:pt x="7536" y="58614"/>
                  </a:lnTo>
                  <a:lnTo>
                    <a:pt x="0" y="96012"/>
                  </a:lnTo>
                  <a:lnTo>
                    <a:pt x="7536" y="133409"/>
                  </a:lnTo>
                  <a:lnTo>
                    <a:pt x="28098" y="163925"/>
                  </a:lnTo>
                  <a:lnTo>
                    <a:pt x="58614" y="184487"/>
                  </a:lnTo>
                  <a:lnTo>
                    <a:pt x="96011" y="192024"/>
                  </a:lnTo>
                  <a:lnTo>
                    <a:pt x="133409" y="184487"/>
                  </a:lnTo>
                  <a:lnTo>
                    <a:pt x="163925" y="163925"/>
                  </a:lnTo>
                  <a:lnTo>
                    <a:pt x="184487" y="133409"/>
                  </a:lnTo>
                  <a:lnTo>
                    <a:pt x="192024" y="96012"/>
                  </a:lnTo>
                  <a:lnTo>
                    <a:pt x="184487" y="58614"/>
                  </a:lnTo>
                  <a:lnTo>
                    <a:pt x="163925" y="28098"/>
                  </a:lnTo>
                  <a:lnTo>
                    <a:pt x="133409" y="7536"/>
                  </a:lnTo>
                  <a:lnTo>
                    <a:pt x="9601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68440" y="2017776"/>
              <a:ext cx="5041011" cy="2980563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696456" y="2124455"/>
              <a:ext cx="4794504" cy="277672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726936" y="2161031"/>
              <a:ext cx="2453639" cy="2700528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243075" y="1258950"/>
            <a:ext cx="3563620" cy="13658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b="0" spc="-200" dirty="0">
                <a:latin typeface="Arial MT"/>
                <a:cs typeface="Arial MT"/>
              </a:rPr>
              <a:t>Kaitan</a:t>
            </a:r>
            <a:r>
              <a:rPr b="0" spc="-95" dirty="0">
                <a:latin typeface="Arial MT"/>
                <a:cs typeface="Arial MT"/>
              </a:rPr>
              <a:t> </a:t>
            </a:r>
            <a:r>
              <a:rPr b="0" spc="-160" dirty="0">
                <a:latin typeface="Arial MT"/>
                <a:cs typeface="Arial MT"/>
              </a:rPr>
              <a:t>Karakter </a:t>
            </a:r>
            <a:r>
              <a:rPr b="0" spc="-260" dirty="0">
                <a:latin typeface="Arial MT"/>
                <a:cs typeface="Arial MT"/>
              </a:rPr>
              <a:t>dengan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spc="-325" dirty="0">
                <a:latin typeface="Arial MT"/>
                <a:cs typeface="Arial MT"/>
              </a:rPr>
              <a:t>Korupsi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243075" y="2726562"/>
            <a:ext cx="5100955" cy="2632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795">
              <a:lnSpc>
                <a:spcPct val="100000"/>
              </a:lnSpc>
              <a:spcBef>
                <a:spcPts val="95"/>
              </a:spcBef>
            </a:pPr>
            <a:r>
              <a:rPr sz="1900" spc="-140" dirty="0">
                <a:latin typeface="Arial MT"/>
                <a:cs typeface="Arial MT"/>
              </a:rPr>
              <a:t>Korupsi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50" dirty="0">
                <a:latin typeface="Arial MT"/>
                <a:cs typeface="Arial MT"/>
              </a:rPr>
              <a:t>adalah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manifestasi</a:t>
            </a:r>
            <a:r>
              <a:rPr sz="1900" spc="20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dari </a:t>
            </a:r>
            <a:r>
              <a:rPr sz="1900" spc="-100" dirty="0">
                <a:latin typeface="Arial MT"/>
                <a:cs typeface="Arial MT"/>
              </a:rPr>
              <a:t>hilangnya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55" dirty="0">
                <a:latin typeface="Arial MT"/>
                <a:cs typeface="Arial MT"/>
              </a:rPr>
              <a:t>nilai-</a:t>
            </a:r>
            <a:r>
              <a:rPr sz="1900" spc="-10" dirty="0">
                <a:latin typeface="Arial MT"/>
                <a:cs typeface="Arial MT"/>
              </a:rPr>
              <a:t>nilai </a:t>
            </a:r>
            <a:r>
              <a:rPr sz="1900" spc="-50" dirty="0">
                <a:latin typeface="Arial MT"/>
                <a:cs typeface="Arial MT"/>
              </a:rPr>
              <a:t>karakter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yang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50" dirty="0">
                <a:latin typeface="Arial MT"/>
                <a:cs typeface="Arial MT"/>
              </a:rPr>
              <a:t>baik,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seperti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kejujuran,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tanggung </a:t>
            </a:r>
            <a:r>
              <a:rPr sz="1900" spc="-75" dirty="0">
                <a:latin typeface="Arial MT"/>
                <a:cs typeface="Arial MT"/>
              </a:rPr>
              <a:t>jawab,</a:t>
            </a:r>
            <a:r>
              <a:rPr sz="1900" spc="-6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dan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integritas.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30" dirty="0">
                <a:latin typeface="Arial MT"/>
                <a:cs typeface="Arial MT"/>
              </a:rPr>
              <a:t>Pendidikan</a:t>
            </a:r>
            <a:r>
              <a:rPr sz="1900" spc="-45" dirty="0">
                <a:latin typeface="Arial MT"/>
                <a:cs typeface="Arial MT"/>
              </a:rPr>
              <a:t> karakter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45" dirty="0">
                <a:latin typeface="Arial MT"/>
                <a:cs typeface="Arial MT"/>
              </a:rPr>
              <a:t>berperan </a:t>
            </a:r>
            <a:r>
              <a:rPr sz="1900" spc="-95" dirty="0">
                <a:latin typeface="Arial MT"/>
                <a:cs typeface="Arial MT"/>
              </a:rPr>
              <a:t>penting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dalam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135" dirty="0">
                <a:latin typeface="Arial MT"/>
                <a:cs typeface="Arial MT"/>
              </a:rPr>
              <a:t>pencegahan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korupsi,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dengan </a:t>
            </a:r>
            <a:r>
              <a:rPr sz="1900" spc="-165" dirty="0">
                <a:latin typeface="Arial MT"/>
                <a:cs typeface="Arial MT"/>
              </a:rPr>
              <a:t>menanamkan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55" dirty="0">
                <a:latin typeface="Arial MT"/>
                <a:cs typeface="Arial MT"/>
              </a:rPr>
              <a:t>nilai-nilai</a:t>
            </a:r>
            <a:r>
              <a:rPr sz="1900" spc="-50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moral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dan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50" dirty="0">
                <a:latin typeface="Arial MT"/>
                <a:cs typeface="Arial MT"/>
              </a:rPr>
              <a:t>etika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120" dirty="0">
                <a:latin typeface="Arial MT"/>
                <a:cs typeface="Arial MT"/>
              </a:rPr>
              <a:t>sejak</a:t>
            </a:r>
            <a:r>
              <a:rPr sz="1900" spc="-10" dirty="0">
                <a:latin typeface="Arial MT"/>
                <a:cs typeface="Arial MT"/>
              </a:rPr>
              <a:t> dini.</a:t>
            </a:r>
            <a:endParaRPr sz="19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900" spc="-100" dirty="0">
                <a:latin typeface="Arial MT"/>
                <a:cs typeface="Arial MT"/>
              </a:rPr>
              <a:t>Individu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yang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memiliki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50" dirty="0">
                <a:latin typeface="Arial MT"/>
                <a:cs typeface="Arial MT"/>
              </a:rPr>
              <a:t>karakter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95" dirty="0">
                <a:latin typeface="Arial MT"/>
                <a:cs typeface="Arial MT"/>
              </a:rPr>
              <a:t>kuat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35" dirty="0">
                <a:latin typeface="Arial MT"/>
                <a:cs typeface="Arial MT"/>
              </a:rPr>
              <a:t>cenderung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45" dirty="0">
                <a:latin typeface="Arial MT"/>
                <a:cs typeface="Arial MT"/>
              </a:rPr>
              <a:t>lebih </a:t>
            </a:r>
            <a:r>
              <a:rPr sz="1900" spc="-65" dirty="0">
                <a:latin typeface="Arial MT"/>
                <a:cs typeface="Arial MT"/>
              </a:rPr>
              <a:t>kebal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50" dirty="0">
                <a:latin typeface="Arial MT"/>
                <a:cs typeface="Arial MT"/>
              </a:rPr>
              <a:t>terhadap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65" dirty="0">
                <a:latin typeface="Arial MT"/>
                <a:cs typeface="Arial MT"/>
              </a:rPr>
              <a:t>godaan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untuk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40" dirty="0">
                <a:latin typeface="Arial MT"/>
                <a:cs typeface="Arial MT"/>
              </a:rPr>
              <a:t>melakukan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korupsi, </a:t>
            </a:r>
            <a:r>
              <a:rPr sz="1900" spc="-85" dirty="0">
                <a:latin typeface="Arial MT"/>
                <a:cs typeface="Arial MT"/>
              </a:rPr>
              <a:t>karena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mereka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110" dirty="0">
                <a:latin typeface="Arial MT"/>
                <a:cs typeface="Arial MT"/>
              </a:rPr>
              <a:t>menghargai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55" dirty="0">
                <a:latin typeface="Arial MT"/>
                <a:cs typeface="Arial MT"/>
              </a:rPr>
              <a:t>nilai-</a:t>
            </a:r>
            <a:r>
              <a:rPr sz="1900" spc="-50" dirty="0">
                <a:latin typeface="Arial MT"/>
                <a:cs typeface="Arial MT"/>
              </a:rPr>
              <a:t>nilai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seperti </a:t>
            </a:r>
            <a:r>
              <a:rPr sz="1900" spc="-120" dirty="0">
                <a:latin typeface="Arial MT"/>
                <a:cs typeface="Arial MT"/>
              </a:rPr>
              <a:t>kejujuran,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keadilan,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dan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tanggung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jawab.</a:t>
            </a:r>
            <a:endParaRPr sz="1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90559" y="704087"/>
            <a:ext cx="3191255" cy="5446776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927348" y="4197777"/>
            <a:ext cx="6932930" cy="1482725"/>
            <a:chOff x="927348" y="4197777"/>
            <a:chExt cx="6932930" cy="148272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7348" y="4197777"/>
              <a:ext cx="6932305" cy="148255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960120" y="4230624"/>
              <a:ext cx="6821805" cy="1371600"/>
            </a:xfrm>
            <a:custGeom>
              <a:avLst/>
              <a:gdLst/>
              <a:ahLst/>
              <a:cxnLst/>
              <a:rect l="l" t="t" r="r" b="b"/>
              <a:pathLst>
                <a:path w="6821805" h="1371600">
                  <a:moveTo>
                    <a:pt x="6821424" y="0"/>
                  </a:moveTo>
                  <a:lnTo>
                    <a:pt x="0" y="0"/>
                  </a:lnTo>
                  <a:lnTo>
                    <a:pt x="0" y="1371600"/>
                  </a:lnTo>
                  <a:lnTo>
                    <a:pt x="6821424" y="1371600"/>
                  </a:lnTo>
                  <a:lnTo>
                    <a:pt x="68214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88023" y="4995672"/>
              <a:ext cx="1493520" cy="607060"/>
            </a:xfrm>
            <a:custGeom>
              <a:avLst/>
              <a:gdLst/>
              <a:ahLst/>
              <a:cxnLst/>
              <a:rect l="l" t="t" r="r" b="b"/>
              <a:pathLst>
                <a:path w="1493520" h="607060">
                  <a:moveTo>
                    <a:pt x="1154683" y="0"/>
                  </a:moveTo>
                  <a:lnTo>
                    <a:pt x="1091334" y="801"/>
                  </a:lnTo>
                  <a:lnTo>
                    <a:pt x="1028876" y="3177"/>
                  </a:lnTo>
                  <a:lnTo>
                    <a:pt x="967399" y="7087"/>
                  </a:lnTo>
                  <a:lnTo>
                    <a:pt x="906991" y="12490"/>
                  </a:lnTo>
                  <a:lnTo>
                    <a:pt x="847739" y="19343"/>
                  </a:lnTo>
                  <a:lnTo>
                    <a:pt x="789732" y="27607"/>
                  </a:lnTo>
                  <a:lnTo>
                    <a:pt x="733058" y="37240"/>
                  </a:lnTo>
                  <a:lnTo>
                    <a:pt x="677805" y="48200"/>
                  </a:lnTo>
                  <a:lnTo>
                    <a:pt x="624061" y="60446"/>
                  </a:lnTo>
                  <a:lnTo>
                    <a:pt x="571913" y="73937"/>
                  </a:lnTo>
                  <a:lnTo>
                    <a:pt x="521451" y="88632"/>
                  </a:lnTo>
                  <a:lnTo>
                    <a:pt x="472763" y="104489"/>
                  </a:lnTo>
                  <a:lnTo>
                    <a:pt x="425935" y="121467"/>
                  </a:lnTo>
                  <a:lnTo>
                    <a:pt x="381057" y="139526"/>
                  </a:lnTo>
                  <a:lnTo>
                    <a:pt x="338216" y="158622"/>
                  </a:lnTo>
                  <a:lnTo>
                    <a:pt x="297501" y="178717"/>
                  </a:lnTo>
                  <a:lnTo>
                    <a:pt x="259000" y="199767"/>
                  </a:lnTo>
                  <a:lnTo>
                    <a:pt x="222800" y="221732"/>
                  </a:lnTo>
                  <a:lnTo>
                    <a:pt x="188990" y="244571"/>
                  </a:lnTo>
                  <a:lnTo>
                    <a:pt x="157658" y="268242"/>
                  </a:lnTo>
                  <a:lnTo>
                    <a:pt x="102780" y="317917"/>
                  </a:lnTo>
                  <a:lnTo>
                    <a:pt x="58871" y="370425"/>
                  </a:lnTo>
                  <a:lnTo>
                    <a:pt x="26634" y="425437"/>
                  </a:lnTo>
                  <a:lnTo>
                    <a:pt x="6776" y="482624"/>
                  </a:lnTo>
                  <a:lnTo>
                    <a:pt x="0" y="541654"/>
                  </a:lnTo>
                  <a:lnTo>
                    <a:pt x="13970" y="606551"/>
                  </a:lnTo>
                  <a:lnTo>
                    <a:pt x="1493520" y="606551"/>
                  </a:lnTo>
                  <a:lnTo>
                    <a:pt x="1493520" y="26415"/>
                  </a:lnTo>
                  <a:lnTo>
                    <a:pt x="1387348" y="11048"/>
                  </a:lnTo>
                  <a:lnTo>
                    <a:pt x="1341924" y="7120"/>
                  </a:lnTo>
                  <a:lnTo>
                    <a:pt x="1295903" y="4032"/>
                  </a:lnTo>
                  <a:lnTo>
                    <a:pt x="1249328" y="1804"/>
                  </a:lnTo>
                  <a:lnTo>
                    <a:pt x="1202240" y="454"/>
                  </a:lnTo>
                  <a:lnTo>
                    <a:pt x="1154683" y="0"/>
                  </a:lnTo>
                  <a:close/>
                </a:path>
              </a:pathLst>
            </a:custGeom>
            <a:solidFill>
              <a:srgbClr val="F152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020814" y="5080253"/>
            <a:ext cx="1746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29563" y="4997322"/>
            <a:ext cx="462026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900" spc="-75" dirty="0">
                <a:latin typeface="Arial MT"/>
                <a:cs typeface="Arial MT"/>
              </a:rPr>
              <a:t>diambil,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70" dirty="0">
                <a:latin typeface="Arial MT"/>
                <a:cs typeface="Arial MT"/>
              </a:rPr>
              <a:t>dan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85" dirty="0">
                <a:latin typeface="Arial MT"/>
                <a:cs typeface="Arial MT"/>
              </a:rPr>
              <a:t>konsekuensi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dari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90" dirty="0">
                <a:latin typeface="Arial MT"/>
                <a:cs typeface="Arial MT"/>
              </a:rPr>
              <a:t>tindakan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35" dirty="0">
                <a:latin typeface="Arial MT"/>
                <a:cs typeface="Arial MT"/>
              </a:rPr>
              <a:t>koruptif.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29563" y="4142904"/>
            <a:ext cx="6159500" cy="879475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19"/>
              </a:spcBef>
            </a:pPr>
            <a:r>
              <a:rPr sz="2300" b="1" spc="-170" dirty="0">
                <a:latin typeface="Arial"/>
                <a:cs typeface="Arial"/>
              </a:rPr>
              <a:t>Pendidikan</a:t>
            </a:r>
            <a:r>
              <a:rPr sz="2300" b="1" spc="35" dirty="0">
                <a:latin typeface="Arial"/>
                <a:cs typeface="Arial"/>
              </a:rPr>
              <a:t> </a:t>
            </a:r>
            <a:r>
              <a:rPr sz="2300" b="1" spc="-170" dirty="0">
                <a:latin typeface="Arial"/>
                <a:cs typeface="Arial"/>
              </a:rPr>
              <a:t>tentang</a:t>
            </a:r>
            <a:r>
              <a:rPr sz="2300" b="1" spc="25" dirty="0">
                <a:latin typeface="Arial"/>
                <a:cs typeface="Arial"/>
              </a:rPr>
              <a:t> </a:t>
            </a:r>
            <a:r>
              <a:rPr sz="2300" b="1" spc="-55" dirty="0">
                <a:latin typeface="Arial"/>
                <a:cs typeface="Arial"/>
              </a:rPr>
              <a:t>Akuntabilitas</a:t>
            </a:r>
            <a:endParaRPr sz="2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r>
              <a:rPr sz="1900" spc="-80" dirty="0">
                <a:latin typeface="Arial MT"/>
                <a:cs typeface="Arial MT"/>
              </a:rPr>
              <a:t>Mengajarkan</a:t>
            </a:r>
            <a:r>
              <a:rPr sz="1900" spc="-55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tanggung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35" dirty="0">
                <a:latin typeface="Arial MT"/>
                <a:cs typeface="Arial MT"/>
              </a:rPr>
              <a:t>jawab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50" dirty="0">
                <a:latin typeface="Arial MT"/>
                <a:cs typeface="Arial MT"/>
              </a:rPr>
              <a:t>terhadap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setiap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155" dirty="0">
                <a:latin typeface="Arial MT"/>
                <a:cs typeface="Arial MT"/>
              </a:rPr>
              <a:t>keputusan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20" dirty="0">
                <a:latin typeface="Arial MT"/>
                <a:cs typeface="Arial MT"/>
              </a:rPr>
              <a:t>yang</a:t>
            </a:r>
            <a:endParaRPr sz="1900">
              <a:latin typeface="Arial MT"/>
              <a:cs typeface="Aria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82779" y="2371890"/>
            <a:ext cx="6621780" cy="1525905"/>
            <a:chOff x="1082779" y="2371890"/>
            <a:chExt cx="6621780" cy="1525905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82779" y="2371890"/>
              <a:ext cx="6621444" cy="1525574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115568" y="2404872"/>
              <a:ext cx="6510655" cy="1414780"/>
            </a:xfrm>
            <a:custGeom>
              <a:avLst/>
              <a:gdLst/>
              <a:ahLst/>
              <a:cxnLst/>
              <a:rect l="l" t="t" r="r" b="b"/>
              <a:pathLst>
                <a:path w="6510655" h="1414779">
                  <a:moveTo>
                    <a:pt x="6510528" y="0"/>
                  </a:moveTo>
                  <a:lnTo>
                    <a:pt x="0" y="0"/>
                  </a:lnTo>
                  <a:lnTo>
                    <a:pt x="0" y="1414271"/>
                  </a:lnTo>
                  <a:lnTo>
                    <a:pt x="6510528" y="1414271"/>
                  </a:lnTo>
                  <a:lnTo>
                    <a:pt x="65105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199631" y="3194304"/>
              <a:ext cx="1426845" cy="624840"/>
            </a:xfrm>
            <a:custGeom>
              <a:avLst/>
              <a:gdLst/>
              <a:ahLst/>
              <a:cxnLst/>
              <a:rect l="l" t="t" r="r" b="b"/>
              <a:pathLst>
                <a:path w="1426845" h="624839">
                  <a:moveTo>
                    <a:pt x="1102867" y="0"/>
                  </a:moveTo>
                  <a:lnTo>
                    <a:pt x="1040285" y="883"/>
                  </a:lnTo>
                  <a:lnTo>
                    <a:pt x="978618" y="3501"/>
                  </a:lnTo>
                  <a:lnTo>
                    <a:pt x="917960" y="7808"/>
                  </a:lnTo>
                  <a:lnTo>
                    <a:pt x="858404" y="13755"/>
                  </a:lnTo>
                  <a:lnTo>
                    <a:pt x="800043" y="21296"/>
                  </a:lnTo>
                  <a:lnTo>
                    <a:pt x="742971" y="30385"/>
                  </a:lnTo>
                  <a:lnTo>
                    <a:pt x="687280" y="40972"/>
                  </a:lnTo>
                  <a:lnTo>
                    <a:pt x="633063" y="53013"/>
                  </a:lnTo>
                  <a:lnTo>
                    <a:pt x="580414" y="66459"/>
                  </a:lnTo>
                  <a:lnTo>
                    <a:pt x="529425" y="81264"/>
                  </a:lnTo>
                  <a:lnTo>
                    <a:pt x="480191" y="97379"/>
                  </a:lnTo>
                  <a:lnTo>
                    <a:pt x="432803" y="114760"/>
                  </a:lnTo>
                  <a:lnTo>
                    <a:pt x="387355" y="133357"/>
                  </a:lnTo>
                  <a:lnTo>
                    <a:pt x="343940" y="153125"/>
                  </a:lnTo>
                  <a:lnTo>
                    <a:pt x="302651" y="174015"/>
                  </a:lnTo>
                  <a:lnTo>
                    <a:pt x="263582" y="195982"/>
                  </a:lnTo>
                  <a:lnTo>
                    <a:pt x="226825" y="218977"/>
                  </a:lnTo>
                  <a:lnTo>
                    <a:pt x="192474" y="242955"/>
                  </a:lnTo>
                  <a:lnTo>
                    <a:pt x="160621" y="267867"/>
                  </a:lnTo>
                  <a:lnTo>
                    <a:pt x="131360" y="293666"/>
                  </a:lnTo>
                  <a:lnTo>
                    <a:pt x="80985" y="347740"/>
                  </a:lnTo>
                  <a:lnTo>
                    <a:pt x="42095" y="404799"/>
                  </a:lnTo>
                  <a:lnTo>
                    <a:pt x="15433" y="464468"/>
                  </a:lnTo>
                  <a:lnTo>
                    <a:pt x="1745" y="526368"/>
                  </a:lnTo>
                  <a:lnTo>
                    <a:pt x="0" y="558038"/>
                  </a:lnTo>
                  <a:lnTo>
                    <a:pt x="13334" y="624840"/>
                  </a:lnTo>
                  <a:lnTo>
                    <a:pt x="1426464" y="624840"/>
                  </a:lnTo>
                  <a:lnTo>
                    <a:pt x="1426464" y="27305"/>
                  </a:lnTo>
                  <a:lnTo>
                    <a:pt x="1325117" y="11303"/>
                  </a:lnTo>
                  <a:lnTo>
                    <a:pt x="1270763" y="6429"/>
                  </a:lnTo>
                  <a:lnTo>
                    <a:pt x="1215564" y="2889"/>
                  </a:lnTo>
                  <a:lnTo>
                    <a:pt x="1159579" y="730"/>
                  </a:lnTo>
                  <a:lnTo>
                    <a:pt x="1102867" y="0"/>
                  </a:lnTo>
                  <a:close/>
                </a:path>
              </a:pathLst>
            </a:custGeom>
            <a:solidFill>
              <a:srgbClr val="F152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202169" y="3378200"/>
            <a:ext cx="1746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pc="-180" dirty="0"/>
              <a:t>Penanaman</a:t>
            </a:r>
            <a:r>
              <a:rPr spc="-50" dirty="0"/>
              <a:t> Nilai</a:t>
            </a:r>
            <a:r>
              <a:rPr spc="-20" dirty="0"/>
              <a:t> </a:t>
            </a:r>
            <a:r>
              <a:rPr spc="-45" dirty="0"/>
              <a:t>Integritas</a:t>
            </a:r>
          </a:p>
          <a:p>
            <a:pPr marR="5080">
              <a:lnSpc>
                <a:spcPct val="100000"/>
              </a:lnSpc>
              <a:spcBef>
                <a:spcPts val="1360"/>
              </a:spcBef>
            </a:pPr>
            <a:r>
              <a:rPr sz="1900" b="0" spc="-80" dirty="0">
                <a:latin typeface="Arial MT"/>
                <a:cs typeface="Arial MT"/>
              </a:rPr>
              <a:t>Melatih</a:t>
            </a:r>
            <a:r>
              <a:rPr sz="1900" b="0" dirty="0">
                <a:latin typeface="Arial MT"/>
                <a:cs typeface="Arial MT"/>
              </a:rPr>
              <a:t> </a:t>
            </a:r>
            <a:r>
              <a:rPr sz="1900" b="0" spc="-90" dirty="0">
                <a:latin typeface="Arial MT"/>
                <a:cs typeface="Arial MT"/>
              </a:rPr>
              <a:t>individu</a:t>
            </a:r>
            <a:r>
              <a:rPr sz="1900" b="0" spc="-15" dirty="0">
                <a:latin typeface="Arial MT"/>
                <a:cs typeface="Arial MT"/>
              </a:rPr>
              <a:t> </a:t>
            </a:r>
            <a:r>
              <a:rPr sz="1900" b="0" spc="-175" dirty="0">
                <a:latin typeface="Arial MT"/>
                <a:cs typeface="Arial MT"/>
              </a:rPr>
              <a:t>untuk</a:t>
            </a:r>
            <a:r>
              <a:rPr sz="1900" b="0" dirty="0">
                <a:latin typeface="Arial MT"/>
                <a:cs typeface="Arial MT"/>
              </a:rPr>
              <a:t> </a:t>
            </a:r>
            <a:r>
              <a:rPr sz="1900" b="0" spc="-114" dirty="0">
                <a:latin typeface="Arial MT"/>
                <a:cs typeface="Arial MT"/>
              </a:rPr>
              <a:t>memprioritaskan</a:t>
            </a:r>
            <a:r>
              <a:rPr sz="1900" b="0" spc="5" dirty="0">
                <a:latin typeface="Arial MT"/>
                <a:cs typeface="Arial MT"/>
              </a:rPr>
              <a:t> </a:t>
            </a:r>
            <a:r>
              <a:rPr sz="1900" b="0" spc="-75" dirty="0">
                <a:latin typeface="Arial MT"/>
                <a:cs typeface="Arial MT"/>
              </a:rPr>
              <a:t>integritas</a:t>
            </a:r>
            <a:r>
              <a:rPr sz="1900" b="0" spc="15" dirty="0">
                <a:latin typeface="Arial MT"/>
                <a:cs typeface="Arial MT"/>
              </a:rPr>
              <a:t> </a:t>
            </a:r>
            <a:r>
              <a:rPr sz="1900" b="0" spc="-10" dirty="0">
                <a:latin typeface="Arial MT"/>
                <a:cs typeface="Arial MT"/>
              </a:rPr>
              <a:t>dalam </a:t>
            </a:r>
            <a:r>
              <a:rPr sz="1900" b="0" spc="-90" dirty="0">
                <a:latin typeface="Arial MT"/>
                <a:cs typeface="Arial MT"/>
              </a:rPr>
              <a:t>tindakan</a:t>
            </a:r>
            <a:r>
              <a:rPr sz="1900" b="0" spc="-45" dirty="0">
                <a:latin typeface="Arial MT"/>
                <a:cs typeface="Arial MT"/>
              </a:rPr>
              <a:t> </a:t>
            </a:r>
            <a:r>
              <a:rPr sz="1900" b="0" spc="-110" dirty="0">
                <a:latin typeface="Arial MT"/>
                <a:cs typeface="Arial MT"/>
              </a:rPr>
              <a:t>sehari-</a:t>
            </a:r>
            <a:r>
              <a:rPr sz="1900" b="0" spc="-65" dirty="0">
                <a:latin typeface="Arial MT"/>
                <a:cs typeface="Arial MT"/>
              </a:rPr>
              <a:t>hari,</a:t>
            </a:r>
            <a:r>
              <a:rPr sz="1900" b="0" spc="10" dirty="0">
                <a:latin typeface="Arial MT"/>
                <a:cs typeface="Arial MT"/>
              </a:rPr>
              <a:t> </a:t>
            </a:r>
            <a:r>
              <a:rPr sz="1900" b="0" spc="-25" dirty="0">
                <a:latin typeface="Arial MT"/>
                <a:cs typeface="Arial MT"/>
              </a:rPr>
              <a:t>baik</a:t>
            </a:r>
            <a:r>
              <a:rPr sz="1900" b="0" spc="-35" dirty="0">
                <a:latin typeface="Arial MT"/>
                <a:cs typeface="Arial MT"/>
              </a:rPr>
              <a:t> </a:t>
            </a:r>
            <a:r>
              <a:rPr sz="1900" b="0" spc="-75" dirty="0">
                <a:latin typeface="Arial MT"/>
                <a:cs typeface="Arial MT"/>
              </a:rPr>
              <a:t>dalam</a:t>
            </a:r>
            <a:r>
              <a:rPr sz="1900" b="0" spc="-40" dirty="0">
                <a:latin typeface="Arial MT"/>
                <a:cs typeface="Arial MT"/>
              </a:rPr>
              <a:t> </a:t>
            </a:r>
            <a:r>
              <a:rPr sz="1900" b="0" spc="-120" dirty="0">
                <a:latin typeface="Arial MT"/>
                <a:cs typeface="Arial MT"/>
              </a:rPr>
              <a:t>kehidupan</a:t>
            </a:r>
            <a:r>
              <a:rPr sz="1900" b="0" spc="-20" dirty="0">
                <a:latin typeface="Arial MT"/>
                <a:cs typeface="Arial MT"/>
              </a:rPr>
              <a:t> </a:t>
            </a:r>
            <a:r>
              <a:rPr sz="1900" b="0" spc="-10" dirty="0">
                <a:latin typeface="Arial MT"/>
                <a:cs typeface="Arial MT"/>
              </a:rPr>
              <a:t>pribadi</a:t>
            </a:r>
            <a:r>
              <a:rPr sz="1900" b="0" spc="-30" dirty="0">
                <a:latin typeface="Arial MT"/>
                <a:cs typeface="Arial MT"/>
              </a:rPr>
              <a:t> </a:t>
            </a:r>
            <a:r>
              <a:rPr sz="1900" b="0" spc="-130" dirty="0">
                <a:latin typeface="Arial MT"/>
                <a:cs typeface="Arial MT"/>
              </a:rPr>
              <a:t>maupun </a:t>
            </a:r>
            <a:r>
              <a:rPr sz="1900" b="0" spc="-10" dirty="0">
                <a:latin typeface="Arial MT"/>
                <a:cs typeface="Arial MT"/>
              </a:rPr>
              <a:t>profesional.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1326896" y="938606"/>
            <a:ext cx="5551805" cy="970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100" b="0" spc="-110" dirty="0">
                <a:latin typeface="Arial MT"/>
                <a:cs typeface="Arial MT"/>
              </a:rPr>
              <a:t>Upaya</a:t>
            </a:r>
            <a:r>
              <a:rPr sz="3100" b="0" spc="-10" dirty="0">
                <a:latin typeface="Arial MT"/>
                <a:cs typeface="Arial MT"/>
              </a:rPr>
              <a:t> </a:t>
            </a:r>
            <a:r>
              <a:rPr sz="3100" b="0" spc="-275" dirty="0">
                <a:latin typeface="Arial MT"/>
                <a:cs typeface="Arial MT"/>
              </a:rPr>
              <a:t>Pencegahan</a:t>
            </a:r>
            <a:r>
              <a:rPr sz="3100" b="0" spc="-10" dirty="0">
                <a:latin typeface="Arial MT"/>
                <a:cs typeface="Arial MT"/>
              </a:rPr>
              <a:t> </a:t>
            </a:r>
            <a:r>
              <a:rPr sz="3100" b="0" spc="-225" dirty="0">
                <a:latin typeface="Arial MT"/>
                <a:cs typeface="Arial MT"/>
              </a:rPr>
              <a:t>Korupsi</a:t>
            </a:r>
            <a:r>
              <a:rPr sz="3100" b="0" spc="-20" dirty="0">
                <a:latin typeface="Arial MT"/>
                <a:cs typeface="Arial MT"/>
              </a:rPr>
              <a:t> </a:t>
            </a:r>
            <a:r>
              <a:rPr sz="3100" b="0" spc="-140" dirty="0">
                <a:latin typeface="Arial MT"/>
                <a:cs typeface="Arial MT"/>
              </a:rPr>
              <a:t>melalui </a:t>
            </a:r>
            <a:r>
              <a:rPr sz="3100" b="0" spc="-204" dirty="0">
                <a:latin typeface="Arial MT"/>
                <a:cs typeface="Arial MT"/>
              </a:rPr>
              <a:t>Pendidikan</a:t>
            </a:r>
            <a:r>
              <a:rPr sz="3100" b="0" spc="35" dirty="0">
                <a:latin typeface="Arial MT"/>
                <a:cs typeface="Arial MT"/>
              </a:rPr>
              <a:t> </a:t>
            </a:r>
            <a:r>
              <a:rPr sz="3100" b="0" spc="-10" dirty="0">
                <a:latin typeface="Arial MT"/>
                <a:cs typeface="Arial MT"/>
              </a:rPr>
              <a:t>Karakter:</a:t>
            </a:r>
            <a:endParaRPr sz="310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7940040" y="2606039"/>
            <a:ext cx="1624965" cy="1624965"/>
            <a:chOff x="7940040" y="2606039"/>
            <a:chExt cx="1624965" cy="1624965"/>
          </a:xfrm>
        </p:grpSpPr>
        <p:sp>
          <p:nvSpPr>
            <p:cNvPr id="18" name="object 18"/>
            <p:cNvSpPr/>
            <p:nvPr/>
          </p:nvSpPr>
          <p:spPr>
            <a:xfrm>
              <a:off x="7940040" y="2606039"/>
              <a:ext cx="1624965" cy="1624965"/>
            </a:xfrm>
            <a:custGeom>
              <a:avLst/>
              <a:gdLst/>
              <a:ahLst/>
              <a:cxnLst/>
              <a:rect l="l" t="t" r="r" b="b"/>
              <a:pathLst>
                <a:path w="1624965" h="1624964">
                  <a:moveTo>
                    <a:pt x="812291" y="0"/>
                  </a:moveTo>
                  <a:lnTo>
                    <a:pt x="764568" y="1379"/>
                  </a:lnTo>
                  <a:lnTo>
                    <a:pt x="717571" y="5465"/>
                  </a:lnTo>
                  <a:lnTo>
                    <a:pt x="671375" y="12183"/>
                  </a:lnTo>
                  <a:lnTo>
                    <a:pt x="626057" y="21455"/>
                  </a:lnTo>
                  <a:lnTo>
                    <a:pt x="581693" y="33207"/>
                  </a:lnTo>
                  <a:lnTo>
                    <a:pt x="538360" y="47361"/>
                  </a:lnTo>
                  <a:lnTo>
                    <a:pt x="496133" y="63841"/>
                  </a:lnTo>
                  <a:lnTo>
                    <a:pt x="455089" y="82571"/>
                  </a:lnTo>
                  <a:lnTo>
                    <a:pt x="415304" y="103475"/>
                  </a:lnTo>
                  <a:lnTo>
                    <a:pt x="376855" y="126477"/>
                  </a:lnTo>
                  <a:lnTo>
                    <a:pt x="339817" y="151499"/>
                  </a:lnTo>
                  <a:lnTo>
                    <a:pt x="304266" y="178467"/>
                  </a:lnTo>
                  <a:lnTo>
                    <a:pt x="270280" y="207304"/>
                  </a:lnTo>
                  <a:lnTo>
                    <a:pt x="237934" y="237934"/>
                  </a:lnTo>
                  <a:lnTo>
                    <a:pt x="207304" y="270280"/>
                  </a:lnTo>
                  <a:lnTo>
                    <a:pt x="178467" y="304266"/>
                  </a:lnTo>
                  <a:lnTo>
                    <a:pt x="151499" y="339817"/>
                  </a:lnTo>
                  <a:lnTo>
                    <a:pt x="126477" y="376855"/>
                  </a:lnTo>
                  <a:lnTo>
                    <a:pt x="103475" y="415304"/>
                  </a:lnTo>
                  <a:lnTo>
                    <a:pt x="82571" y="455089"/>
                  </a:lnTo>
                  <a:lnTo>
                    <a:pt x="63841" y="496133"/>
                  </a:lnTo>
                  <a:lnTo>
                    <a:pt x="47361" y="538360"/>
                  </a:lnTo>
                  <a:lnTo>
                    <a:pt x="33207" y="581693"/>
                  </a:lnTo>
                  <a:lnTo>
                    <a:pt x="21455" y="626057"/>
                  </a:lnTo>
                  <a:lnTo>
                    <a:pt x="12183" y="671375"/>
                  </a:lnTo>
                  <a:lnTo>
                    <a:pt x="5465" y="717571"/>
                  </a:lnTo>
                  <a:lnTo>
                    <a:pt x="1379" y="764568"/>
                  </a:lnTo>
                  <a:lnTo>
                    <a:pt x="0" y="812292"/>
                  </a:lnTo>
                  <a:lnTo>
                    <a:pt x="1379" y="860015"/>
                  </a:lnTo>
                  <a:lnTo>
                    <a:pt x="5465" y="907012"/>
                  </a:lnTo>
                  <a:lnTo>
                    <a:pt x="12183" y="953208"/>
                  </a:lnTo>
                  <a:lnTo>
                    <a:pt x="21455" y="998526"/>
                  </a:lnTo>
                  <a:lnTo>
                    <a:pt x="33207" y="1042890"/>
                  </a:lnTo>
                  <a:lnTo>
                    <a:pt x="47361" y="1086223"/>
                  </a:lnTo>
                  <a:lnTo>
                    <a:pt x="63841" y="1128450"/>
                  </a:lnTo>
                  <a:lnTo>
                    <a:pt x="82571" y="1169494"/>
                  </a:lnTo>
                  <a:lnTo>
                    <a:pt x="103475" y="1209279"/>
                  </a:lnTo>
                  <a:lnTo>
                    <a:pt x="126477" y="1247728"/>
                  </a:lnTo>
                  <a:lnTo>
                    <a:pt x="151499" y="1284766"/>
                  </a:lnTo>
                  <a:lnTo>
                    <a:pt x="178467" y="1320317"/>
                  </a:lnTo>
                  <a:lnTo>
                    <a:pt x="207304" y="1354303"/>
                  </a:lnTo>
                  <a:lnTo>
                    <a:pt x="237934" y="1386649"/>
                  </a:lnTo>
                  <a:lnTo>
                    <a:pt x="270280" y="1417279"/>
                  </a:lnTo>
                  <a:lnTo>
                    <a:pt x="304266" y="1446116"/>
                  </a:lnTo>
                  <a:lnTo>
                    <a:pt x="339817" y="1473084"/>
                  </a:lnTo>
                  <a:lnTo>
                    <a:pt x="376855" y="1498106"/>
                  </a:lnTo>
                  <a:lnTo>
                    <a:pt x="415304" y="1521108"/>
                  </a:lnTo>
                  <a:lnTo>
                    <a:pt x="455089" y="1542012"/>
                  </a:lnTo>
                  <a:lnTo>
                    <a:pt x="496133" y="1560742"/>
                  </a:lnTo>
                  <a:lnTo>
                    <a:pt x="538360" y="1577222"/>
                  </a:lnTo>
                  <a:lnTo>
                    <a:pt x="581693" y="1591376"/>
                  </a:lnTo>
                  <a:lnTo>
                    <a:pt x="626057" y="1603128"/>
                  </a:lnTo>
                  <a:lnTo>
                    <a:pt x="671375" y="1612400"/>
                  </a:lnTo>
                  <a:lnTo>
                    <a:pt x="717571" y="1619118"/>
                  </a:lnTo>
                  <a:lnTo>
                    <a:pt x="764568" y="1623204"/>
                  </a:lnTo>
                  <a:lnTo>
                    <a:pt x="812291" y="1624584"/>
                  </a:lnTo>
                  <a:lnTo>
                    <a:pt x="860015" y="1623204"/>
                  </a:lnTo>
                  <a:lnTo>
                    <a:pt x="907012" y="1619118"/>
                  </a:lnTo>
                  <a:lnTo>
                    <a:pt x="953208" y="1612400"/>
                  </a:lnTo>
                  <a:lnTo>
                    <a:pt x="998526" y="1603128"/>
                  </a:lnTo>
                  <a:lnTo>
                    <a:pt x="1042890" y="1591376"/>
                  </a:lnTo>
                  <a:lnTo>
                    <a:pt x="1086223" y="1577222"/>
                  </a:lnTo>
                  <a:lnTo>
                    <a:pt x="1128450" y="1560742"/>
                  </a:lnTo>
                  <a:lnTo>
                    <a:pt x="1169494" y="1542012"/>
                  </a:lnTo>
                  <a:lnTo>
                    <a:pt x="1209279" y="1521108"/>
                  </a:lnTo>
                  <a:lnTo>
                    <a:pt x="1247728" y="1498106"/>
                  </a:lnTo>
                  <a:lnTo>
                    <a:pt x="1284766" y="1473084"/>
                  </a:lnTo>
                  <a:lnTo>
                    <a:pt x="1320317" y="1446116"/>
                  </a:lnTo>
                  <a:lnTo>
                    <a:pt x="1354303" y="1417279"/>
                  </a:lnTo>
                  <a:lnTo>
                    <a:pt x="1386649" y="1386649"/>
                  </a:lnTo>
                  <a:lnTo>
                    <a:pt x="1417279" y="1354303"/>
                  </a:lnTo>
                  <a:lnTo>
                    <a:pt x="1446116" y="1320317"/>
                  </a:lnTo>
                  <a:lnTo>
                    <a:pt x="1473084" y="1284766"/>
                  </a:lnTo>
                  <a:lnTo>
                    <a:pt x="1498106" y="1247728"/>
                  </a:lnTo>
                  <a:lnTo>
                    <a:pt x="1521108" y="1209279"/>
                  </a:lnTo>
                  <a:lnTo>
                    <a:pt x="1542012" y="1169494"/>
                  </a:lnTo>
                  <a:lnTo>
                    <a:pt x="1560742" y="1128450"/>
                  </a:lnTo>
                  <a:lnTo>
                    <a:pt x="1577222" y="1086223"/>
                  </a:lnTo>
                  <a:lnTo>
                    <a:pt x="1591376" y="1042890"/>
                  </a:lnTo>
                  <a:lnTo>
                    <a:pt x="1603128" y="998526"/>
                  </a:lnTo>
                  <a:lnTo>
                    <a:pt x="1612400" y="953208"/>
                  </a:lnTo>
                  <a:lnTo>
                    <a:pt x="1619118" y="907012"/>
                  </a:lnTo>
                  <a:lnTo>
                    <a:pt x="1623204" y="860015"/>
                  </a:lnTo>
                  <a:lnTo>
                    <a:pt x="1624583" y="812292"/>
                  </a:lnTo>
                  <a:lnTo>
                    <a:pt x="1623204" y="764568"/>
                  </a:lnTo>
                  <a:lnTo>
                    <a:pt x="1619118" y="717571"/>
                  </a:lnTo>
                  <a:lnTo>
                    <a:pt x="1612400" y="671375"/>
                  </a:lnTo>
                  <a:lnTo>
                    <a:pt x="1603128" y="626057"/>
                  </a:lnTo>
                  <a:lnTo>
                    <a:pt x="1591376" y="581693"/>
                  </a:lnTo>
                  <a:lnTo>
                    <a:pt x="1577222" y="538360"/>
                  </a:lnTo>
                  <a:lnTo>
                    <a:pt x="1560742" y="496133"/>
                  </a:lnTo>
                  <a:lnTo>
                    <a:pt x="1542012" y="455089"/>
                  </a:lnTo>
                  <a:lnTo>
                    <a:pt x="1521108" y="415304"/>
                  </a:lnTo>
                  <a:lnTo>
                    <a:pt x="1498106" y="376855"/>
                  </a:lnTo>
                  <a:lnTo>
                    <a:pt x="1473084" y="339817"/>
                  </a:lnTo>
                  <a:lnTo>
                    <a:pt x="1446116" y="304266"/>
                  </a:lnTo>
                  <a:lnTo>
                    <a:pt x="1417279" y="270280"/>
                  </a:lnTo>
                  <a:lnTo>
                    <a:pt x="1386649" y="237934"/>
                  </a:lnTo>
                  <a:lnTo>
                    <a:pt x="1354303" y="207304"/>
                  </a:lnTo>
                  <a:lnTo>
                    <a:pt x="1320317" y="178467"/>
                  </a:lnTo>
                  <a:lnTo>
                    <a:pt x="1284766" y="151499"/>
                  </a:lnTo>
                  <a:lnTo>
                    <a:pt x="1247728" y="126477"/>
                  </a:lnTo>
                  <a:lnTo>
                    <a:pt x="1209279" y="103475"/>
                  </a:lnTo>
                  <a:lnTo>
                    <a:pt x="1169494" y="82571"/>
                  </a:lnTo>
                  <a:lnTo>
                    <a:pt x="1128450" y="63841"/>
                  </a:lnTo>
                  <a:lnTo>
                    <a:pt x="1086223" y="47361"/>
                  </a:lnTo>
                  <a:lnTo>
                    <a:pt x="1042890" y="33207"/>
                  </a:lnTo>
                  <a:lnTo>
                    <a:pt x="998526" y="21455"/>
                  </a:lnTo>
                  <a:lnTo>
                    <a:pt x="953208" y="12183"/>
                  </a:lnTo>
                  <a:lnTo>
                    <a:pt x="907012" y="5465"/>
                  </a:lnTo>
                  <a:lnTo>
                    <a:pt x="860015" y="1379"/>
                  </a:lnTo>
                  <a:lnTo>
                    <a:pt x="812291" y="0"/>
                  </a:lnTo>
                  <a:close/>
                </a:path>
              </a:pathLst>
            </a:custGeom>
            <a:solidFill>
              <a:srgbClr val="FFFFFF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74152" y="2791967"/>
              <a:ext cx="1343786" cy="134378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8193024" y="2910839"/>
              <a:ext cx="1115695" cy="1115695"/>
            </a:xfrm>
            <a:custGeom>
              <a:avLst/>
              <a:gdLst/>
              <a:ahLst/>
              <a:cxnLst/>
              <a:rect l="l" t="t" r="r" b="b"/>
              <a:pathLst>
                <a:path w="1115695" h="1115695">
                  <a:moveTo>
                    <a:pt x="557783" y="0"/>
                  </a:moveTo>
                  <a:lnTo>
                    <a:pt x="509649" y="2047"/>
                  </a:lnTo>
                  <a:lnTo>
                    <a:pt x="462653" y="8076"/>
                  </a:lnTo>
                  <a:lnTo>
                    <a:pt x="416963" y="17921"/>
                  </a:lnTo>
                  <a:lnTo>
                    <a:pt x="372745" y="31414"/>
                  </a:lnTo>
                  <a:lnTo>
                    <a:pt x="330168" y="48387"/>
                  </a:lnTo>
                  <a:lnTo>
                    <a:pt x="289398" y="68673"/>
                  </a:lnTo>
                  <a:lnTo>
                    <a:pt x="250603" y="92106"/>
                  </a:lnTo>
                  <a:lnTo>
                    <a:pt x="213950" y="118517"/>
                  </a:lnTo>
                  <a:lnTo>
                    <a:pt x="179607" y="147740"/>
                  </a:lnTo>
                  <a:lnTo>
                    <a:pt x="147740" y="179607"/>
                  </a:lnTo>
                  <a:lnTo>
                    <a:pt x="118517" y="213950"/>
                  </a:lnTo>
                  <a:lnTo>
                    <a:pt x="92106" y="250603"/>
                  </a:lnTo>
                  <a:lnTo>
                    <a:pt x="68673" y="289398"/>
                  </a:lnTo>
                  <a:lnTo>
                    <a:pt x="48387" y="330168"/>
                  </a:lnTo>
                  <a:lnTo>
                    <a:pt x="31414" y="372745"/>
                  </a:lnTo>
                  <a:lnTo>
                    <a:pt x="17921" y="416963"/>
                  </a:lnTo>
                  <a:lnTo>
                    <a:pt x="8076" y="462653"/>
                  </a:lnTo>
                  <a:lnTo>
                    <a:pt x="2047" y="509649"/>
                  </a:lnTo>
                  <a:lnTo>
                    <a:pt x="0" y="557784"/>
                  </a:lnTo>
                  <a:lnTo>
                    <a:pt x="2047" y="605918"/>
                  </a:lnTo>
                  <a:lnTo>
                    <a:pt x="8076" y="652914"/>
                  </a:lnTo>
                  <a:lnTo>
                    <a:pt x="17921" y="698604"/>
                  </a:lnTo>
                  <a:lnTo>
                    <a:pt x="31414" y="742822"/>
                  </a:lnTo>
                  <a:lnTo>
                    <a:pt x="48387" y="785399"/>
                  </a:lnTo>
                  <a:lnTo>
                    <a:pt x="68673" y="826169"/>
                  </a:lnTo>
                  <a:lnTo>
                    <a:pt x="92106" y="864964"/>
                  </a:lnTo>
                  <a:lnTo>
                    <a:pt x="118517" y="901617"/>
                  </a:lnTo>
                  <a:lnTo>
                    <a:pt x="147740" y="935960"/>
                  </a:lnTo>
                  <a:lnTo>
                    <a:pt x="179607" y="967827"/>
                  </a:lnTo>
                  <a:lnTo>
                    <a:pt x="213950" y="997050"/>
                  </a:lnTo>
                  <a:lnTo>
                    <a:pt x="250603" y="1023461"/>
                  </a:lnTo>
                  <a:lnTo>
                    <a:pt x="289398" y="1046894"/>
                  </a:lnTo>
                  <a:lnTo>
                    <a:pt x="330168" y="1067180"/>
                  </a:lnTo>
                  <a:lnTo>
                    <a:pt x="372745" y="1084153"/>
                  </a:lnTo>
                  <a:lnTo>
                    <a:pt x="416963" y="1097646"/>
                  </a:lnTo>
                  <a:lnTo>
                    <a:pt x="462653" y="1107491"/>
                  </a:lnTo>
                  <a:lnTo>
                    <a:pt x="509649" y="1113520"/>
                  </a:lnTo>
                  <a:lnTo>
                    <a:pt x="557783" y="1115568"/>
                  </a:lnTo>
                  <a:lnTo>
                    <a:pt x="605918" y="1113520"/>
                  </a:lnTo>
                  <a:lnTo>
                    <a:pt x="652914" y="1107491"/>
                  </a:lnTo>
                  <a:lnTo>
                    <a:pt x="698604" y="1097646"/>
                  </a:lnTo>
                  <a:lnTo>
                    <a:pt x="742822" y="1084153"/>
                  </a:lnTo>
                  <a:lnTo>
                    <a:pt x="785399" y="1067180"/>
                  </a:lnTo>
                  <a:lnTo>
                    <a:pt x="826169" y="1046894"/>
                  </a:lnTo>
                  <a:lnTo>
                    <a:pt x="864964" y="1023461"/>
                  </a:lnTo>
                  <a:lnTo>
                    <a:pt x="901617" y="997050"/>
                  </a:lnTo>
                  <a:lnTo>
                    <a:pt x="935960" y="967827"/>
                  </a:lnTo>
                  <a:lnTo>
                    <a:pt x="967827" y="935960"/>
                  </a:lnTo>
                  <a:lnTo>
                    <a:pt x="997050" y="901617"/>
                  </a:lnTo>
                  <a:lnTo>
                    <a:pt x="1023461" y="864964"/>
                  </a:lnTo>
                  <a:lnTo>
                    <a:pt x="1046894" y="826169"/>
                  </a:lnTo>
                  <a:lnTo>
                    <a:pt x="1067180" y="785399"/>
                  </a:lnTo>
                  <a:lnTo>
                    <a:pt x="1084153" y="742822"/>
                  </a:lnTo>
                  <a:lnTo>
                    <a:pt x="1097646" y="698604"/>
                  </a:lnTo>
                  <a:lnTo>
                    <a:pt x="1107491" y="652914"/>
                  </a:lnTo>
                  <a:lnTo>
                    <a:pt x="1113520" y="605918"/>
                  </a:lnTo>
                  <a:lnTo>
                    <a:pt x="1115568" y="557784"/>
                  </a:lnTo>
                  <a:lnTo>
                    <a:pt x="1113520" y="509649"/>
                  </a:lnTo>
                  <a:lnTo>
                    <a:pt x="1107491" y="462653"/>
                  </a:lnTo>
                  <a:lnTo>
                    <a:pt x="1097646" y="416963"/>
                  </a:lnTo>
                  <a:lnTo>
                    <a:pt x="1084153" y="372745"/>
                  </a:lnTo>
                  <a:lnTo>
                    <a:pt x="1067180" y="330168"/>
                  </a:lnTo>
                  <a:lnTo>
                    <a:pt x="1046894" y="289398"/>
                  </a:lnTo>
                  <a:lnTo>
                    <a:pt x="1023461" y="250603"/>
                  </a:lnTo>
                  <a:lnTo>
                    <a:pt x="997050" y="213950"/>
                  </a:lnTo>
                  <a:lnTo>
                    <a:pt x="967827" y="179607"/>
                  </a:lnTo>
                  <a:lnTo>
                    <a:pt x="935960" y="147740"/>
                  </a:lnTo>
                  <a:lnTo>
                    <a:pt x="901617" y="118517"/>
                  </a:lnTo>
                  <a:lnTo>
                    <a:pt x="864964" y="92106"/>
                  </a:lnTo>
                  <a:lnTo>
                    <a:pt x="826169" y="68673"/>
                  </a:lnTo>
                  <a:lnTo>
                    <a:pt x="785399" y="48387"/>
                  </a:lnTo>
                  <a:lnTo>
                    <a:pt x="742822" y="31414"/>
                  </a:lnTo>
                  <a:lnTo>
                    <a:pt x="698604" y="17921"/>
                  </a:lnTo>
                  <a:lnTo>
                    <a:pt x="652914" y="8076"/>
                  </a:lnTo>
                  <a:lnTo>
                    <a:pt x="605918" y="2047"/>
                  </a:lnTo>
                  <a:lnTo>
                    <a:pt x="55778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90559" y="704087"/>
            <a:ext cx="3191255" cy="5446776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451561" y="2695911"/>
            <a:ext cx="6365875" cy="1579880"/>
            <a:chOff x="1451561" y="2695911"/>
            <a:chExt cx="6365875" cy="157988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51561" y="2695911"/>
              <a:ext cx="6365464" cy="157931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84376" y="2709671"/>
              <a:ext cx="6254750" cy="1435735"/>
            </a:xfrm>
            <a:custGeom>
              <a:avLst/>
              <a:gdLst/>
              <a:ahLst/>
              <a:cxnLst/>
              <a:rect l="l" t="t" r="r" b="b"/>
              <a:pathLst>
                <a:path w="6254750" h="1435735">
                  <a:moveTo>
                    <a:pt x="6254496" y="0"/>
                  </a:moveTo>
                  <a:lnTo>
                    <a:pt x="0" y="0"/>
                  </a:lnTo>
                  <a:lnTo>
                    <a:pt x="0" y="1435608"/>
                  </a:lnTo>
                  <a:lnTo>
                    <a:pt x="6254496" y="1435608"/>
                  </a:lnTo>
                  <a:lnTo>
                    <a:pt x="62544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370320" y="3563111"/>
              <a:ext cx="1369060" cy="634365"/>
            </a:xfrm>
            <a:custGeom>
              <a:avLst/>
              <a:gdLst/>
              <a:ahLst/>
              <a:cxnLst/>
              <a:rect l="l" t="t" r="r" b="b"/>
              <a:pathLst>
                <a:path w="1369059" h="634364">
                  <a:moveTo>
                    <a:pt x="1058036" y="0"/>
                  </a:moveTo>
                  <a:lnTo>
                    <a:pt x="995870" y="961"/>
                  </a:lnTo>
                  <a:lnTo>
                    <a:pt x="934649" y="3809"/>
                  </a:lnTo>
                  <a:lnTo>
                    <a:pt x="874473" y="8490"/>
                  </a:lnTo>
                  <a:lnTo>
                    <a:pt x="815442" y="14953"/>
                  </a:lnTo>
                  <a:lnTo>
                    <a:pt x="757654" y="23143"/>
                  </a:lnTo>
                  <a:lnTo>
                    <a:pt x="701208" y="33007"/>
                  </a:lnTo>
                  <a:lnTo>
                    <a:pt x="646205" y="44493"/>
                  </a:lnTo>
                  <a:lnTo>
                    <a:pt x="592743" y="57547"/>
                  </a:lnTo>
                  <a:lnTo>
                    <a:pt x="540922" y="72116"/>
                  </a:lnTo>
                  <a:lnTo>
                    <a:pt x="490840" y="88147"/>
                  </a:lnTo>
                  <a:lnTo>
                    <a:pt x="442597" y="105587"/>
                  </a:lnTo>
                  <a:lnTo>
                    <a:pt x="396293" y="124383"/>
                  </a:lnTo>
                  <a:lnTo>
                    <a:pt x="352026" y="144482"/>
                  </a:lnTo>
                  <a:lnTo>
                    <a:pt x="309895" y="165830"/>
                  </a:lnTo>
                  <a:lnTo>
                    <a:pt x="270001" y="188374"/>
                  </a:lnTo>
                  <a:lnTo>
                    <a:pt x="232442" y="212062"/>
                  </a:lnTo>
                  <a:lnTo>
                    <a:pt x="197317" y="236840"/>
                  </a:lnTo>
                  <a:lnTo>
                    <a:pt x="164726" y="262655"/>
                  </a:lnTo>
                  <a:lnTo>
                    <a:pt x="134768" y="289455"/>
                  </a:lnTo>
                  <a:lnTo>
                    <a:pt x="107541" y="317185"/>
                  </a:lnTo>
                  <a:lnTo>
                    <a:pt x="61683" y="375225"/>
                  </a:lnTo>
                  <a:lnTo>
                    <a:pt x="27944" y="436352"/>
                  </a:lnTo>
                  <a:lnTo>
                    <a:pt x="7118" y="500141"/>
                  </a:lnTo>
                  <a:lnTo>
                    <a:pt x="0" y="566165"/>
                  </a:lnTo>
                  <a:lnTo>
                    <a:pt x="12826" y="633983"/>
                  </a:lnTo>
                  <a:lnTo>
                    <a:pt x="1368552" y="633983"/>
                  </a:lnTo>
                  <a:lnTo>
                    <a:pt x="1368552" y="27686"/>
                  </a:lnTo>
                  <a:lnTo>
                    <a:pt x="1271270" y="11557"/>
                  </a:lnTo>
                  <a:lnTo>
                    <a:pt x="1219182" y="6536"/>
                  </a:lnTo>
                  <a:lnTo>
                    <a:pt x="1166225" y="2921"/>
                  </a:lnTo>
                  <a:lnTo>
                    <a:pt x="1112482" y="734"/>
                  </a:lnTo>
                  <a:lnTo>
                    <a:pt x="1058036" y="0"/>
                  </a:lnTo>
                  <a:close/>
                </a:path>
              </a:pathLst>
            </a:custGeom>
            <a:solidFill>
              <a:srgbClr val="F152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021830" y="3649167"/>
            <a:ext cx="1879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0547" y="3130042"/>
            <a:ext cx="5399405" cy="894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900" spc="-120" dirty="0">
                <a:latin typeface="Arial MT"/>
                <a:cs typeface="Arial MT"/>
              </a:rPr>
              <a:t>Mendorong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dirty="0">
                <a:latin typeface="Arial MT"/>
                <a:cs typeface="Arial MT"/>
              </a:rPr>
              <a:t>para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130" dirty="0">
                <a:latin typeface="Arial MT"/>
                <a:cs typeface="Arial MT"/>
              </a:rPr>
              <a:t>calon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45" dirty="0">
                <a:latin typeface="Arial MT"/>
                <a:cs typeface="Arial MT"/>
              </a:rPr>
              <a:t>pemimpin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untuk</a:t>
            </a:r>
            <a:r>
              <a:rPr sz="1900" spc="20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selalu</a:t>
            </a:r>
            <a:r>
              <a:rPr sz="1900" spc="20" dirty="0">
                <a:latin typeface="Arial MT"/>
                <a:cs typeface="Arial MT"/>
              </a:rPr>
              <a:t> </a:t>
            </a:r>
            <a:r>
              <a:rPr sz="1900" spc="-35" dirty="0">
                <a:latin typeface="Arial MT"/>
                <a:cs typeface="Arial MT"/>
              </a:rPr>
              <a:t>bertindak </a:t>
            </a:r>
            <a:r>
              <a:rPr sz="1900" spc="-85" dirty="0">
                <a:latin typeface="Arial MT"/>
                <a:cs typeface="Arial MT"/>
              </a:rPr>
              <a:t>berdasarkan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90" dirty="0">
                <a:latin typeface="Arial MT"/>
                <a:cs typeface="Arial MT"/>
              </a:rPr>
              <a:t>prinsip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moral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yang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105" dirty="0">
                <a:latin typeface="Arial MT"/>
                <a:cs typeface="Arial MT"/>
              </a:rPr>
              <a:t>kuat,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20" dirty="0">
                <a:latin typeface="Arial MT"/>
                <a:cs typeface="Arial MT"/>
              </a:rPr>
              <a:t>menghindari </a:t>
            </a:r>
            <a:r>
              <a:rPr sz="1900" spc="-110" dirty="0">
                <a:latin typeface="Arial MT"/>
                <a:cs typeface="Arial MT"/>
              </a:rPr>
              <a:t>penyalahgunaan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40" dirty="0">
                <a:latin typeface="Arial MT"/>
                <a:cs typeface="Arial MT"/>
              </a:rPr>
              <a:t>kekuasaan.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65630" y="2748788"/>
            <a:ext cx="562165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95" dirty="0">
                <a:latin typeface="Arial"/>
                <a:cs typeface="Arial"/>
              </a:rPr>
              <a:t>Pengembangan</a:t>
            </a:r>
            <a:r>
              <a:rPr sz="2300" b="1" spc="5" dirty="0">
                <a:latin typeface="Arial"/>
                <a:cs typeface="Arial"/>
              </a:rPr>
              <a:t> </a:t>
            </a:r>
            <a:r>
              <a:rPr sz="2300" b="1" spc="-170" dirty="0">
                <a:latin typeface="Arial"/>
                <a:cs typeface="Arial"/>
              </a:rPr>
              <a:t>Kepemimpinan</a:t>
            </a:r>
            <a:r>
              <a:rPr sz="2300" b="1" spc="45" dirty="0">
                <a:latin typeface="Arial"/>
                <a:cs typeface="Arial"/>
              </a:rPr>
              <a:t> </a:t>
            </a:r>
            <a:r>
              <a:rPr sz="2300" b="1" spc="-215" dirty="0">
                <a:latin typeface="Arial"/>
                <a:cs typeface="Arial"/>
              </a:rPr>
              <a:t>Berbasis</a:t>
            </a:r>
            <a:r>
              <a:rPr sz="2300" b="1" spc="50" dirty="0">
                <a:latin typeface="Arial"/>
                <a:cs typeface="Arial"/>
              </a:rPr>
              <a:t> </a:t>
            </a:r>
            <a:r>
              <a:rPr sz="2300" b="1" spc="-114" dirty="0">
                <a:latin typeface="Arial"/>
                <a:cs typeface="Arial"/>
              </a:rPr>
              <a:t>Etika</a:t>
            </a:r>
            <a:endParaRPr sz="23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326896" y="938606"/>
            <a:ext cx="5551805" cy="970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100" b="0" spc="-110" dirty="0">
                <a:latin typeface="Arial MT"/>
                <a:cs typeface="Arial MT"/>
              </a:rPr>
              <a:t>Upaya</a:t>
            </a:r>
            <a:r>
              <a:rPr sz="3100" b="0" spc="-10" dirty="0">
                <a:latin typeface="Arial MT"/>
                <a:cs typeface="Arial MT"/>
              </a:rPr>
              <a:t> </a:t>
            </a:r>
            <a:r>
              <a:rPr sz="3100" b="0" spc="-275" dirty="0">
                <a:latin typeface="Arial MT"/>
                <a:cs typeface="Arial MT"/>
              </a:rPr>
              <a:t>Pencegahan</a:t>
            </a:r>
            <a:r>
              <a:rPr sz="3100" b="0" spc="-10" dirty="0">
                <a:latin typeface="Arial MT"/>
                <a:cs typeface="Arial MT"/>
              </a:rPr>
              <a:t> </a:t>
            </a:r>
            <a:r>
              <a:rPr sz="3100" b="0" spc="-225" dirty="0">
                <a:latin typeface="Arial MT"/>
                <a:cs typeface="Arial MT"/>
              </a:rPr>
              <a:t>Korupsi</a:t>
            </a:r>
            <a:r>
              <a:rPr sz="3100" b="0" spc="-20" dirty="0">
                <a:latin typeface="Arial MT"/>
                <a:cs typeface="Arial MT"/>
              </a:rPr>
              <a:t> </a:t>
            </a:r>
            <a:r>
              <a:rPr sz="3100" b="0" spc="-140" dirty="0">
                <a:latin typeface="Arial MT"/>
                <a:cs typeface="Arial MT"/>
              </a:rPr>
              <a:t>melalui </a:t>
            </a:r>
            <a:r>
              <a:rPr sz="3100" b="0" spc="-204" dirty="0">
                <a:latin typeface="Arial MT"/>
                <a:cs typeface="Arial MT"/>
              </a:rPr>
              <a:t>Pendidikan</a:t>
            </a:r>
            <a:r>
              <a:rPr sz="3100" b="0" spc="35" dirty="0">
                <a:latin typeface="Arial MT"/>
                <a:cs typeface="Arial MT"/>
              </a:rPr>
              <a:t> </a:t>
            </a:r>
            <a:r>
              <a:rPr sz="3100" b="0" spc="-10" dirty="0">
                <a:latin typeface="Arial MT"/>
                <a:cs typeface="Arial MT"/>
              </a:rPr>
              <a:t>Karakter:</a:t>
            </a:r>
            <a:endParaRPr sz="3100">
              <a:latin typeface="Arial MT"/>
              <a:cs typeface="Arial M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940040" y="2606039"/>
            <a:ext cx="1624965" cy="1624965"/>
            <a:chOff x="7940040" y="2606039"/>
            <a:chExt cx="1624965" cy="1624965"/>
          </a:xfrm>
        </p:grpSpPr>
        <p:sp>
          <p:nvSpPr>
            <p:cNvPr id="12" name="object 12"/>
            <p:cNvSpPr/>
            <p:nvPr/>
          </p:nvSpPr>
          <p:spPr>
            <a:xfrm>
              <a:off x="7940040" y="2606039"/>
              <a:ext cx="1624965" cy="1624965"/>
            </a:xfrm>
            <a:custGeom>
              <a:avLst/>
              <a:gdLst/>
              <a:ahLst/>
              <a:cxnLst/>
              <a:rect l="l" t="t" r="r" b="b"/>
              <a:pathLst>
                <a:path w="1624965" h="1624964">
                  <a:moveTo>
                    <a:pt x="812291" y="0"/>
                  </a:moveTo>
                  <a:lnTo>
                    <a:pt x="764568" y="1379"/>
                  </a:lnTo>
                  <a:lnTo>
                    <a:pt x="717571" y="5465"/>
                  </a:lnTo>
                  <a:lnTo>
                    <a:pt x="671375" y="12183"/>
                  </a:lnTo>
                  <a:lnTo>
                    <a:pt x="626057" y="21455"/>
                  </a:lnTo>
                  <a:lnTo>
                    <a:pt x="581693" y="33207"/>
                  </a:lnTo>
                  <a:lnTo>
                    <a:pt x="538360" y="47361"/>
                  </a:lnTo>
                  <a:lnTo>
                    <a:pt x="496133" y="63841"/>
                  </a:lnTo>
                  <a:lnTo>
                    <a:pt x="455089" y="82571"/>
                  </a:lnTo>
                  <a:lnTo>
                    <a:pt x="415304" y="103475"/>
                  </a:lnTo>
                  <a:lnTo>
                    <a:pt x="376855" y="126477"/>
                  </a:lnTo>
                  <a:lnTo>
                    <a:pt x="339817" y="151499"/>
                  </a:lnTo>
                  <a:lnTo>
                    <a:pt x="304266" y="178467"/>
                  </a:lnTo>
                  <a:lnTo>
                    <a:pt x="270280" y="207304"/>
                  </a:lnTo>
                  <a:lnTo>
                    <a:pt x="237934" y="237934"/>
                  </a:lnTo>
                  <a:lnTo>
                    <a:pt x="207304" y="270280"/>
                  </a:lnTo>
                  <a:lnTo>
                    <a:pt x="178467" y="304266"/>
                  </a:lnTo>
                  <a:lnTo>
                    <a:pt x="151499" y="339817"/>
                  </a:lnTo>
                  <a:lnTo>
                    <a:pt x="126477" y="376855"/>
                  </a:lnTo>
                  <a:lnTo>
                    <a:pt x="103475" y="415304"/>
                  </a:lnTo>
                  <a:lnTo>
                    <a:pt x="82571" y="455089"/>
                  </a:lnTo>
                  <a:lnTo>
                    <a:pt x="63841" y="496133"/>
                  </a:lnTo>
                  <a:lnTo>
                    <a:pt x="47361" y="538360"/>
                  </a:lnTo>
                  <a:lnTo>
                    <a:pt x="33207" y="581693"/>
                  </a:lnTo>
                  <a:lnTo>
                    <a:pt x="21455" y="626057"/>
                  </a:lnTo>
                  <a:lnTo>
                    <a:pt x="12183" y="671375"/>
                  </a:lnTo>
                  <a:lnTo>
                    <a:pt x="5465" y="717571"/>
                  </a:lnTo>
                  <a:lnTo>
                    <a:pt x="1379" y="764568"/>
                  </a:lnTo>
                  <a:lnTo>
                    <a:pt x="0" y="812292"/>
                  </a:lnTo>
                  <a:lnTo>
                    <a:pt x="1379" y="860015"/>
                  </a:lnTo>
                  <a:lnTo>
                    <a:pt x="5465" y="907012"/>
                  </a:lnTo>
                  <a:lnTo>
                    <a:pt x="12183" y="953208"/>
                  </a:lnTo>
                  <a:lnTo>
                    <a:pt x="21455" y="998526"/>
                  </a:lnTo>
                  <a:lnTo>
                    <a:pt x="33207" y="1042890"/>
                  </a:lnTo>
                  <a:lnTo>
                    <a:pt x="47361" y="1086223"/>
                  </a:lnTo>
                  <a:lnTo>
                    <a:pt x="63841" y="1128450"/>
                  </a:lnTo>
                  <a:lnTo>
                    <a:pt x="82571" y="1169494"/>
                  </a:lnTo>
                  <a:lnTo>
                    <a:pt x="103475" y="1209279"/>
                  </a:lnTo>
                  <a:lnTo>
                    <a:pt x="126477" y="1247728"/>
                  </a:lnTo>
                  <a:lnTo>
                    <a:pt x="151499" y="1284766"/>
                  </a:lnTo>
                  <a:lnTo>
                    <a:pt x="178467" y="1320317"/>
                  </a:lnTo>
                  <a:lnTo>
                    <a:pt x="207304" y="1354303"/>
                  </a:lnTo>
                  <a:lnTo>
                    <a:pt x="237934" y="1386649"/>
                  </a:lnTo>
                  <a:lnTo>
                    <a:pt x="270280" y="1417279"/>
                  </a:lnTo>
                  <a:lnTo>
                    <a:pt x="304266" y="1446116"/>
                  </a:lnTo>
                  <a:lnTo>
                    <a:pt x="339817" y="1473084"/>
                  </a:lnTo>
                  <a:lnTo>
                    <a:pt x="376855" y="1498106"/>
                  </a:lnTo>
                  <a:lnTo>
                    <a:pt x="415304" y="1521108"/>
                  </a:lnTo>
                  <a:lnTo>
                    <a:pt x="455089" y="1542012"/>
                  </a:lnTo>
                  <a:lnTo>
                    <a:pt x="496133" y="1560742"/>
                  </a:lnTo>
                  <a:lnTo>
                    <a:pt x="538360" y="1577222"/>
                  </a:lnTo>
                  <a:lnTo>
                    <a:pt x="581693" y="1591376"/>
                  </a:lnTo>
                  <a:lnTo>
                    <a:pt x="626057" y="1603128"/>
                  </a:lnTo>
                  <a:lnTo>
                    <a:pt x="671375" y="1612400"/>
                  </a:lnTo>
                  <a:lnTo>
                    <a:pt x="717571" y="1619118"/>
                  </a:lnTo>
                  <a:lnTo>
                    <a:pt x="764568" y="1623204"/>
                  </a:lnTo>
                  <a:lnTo>
                    <a:pt x="812291" y="1624584"/>
                  </a:lnTo>
                  <a:lnTo>
                    <a:pt x="860015" y="1623204"/>
                  </a:lnTo>
                  <a:lnTo>
                    <a:pt x="907012" y="1619118"/>
                  </a:lnTo>
                  <a:lnTo>
                    <a:pt x="953208" y="1612400"/>
                  </a:lnTo>
                  <a:lnTo>
                    <a:pt x="998526" y="1603128"/>
                  </a:lnTo>
                  <a:lnTo>
                    <a:pt x="1042890" y="1591376"/>
                  </a:lnTo>
                  <a:lnTo>
                    <a:pt x="1086223" y="1577222"/>
                  </a:lnTo>
                  <a:lnTo>
                    <a:pt x="1128450" y="1560742"/>
                  </a:lnTo>
                  <a:lnTo>
                    <a:pt x="1169494" y="1542012"/>
                  </a:lnTo>
                  <a:lnTo>
                    <a:pt x="1209279" y="1521108"/>
                  </a:lnTo>
                  <a:lnTo>
                    <a:pt x="1247728" y="1498106"/>
                  </a:lnTo>
                  <a:lnTo>
                    <a:pt x="1284766" y="1473084"/>
                  </a:lnTo>
                  <a:lnTo>
                    <a:pt x="1320317" y="1446116"/>
                  </a:lnTo>
                  <a:lnTo>
                    <a:pt x="1354303" y="1417279"/>
                  </a:lnTo>
                  <a:lnTo>
                    <a:pt x="1386649" y="1386649"/>
                  </a:lnTo>
                  <a:lnTo>
                    <a:pt x="1417279" y="1354303"/>
                  </a:lnTo>
                  <a:lnTo>
                    <a:pt x="1446116" y="1320317"/>
                  </a:lnTo>
                  <a:lnTo>
                    <a:pt x="1473084" y="1284766"/>
                  </a:lnTo>
                  <a:lnTo>
                    <a:pt x="1498106" y="1247728"/>
                  </a:lnTo>
                  <a:lnTo>
                    <a:pt x="1521108" y="1209279"/>
                  </a:lnTo>
                  <a:lnTo>
                    <a:pt x="1542012" y="1169494"/>
                  </a:lnTo>
                  <a:lnTo>
                    <a:pt x="1560742" y="1128450"/>
                  </a:lnTo>
                  <a:lnTo>
                    <a:pt x="1577222" y="1086223"/>
                  </a:lnTo>
                  <a:lnTo>
                    <a:pt x="1591376" y="1042890"/>
                  </a:lnTo>
                  <a:lnTo>
                    <a:pt x="1603128" y="998526"/>
                  </a:lnTo>
                  <a:lnTo>
                    <a:pt x="1612400" y="953208"/>
                  </a:lnTo>
                  <a:lnTo>
                    <a:pt x="1619118" y="907012"/>
                  </a:lnTo>
                  <a:lnTo>
                    <a:pt x="1623204" y="860015"/>
                  </a:lnTo>
                  <a:lnTo>
                    <a:pt x="1624583" y="812292"/>
                  </a:lnTo>
                  <a:lnTo>
                    <a:pt x="1623204" y="764568"/>
                  </a:lnTo>
                  <a:lnTo>
                    <a:pt x="1619118" y="717571"/>
                  </a:lnTo>
                  <a:lnTo>
                    <a:pt x="1612400" y="671375"/>
                  </a:lnTo>
                  <a:lnTo>
                    <a:pt x="1603128" y="626057"/>
                  </a:lnTo>
                  <a:lnTo>
                    <a:pt x="1591376" y="581693"/>
                  </a:lnTo>
                  <a:lnTo>
                    <a:pt x="1577222" y="538360"/>
                  </a:lnTo>
                  <a:lnTo>
                    <a:pt x="1560742" y="496133"/>
                  </a:lnTo>
                  <a:lnTo>
                    <a:pt x="1542012" y="455089"/>
                  </a:lnTo>
                  <a:lnTo>
                    <a:pt x="1521108" y="415304"/>
                  </a:lnTo>
                  <a:lnTo>
                    <a:pt x="1498106" y="376855"/>
                  </a:lnTo>
                  <a:lnTo>
                    <a:pt x="1473084" y="339817"/>
                  </a:lnTo>
                  <a:lnTo>
                    <a:pt x="1446116" y="304266"/>
                  </a:lnTo>
                  <a:lnTo>
                    <a:pt x="1417279" y="270280"/>
                  </a:lnTo>
                  <a:lnTo>
                    <a:pt x="1386649" y="237934"/>
                  </a:lnTo>
                  <a:lnTo>
                    <a:pt x="1354303" y="207304"/>
                  </a:lnTo>
                  <a:lnTo>
                    <a:pt x="1320317" y="178467"/>
                  </a:lnTo>
                  <a:lnTo>
                    <a:pt x="1284766" y="151499"/>
                  </a:lnTo>
                  <a:lnTo>
                    <a:pt x="1247728" y="126477"/>
                  </a:lnTo>
                  <a:lnTo>
                    <a:pt x="1209279" y="103475"/>
                  </a:lnTo>
                  <a:lnTo>
                    <a:pt x="1169494" y="82571"/>
                  </a:lnTo>
                  <a:lnTo>
                    <a:pt x="1128450" y="63841"/>
                  </a:lnTo>
                  <a:lnTo>
                    <a:pt x="1086223" y="47361"/>
                  </a:lnTo>
                  <a:lnTo>
                    <a:pt x="1042890" y="33207"/>
                  </a:lnTo>
                  <a:lnTo>
                    <a:pt x="998526" y="21455"/>
                  </a:lnTo>
                  <a:lnTo>
                    <a:pt x="953208" y="12183"/>
                  </a:lnTo>
                  <a:lnTo>
                    <a:pt x="907012" y="5465"/>
                  </a:lnTo>
                  <a:lnTo>
                    <a:pt x="860015" y="1379"/>
                  </a:lnTo>
                  <a:lnTo>
                    <a:pt x="812291" y="0"/>
                  </a:lnTo>
                  <a:close/>
                </a:path>
              </a:pathLst>
            </a:custGeom>
            <a:solidFill>
              <a:srgbClr val="FFFFFF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07096" y="2752343"/>
              <a:ext cx="1343786" cy="1343786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8125968" y="2871215"/>
              <a:ext cx="1115695" cy="1115695"/>
            </a:xfrm>
            <a:custGeom>
              <a:avLst/>
              <a:gdLst/>
              <a:ahLst/>
              <a:cxnLst/>
              <a:rect l="l" t="t" r="r" b="b"/>
              <a:pathLst>
                <a:path w="1115695" h="1115695">
                  <a:moveTo>
                    <a:pt x="557783" y="0"/>
                  </a:moveTo>
                  <a:lnTo>
                    <a:pt x="509649" y="2047"/>
                  </a:lnTo>
                  <a:lnTo>
                    <a:pt x="462653" y="8076"/>
                  </a:lnTo>
                  <a:lnTo>
                    <a:pt x="416963" y="17921"/>
                  </a:lnTo>
                  <a:lnTo>
                    <a:pt x="372745" y="31414"/>
                  </a:lnTo>
                  <a:lnTo>
                    <a:pt x="330168" y="48387"/>
                  </a:lnTo>
                  <a:lnTo>
                    <a:pt x="289398" y="68673"/>
                  </a:lnTo>
                  <a:lnTo>
                    <a:pt x="250603" y="92106"/>
                  </a:lnTo>
                  <a:lnTo>
                    <a:pt x="213950" y="118517"/>
                  </a:lnTo>
                  <a:lnTo>
                    <a:pt x="179607" y="147740"/>
                  </a:lnTo>
                  <a:lnTo>
                    <a:pt x="147740" y="179607"/>
                  </a:lnTo>
                  <a:lnTo>
                    <a:pt x="118517" y="213950"/>
                  </a:lnTo>
                  <a:lnTo>
                    <a:pt x="92106" y="250603"/>
                  </a:lnTo>
                  <a:lnTo>
                    <a:pt x="68673" y="289398"/>
                  </a:lnTo>
                  <a:lnTo>
                    <a:pt x="48387" y="330168"/>
                  </a:lnTo>
                  <a:lnTo>
                    <a:pt x="31414" y="372745"/>
                  </a:lnTo>
                  <a:lnTo>
                    <a:pt x="17921" y="416963"/>
                  </a:lnTo>
                  <a:lnTo>
                    <a:pt x="8076" y="462653"/>
                  </a:lnTo>
                  <a:lnTo>
                    <a:pt x="2047" y="509649"/>
                  </a:lnTo>
                  <a:lnTo>
                    <a:pt x="0" y="557784"/>
                  </a:lnTo>
                  <a:lnTo>
                    <a:pt x="2047" y="605918"/>
                  </a:lnTo>
                  <a:lnTo>
                    <a:pt x="8076" y="652914"/>
                  </a:lnTo>
                  <a:lnTo>
                    <a:pt x="17921" y="698604"/>
                  </a:lnTo>
                  <a:lnTo>
                    <a:pt x="31414" y="742822"/>
                  </a:lnTo>
                  <a:lnTo>
                    <a:pt x="48387" y="785399"/>
                  </a:lnTo>
                  <a:lnTo>
                    <a:pt x="68673" y="826169"/>
                  </a:lnTo>
                  <a:lnTo>
                    <a:pt x="92106" y="864964"/>
                  </a:lnTo>
                  <a:lnTo>
                    <a:pt x="118517" y="901617"/>
                  </a:lnTo>
                  <a:lnTo>
                    <a:pt x="147740" y="935960"/>
                  </a:lnTo>
                  <a:lnTo>
                    <a:pt x="179607" y="967827"/>
                  </a:lnTo>
                  <a:lnTo>
                    <a:pt x="213950" y="997050"/>
                  </a:lnTo>
                  <a:lnTo>
                    <a:pt x="250603" y="1023461"/>
                  </a:lnTo>
                  <a:lnTo>
                    <a:pt x="289398" y="1046894"/>
                  </a:lnTo>
                  <a:lnTo>
                    <a:pt x="330168" y="1067180"/>
                  </a:lnTo>
                  <a:lnTo>
                    <a:pt x="372745" y="1084153"/>
                  </a:lnTo>
                  <a:lnTo>
                    <a:pt x="416963" y="1097646"/>
                  </a:lnTo>
                  <a:lnTo>
                    <a:pt x="462653" y="1107491"/>
                  </a:lnTo>
                  <a:lnTo>
                    <a:pt x="509649" y="1113520"/>
                  </a:lnTo>
                  <a:lnTo>
                    <a:pt x="557783" y="1115568"/>
                  </a:lnTo>
                  <a:lnTo>
                    <a:pt x="605918" y="1113520"/>
                  </a:lnTo>
                  <a:lnTo>
                    <a:pt x="652914" y="1107491"/>
                  </a:lnTo>
                  <a:lnTo>
                    <a:pt x="698604" y="1097646"/>
                  </a:lnTo>
                  <a:lnTo>
                    <a:pt x="742822" y="1084153"/>
                  </a:lnTo>
                  <a:lnTo>
                    <a:pt x="785399" y="1067180"/>
                  </a:lnTo>
                  <a:lnTo>
                    <a:pt x="826169" y="1046894"/>
                  </a:lnTo>
                  <a:lnTo>
                    <a:pt x="864964" y="1023461"/>
                  </a:lnTo>
                  <a:lnTo>
                    <a:pt x="901617" y="997050"/>
                  </a:lnTo>
                  <a:lnTo>
                    <a:pt x="935960" y="967827"/>
                  </a:lnTo>
                  <a:lnTo>
                    <a:pt x="967827" y="935960"/>
                  </a:lnTo>
                  <a:lnTo>
                    <a:pt x="997050" y="901617"/>
                  </a:lnTo>
                  <a:lnTo>
                    <a:pt x="1023461" y="864964"/>
                  </a:lnTo>
                  <a:lnTo>
                    <a:pt x="1046894" y="826169"/>
                  </a:lnTo>
                  <a:lnTo>
                    <a:pt x="1067180" y="785399"/>
                  </a:lnTo>
                  <a:lnTo>
                    <a:pt x="1084153" y="742822"/>
                  </a:lnTo>
                  <a:lnTo>
                    <a:pt x="1097646" y="698604"/>
                  </a:lnTo>
                  <a:lnTo>
                    <a:pt x="1107491" y="652914"/>
                  </a:lnTo>
                  <a:lnTo>
                    <a:pt x="1113520" y="605918"/>
                  </a:lnTo>
                  <a:lnTo>
                    <a:pt x="1115567" y="557784"/>
                  </a:lnTo>
                  <a:lnTo>
                    <a:pt x="1113520" y="509649"/>
                  </a:lnTo>
                  <a:lnTo>
                    <a:pt x="1107491" y="462653"/>
                  </a:lnTo>
                  <a:lnTo>
                    <a:pt x="1097646" y="416963"/>
                  </a:lnTo>
                  <a:lnTo>
                    <a:pt x="1084153" y="372745"/>
                  </a:lnTo>
                  <a:lnTo>
                    <a:pt x="1067180" y="330168"/>
                  </a:lnTo>
                  <a:lnTo>
                    <a:pt x="1046894" y="289398"/>
                  </a:lnTo>
                  <a:lnTo>
                    <a:pt x="1023461" y="250603"/>
                  </a:lnTo>
                  <a:lnTo>
                    <a:pt x="997050" y="213950"/>
                  </a:lnTo>
                  <a:lnTo>
                    <a:pt x="967827" y="179607"/>
                  </a:lnTo>
                  <a:lnTo>
                    <a:pt x="935960" y="147740"/>
                  </a:lnTo>
                  <a:lnTo>
                    <a:pt x="901617" y="118517"/>
                  </a:lnTo>
                  <a:lnTo>
                    <a:pt x="864964" y="92106"/>
                  </a:lnTo>
                  <a:lnTo>
                    <a:pt x="826169" y="68673"/>
                  </a:lnTo>
                  <a:lnTo>
                    <a:pt x="785399" y="48387"/>
                  </a:lnTo>
                  <a:lnTo>
                    <a:pt x="742822" y="31414"/>
                  </a:lnTo>
                  <a:lnTo>
                    <a:pt x="698604" y="17921"/>
                  </a:lnTo>
                  <a:lnTo>
                    <a:pt x="652914" y="8076"/>
                  </a:lnTo>
                  <a:lnTo>
                    <a:pt x="605918" y="2047"/>
                  </a:lnTo>
                  <a:lnTo>
                    <a:pt x="55778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59408" y="2910839"/>
            <a:ext cx="3697604" cy="152400"/>
          </a:xfrm>
          <a:custGeom>
            <a:avLst/>
            <a:gdLst/>
            <a:ahLst/>
            <a:cxnLst/>
            <a:rect l="l" t="t" r="r" b="b"/>
            <a:pathLst>
              <a:path w="3697604" h="152400">
                <a:moveTo>
                  <a:pt x="3697224" y="0"/>
                </a:moveTo>
                <a:lnTo>
                  <a:pt x="0" y="0"/>
                </a:lnTo>
                <a:lnTo>
                  <a:pt x="0" y="152400"/>
                </a:lnTo>
                <a:lnTo>
                  <a:pt x="3697224" y="152400"/>
                </a:lnTo>
                <a:lnTo>
                  <a:pt x="3697224" y="0"/>
                </a:lnTo>
                <a:close/>
              </a:path>
            </a:pathLst>
          </a:custGeom>
          <a:solidFill>
            <a:srgbClr val="E9E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59408" y="4136135"/>
            <a:ext cx="3697604" cy="152400"/>
          </a:xfrm>
          <a:custGeom>
            <a:avLst/>
            <a:gdLst/>
            <a:ahLst/>
            <a:cxnLst/>
            <a:rect l="l" t="t" r="r" b="b"/>
            <a:pathLst>
              <a:path w="3697604" h="152400">
                <a:moveTo>
                  <a:pt x="3697224" y="0"/>
                </a:moveTo>
                <a:lnTo>
                  <a:pt x="0" y="0"/>
                </a:lnTo>
                <a:lnTo>
                  <a:pt x="0" y="152400"/>
                </a:lnTo>
                <a:lnTo>
                  <a:pt x="3697224" y="152400"/>
                </a:lnTo>
                <a:lnTo>
                  <a:pt x="3697224" y="0"/>
                </a:lnTo>
                <a:close/>
              </a:path>
            </a:pathLst>
          </a:custGeom>
          <a:solidFill>
            <a:srgbClr val="E9E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43075" y="1258950"/>
            <a:ext cx="1994535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415" dirty="0">
                <a:solidFill>
                  <a:srgbClr val="404040"/>
                </a:solidFill>
              </a:rPr>
              <a:t>TUJUAN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69847" y="3182823"/>
            <a:ext cx="8919845" cy="5149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spc="-125" dirty="0">
                <a:latin typeface="Arial MT"/>
                <a:cs typeface="Arial MT"/>
              </a:rPr>
              <a:t>Dengan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30" dirty="0">
                <a:latin typeface="Arial MT"/>
                <a:cs typeface="Arial MT"/>
              </a:rPr>
              <a:t>memadukan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60" dirty="0">
                <a:latin typeface="Arial MT"/>
                <a:cs typeface="Arial MT"/>
              </a:rPr>
              <a:t>pendidikan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karakter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60" dirty="0">
                <a:latin typeface="Arial MT"/>
                <a:cs typeface="Arial MT"/>
              </a:rPr>
              <a:t>yang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baik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90" dirty="0">
                <a:latin typeface="Arial MT"/>
                <a:cs typeface="Arial MT"/>
              </a:rPr>
              <a:t>dengan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14" dirty="0">
                <a:latin typeface="Arial MT"/>
                <a:cs typeface="Arial MT"/>
              </a:rPr>
              <a:t>pemahaman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5" dirty="0">
                <a:latin typeface="Arial MT"/>
                <a:cs typeface="Arial MT"/>
              </a:rPr>
              <a:t>mendalam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80" dirty="0">
                <a:latin typeface="Arial MT"/>
                <a:cs typeface="Arial MT"/>
              </a:rPr>
              <a:t>tentang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bahaya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45" dirty="0">
                <a:latin typeface="Arial MT"/>
                <a:cs typeface="Arial MT"/>
              </a:rPr>
              <a:t>korupsi,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600" spc="-70" dirty="0">
                <a:latin typeface="Arial MT"/>
                <a:cs typeface="Arial MT"/>
              </a:rPr>
              <a:t>individu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diharapkan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dapat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35" dirty="0">
                <a:latin typeface="Arial MT"/>
                <a:cs typeface="Arial MT"/>
              </a:rPr>
              <a:t>membentuk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75" dirty="0">
                <a:latin typeface="Arial MT"/>
                <a:cs typeface="Arial MT"/>
              </a:rPr>
              <a:t>masyarakat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60" dirty="0">
                <a:latin typeface="Arial MT"/>
                <a:cs typeface="Arial MT"/>
              </a:rPr>
              <a:t>yang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65" dirty="0">
                <a:latin typeface="Arial MT"/>
                <a:cs typeface="Arial MT"/>
              </a:rPr>
              <a:t>lebih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10" dirty="0">
                <a:latin typeface="Arial MT"/>
                <a:cs typeface="Arial MT"/>
              </a:rPr>
              <a:t>etis,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adil,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dan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berintegritas.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8826" y="1627149"/>
            <a:ext cx="4055110" cy="13690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800" spc="-875" dirty="0">
                <a:solidFill>
                  <a:srgbClr val="FFFFFF"/>
                </a:solidFill>
              </a:rPr>
              <a:t>THANKS</a:t>
            </a:r>
            <a:endParaRPr sz="88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63440" y="2804160"/>
            <a:ext cx="2859023" cy="285902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706119"/>
              <a:ext cx="11485880" cy="5445760"/>
            </a:xfrm>
            <a:custGeom>
              <a:avLst/>
              <a:gdLst/>
              <a:ahLst/>
              <a:cxnLst/>
              <a:rect l="l" t="t" r="r" b="b"/>
              <a:pathLst>
                <a:path w="11485880" h="5445760">
                  <a:moveTo>
                    <a:pt x="0" y="5445760"/>
                  </a:moveTo>
                  <a:lnTo>
                    <a:pt x="11485753" y="5445760"/>
                  </a:lnTo>
                  <a:lnTo>
                    <a:pt x="11485753" y="0"/>
                  </a:lnTo>
                  <a:lnTo>
                    <a:pt x="0" y="0"/>
                  </a:lnTo>
                  <a:lnTo>
                    <a:pt x="0" y="5445760"/>
                  </a:lnTo>
                  <a:close/>
                </a:path>
              </a:pathLst>
            </a:custGeom>
            <a:solidFill>
              <a:srgbClr val="DBDB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12192000" y="0"/>
                  </a:moveTo>
                  <a:lnTo>
                    <a:pt x="0" y="0"/>
                  </a:lnTo>
                  <a:lnTo>
                    <a:pt x="0" y="706120"/>
                  </a:lnTo>
                  <a:lnTo>
                    <a:pt x="0" y="6151880"/>
                  </a:lnTo>
                  <a:lnTo>
                    <a:pt x="0" y="6858000"/>
                  </a:lnTo>
                  <a:lnTo>
                    <a:pt x="12192000" y="6858000"/>
                  </a:lnTo>
                  <a:lnTo>
                    <a:pt x="12192000" y="6151880"/>
                  </a:lnTo>
                  <a:lnTo>
                    <a:pt x="706234" y="6151880"/>
                  </a:lnTo>
                  <a:lnTo>
                    <a:pt x="706234" y="706120"/>
                  </a:lnTo>
                  <a:lnTo>
                    <a:pt x="12192000" y="70612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11485753" y="706247"/>
            <a:ext cx="706755" cy="5445760"/>
          </a:xfrm>
          <a:custGeom>
            <a:avLst/>
            <a:gdLst/>
            <a:ahLst/>
            <a:cxnLst/>
            <a:rect l="l" t="t" r="r" b="b"/>
            <a:pathLst>
              <a:path w="706754" h="5445760">
                <a:moveTo>
                  <a:pt x="706247" y="0"/>
                </a:moveTo>
                <a:lnTo>
                  <a:pt x="0" y="0"/>
                </a:lnTo>
                <a:lnTo>
                  <a:pt x="0" y="5445518"/>
                </a:lnTo>
                <a:lnTo>
                  <a:pt x="706247" y="5445518"/>
                </a:lnTo>
                <a:lnTo>
                  <a:pt x="706247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697991" y="704087"/>
            <a:ext cx="6269990" cy="5443855"/>
            <a:chOff x="697991" y="704087"/>
            <a:chExt cx="6269990" cy="5443855"/>
          </a:xfrm>
        </p:grpSpPr>
        <p:sp>
          <p:nvSpPr>
            <p:cNvPr id="7" name="object 7"/>
            <p:cNvSpPr/>
            <p:nvPr/>
          </p:nvSpPr>
          <p:spPr>
            <a:xfrm>
              <a:off x="697991" y="704087"/>
              <a:ext cx="6269990" cy="5443855"/>
            </a:xfrm>
            <a:custGeom>
              <a:avLst/>
              <a:gdLst/>
              <a:ahLst/>
              <a:cxnLst/>
              <a:rect l="l" t="t" r="r" b="b"/>
              <a:pathLst>
                <a:path w="6269990" h="5443855">
                  <a:moveTo>
                    <a:pt x="6201918" y="0"/>
                  </a:moveTo>
                  <a:lnTo>
                    <a:pt x="0" y="0"/>
                  </a:lnTo>
                  <a:lnTo>
                    <a:pt x="0" y="5443728"/>
                  </a:lnTo>
                  <a:lnTo>
                    <a:pt x="6269736" y="5443728"/>
                  </a:lnTo>
                  <a:lnTo>
                    <a:pt x="6029071" y="5121694"/>
                  </a:lnTo>
                  <a:lnTo>
                    <a:pt x="6002091" y="5081264"/>
                  </a:lnTo>
                  <a:lnTo>
                    <a:pt x="5975550" y="5040520"/>
                  </a:lnTo>
                  <a:lnTo>
                    <a:pt x="5949451" y="4999465"/>
                  </a:lnTo>
                  <a:lnTo>
                    <a:pt x="5923797" y="4958101"/>
                  </a:lnTo>
                  <a:lnTo>
                    <a:pt x="5898592" y="4916433"/>
                  </a:lnTo>
                  <a:lnTo>
                    <a:pt x="5873839" y="4874464"/>
                  </a:lnTo>
                  <a:lnTo>
                    <a:pt x="5849541" y="4832197"/>
                  </a:lnTo>
                  <a:lnTo>
                    <a:pt x="5825702" y="4789635"/>
                  </a:lnTo>
                  <a:lnTo>
                    <a:pt x="5802325" y="4746782"/>
                  </a:lnTo>
                  <a:lnTo>
                    <a:pt x="5779414" y="4703642"/>
                  </a:lnTo>
                  <a:lnTo>
                    <a:pt x="5756972" y="4660217"/>
                  </a:lnTo>
                  <a:lnTo>
                    <a:pt x="5735002" y="4616511"/>
                  </a:lnTo>
                  <a:lnTo>
                    <a:pt x="5713507" y="4572528"/>
                  </a:lnTo>
                  <a:lnTo>
                    <a:pt x="5692492" y="4528270"/>
                  </a:lnTo>
                  <a:lnTo>
                    <a:pt x="5671959" y="4483741"/>
                  </a:lnTo>
                  <a:lnTo>
                    <a:pt x="5651912" y="4438945"/>
                  </a:lnTo>
                  <a:lnTo>
                    <a:pt x="5632354" y="4393884"/>
                  </a:lnTo>
                  <a:lnTo>
                    <a:pt x="5613289" y="4348563"/>
                  </a:lnTo>
                  <a:lnTo>
                    <a:pt x="5594720" y="4302985"/>
                  </a:lnTo>
                  <a:lnTo>
                    <a:pt x="5576650" y="4257152"/>
                  </a:lnTo>
                  <a:lnTo>
                    <a:pt x="5559083" y="4211069"/>
                  </a:lnTo>
                  <a:lnTo>
                    <a:pt x="5542022" y="4164738"/>
                  </a:lnTo>
                  <a:lnTo>
                    <a:pt x="5525470" y="4118163"/>
                  </a:lnTo>
                  <a:lnTo>
                    <a:pt x="5509432" y="4071348"/>
                  </a:lnTo>
                  <a:lnTo>
                    <a:pt x="5493909" y="4024296"/>
                  </a:lnTo>
                  <a:lnTo>
                    <a:pt x="5478907" y="3977009"/>
                  </a:lnTo>
                  <a:lnTo>
                    <a:pt x="5464427" y="3929493"/>
                  </a:lnTo>
                  <a:lnTo>
                    <a:pt x="5450474" y="3881749"/>
                  </a:lnTo>
                  <a:lnTo>
                    <a:pt x="5437050" y="3833781"/>
                  </a:lnTo>
                  <a:lnTo>
                    <a:pt x="5424160" y="3785593"/>
                  </a:lnTo>
                  <a:lnTo>
                    <a:pt x="5411806" y="3737188"/>
                  </a:lnTo>
                  <a:lnTo>
                    <a:pt x="5399992" y="3688570"/>
                  </a:lnTo>
                  <a:lnTo>
                    <a:pt x="5388722" y="3639741"/>
                  </a:lnTo>
                  <a:lnTo>
                    <a:pt x="5377998" y="3590705"/>
                  </a:lnTo>
                  <a:lnTo>
                    <a:pt x="5367824" y="3541466"/>
                  </a:lnTo>
                  <a:lnTo>
                    <a:pt x="5358204" y="3492026"/>
                  </a:lnTo>
                  <a:lnTo>
                    <a:pt x="5349140" y="3442390"/>
                  </a:lnTo>
                  <a:lnTo>
                    <a:pt x="5340637" y="3392561"/>
                  </a:lnTo>
                  <a:lnTo>
                    <a:pt x="5332698" y="3342541"/>
                  </a:lnTo>
                  <a:lnTo>
                    <a:pt x="5325325" y="3292335"/>
                  </a:lnTo>
                  <a:lnTo>
                    <a:pt x="5318523" y="3241945"/>
                  </a:lnTo>
                  <a:lnTo>
                    <a:pt x="5312295" y="3191375"/>
                  </a:lnTo>
                  <a:lnTo>
                    <a:pt x="5306643" y="3140629"/>
                  </a:lnTo>
                  <a:lnTo>
                    <a:pt x="5301572" y="3089710"/>
                  </a:lnTo>
                  <a:lnTo>
                    <a:pt x="5297086" y="3038621"/>
                  </a:lnTo>
                  <a:lnTo>
                    <a:pt x="5293186" y="2987365"/>
                  </a:lnTo>
                  <a:lnTo>
                    <a:pt x="5289877" y="2935946"/>
                  </a:lnTo>
                  <a:lnTo>
                    <a:pt x="5287162" y="2884368"/>
                  </a:lnTo>
                  <a:lnTo>
                    <a:pt x="5285045" y="2832633"/>
                  </a:lnTo>
                  <a:lnTo>
                    <a:pt x="5283528" y="2780745"/>
                  </a:lnTo>
                  <a:lnTo>
                    <a:pt x="5282615" y="2728708"/>
                  </a:lnTo>
                  <a:lnTo>
                    <a:pt x="5282311" y="2676525"/>
                  </a:lnTo>
                  <a:lnTo>
                    <a:pt x="5282615" y="2624341"/>
                  </a:lnTo>
                  <a:lnTo>
                    <a:pt x="5283528" y="2572303"/>
                  </a:lnTo>
                  <a:lnTo>
                    <a:pt x="5285045" y="2520415"/>
                  </a:lnTo>
                  <a:lnTo>
                    <a:pt x="5287162" y="2468679"/>
                  </a:lnTo>
                  <a:lnTo>
                    <a:pt x="5289877" y="2417099"/>
                  </a:lnTo>
                  <a:lnTo>
                    <a:pt x="5293186" y="2365679"/>
                  </a:lnTo>
                  <a:lnTo>
                    <a:pt x="5297086" y="2314422"/>
                  </a:lnTo>
                  <a:lnTo>
                    <a:pt x="5301572" y="2263331"/>
                  </a:lnTo>
                  <a:lnTo>
                    <a:pt x="5306643" y="2212410"/>
                  </a:lnTo>
                  <a:lnTo>
                    <a:pt x="5312295" y="2161662"/>
                  </a:lnTo>
                  <a:lnTo>
                    <a:pt x="5318523" y="2111090"/>
                  </a:lnTo>
                  <a:lnTo>
                    <a:pt x="5325325" y="2060698"/>
                  </a:lnTo>
                  <a:lnTo>
                    <a:pt x="5332698" y="2010489"/>
                  </a:lnTo>
                  <a:lnTo>
                    <a:pt x="5340637" y="1960467"/>
                  </a:lnTo>
                  <a:lnTo>
                    <a:pt x="5349140" y="1910634"/>
                  </a:lnTo>
                  <a:lnTo>
                    <a:pt x="5358204" y="1860995"/>
                  </a:lnTo>
                  <a:lnTo>
                    <a:pt x="5367824" y="1811553"/>
                  </a:lnTo>
                  <a:lnTo>
                    <a:pt x="5377998" y="1762310"/>
                  </a:lnTo>
                  <a:lnTo>
                    <a:pt x="5388722" y="1713272"/>
                  </a:lnTo>
                  <a:lnTo>
                    <a:pt x="5399992" y="1664440"/>
                  </a:lnTo>
                  <a:lnTo>
                    <a:pt x="5411806" y="1615818"/>
                  </a:lnTo>
                  <a:lnTo>
                    <a:pt x="5424160" y="1567410"/>
                  </a:lnTo>
                  <a:lnTo>
                    <a:pt x="5437050" y="1519219"/>
                  </a:lnTo>
                  <a:lnTo>
                    <a:pt x="5450474" y="1471248"/>
                  </a:lnTo>
                  <a:lnTo>
                    <a:pt x="5464427" y="1423501"/>
                  </a:lnTo>
                  <a:lnTo>
                    <a:pt x="5478907" y="1375981"/>
                  </a:lnTo>
                  <a:lnTo>
                    <a:pt x="5493909" y="1328692"/>
                  </a:lnTo>
                  <a:lnTo>
                    <a:pt x="5509432" y="1281636"/>
                  </a:lnTo>
                  <a:lnTo>
                    <a:pt x="5525470" y="1234818"/>
                  </a:lnTo>
                  <a:lnTo>
                    <a:pt x="5542022" y="1188240"/>
                  </a:lnTo>
                  <a:lnTo>
                    <a:pt x="5559083" y="1141907"/>
                  </a:lnTo>
                  <a:lnTo>
                    <a:pt x="5576650" y="1095821"/>
                  </a:lnTo>
                  <a:lnTo>
                    <a:pt x="5594720" y="1049986"/>
                  </a:lnTo>
                  <a:lnTo>
                    <a:pt x="5613289" y="1004405"/>
                  </a:lnTo>
                  <a:lnTo>
                    <a:pt x="5632354" y="959081"/>
                  </a:lnTo>
                  <a:lnTo>
                    <a:pt x="5651912" y="914019"/>
                  </a:lnTo>
                  <a:lnTo>
                    <a:pt x="5671959" y="869220"/>
                  </a:lnTo>
                  <a:lnTo>
                    <a:pt x="5692492" y="824690"/>
                  </a:lnTo>
                  <a:lnTo>
                    <a:pt x="5713507" y="780430"/>
                  </a:lnTo>
                  <a:lnTo>
                    <a:pt x="5735002" y="736445"/>
                  </a:lnTo>
                  <a:lnTo>
                    <a:pt x="5756972" y="692738"/>
                  </a:lnTo>
                  <a:lnTo>
                    <a:pt x="5779414" y="649313"/>
                  </a:lnTo>
                  <a:lnTo>
                    <a:pt x="5802325" y="606171"/>
                  </a:lnTo>
                  <a:lnTo>
                    <a:pt x="5825702" y="563318"/>
                  </a:lnTo>
                  <a:lnTo>
                    <a:pt x="5849541" y="520756"/>
                  </a:lnTo>
                  <a:lnTo>
                    <a:pt x="5873839" y="478489"/>
                  </a:lnTo>
                  <a:lnTo>
                    <a:pt x="5898592" y="436520"/>
                  </a:lnTo>
                  <a:lnTo>
                    <a:pt x="5923797" y="394853"/>
                  </a:lnTo>
                  <a:lnTo>
                    <a:pt x="5949451" y="353491"/>
                  </a:lnTo>
                  <a:lnTo>
                    <a:pt x="5975550" y="312436"/>
                  </a:lnTo>
                  <a:lnTo>
                    <a:pt x="6002091" y="271694"/>
                  </a:lnTo>
                  <a:lnTo>
                    <a:pt x="6029071" y="231266"/>
                  </a:lnTo>
                  <a:lnTo>
                    <a:pt x="62019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251960" y="1517903"/>
              <a:ext cx="2265045" cy="1252855"/>
            </a:xfrm>
            <a:custGeom>
              <a:avLst/>
              <a:gdLst/>
              <a:ahLst/>
              <a:cxnLst/>
              <a:rect l="l" t="t" r="r" b="b"/>
              <a:pathLst>
                <a:path w="2265045" h="1252855">
                  <a:moveTo>
                    <a:pt x="655320" y="220980"/>
                  </a:moveTo>
                  <a:lnTo>
                    <a:pt x="650824" y="176453"/>
                  </a:lnTo>
                  <a:lnTo>
                    <a:pt x="637946" y="134975"/>
                  </a:lnTo>
                  <a:lnTo>
                    <a:pt x="617575" y="97434"/>
                  </a:lnTo>
                  <a:lnTo>
                    <a:pt x="590588" y="64731"/>
                  </a:lnTo>
                  <a:lnTo>
                    <a:pt x="557885" y="37744"/>
                  </a:lnTo>
                  <a:lnTo>
                    <a:pt x="520344" y="17373"/>
                  </a:lnTo>
                  <a:lnTo>
                    <a:pt x="478866" y="4495"/>
                  </a:lnTo>
                  <a:lnTo>
                    <a:pt x="434340" y="0"/>
                  </a:lnTo>
                  <a:lnTo>
                    <a:pt x="220980" y="0"/>
                  </a:lnTo>
                  <a:lnTo>
                    <a:pt x="176441" y="4495"/>
                  </a:lnTo>
                  <a:lnTo>
                    <a:pt x="134962" y="17373"/>
                  </a:lnTo>
                  <a:lnTo>
                    <a:pt x="97421" y="37744"/>
                  </a:lnTo>
                  <a:lnTo>
                    <a:pt x="64719" y="64731"/>
                  </a:lnTo>
                  <a:lnTo>
                    <a:pt x="37731" y="97434"/>
                  </a:lnTo>
                  <a:lnTo>
                    <a:pt x="17360" y="134975"/>
                  </a:lnTo>
                  <a:lnTo>
                    <a:pt x="4483" y="176453"/>
                  </a:lnTo>
                  <a:lnTo>
                    <a:pt x="0" y="220980"/>
                  </a:lnTo>
                  <a:lnTo>
                    <a:pt x="4483" y="265518"/>
                  </a:lnTo>
                  <a:lnTo>
                    <a:pt x="17360" y="306997"/>
                  </a:lnTo>
                  <a:lnTo>
                    <a:pt x="37731" y="344538"/>
                  </a:lnTo>
                  <a:lnTo>
                    <a:pt x="64719" y="377240"/>
                  </a:lnTo>
                  <a:lnTo>
                    <a:pt x="97421" y="404228"/>
                  </a:lnTo>
                  <a:lnTo>
                    <a:pt x="134962" y="424599"/>
                  </a:lnTo>
                  <a:lnTo>
                    <a:pt x="176441" y="437476"/>
                  </a:lnTo>
                  <a:lnTo>
                    <a:pt x="220980" y="441960"/>
                  </a:lnTo>
                  <a:lnTo>
                    <a:pt x="434340" y="441960"/>
                  </a:lnTo>
                  <a:lnTo>
                    <a:pt x="478866" y="437476"/>
                  </a:lnTo>
                  <a:lnTo>
                    <a:pt x="520344" y="424599"/>
                  </a:lnTo>
                  <a:lnTo>
                    <a:pt x="557885" y="404228"/>
                  </a:lnTo>
                  <a:lnTo>
                    <a:pt x="590588" y="377240"/>
                  </a:lnTo>
                  <a:lnTo>
                    <a:pt x="617575" y="344538"/>
                  </a:lnTo>
                  <a:lnTo>
                    <a:pt x="637946" y="306997"/>
                  </a:lnTo>
                  <a:lnTo>
                    <a:pt x="650824" y="265518"/>
                  </a:lnTo>
                  <a:lnTo>
                    <a:pt x="655320" y="220980"/>
                  </a:lnTo>
                  <a:close/>
                </a:path>
                <a:path w="2265045" h="1252855">
                  <a:moveTo>
                    <a:pt x="2264664" y="810768"/>
                  </a:moveTo>
                  <a:lnTo>
                    <a:pt x="1360932" y="810768"/>
                  </a:lnTo>
                  <a:lnTo>
                    <a:pt x="1316393" y="815263"/>
                  </a:lnTo>
                  <a:lnTo>
                    <a:pt x="1274914" y="828141"/>
                  </a:lnTo>
                  <a:lnTo>
                    <a:pt x="1237373" y="848512"/>
                  </a:lnTo>
                  <a:lnTo>
                    <a:pt x="1204671" y="875499"/>
                  </a:lnTo>
                  <a:lnTo>
                    <a:pt x="1177683" y="908202"/>
                  </a:lnTo>
                  <a:lnTo>
                    <a:pt x="1157312" y="945743"/>
                  </a:lnTo>
                  <a:lnTo>
                    <a:pt x="1144435" y="987221"/>
                  </a:lnTo>
                  <a:lnTo>
                    <a:pt x="1139952" y="1031748"/>
                  </a:lnTo>
                  <a:lnTo>
                    <a:pt x="1144435" y="1076286"/>
                  </a:lnTo>
                  <a:lnTo>
                    <a:pt x="1157312" y="1117765"/>
                  </a:lnTo>
                  <a:lnTo>
                    <a:pt x="1177683" y="1155306"/>
                  </a:lnTo>
                  <a:lnTo>
                    <a:pt x="1204671" y="1188008"/>
                  </a:lnTo>
                  <a:lnTo>
                    <a:pt x="1237373" y="1214996"/>
                  </a:lnTo>
                  <a:lnTo>
                    <a:pt x="1274914" y="1235367"/>
                  </a:lnTo>
                  <a:lnTo>
                    <a:pt x="1316393" y="1248244"/>
                  </a:lnTo>
                  <a:lnTo>
                    <a:pt x="1360932" y="1252728"/>
                  </a:lnTo>
                  <a:lnTo>
                    <a:pt x="2264664" y="1252728"/>
                  </a:lnTo>
                  <a:lnTo>
                    <a:pt x="2264664" y="810768"/>
                  </a:lnTo>
                  <a:close/>
                </a:path>
                <a:path w="2265045" h="1252855">
                  <a:moveTo>
                    <a:pt x="2264664" y="0"/>
                  </a:moveTo>
                  <a:lnTo>
                    <a:pt x="1080516" y="0"/>
                  </a:lnTo>
                  <a:lnTo>
                    <a:pt x="1035977" y="4495"/>
                  </a:lnTo>
                  <a:lnTo>
                    <a:pt x="994498" y="17373"/>
                  </a:lnTo>
                  <a:lnTo>
                    <a:pt x="956957" y="37744"/>
                  </a:lnTo>
                  <a:lnTo>
                    <a:pt x="924255" y="64731"/>
                  </a:lnTo>
                  <a:lnTo>
                    <a:pt x="897267" y="97434"/>
                  </a:lnTo>
                  <a:lnTo>
                    <a:pt x="876896" y="134975"/>
                  </a:lnTo>
                  <a:lnTo>
                    <a:pt x="864019" y="176453"/>
                  </a:lnTo>
                  <a:lnTo>
                    <a:pt x="859536" y="220980"/>
                  </a:lnTo>
                  <a:lnTo>
                    <a:pt x="864019" y="265518"/>
                  </a:lnTo>
                  <a:lnTo>
                    <a:pt x="876896" y="306997"/>
                  </a:lnTo>
                  <a:lnTo>
                    <a:pt x="897267" y="344538"/>
                  </a:lnTo>
                  <a:lnTo>
                    <a:pt x="924255" y="377240"/>
                  </a:lnTo>
                  <a:lnTo>
                    <a:pt x="956957" y="404228"/>
                  </a:lnTo>
                  <a:lnTo>
                    <a:pt x="994498" y="424599"/>
                  </a:lnTo>
                  <a:lnTo>
                    <a:pt x="1035977" y="437476"/>
                  </a:lnTo>
                  <a:lnTo>
                    <a:pt x="1080516" y="441960"/>
                  </a:lnTo>
                  <a:lnTo>
                    <a:pt x="2264664" y="441960"/>
                  </a:lnTo>
                  <a:lnTo>
                    <a:pt x="2264664" y="0"/>
                  </a:lnTo>
                  <a:close/>
                </a:path>
              </a:pathLst>
            </a:custGeom>
            <a:solidFill>
              <a:srgbClr val="DBDB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389125" y="1188465"/>
            <a:ext cx="2782570" cy="2160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500" spc="-340" dirty="0"/>
              <a:t>Ruang</a:t>
            </a:r>
            <a:r>
              <a:rPr sz="3500" spc="-15" dirty="0"/>
              <a:t> </a:t>
            </a:r>
            <a:r>
              <a:rPr sz="3500" spc="-325" dirty="0"/>
              <a:t>Lingkup </a:t>
            </a:r>
            <a:r>
              <a:rPr sz="3500" spc="-235" dirty="0"/>
              <a:t>dan</a:t>
            </a:r>
            <a:r>
              <a:rPr sz="3500" spc="-20" dirty="0"/>
              <a:t> </a:t>
            </a:r>
            <a:r>
              <a:rPr sz="3500" spc="-95" dirty="0"/>
              <a:t>kategori </a:t>
            </a:r>
            <a:r>
              <a:rPr sz="3500" spc="-245" dirty="0"/>
              <a:t>Karakter</a:t>
            </a:r>
            <a:r>
              <a:rPr sz="3500" dirty="0"/>
              <a:t> </a:t>
            </a:r>
            <a:r>
              <a:rPr sz="3500" spc="-25" dirty="0"/>
              <a:t>dan </a:t>
            </a:r>
            <a:r>
              <a:rPr sz="3500" spc="-315" dirty="0"/>
              <a:t>Korupsi</a:t>
            </a:r>
            <a:endParaRPr sz="3500"/>
          </a:p>
        </p:txBody>
      </p:sp>
      <p:sp>
        <p:nvSpPr>
          <p:cNvPr id="10" name="object 10"/>
          <p:cNvSpPr txBox="1"/>
          <p:nvPr/>
        </p:nvSpPr>
        <p:spPr>
          <a:xfrm>
            <a:off x="1314069" y="3632149"/>
            <a:ext cx="4859020" cy="226885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5"/>
              </a:spcBef>
            </a:pPr>
            <a:r>
              <a:rPr sz="2100" spc="-190" dirty="0">
                <a:latin typeface="Arial MT"/>
                <a:cs typeface="Arial MT"/>
              </a:rPr>
              <a:t>Ruang</a:t>
            </a:r>
            <a:r>
              <a:rPr sz="2100" spc="-50" dirty="0">
                <a:latin typeface="Arial MT"/>
                <a:cs typeface="Arial MT"/>
              </a:rPr>
              <a:t> </a:t>
            </a:r>
            <a:r>
              <a:rPr sz="2100" spc="-90" dirty="0">
                <a:latin typeface="Arial MT"/>
                <a:cs typeface="Arial MT"/>
              </a:rPr>
              <a:t>lingkup</a:t>
            </a:r>
            <a:r>
              <a:rPr sz="2100" spc="-60" dirty="0">
                <a:latin typeface="Arial MT"/>
                <a:cs typeface="Arial MT"/>
              </a:rPr>
              <a:t> </a:t>
            </a:r>
            <a:r>
              <a:rPr sz="2100" spc="-70" dirty="0">
                <a:latin typeface="Arial MT"/>
                <a:cs typeface="Arial MT"/>
              </a:rPr>
              <a:t>dan</a:t>
            </a:r>
            <a:r>
              <a:rPr sz="2100" spc="-50" dirty="0">
                <a:latin typeface="Arial MT"/>
                <a:cs typeface="Arial MT"/>
              </a:rPr>
              <a:t> </a:t>
            </a:r>
            <a:r>
              <a:rPr sz="2100" spc="-35" dirty="0">
                <a:latin typeface="Arial MT"/>
                <a:cs typeface="Arial MT"/>
              </a:rPr>
              <a:t>kategori </a:t>
            </a:r>
            <a:r>
              <a:rPr sz="2100" b="1" spc="-145" dirty="0">
                <a:latin typeface="Arial"/>
                <a:cs typeface="Arial"/>
              </a:rPr>
              <a:t>Karakter</a:t>
            </a:r>
            <a:r>
              <a:rPr sz="2100" b="1" spc="-20" dirty="0">
                <a:latin typeface="Arial"/>
                <a:cs typeface="Arial"/>
              </a:rPr>
              <a:t> </a:t>
            </a:r>
            <a:r>
              <a:rPr sz="2100" spc="-25" dirty="0">
                <a:latin typeface="Arial MT"/>
                <a:cs typeface="Arial MT"/>
              </a:rPr>
              <a:t>dan </a:t>
            </a:r>
            <a:r>
              <a:rPr sz="2100" b="1" spc="-185" dirty="0">
                <a:latin typeface="Arial"/>
                <a:cs typeface="Arial"/>
              </a:rPr>
              <a:t>Korupsi</a:t>
            </a:r>
            <a:r>
              <a:rPr sz="2100" b="1" spc="-30" dirty="0">
                <a:latin typeface="Arial"/>
                <a:cs typeface="Arial"/>
              </a:rPr>
              <a:t> </a:t>
            </a:r>
            <a:r>
              <a:rPr sz="2100" spc="-170" dirty="0">
                <a:latin typeface="Arial MT"/>
                <a:cs typeface="Arial MT"/>
              </a:rPr>
              <a:t>mencakup</a:t>
            </a:r>
            <a:r>
              <a:rPr sz="2100" spc="-30" dirty="0">
                <a:latin typeface="Arial MT"/>
                <a:cs typeface="Arial MT"/>
              </a:rPr>
              <a:t> </a:t>
            </a:r>
            <a:r>
              <a:rPr sz="2100" spc="-20" dirty="0">
                <a:latin typeface="Arial MT"/>
                <a:cs typeface="Arial MT"/>
              </a:rPr>
              <a:t>berbagai</a:t>
            </a:r>
            <a:r>
              <a:rPr sz="2100" spc="-55" dirty="0">
                <a:latin typeface="Arial MT"/>
                <a:cs typeface="Arial MT"/>
              </a:rPr>
              <a:t> </a:t>
            </a:r>
            <a:r>
              <a:rPr sz="2100" spc="-120" dirty="0">
                <a:latin typeface="Arial MT"/>
                <a:cs typeface="Arial MT"/>
              </a:rPr>
              <a:t>aspek</a:t>
            </a:r>
            <a:r>
              <a:rPr sz="2100" spc="15" dirty="0">
                <a:latin typeface="Arial MT"/>
                <a:cs typeface="Arial MT"/>
              </a:rPr>
              <a:t> </a:t>
            </a:r>
            <a:r>
              <a:rPr sz="2100" spc="-20" dirty="0">
                <a:latin typeface="Arial MT"/>
                <a:cs typeface="Arial MT"/>
              </a:rPr>
              <a:t>yang </a:t>
            </a:r>
            <a:r>
              <a:rPr sz="2100" spc="-100" dirty="0">
                <a:latin typeface="Arial MT"/>
                <a:cs typeface="Arial MT"/>
              </a:rPr>
              <a:t>saling</a:t>
            </a:r>
            <a:r>
              <a:rPr sz="2100" spc="-40" dirty="0">
                <a:latin typeface="Arial MT"/>
                <a:cs typeface="Arial MT"/>
              </a:rPr>
              <a:t> </a:t>
            </a:r>
            <a:r>
              <a:rPr sz="2100" spc="-50" dirty="0">
                <a:latin typeface="Arial MT"/>
                <a:cs typeface="Arial MT"/>
              </a:rPr>
              <a:t>berkaitan</a:t>
            </a:r>
            <a:r>
              <a:rPr sz="2100" spc="-75" dirty="0">
                <a:latin typeface="Arial MT"/>
                <a:cs typeface="Arial MT"/>
              </a:rPr>
              <a:t> </a:t>
            </a:r>
            <a:r>
              <a:rPr sz="2100" spc="-70" dirty="0">
                <a:latin typeface="Arial MT"/>
                <a:cs typeface="Arial MT"/>
              </a:rPr>
              <a:t>dalam</a:t>
            </a:r>
            <a:r>
              <a:rPr sz="2100" spc="-55" dirty="0">
                <a:latin typeface="Arial MT"/>
                <a:cs typeface="Arial MT"/>
              </a:rPr>
              <a:t> </a:t>
            </a:r>
            <a:r>
              <a:rPr sz="2100" spc="-30" dirty="0">
                <a:latin typeface="Arial MT"/>
                <a:cs typeface="Arial MT"/>
              </a:rPr>
              <a:t>pengembangan </a:t>
            </a:r>
            <a:r>
              <a:rPr sz="2100" spc="-55" dirty="0">
                <a:latin typeface="Arial MT"/>
                <a:cs typeface="Arial MT"/>
              </a:rPr>
              <a:t>kepribadian,</a:t>
            </a:r>
            <a:r>
              <a:rPr sz="2100" spc="-95" dirty="0">
                <a:latin typeface="Arial MT"/>
                <a:cs typeface="Arial MT"/>
              </a:rPr>
              <a:t> </a:t>
            </a:r>
            <a:r>
              <a:rPr sz="2100" spc="-55" dirty="0">
                <a:latin typeface="Arial MT"/>
                <a:cs typeface="Arial MT"/>
              </a:rPr>
              <a:t>etika,</a:t>
            </a:r>
            <a:r>
              <a:rPr sz="2100" spc="-60" dirty="0">
                <a:latin typeface="Arial MT"/>
                <a:cs typeface="Arial MT"/>
              </a:rPr>
              <a:t> </a:t>
            </a:r>
            <a:r>
              <a:rPr sz="2100" spc="-110" dirty="0">
                <a:latin typeface="Arial MT"/>
                <a:cs typeface="Arial MT"/>
              </a:rPr>
              <a:t>moralitas,</a:t>
            </a:r>
            <a:r>
              <a:rPr sz="2100" spc="-25" dirty="0">
                <a:latin typeface="Arial MT"/>
                <a:cs typeface="Arial MT"/>
              </a:rPr>
              <a:t> </a:t>
            </a:r>
            <a:r>
              <a:rPr sz="2100" spc="-85" dirty="0">
                <a:latin typeface="Arial MT"/>
                <a:cs typeface="Arial MT"/>
              </a:rPr>
              <a:t>serta</a:t>
            </a:r>
            <a:r>
              <a:rPr sz="2100" spc="-30" dirty="0">
                <a:latin typeface="Arial MT"/>
                <a:cs typeface="Arial MT"/>
              </a:rPr>
              <a:t> </a:t>
            </a:r>
            <a:r>
              <a:rPr sz="2100" spc="-10" dirty="0">
                <a:latin typeface="Arial MT"/>
                <a:cs typeface="Arial MT"/>
              </a:rPr>
              <a:t>tindakan </a:t>
            </a:r>
            <a:r>
              <a:rPr sz="2100" spc="-75" dirty="0">
                <a:latin typeface="Arial MT"/>
                <a:cs typeface="Arial MT"/>
              </a:rPr>
              <a:t>yang</a:t>
            </a:r>
            <a:r>
              <a:rPr sz="2100" spc="-25" dirty="0">
                <a:latin typeface="Arial MT"/>
                <a:cs typeface="Arial MT"/>
              </a:rPr>
              <a:t> </a:t>
            </a:r>
            <a:r>
              <a:rPr sz="2100" spc="-65" dirty="0">
                <a:latin typeface="Arial MT"/>
                <a:cs typeface="Arial MT"/>
              </a:rPr>
              <a:t>berdampak</a:t>
            </a:r>
            <a:r>
              <a:rPr sz="2100" spc="-70" dirty="0">
                <a:latin typeface="Arial MT"/>
                <a:cs typeface="Arial MT"/>
              </a:rPr>
              <a:t> </a:t>
            </a:r>
            <a:r>
              <a:rPr sz="2100" dirty="0">
                <a:latin typeface="Arial MT"/>
                <a:cs typeface="Arial MT"/>
              </a:rPr>
              <a:t>pada</a:t>
            </a:r>
            <a:r>
              <a:rPr sz="2100" spc="-75" dirty="0">
                <a:latin typeface="Arial MT"/>
                <a:cs typeface="Arial MT"/>
              </a:rPr>
              <a:t> </a:t>
            </a:r>
            <a:r>
              <a:rPr sz="2100" spc="-110" dirty="0">
                <a:latin typeface="Arial MT"/>
                <a:cs typeface="Arial MT"/>
              </a:rPr>
              <a:t>kehidupan</a:t>
            </a:r>
            <a:r>
              <a:rPr sz="2100" spc="-70" dirty="0">
                <a:latin typeface="Arial MT"/>
                <a:cs typeface="Arial MT"/>
              </a:rPr>
              <a:t> </a:t>
            </a:r>
            <a:r>
              <a:rPr sz="2100" spc="-145" dirty="0">
                <a:latin typeface="Arial MT"/>
                <a:cs typeface="Arial MT"/>
              </a:rPr>
              <a:t>sosial</a:t>
            </a:r>
            <a:r>
              <a:rPr sz="2100" spc="-20" dirty="0">
                <a:latin typeface="Arial MT"/>
                <a:cs typeface="Arial MT"/>
              </a:rPr>
              <a:t> </a:t>
            </a:r>
            <a:r>
              <a:rPr sz="2100" spc="-30" dirty="0">
                <a:latin typeface="Arial MT"/>
                <a:cs typeface="Arial MT"/>
              </a:rPr>
              <a:t>dan </a:t>
            </a:r>
            <a:r>
              <a:rPr sz="2100" spc="-114" dirty="0">
                <a:latin typeface="Arial MT"/>
                <a:cs typeface="Arial MT"/>
              </a:rPr>
              <a:t>pemerintahan.</a:t>
            </a:r>
            <a:r>
              <a:rPr sz="2100" spc="-50" dirty="0">
                <a:latin typeface="Arial MT"/>
                <a:cs typeface="Arial MT"/>
              </a:rPr>
              <a:t> </a:t>
            </a:r>
            <a:r>
              <a:rPr sz="2100" spc="-130" dirty="0">
                <a:latin typeface="Arial MT"/>
                <a:cs typeface="Arial MT"/>
              </a:rPr>
              <a:t>Berikut</a:t>
            </a:r>
            <a:r>
              <a:rPr sz="2100" spc="25" dirty="0">
                <a:latin typeface="Arial MT"/>
                <a:cs typeface="Arial MT"/>
              </a:rPr>
              <a:t> </a:t>
            </a:r>
            <a:r>
              <a:rPr sz="2100" spc="-114" dirty="0">
                <a:latin typeface="Arial MT"/>
                <a:cs typeface="Arial MT"/>
              </a:rPr>
              <a:t>penjelasan</a:t>
            </a:r>
            <a:r>
              <a:rPr sz="2100" spc="5" dirty="0">
                <a:latin typeface="Arial MT"/>
                <a:cs typeface="Arial MT"/>
              </a:rPr>
              <a:t> </a:t>
            </a:r>
            <a:r>
              <a:rPr sz="2100" spc="-10" dirty="0">
                <a:latin typeface="Arial MT"/>
                <a:cs typeface="Arial MT"/>
              </a:rPr>
              <a:t>detail </a:t>
            </a:r>
            <a:r>
              <a:rPr sz="2100" spc="-90" dirty="0">
                <a:latin typeface="Arial MT"/>
                <a:cs typeface="Arial MT"/>
              </a:rPr>
              <a:t>tentang</a:t>
            </a:r>
            <a:r>
              <a:rPr sz="2100" spc="-45" dirty="0">
                <a:latin typeface="Arial MT"/>
                <a:cs typeface="Arial MT"/>
              </a:rPr>
              <a:t> </a:t>
            </a:r>
            <a:r>
              <a:rPr sz="2100" spc="-95" dirty="0">
                <a:latin typeface="Arial MT"/>
                <a:cs typeface="Arial MT"/>
              </a:rPr>
              <a:t>ruang</a:t>
            </a:r>
            <a:r>
              <a:rPr sz="2100" spc="-70" dirty="0">
                <a:latin typeface="Arial MT"/>
                <a:cs typeface="Arial MT"/>
              </a:rPr>
              <a:t> </a:t>
            </a:r>
            <a:r>
              <a:rPr sz="2100" spc="-90" dirty="0">
                <a:latin typeface="Arial MT"/>
                <a:cs typeface="Arial MT"/>
              </a:rPr>
              <a:t>lingkup</a:t>
            </a:r>
            <a:r>
              <a:rPr sz="2100" spc="-40" dirty="0">
                <a:latin typeface="Arial MT"/>
                <a:cs typeface="Arial MT"/>
              </a:rPr>
              <a:t> </a:t>
            </a:r>
            <a:r>
              <a:rPr sz="2100" spc="-65" dirty="0">
                <a:latin typeface="Arial MT"/>
                <a:cs typeface="Arial MT"/>
              </a:rPr>
              <a:t>dan</a:t>
            </a:r>
            <a:r>
              <a:rPr sz="2100" spc="-20" dirty="0">
                <a:latin typeface="Arial MT"/>
                <a:cs typeface="Arial MT"/>
              </a:rPr>
              <a:t> </a:t>
            </a:r>
            <a:r>
              <a:rPr sz="2100" spc="-10" dirty="0">
                <a:latin typeface="Arial MT"/>
                <a:cs typeface="Arial MT"/>
              </a:rPr>
              <a:t>kategorinya:</a:t>
            </a:r>
            <a:endParaRPr sz="2100">
              <a:latin typeface="Arial MT"/>
              <a:cs typeface="Arial MT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8711" y="704087"/>
            <a:ext cx="5035295" cy="5446776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>
                <a:solidFill>
                  <a:srgbClr val="FFFFFF"/>
                </a:solidFill>
              </a:rPr>
              <a:t>Ayu</a:t>
            </a:r>
            <a:r>
              <a:rPr spc="30" dirty="0">
                <a:solidFill>
                  <a:srgbClr val="FFFFFF"/>
                </a:solidFill>
              </a:rPr>
              <a:t> </a:t>
            </a:r>
            <a:r>
              <a:rPr spc="-40" dirty="0">
                <a:solidFill>
                  <a:srgbClr val="FFFFFF"/>
                </a:solidFill>
              </a:rPr>
              <a:t>Firdhayanti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80" dirty="0">
                <a:solidFill>
                  <a:srgbClr val="FFFFFF"/>
                </a:solidFill>
              </a:rPr>
              <a:t>S.Kom.,M.T.I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706119"/>
              <a:ext cx="11485880" cy="5445760"/>
            </a:xfrm>
            <a:custGeom>
              <a:avLst/>
              <a:gdLst/>
              <a:ahLst/>
              <a:cxnLst/>
              <a:rect l="l" t="t" r="r" b="b"/>
              <a:pathLst>
                <a:path w="11485880" h="5445760">
                  <a:moveTo>
                    <a:pt x="0" y="5445760"/>
                  </a:moveTo>
                  <a:lnTo>
                    <a:pt x="11485753" y="5445760"/>
                  </a:lnTo>
                  <a:lnTo>
                    <a:pt x="11485753" y="0"/>
                  </a:lnTo>
                  <a:lnTo>
                    <a:pt x="0" y="0"/>
                  </a:lnTo>
                  <a:lnTo>
                    <a:pt x="0" y="5445760"/>
                  </a:lnTo>
                  <a:close/>
                </a:path>
              </a:pathLst>
            </a:custGeom>
            <a:solidFill>
              <a:srgbClr val="DBDB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12192000" y="706247"/>
                  </a:moveTo>
                  <a:lnTo>
                    <a:pt x="11485753" y="706247"/>
                  </a:lnTo>
                  <a:lnTo>
                    <a:pt x="11485753" y="6151765"/>
                  </a:lnTo>
                  <a:lnTo>
                    <a:pt x="12192000" y="6151778"/>
                  </a:lnTo>
                  <a:lnTo>
                    <a:pt x="12192000" y="706247"/>
                  </a:lnTo>
                  <a:close/>
                </a:path>
                <a:path w="12192000" h="6858000">
                  <a:moveTo>
                    <a:pt x="12192000" y="0"/>
                  </a:moveTo>
                  <a:lnTo>
                    <a:pt x="0" y="0"/>
                  </a:lnTo>
                  <a:lnTo>
                    <a:pt x="0" y="706120"/>
                  </a:lnTo>
                  <a:lnTo>
                    <a:pt x="0" y="6151880"/>
                  </a:lnTo>
                  <a:lnTo>
                    <a:pt x="0" y="6858000"/>
                  </a:lnTo>
                  <a:lnTo>
                    <a:pt x="12192000" y="6858000"/>
                  </a:lnTo>
                  <a:lnTo>
                    <a:pt x="12192000" y="6151880"/>
                  </a:lnTo>
                  <a:lnTo>
                    <a:pt x="706234" y="6151880"/>
                  </a:lnTo>
                  <a:lnTo>
                    <a:pt x="706234" y="706120"/>
                  </a:lnTo>
                  <a:lnTo>
                    <a:pt x="12192000" y="70612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7991" y="704087"/>
              <a:ext cx="6269990" cy="5443855"/>
            </a:xfrm>
            <a:custGeom>
              <a:avLst/>
              <a:gdLst/>
              <a:ahLst/>
              <a:cxnLst/>
              <a:rect l="l" t="t" r="r" b="b"/>
              <a:pathLst>
                <a:path w="6269990" h="5443855">
                  <a:moveTo>
                    <a:pt x="6201918" y="0"/>
                  </a:moveTo>
                  <a:lnTo>
                    <a:pt x="0" y="0"/>
                  </a:lnTo>
                  <a:lnTo>
                    <a:pt x="0" y="5443728"/>
                  </a:lnTo>
                  <a:lnTo>
                    <a:pt x="6269736" y="5443728"/>
                  </a:lnTo>
                  <a:lnTo>
                    <a:pt x="6029071" y="5121694"/>
                  </a:lnTo>
                  <a:lnTo>
                    <a:pt x="6002091" y="5081264"/>
                  </a:lnTo>
                  <a:lnTo>
                    <a:pt x="5975550" y="5040520"/>
                  </a:lnTo>
                  <a:lnTo>
                    <a:pt x="5949451" y="4999465"/>
                  </a:lnTo>
                  <a:lnTo>
                    <a:pt x="5923797" y="4958101"/>
                  </a:lnTo>
                  <a:lnTo>
                    <a:pt x="5898592" y="4916433"/>
                  </a:lnTo>
                  <a:lnTo>
                    <a:pt x="5873839" y="4874464"/>
                  </a:lnTo>
                  <a:lnTo>
                    <a:pt x="5849541" y="4832197"/>
                  </a:lnTo>
                  <a:lnTo>
                    <a:pt x="5825702" y="4789635"/>
                  </a:lnTo>
                  <a:lnTo>
                    <a:pt x="5802325" y="4746782"/>
                  </a:lnTo>
                  <a:lnTo>
                    <a:pt x="5779414" y="4703642"/>
                  </a:lnTo>
                  <a:lnTo>
                    <a:pt x="5756972" y="4660217"/>
                  </a:lnTo>
                  <a:lnTo>
                    <a:pt x="5735002" y="4616511"/>
                  </a:lnTo>
                  <a:lnTo>
                    <a:pt x="5713507" y="4572528"/>
                  </a:lnTo>
                  <a:lnTo>
                    <a:pt x="5692492" y="4528270"/>
                  </a:lnTo>
                  <a:lnTo>
                    <a:pt x="5671959" y="4483741"/>
                  </a:lnTo>
                  <a:lnTo>
                    <a:pt x="5651912" y="4438945"/>
                  </a:lnTo>
                  <a:lnTo>
                    <a:pt x="5632354" y="4393884"/>
                  </a:lnTo>
                  <a:lnTo>
                    <a:pt x="5613289" y="4348563"/>
                  </a:lnTo>
                  <a:lnTo>
                    <a:pt x="5594720" y="4302985"/>
                  </a:lnTo>
                  <a:lnTo>
                    <a:pt x="5576650" y="4257152"/>
                  </a:lnTo>
                  <a:lnTo>
                    <a:pt x="5559083" y="4211069"/>
                  </a:lnTo>
                  <a:lnTo>
                    <a:pt x="5542022" y="4164738"/>
                  </a:lnTo>
                  <a:lnTo>
                    <a:pt x="5525470" y="4118163"/>
                  </a:lnTo>
                  <a:lnTo>
                    <a:pt x="5509432" y="4071348"/>
                  </a:lnTo>
                  <a:lnTo>
                    <a:pt x="5493909" y="4024296"/>
                  </a:lnTo>
                  <a:lnTo>
                    <a:pt x="5478907" y="3977009"/>
                  </a:lnTo>
                  <a:lnTo>
                    <a:pt x="5464427" y="3929493"/>
                  </a:lnTo>
                  <a:lnTo>
                    <a:pt x="5450474" y="3881749"/>
                  </a:lnTo>
                  <a:lnTo>
                    <a:pt x="5437050" y="3833781"/>
                  </a:lnTo>
                  <a:lnTo>
                    <a:pt x="5424160" y="3785593"/>
                  </a:lnTo>
                  <a:lnTo>
                    <a:pt x="5411806" y="3737188"/>
                  </a:lnTo>
                  <a:lnTo>
                    <a:pt x="5399992" y="3688570"/>
                  </a:lnTo>
                  <a:lnTo>
                    <a:pt x="5388722" y="3639741"/>
                  </a:lnTo>
                  <a:lnTo>
                    <a:pt x="5377998" y="3590705"/>
                  </a:lnTo>
                  <a:lnTo>
                    <a:pt x="5367824" y="3541466"/>
                  </a:lnTo>
                  <a:lnTo>
                    <a:pt x="5358204" y="3492026"/>
                  </a:lnTo>
                  <a:lnTo>
                    <a:pt x="5349140" y="3442390"/>
                  </a:lnTo>
                  <a:lnTo>
                    <a:pt x="5340637" y="3392561"/>
                  </a:lnTo>
                  <a:lnTo>
                    <a:pt x="5332698" y="3342541"/>
                  </a:lnTo>
                  <a:lnTo>
                    <a:pt x="5325325" y="3292335"/>
                  </a:lnTo>
                  <a:lnTo>
                    <a:pt x="5318523" y="3241945"/>
                  </a:lnTo>
                  <a:lnTo>
                    <a:pt x="5312295" y="3191375"/>
                  </a:lnTo>
                  <a:lnTo>
                    <a:pt x="5306643" y="3140629"/>
                  </a:lnTo>
                  <a:lnTo>
                    <a:pt x="5301572" y="3089710"/>
                  </a:lnTo>
                  <a:lnTo>
                    <a:pt x="5297086" y="3038621"/>
                  </a:lnTo>
                  <a:lnTo>
                    <a:pt x="5293186" y="2987365"/>
                  </a:lnTo>
                  <a:lnTo>
                    <a:pt x="5289877" y="2935946"/>
                  </a:lnTo>
                  <a:lnTo>
                    <a:pt x="5287162" y="2884368"/>
                  </a:lnTo>
                  <a:lnTo>
                    <a:pt x="5285045" y="2832633"/>
                  </a:lnTo>
                  <a:lnTo>
                    <a:pt x="5283528" y="2780745"/>
                  </a:lnTo>
                  <a:lnTo>
                    <a:pt x="5282615" y="2728708"/>
                  </a:lnTo>
                  <a:lnTo>
                    <a:pt x="5282311" y="2676525"/>
                  </a:lnTo>
                  <a:lnTo>
                    <a:pt x="5282615" y="2624341"/>
                  </a:lnTo>
                  <a:lnTo>
                    <a:pt x="5283528" y="2572303"/>
                  </a:lnTo>
                  <a:lnTo>
                    <a:pt x="5285045" y="2520415"/>
                  </a:lnTo>
                  <a:lnTo>
                    <a:pt x="5287162" y="2468679"/>
                  </a:lnTo>
                  <a:lnTo>
                    <a:pt x="5289877" y="2417099"/>
                  </a:lnTo>
                  <a:lnTo>
                    <a:pt x="5293186" y="2365679"/>
                  </a:lnTo>
                  <a:lnTo>
                    <a:pt x="5297086" y="2314422"/>
                  </a:lnTo>
                  <a:lnTo>
                    <a:pt x="5301572" y="2263331"/>
                  </a:lnTo>
                  <a:lnTo>
                    <a:pt x="5306643" y="2212410"/>
                  </a:lnTo>
                  <a:lnTo>
                    <a:pt x="5312295" y="2161662"/>
                  </a:lnTo>
                  <a:lnTo>
                    <a:pt x="5318523" y="2111090"/>
                  </a:lnTo>
                  <a:lnTo>
                    <a:pt x="5325325" y="2060698"/>
                  </a:lnTo>
                  <a:lnTo>
                    <a:pt x="5332698" y="2010489"/>
                  </a:lnTo>
                  <a:lnTo>
                    <a:pt x="5340637" y="1960467"/>
                  </a:lnTo>
                  <a:lnTo>
                    <a:pt x="5349140" y="1910634"/>
                  </a:lnTo>
                  <a:lnTo>
                    <a:pt x="5358204" y="1860995"/>
                  </a:lnTo>
                  <a:lnTo>
                    <a:pt x="5367824" y="1811553"/>
                  </a:lnTo>
                  <a:lnTo>
                    <a:pt x="5377998" y="1762310"/>
                  </a:lnTo>
                  <a:lnTo>
                    <a:pt x="5388722" y="1713272"/>
                  </a:lnTo>
                  <a:lnTo>
                    <a:pt x="5399992" y="1664440"/>
                  </a:lnTo>
                  <a:lnTo>
                    <a:pt x="5411806" y="1615818"/>
                  </a:lnTo>
                  <a:lnTo>
                    <a:pt x="5424160" y="1567410"/>
                  </a:lnTo>
                  <a:lnTo>
                    <a:pt x="5437050" y="1519219"/>
                  </a:lnTo>
                  <a:lnTo>
                    <a:pt x="5450474" y="1471248"/>
                  </a:lnTo>
                  <a:lnTo>
                    <a:pt x="5464427" y="1423501"/>
                  </a:lnTo>
                  <a:lnTo>
                    <a:pt x="5478907" y="1375981"/>
                  </a:lnTo>
                  <a:lnTo>
                    <a:pt x="5493909" y="1328692"/>
                  </a:lnTo>
                  <a:lnTo>
                    <a:pt x="5509432" y="1281636"/>
                  </a:lnTo>
                  <a:lnTo>
                    <a:pt x="5525470" y="1234818"/>
                  </a:lnTo>
                  <a:lnTo>
                    <a:pt x="5542022" y="1188240"/>
                  </a:lnTo>
                  <a:lnTo>
                    <a:pt x="5559083" y="1141907"/>
                  </a:lnTo>
                  <a:lnTo>
                    <a:pt x="5576650" y="1095821"/>
                  </a:lnTo>
                  <a:lnTo>
                    <a:pt x="5594720" y="1049986"/>
                  </a:lnTo>
                  <a:lnTo>
                    <a:pt x="5613289" y="1004405"/>
                  </a:lnTo>
                  <a:lnTo>
                    <a:pt x="5632354" y="959081"/>
                  </a:lnTo>
                  <a:lnTo>
                    <a:pt x="5651912" y="914019"/>
                  </a:lnTo>
                  <a:lnTo>
                    <a:pt x="5671959" y="869220"/>
                  </a:lnTo>
                  <a:lnTo>
                    <a:pt x="5692492" y="824690"/>
                  </a:lnTo>
                  <a:lnTo>
                    <a:pt x="5713507" y="780430"/>
                  </a:lnTo>
                  <a:lnTo>
                    <a:pt x="5735002" y="736445"/>
                  </a:lnTo>
                  <a:lnTo>
                    <a:pt x="5756972" y="692738"/>
                  </a:lnTo>
                  <a:lnTo>
                    <a:pt x="5779414" y="649313"/>
                  </a:lnTo>
                  <a:lnTo>
                    <a:pt x="5802325" y="606171"/>
                  </a:lnTo>
                  <a:lnTo>
                    <a:pt x="5825702" y="563318"/>
                  </a:lnTo>
                  <a:lnTo>
                    <a:pt x="5849541" y="520756"/>
                  </a:lnTo>
                  <a:lnTo>
                    <a:pt x="5873839" y="478489"/>
                  </a:lnTo>
                  <a:lnTo>
                    <a:pt x="5898592" y="436520"/>
                  </a:lnTo>
                  <a:lnTo>
                    <a:pt x="5923797" y="394853"/>
                  </a:lnTo>
                  <a:lnTo>
                    <a:pt x="5949451" y="353491"/>
                  </a:lnTo>
                  <a:lnTo>
                    <a:pt x="5975550" y="312436"/>
                  </a:lnTo>
                  <a:lnTo>
                    <a:pt x="6002091" y="271694"/>
                  </a:lnTo>
                  <a:lnTo>
                    <a:pt x="6029071" y="231266"/>
                  </a:lnTo>
                  <a:lnTo>
                    <a:pt x="620191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51960" y="1517903"/>
              <a:ext cx="2265045" cy="1252855"/>
            </a:xfrm>
            <a:custGeom>
              <a:avLst/>
              <a:gdLst/>
              <a:ahLst/>
              <a:cxnLst/>
              <a:rect l="l" t="t" r="r" b="b"/>
              <a:pathLst>
                <a:path w="2265045" h="1252855">
                  <a:moveTo>
                    <a:pt x="655320" y="220980"/>
                  </a:moveTo>
                  <a:lnTo>
                    <a:pt x="650824" y="176453"/>
                  </a:lnTo>
                  <a:lnTo>
                    <a:pt x="637946" y="134975"/>
                  </a:lnTo>
                  <a:lnTo>
                    <a:pt x="617575" y="97434"/>
                  </a:lnTo>
                  <a:lnTo>
                    <a:pt x="590588" y="64731"/>
                  </a:lnTo>
                  <a:lnTo>
                    <a:pt x="557885" y="37744"/>
                  </a:lnTo>
                  <a:lnTo>
                    <a:pt x="520344" y="17373"/>
                  </a:lnTo>
                  <a:lnTo>
                    <a:pt x="478866" y="4495"/>
                  </a:lnTo>
                  <a:lnTo>
                    <a:pt x="434340" y="0"/>
                  </a:lnTo>
                  <a:lnTo>
                    <a:pt x="220980" y="0"/>
                  </a:lnTo>
                  <a:lnTo>
                    <a:pt x="176441" y="4495"/>
                  </a:lnTo>
                  <a:lnTo>
                    <a:pt x="134962" y="17373"/>
                  </a:lnTo>
                  <a:lnTo>
                    <a:pt x="97421" y="37744"/>
                  </a:lnTo>
                  <a:lnTo>
                    <a:pt x="64719" y="64731"/>
                  </a:lnTo>
                  <a:lnTo>
                    <a:pt x="37731" y="97434"/>
                  </a:lnTo>
                  <a:lnTo>
                    <a:pt x="17360" y="134975"/>
                  </a:lnTo>
                  <a:lnTo>
                    <a:pt x="4483" y="176453"/>
                  </a:lnTo>
                  <a:lnTo>
                    <a:pt x="0" y="220980"/>
                  </a:lnTo>
                  <a:lnTo>
                    <a:pt x="4483" y="265518"/>
                  </a:lnTo>
                  <a:lnTo>
                    <a:pt x="17360" y="306997"/>
                  </a:lnTo>
                  <a:lnTo>
                    <a:pt x="37731" y="344538"/>
                  </a:lnTo>
                  <a:lnTo>
                    <a:pt x="64719" y="377240"/>
                  </a:lnTo>
                  <a:lnTo>
                    <a:pt x="97421" y="404228"/>
                  </a:lnTo>
                  <a:lnTo>
                    <a:pt x="134962" y="424599"/>
                  </a:lnTo>
                  <a:lnTo>
                    <a:pt x="176441" y="437476"/>
                  </a:lnTo>
                  <a:lnTo>
                    <a:pt x="220980" y="441960"/>
                  </a:lnTo>
                  <a:lnTo>
                    <a:pt x="434340" y="441960"/>
                  </a:lnTo>
                  <a:lnTo>
                    <a:pt x="478866" y="437476"/>
                  </a:lnTo>
                  <a:lnTo>
                    <a:pt x="520344" y="424599"/>
                  </a:lnTo>
                  <a:lnTo>
                    <a:pt x="557885" y="404228"/>
                  </a:lnTo>
                  <a:lnTo>
                    <a:pt x="590588" y="377240"/>
                  </a:lnTo>
                  <a:lnTo>
                    <a:pt x="617575" y="344538"/>
                  </a:lnTo>
                  <a:lnTo>
                    <a:pt x="637946" y="306997"/>
                  </a:lnTo>
                  <a:lnTo>
                    <a:pt x="650824" y="265518"/>
                  </a:lnTo>
                  <a:lnTo>
                    <a:pt x="655320" y="220980"/>
                  </a:lnTo>
                  <a:close/>
                </a:path>
                <a:path w="2265045" h="1252855">
                  <a:moveTo>
                    <a:pt x="2264664" y="810768"/>
                  </a:moveTo>
                  <a:lnTo>
                    <a:pt x="1360932" y="810768"/>
                  </a:lnTo>
                  <a:lnTo>
                    <a:pt x="1316393" y="815263"/>
                  </a:lnTo>
                  <a:lnTo>
                    <a:pt x="1274914" y="828141"/>
                  </a:lnTo>
                  <a:lnTo>
                    <a:pt x="1237373" y="848512"/>
                  </a:lnTo>
                  <a:lnTo>
                    <a:pt x="1204671" y="875499"/>
                  </a:lnTo>
                  <a:lnTo>
                    <a:pt x="1177683" y="908202"/>
                  </a:lnTo>
                  <a:lnTo>
                    <a:pt x="1157312" y="945743"/>
                  </a:lnTo>
                  <a:lnTo>
                    <a:pt x="1144435" y="987221"/>
                  </a:lnTo>
                  <a:lnTo>
                    <a:pt x="1139952" y="1031748"/>
                  </a:lnTo>
                  <a:lnTo>
                    <a:pt x="1144435" y="1076286"/>
                  </a:lnTo>
                  <a:lnTo>
                    <a:pt x="1157312" y="1117765"/>
                  </a:lnTo>
                  <a:lnTo>
                    <a:pt x="1177683" y="1155306"/>
                  </a:lnTo>
                  <a:lnTo>
                    <a:pt x="1204671" y="1188008"/>
                  </a:lnTo>
                  <a:lnTo>
                    <a:pt x="1237373" y="1214996"/>
                  </a:lnTo>
                  <a:lnTo>
                    <a:pt x="1274914" y="1235367"/>
                  </a:lnTo>
                  <a:lnTo>
                    <a:pt x="1316393" y="1248244"/>
                  </a:lnTo>
                  <a:lnTo>
                    <a:pt x="1360932" y="1252728"/>
                  </a:lnTo>
                  <a:lnTo>
                    <a:pt x="2264664" y="1252728"/>
                  </a:lnTo>
                  <a:lnTo>
                    <a:pt x="2264664" y="810768"/>
                  </a:lnTo>
                  <a:close/>
                </a:path>
                <a:path w="2265045" h="1252855">
                  <a:moveTo>
                    <a:pt x="2264664" y="0"/>
                  </a:moveTo>
                  <a:lnTo>
                    <a:pt x="1080516" y="0"/>
                  </a:lnTo>
                  <a:lnTo>
                    <a:pt x="1035977" y="4495"/>
                  </a:lnTo>
                  <a:lnTo>
                    <a:pt x="994498" y="17373"/>
                  </a:lnTo>
                  <a:lnTo>
                    <a:pt x="956957" y="37744"/>
                  </a:lnTo>
                  <a:lnTo>
                    <a:pt x="924255" y="64731"/>
                  </a:lnTo>
                  <a:lnTo>
                    <a:pt x="897267" y="97434"/>
                  </a:lnTo>
                  <a:lnTo>
                    <a:pt x="876896" y="134975"/>
                  </a:lnTo>
                  <a:lnTo>
                    <a:pt x="864019" y="176453"/>
                  </a:lnTo>
                  <a:lnTo>
                    <a:pt x="859536" y="220980"/>
                  </a:lnTo>
                  <a:lnTo>
                    <a:pt x="864019" y="265518"/>
                  </a:lnTo>
                  <a:lnTo>
                    <a:pt x="876896" y="306997"/>
                  </a:lnTo>
                  <a:lnTo>
                    <a:pt x="897267" y="344538"/>
                  </a:lnTo>
                  <a:lnTo>
                    <a:pt x="924255" y="377240"/>
                  </a:lnTo>
                  <a:lnTo>
                    <a:pt x="956957" y="404228"/>
                  </a:lnTo>
                  <a:lnTo>
                    <a:pt x="994498" y="424599"/>
                  </a:lnTo>
                  <a:lnTo>
                    <a:pt x="1035977" y="437476"/>
                  </a:lnTo>
                  <a:lnTo>
                    <a:pt x="1080516" y="441960"/>
                  </a:lnTo>
                  <a:lnTo>
                    <a:pt x="2264664" y="441960"/>
                  </a:lnTo>
                  <a:lnTo>
                    <a:pt x="2264664" y="0"/>
                  </a:lnTo>
                  <a:close/>
                </a:path>
              </a:pathLst>
            </a:custGeom>
            <a:solidFill>
              <a:srgbClr val="DBDBD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243075" y="1258950"/>
            <a:ext cx="2593340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b="0" spc="-295" dirty="0">
                <a:latin typeface="Arial MT"/>
                <a:cs typeface="Arial MT"/>
              </a:rPr>
              <a:t>A.</a:t>
            </a:r>
            <a:r>
              <a:rPr b="0" spc="5" dirty="0">
                <a:latin typeface="Arial MT"/>
                <a:cs typeface="Arial MT"/>
              </a:rPr>
              <a:t> </a:t>
            </a:r>
            <a:r>
              <a:rPr b="0" spc="-155" dirty="0">
                <a:latin typeface="Arial MT"/>
                <a:cs typeface="Arial MT"/>
              </a:rPr>
              <a:t>Karakter</a:t>
            </a:r>
          </a:p>
        </p:txBody>
      </p:sp>
      <p:sp>
        <p:nvSpPr>
          <p:cNvPr id="8" name="object 8"/>
          <p:cNvSpPr/>
          <p:nvPr/>
        </p:nvSpPr>
        <p:spPr>
          <a:xfrm>
            <a:off x="1051560" y="2700527"/>
            <a:ext cx="4060190" cy="786765"/>
          </a:xfrm>
          <a:custGeom>
            <a:avLst/>
            <a:gdLst/>
            <a:ahLst/>
            <a:cxnLst/>
            <a:rect l="l" t="t" r="r" b="b"/>
            <a:pathLst>
              <a:path w="4060190" h="786764">
                <a:moveTo>
                  <a:pt x="4059936" y="0"/>
                </a:moveTo>
                <a:lnTo>
                  <a:pt x="0" y="0"/>
                </a:lnTo>
                <a:lnTo>
                  <a:pt x="0" y="786384"/>
                </a:lnTo>
                <a:lnTo>
                  <a:pt x="4059936" y="786384"/>
                </a:lnTo>
                <a:lnTo>
                  <a:pt x="40599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77874" y="2413254"/>
            <a:ext cx="4203700" cy="35490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2100" b="1" spc="-150" dirty="0">
                <a:latin typeface="Arial"/>
                <a:cs typeface="Arial"/>
              </a:rPr>
              <a:t>Karakter</a:t>
            </a:r>
            <a:r>
              <a:rPr sz="2100" b="1" spc="-25" dirty="0">
                <a:latin typeface="Arial"/>
                <a:cs typeface="Arial"/>
              </a:rPr>
              <a:t> </a:t>
            </a:r>
            <a:r>
              <a:rPr sz="2100" spc="-30" dirty="0">
                <a:latin typeface="Arial MT"/>
                <a:cs typeface="Arial MT"/>
              </a:rPr>
              <a:t>adalah</a:t>
            </a:r>
            <a:r>
              <a:rPr sz="2100" spc="-65" dirty="0">
                <a:latin typeface="Arial MT"/>
                <a:cs typeface="Arial MT"/>
              </a:rPr>
              <a:t> </a:t>
            </a:r>
            <a:r>
              <a:rPr sz="2100" spc="-150" dirty="0">
                <a:latin typeface="Arial MT"/>
                <a:cs typeface="Arial MT"/>
              </a:rPr>
              <a:t>kumpulan</a:t>
            </a:r>
            <a:r>
              <a:rPr sz="2100" spc="-95" dirty="0">
                <a:latin typeface="Arial MT"/>
                <a:cs typeface="Arial MT"/>
              </a:rPr>
              <a:t> </a:t>
            </a:r>
            <a:r>
              <a:rPr sz="2100" spc="-60" dirty="0">
                <a:latin typeface="Arial MT"/>
                <a:cs typeface="Arial MT"/>
              </a:rPr>
              <a:t>nilai,</a:t>
            </a:r>
            <a:r>
              <a:rPr sz="2100" spc="-20" dirty="0">
                <a:latin typeface="Arial MT"/>
                <a:cs typeface="Arial MT"/>
              </a:rPr>
              <a:t> </a:t>
            </a:r>
            <a:r>
              <a:rPr sz="2100" spc="-10" dirty="0">
                <a:latin typeface="Arial MT"/>
                <a:cs typeface="Arial MT"/>
              </a:rPr>
              <a:t>sikap, </a:t>
            </a:r>
            <a:r>
              <a:rPr sz="2100" spc="-70" dirty="0">
                <a:latin typeface="Arial MT"/>
                <a:cs typeface="Arial MT"/>
              </a:rPr>
              <a:t>dan</a:t>
            </a:r>
            <a:r>
              <a:rPr sz="2100" spc="-80" dirty="0">
                <a:latin typeface="Arial MT"/>
                <a:cs typeface="Arial MT"/>
              </a:rPr>
              <a:t> </a:t>
            </a:r>
            <a:r>
              <a:rPr sz="2100" spc="-55" dirty="0">
                <a:latin typeface="Arial MT"/>
                <a:cs typeface="Arial MT"/>
              </a:rPr>
              <a:t>perilaku</a:t>
            </a:r>
            <a:r>
              <a:rPr sz="2100" spc="-80" dirty="0">
                <a:latin typeface="Arial MT"/>
                <a:cs typeface="Arial MT"/>
              </a:rPr>
              <a:t> yang</a:t>
            </a:r>
            <a:r>
              <a:rPr sz="2100" spc="-65" dirty="0">
                <a:latin typeface="Arial MT"/>
                <a:cs typeface="Arial MT"/>
              </a:rPr>
              <a:t> </a:t>
            </a:r>
            <a:r>
              <a:rPr sz="2100" spc="-105" dirty="0">
                <a:latin typeface="Arial MT"/>
                <a:cs typeface="Arial MT"/>
              </a:rPr>
              <a:t>menjadi</a:t>
            </a:r>
            <a:r>
              <a:rPr sz="2100" spc="-65" dirty="0">
                <a:latin typeface="Arial MT"/>
                <a:cs typeface="Arial MT"/>
              </a:rPr>
              <a:t> </a:t>
            </a:r>
            <a:r>
              <a:rPr sz="2100" spc="-45" dirty="0">
                <a:latin typeface="Arial MT"/>
                <a:cs typeface="Arial MT"/>
              </a:rPr>
              <a:t>ciri</a:t>
            </a:r>
            <a:r>
              <a:rPr sz="2100" spc="-25" dirty="0">
                <a:latin typeface="Arial MT"/>
                <a:cs typeface="Arial MT"/>
              </a:rPr>
              <a:t> </a:t>
            </a:r>
            <a:r>
              <a:rPr sz="2100" spc="-20" dirty="0">
                <a:latin typeface="Arial MT"/>
                <a:cs typeface="Arial MT"/>
              </a:rPr>
              <a:t>khas </a:t>
            </a:r>
            <a:r>
              <a:rPr sz="2100" spc="-155" dirty="0">
                <a:latin typeface="Arial MT"/>
                <a:cs typeface="Arial MT"/>
              </a:rPr>
              <a:t>seseorang,</a:t>
            </a:r>
            <a:r>
              <a:rPr sz="2100" spc="-30" dirty="0">
                <a:latin typeface="Arial MT"/>
                <a:cs typeface="Arial MT"/>
              </a:rPr>
              <a:t> </a:t>
            </a:r>
            <a:r>
              <a:rPr sz="2100" spc="-70" dirty="0">
                <a:latin typeface="Arial MT"/>
                <a:cs typeface="Arial MT"/>
              </a:rPr>
              <a:t>dan</a:t>
            </a:r>
            <a:r>
              <a:rPr sz="2100" spc="-40" dirty="0">
                <a:latin typeface="Arial MT"/>
                <a:cs typeface="Arial MT"/>
              </a:rPr>
              <a:t> </a:t>
            </a:r>
            <a:r>
              <a:rPr sz="2100" spc="-60" dirty="0">
                <a:latin typeface="Arial MT"/>
                <a:cs typeface="Arial MT"/>
              </a:rPr>
              <a:t>ini</a:t>
            </a:r>
            <a:r>
              <a:rPr sz="2100" spc="-5" dirty="0">
                <a:latin typeface="Arial MT"/>
                <a:cs typeface="Arial MT"/>
              </a:rPr>
              <a:t> </a:t>
            </a:r>
            <a:r>
              <a:rPr sz="2100" spc="-105" dirty="0">
                <a:latin typeface="Arial MT"/>
                <a:cs typeface="Arial MT"/>
              </a:rPr>
              <a:t>terbentuk</a:t>
            </a:r>
            <a:r>
              <a:rPr sz="2100" spc="-40" dirty="0">
                <a:latin typeface="Arial MT"/>
                <a:cs typeface="Arial MT"/>
              </a:rPr>
              <a:t> </a:t>
            </a:r>
            <a:r>
              <a:rPr sz="2100" spc="-10" dirty="0">
                <a:latin typeface="Arial MT"/>
                <a:cs typeface="Arial MT"/>
              </a:rPr>
              <a:t>melalui </a:t>
            </a:r>
            <a:r>
              <a:rPr sz="2100" spc="-80" dirty="0">
                <a:latin typeface="Arial MT"/>
                <a:cs typeface="Arial MT"/>
              </a:rPr>
              <a:t>pendidikan,</a:t>
            </a:r>
            <a:r>
              <a:rPr sz="2100" spc="-50" dirty="0">
                <a:latin typeface="Arial MT"/>
                <a:cs typeface="Arial MT"/>
              </a:rPr>
              <a:t> </a:t>
            </a:r>
            <a:r>
              <a:rPr sz="2100" spc="-105" dirty="0">
                <a:latin typeface="Arial MT"/>
                <a:cs typeface="Arial MT"/>
              </a:rPr>
              <a:t>pengalaman,</a:t>
            </a:r>
            <a:r>
              <a:rPr sz="2100" spc="-45" dirty="0">
                <a:latin typeface="Arial MT"/>
                <a:cs typeface="Arial MT"/>
              </a:rPr>
              <a:t> </a:t>
            </a:r>
            <a:r>
              <a:rPr sz="2100" spc="-20" dirty="0">
                <a:latin typeface="Arial MT"/>
                <a:cs typeface="Arial MT"/>
              </a:rPr>
              <a:t>serta </a:t>
            </a:r>
            <a:r>
              <a:rPr sz="2100" spc="-110" dirty="0">
                <a:latin typeface="Arial MT"/>
                <a:cs typeface="Arial MT"/>
              </a:rPr>
              <a:t>pengaruh</a:t>
            </a:r>
            <a:r>
              <a:rPr sz="2100" spc="-45" dirty="0">
                <a:latin typeface="Arial MT"/>
                <a:cs typeface="Arial MT"/>
              </a:rPr>
              <a:t> </a:t>
            </a:r>
            <a:r>
              <a:rPr sz="2100" spc="-114" dirty="0">
                <a:latin typeface="Arial MT"/>
                <a:cs typeface="Arial MT"/>
              </a:rPr>
              <a:t>lingkungan</a:t>
            </a:r>
            <a:r>
              <a:rPr sz="2100" spc="-40" dirty="0">
                <a:latin typeface="Arial MT"/>
                <a:cs typeface="Arial MT"/>
              </a:rPr>
              <a:t> </a:t>
            </a:r>
            <a:r>
              <a:rPr sz="2100" spc="-145" dirty="0">
                <a:latin typeface="Arial MT"/>
                <a:cs typeface="Arial MT"/>
              </a:rPr>
              <a:t>sosial.</a:t>
            </a:r>
            <a:r>
              <a:rPr sz="2100" spc="20" dirty="0">
                <a:latin typeface="Arial MT"/>
                <a:cs typeface="Arial MT"/>
              </a:rPr>
              <a:t> </a:t>
            </a:r>
            <a:r>
              <a:rPr sz="2100" spc="-10" dirty="0">
                <a:latin typeface="Arial MT"/>
                <a:cs typeface="Arial MT"/>
              </a:rPr>
              <a:t>Karakter </a:t>
            </a:r>
            <a:r>
              <a:rPr sz="2100" spc="-155" dirty="0">
                <a:latin typeface="Arial MT"/>
                <a:cs typeface="Arial MT"/>
              </a:rPr>
              <a:t>seseorang</a:t>
            </a:r>
            <a:r>
              <a:rPr sz="2100" dirty="0">
                <a:latin typeface="Arial MT"/>
                <a:cs typeface="Arial MT"/>
              </a:rPr>
              <a:t> </a:t>
            </a:r>
            <a:r>
              <a:rPr sz="2100" spc="-114" dirty="0">
                <a:latin typeface="Arial MT"/>
                <a:cs typeface="Arial MT"/>
              </a:rPr>
              <a:t>sangat</a:t>
            </a:r>
            <a:r>
              <a:rPr sz="2100" dirty="0">
                <a:latin typeface="Arial MT"/>
                <a:cs typeface="Arial MT"/>
              </a:rPr>
              <a:t> </a:t>
            </a:r>
            <a:r>
              <a:rPr sz="2100" spc="-65" dirty="0">
                <a:latin typeface="Arial MT"/>
                <a:cs typeface="Arial MT"/>
              </a:rPr>
              <a:t>menentukan </a:t>
            </a:r>
            <a:r>
              <a:rPr sz="2100" spc="-70" dirty="0">
                <a:latin typeface="Arial MT"/>
                <a:cs typeface="Arial MT"/>
              </a:rPr>
              <a:t>bagaimana</a:t>
            </a:r>
            <a:r>
              <a:rPr sz="2100" spc="-95" dirty="0">
                <a:latin typeface="Arial MT"/>
                <a:cs typeface="Arial MT"/>
              </a:rPr>
              <a:t> </a:t>
            </a:r>
            <a:r>
              <a:rPr sz="2100" dirty="0">
                <a:latin typeface="Arial MT"/>
                <a:cs typeface="Arial MT"/>
              </a:rPr>
              <a:t>ia</a:t>
            </a:r>
            <a:r>
              <a:rPr sz="2100" spc="-5" dirty="0">
                <a:latin typeface="Arial MT"/>
                <a:cs typeface="Arial MT"/>
              </a:rPr>
              <a:t> </a:t>
            </a:r>
            <a:r>
              <a:rPr sz="2100" spc="-50" dirty="0">
                <a:latin typeface="Arial MT"/>
                <a:cs typeface="Arial MT"/>
              </a:rPr>
              <a:t>bertindak</a:t>
            </a:r>
            <a:r>
              <a:rPr sz="2100" spc="-75" dirty="0">
                <a:latin typeface="Arial MT"/>
                <a:cs typeface="Arial MT"/>
              </a:rPr>
              <a:t> </a:t>
            </a:r>
            <a:r>
              <a:rPr sz="2100" spc="-10" dirty="0">
                <a:latin typeface="Arial MT"/>
                <a:cs typeface="Arial MT"/>
              </a:rPr>
              <a:t>dalam berbagai</a:t>
            </a:r>
            <a:r>
              <a:rPr sz="2100" spc="-90" dirty="0">
                <a:latin typeface="Arial MT"/>
                <a:cs typeface="Arial MT"/>
              </a:rPr>
              <a:t> </a:t>
            </a:r>
            <a:r>
              <a:rPr sz="2100" spc="-145" dirty="0">
                <a:latin typeface="Arial MT"/>
                <a:cs typeface="Arial MT"/>
              </a:rPr>
              <a:t>situasi,</a:t>
            </a:r>
            <a:r>
              <a:rPr sz="2100" spc="-15" dirty="0">
                <a:latin typeface="Arial MT"/>
                <a:cs typeface="Arial MT"/>
              </a:rPr>
              <a:t> </a:t>
            </a:r>
            <a:r>
              <a:rPr sz="2100" spc="-145" dirty="0">
                <a:latin typeface="Arial MT"/>
                <a:cs typeface="Arial MT"/>
              </a:rPr>
              <a:t>termasuk</a:t>
            </a:r>
            <a:r>
              <a:rPr sz="2100" spc="-75" dirty="0">
                <a:latin typeface="Arial MT"/>
                <a:cs typeface="Arial MT"/>
              </a:rPr>
              <a:t> </a:t>
            </a:r>
            <a:r>
              <a:rPr sz="2100" spc="-70" dirty="0">
                <a:latin typeface="Arial MT"/>
                <a:cs typeface="Arial MT"/>
              </a:rPr>
              <a:t>dalam</a:t>
            </a:r>
            <a:r>
              <a:rPr sz="2100" spc="-60" dirty="0">
                <a:latin typeface="Arial MT"/>
                <a:cs typeface="Arial MT"/>
              </a:rPr>
              <a:t> </a:t>
            </a:r>
            <a:r>
              <a:rPr sz="2100" spc="-25" dirty="0">
                <a:latin typeface="Arial MT"/>
                <a:cs typeface="Arial MT"/>
              </a:rPr>
              <a:t>hal </a:t>
            </a:r>
            <a:r>
              <a:rPr sz="2100" spc="-114" dirty="0">
                <a:latin typeface="Arial MT"/>
                <a:cs typeface="Arial MT"/>
              </a:rPr>
              <a:t>moralitas,</a:t>
            </a:r>
            <a:r>
              <a:rPr sz="2100" spc="-10" dirty="0">
                <a:latin typeface="Arial MT"/>
                <a:cs typeface="Arial MT"/>
              </a:rPr>
              <a:t> </a:t>
            </a:r>
            <a:r>
              <a:rPr sz="2100" spc="-90" dirty="0">
                <a:latin typeface="Arial MT"/>
                <a:cs typeface="Arial MT"/>
              </a:rPr>
              <a:t>tanggung</a:t>
            </a:r>
            <a:r>
              <a:rPr sz="2100" spc="-45" dirty="0">
                <a:latin typeface="Arial MT"/>
                <a:cs typeface="Arial MT"/>
              </a:rPr>
              <a:t> </a:t>
            </a:r>
            <a:r>
              <a:rPr sz="2100" spc="-70" dirty="0">
                <a:latin typeface="Arial MT"/>
                <a:cs typeface="Arial MT"/>
              </a:rPr>
              <a:t>jawab,</a:t>
            </a:r>
            <a:r>
              <a:rPr sz="2100" spc="-5" dirty="0">
                <a:latin typeface="Arial MT"/>
                <a:cs typeface="Arial MT"/>
              </a:rPr>
              <a:t> </a:t>
            </a:r>
            <a:r>
              <a:rPr sz="2100" spc="-25" dirty="0">
                <a:latin typeface="Arial MT"/>
                <a:cs typeface="Arial MT"/>
              </a:rPr>
              <a:t>dan </a:t>
            </a:r>
            <a:r>
              <a:rPr sz="2100" spc="-125" dirty="0">
                <a:latin typeface="Arial MT"/>
                <a:cs typeface="Arial MT"/>
              </a:rPr>
              <a:t>kejujuran.</a:t>
            </a:r>
            <a:r>
              <a:rPr sz="2100" spc="-15" dirty="0">
                <a:latin typeface="Arial MT"/>
                <a:cs typeface="Arial MT"/>
              </a:rPr>
              <a:t> </a:t>
            </a:r>
            <a:r>
              <a:rPr sz="2100" spc="-130" dirty="0">
                <a:latin typeface="Arial MT"/>
                <a:cs typeface="Arial MT"/>
              </a:rPr>
              <a:t>Berikut</a:t>
            </a:r>
            <a:r>
              <a:rPr sz="2100" dirty="0">
                <a:latin typeface="Arial MT"/>
                <a:cs typeface="Arial MT"/>
              </a:rPr>
              <a:t> </a:t>
            </a:r>
            <a:r>
              <a:rPr sz="2100" spc="-35" dirty="0">
                <a:latin typeface="Arial MT"/>
                <a:cs typeface="Arial MT"/>
              </a:rPr>
              <a:t>adalah</a:t>
            </a:r>
            <a:r>
              <a:rPr sz="2100" spc="-50" dirty="0">
                <a:latin typeface="Arial MT"/>
                <a:cs typeface="Arial MT"/>
              </a:rPr>
              <a:t> </a:t>
            </a:r>
            <a:r>
              <a:rPr sz="2100" spc="-90" dirty="0">
                <a:latin typeface="Arial MT"/>
                <a:cs typeface="Arial MT"/>
              </a:rPr>
              <a:t>ruang</a:t>
            </a:r>
            <a:r>
              <a:rPr sz="2100" spc="-20" dirty="0">
                <a:latin typeface="Arial MT"/>
                <a:cs typeface="Arial MT"/>
              </a:rPr>
              <a:t> </a:t>
            </a:r>
            <a:r>
              <a:rPr sz="2100" spc="-70" dirty="0">
                <a:latin typeface="Arial MT"/>
                <a:cs typeface="Arial MT"/>
              </a:rPr>
              <a:t>lingkup dan</a:t>
            </a:r>
            <a:r>
              <a:rPr sz="2100" spc="-80" dirty="0">
                <a:latin typeface="Arial MT"/>
                <a:cs typeface="Arial MT"/>
              </a:rPr>
              <a:t> </a:t>
            </a:r>
            <a:r>
              <a:rPr sz="2100" spc="-40" dirty="0">
                <a:latin typeface="Arial MT"/>
                <a:cs typeface="Arial MT"/>
              </a:rPr>
              <a:t>kategori</a:t>
            </a:r>
            <a:r>
              <a:rPr sz="2100" spc="-65" dirty="0">
                <a:latin typeface="Arial MT"/>
                <a:cs typeface="Arial MT"/>
              </a:rPr>
              <a:t> </a:t>
            </a:r>
            <a:r>
              <a:rPr sz="2100" spc="-10" dirty="0">
                <a:latin typeface="Arial MT"/>
                <a:cs typeface="Arial MT"/>
              </a:rPr>
              <a:t>karakter:</a:t>
            </a:r>
            <a:endParaRPr sz="2100">
              <a:latin typeface="Arial MT"/>
              <a:cs typeface="Arial MT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58711" y="704087"/>
            <a:ext cx="5035295" cy="5446776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97438" y="1737972"/>
            <a:ext cx="5576570" cy="1739264"/>
            <a:chOff x="997438" y="1737972"/>
            <a:chExt cx="5576570" cy="1739264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7438" y="1737972"/>
              <a:ext cx="5575973" cy="173880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112520" y="1813559"/>
              <a:ext cx="5355590" cy="1597660"/>
            </a:xfrm>
            <a:custGeom>
              <a:avLst/>
              <a:gdLst/>
              <a:ahLst/>
              <a:cxnLst/>
              <a:rect l="l" t="t" r="r" b="b"/>
              <a:pathLst>
                <a:path w="5355590" h="1597660">
                  <a:moveTo>
                    <a:pt x="5355335" y="0"/>
                  </a:moveTo>
                  <a:lnTo>
                    <a:pt x="0" y="0"/>
                  </a:lnTo>
                  <a:lnTo>
                    <a:pt x="0" y="1597152"/>
                  </a:lnTo>
                  <a:lnTo>
                    <a:pt x="5355335" y="1597152"/>
                  </a:lnTo>
                  <a:lnTo>
                    <a:pt x="53553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152144" y="1967610"/>
            <a:ext cx="5282565" cy="141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09220" algn="ctr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latin typeface="Arial"/>
                <a:cs typeface="Arial"/>
              </a:rPr>
              <a:t>Moral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60" dirty="0">
                <a:latin typeface="Arial"/>
                <a:cs typeface="Arial"/>
              </a:rPr>
              <a:t>dan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Etika</a:t>
            </a:r>
            <a:r>
              <a:rPr sz="2400" spc="-10" dirty="0">
                <a:latin typeface="Arial MT"/>
                <a:cs typeface="Arial MT"/>
              </a:rPr>
              <a:t>:</a:t>
            </a:r>
            <a:endParaRPr sz="2400">
              <a:latin typeface="Arial MT"/>
              <a:cs typeface="Arial MT"/>
            </a:endParaRPr>
          </a:p>
          <a:p>
            <a:pPr marL="200025" marR="185420" algn="ctr">
              <a:lnSpc>
                <a:spcPct val="100000"/>
              </a:lnSpc>
              <a:spcBef>
                <a:spcPts val="1960"/>
              </a:spcBef>
            </a:pPr>
            <a:r>
              <a:rPr sz="1700" spc="-140" dirty="0">
                <a:latin typeface="Arial MT"/>
                <a:cs typeface="Arial MT"/>
              </a:rPr>
              <a:t>Pengembangan</a:t>
            </a:r>
            <a:r>
              <a:rPr sz="1700" spc="-50" dirty="0">
                <a:latin typeface="Arial MT"/>
                <a:cs typeface="Arial MT"/>
              </a:rPr>
              <a:t> </a:t>
            </a:r>
            <a:r>
              <a:rPr sz="1700" spc="-100" dirty="0">
                <a:latin typeface="Arial MT"/>
                <a:cs typeface="Arial MT"/>
              </a:rPr>
              <a:t>kesadaran</a:t>
            </a:r>
            <a:r>
              <a:rPr sz="1700" spc="-25" dirty="0">
                <a:latin typeface="Arial MT"/>
                <a:cs typeface="Arial MT"/>
              </a:rPr>
              <a:t> </a:t>
            </a:r>
            <a:r>
              <a:rPr sz="1700" spc="-85" dirty="0">
                <a:latin typeface="Arial MT"/>
                <a:cs typeface="Arial MT"/>
              </a:rPr>
              <a:t>tentang</a:t>
            </a:r>
            <a:r>
              <a:rPr sz="1700" spc="5" dirty="0">
                <a:latin typeface="Arial MT"/>
                <a:cs typeface="Arial MT"/>
              </a:rPr>
              <a:t> </a:t>
            </a:r>
            <a:r>
              <a:rPr sz="1700" dirty="0">
                <a:latin typeface="Arial MT"/>
                <a:cs typeface="Arial MT"/>
              </a:rPr>
              <a:t>apa</a:t>
            </a:r>
            <a:r>
              <a:rPr sz="1700" spc="-15" dirty="0">
                <a:latin typeface="Arial MT"/>
                <a:cs typeface="Arial MT"/>
              </a:rPr>
              <a:t> </a:t>
            </a:r>
            <a:r>
              <a:rPr sz="1700" spc="-75" dirty="0">
                <a:latin typeface="Arial MT"/>
                <a:cs typeface="Arial MT"/>
              </a:rPr>
              <a:t>yang</a:t>
            </a:r>
            <a:r>
              <a:rPr sz="1700" spc="-30" dirty="0">
                <a:latin typeface="Arial MT"/>
                <a:cs typeface="Arial MT"/>
              </a:rPr>
              <a:t> </a:t>
            </a:r>
            <a:r>
              <a:rPr sz="1700" spc="-65" dirty="0">
                <a:latin typeface="Arial MT"/>
                <a:cs typeface="Arial MT"/>
              </a:rPr>
              <a:t>benar</a:t>
            </a:r>
            <a:r>
              <a:rPr sz="1700" spc="-15" dirty="0">
                <a:latin typeface="Arial MT"/>
                <a:cs typeface="Arial MT"/>
              </a:rPr>
              <a:t> </a:t>
            </a:r>
            <a:r>
              <a:rPr sz="1700" spc="-25" dirty="0">
                <a:latin typeface="Arial MT"/>
                <a:cs typeface="Arial MT"/>
              </a:rPr>
              <a:t>dan </a:t>
            </a:r>
            <a:r>
              <a:rPr sz="1700" spc="-110" dirty="0">
                <a:latin typeface="Arial MT"/>
                <a:cs typeface="Arial MT"/>
              </a:rPr>
              <a:t>salah,</a:t>
            </a:r>
            <a:r>
              <a:rPr sz="1700" spc="-5" dirty="0">
                <a:latin typeface="Arial MT"/>
                <a:cs typeface="Arial MT"/>
              </a:rPr>
              <a:t> </a:t>
            </a:r>
            <a:r>
              <a:rPr sz="1700" spc="-75" dirty="0">
                <a:latin typeface="Arial MT"/>
                <a:cs typeface="Arial MT"/>
              </a:rPr>
              <a:t>serta</a:t>
            </a:r>
            <a:r>
              <a:rPr sz="1700" spc="-5" dirty="0">
                <a:latin typeface="Arial MT"/>
                <a:cs typeface="Arial MT"/>
              </a:rPr>
              <a:t> </a:t>
            </a:r>
            <a:r>
              <a:rPr sz="1700" spc="-85" dirty="0">
                <a:latin typeface="Arial MT"/>
                <a:cs typeface="Arial MT"/>
              </a:rPr>
              <a:t>penerapan</a:t>
            </a:r>
            <a:r>
              <a:rPr sz="1700" spc="-5" dirty="0">
                <a:latin typeface="Arial MT"/>
                <a:cs typeface="Arial MT"/>
              </a:rPr>
              <a:t> </a:t>
            </a:r>
            <a:r>
              <a:rPr sz="1700" spc="-80" dirty="0">
                <a:latin typeface="Arial MT"/>
                <a:cs typeface="Arial MT"/>
              </a:rPr>
              <a:t>prinsip</a:t>
            </a:r>
            <a:r>
              <a:rPr sz="1700" spc="-30" dirty="0">
                <a:latin typeface="Arial MT"/>
                <a:cs typeface="Arial MT"/>
              </a:rPr>
              <a:t> </a:t>
            </a:r>
            <a:r>
              <a:rPr sz="1700" spc="-85" dirty="0">
                <a:latin typeface="Arial MT"/>
                <a:cs typeface="Arial MT"/>
              </a:rPr>
              <a:t>moral</a:t>
            </a:r>
            <a:r>
              <a:rPr sz="1700" dirty="0">
                <a:latin typeface="Arial MT"/>
                <a:cs typeface="Arial MT"/>
              </a:rPr>
              <a:t> </a:t>
            </a:r>
            <a:r>
              <a:rPr sz="1700" spc="-65" dirty="0">
                <a:latin typeface="Arial MT"/>
                <a:cs typeface="Arial MT"/>
              </a:rPr>
              <a:t>dalam</a:t>
            </a:r>
            <a:r>
              <a:rPr sz="1700" spc="10" dirty="0">
                <a:latin typeface="Arial MT"/>
                <a:cs typeface="Arial MT"/>
              </a:rPr>
              <a:t> </a:t>
            </a:r>
            <a:r>
              <a:rPr sz="1700" spc="-10" dirty="0">
                <a:latin typeface="Arial MT"/>
                <a:cs typeface="Arial MT"/>
              </a:rPr>
              <a:t>kehidupan </a:t>
            </a:r>
            <a:r>
              <a:rPr sz="1700" spc="-90" dirty="0">
                <a:latin typeface="Arial MT"/>
                <a:cs typeface="Arial MT"/>
              </a:rPr>
              <a:t>sehari-</a:t>
            </a:r>
            <a:r>
              <a:rPr sz="1700" spc="-20" dirty="0">
                <a:latin typeface="Arial MT"/>
                <a:cs typeface="Arial MT"/>
              </a:rPr>
              <a:t>hari.</a:t>
            </a:r>
            <a:endParaRPr sz="170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94349" y="3972188"/>
            <a:ext cx="5563870" cy="1946275"/>
            <a:chOff x="994349" y="3972188"/>
            <a:chExt cx="5563870" cy="194627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4349" y="3972188"/>
              <a:ext cx="5563864" cy="194607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09471" y="4050792"/>
              <a:ext cx="5343525" cy="1798320"/>
            </a:xfrm>
            <a:custGeom>
              <a:avLst/>
              <a:gdLst/>
              <a:ahLst/>
              <a:cxnLst/>
              <a:rect l="l" t="t" r="r" b="b"/>
              <a:pathLst>
                <a:path w="5343525" h="1798320">
                  <a:moveTo>
                    <a:pt x="5343144" y="0"/>
                  </a:moveTo>
                  <a:lnTo>
                    <a:pt x="0" y="0"/>
                  </a:lnTo>
                  <a:lnTo>
                    <a:pt x="0" y="1798319"/>
                  </a:lnTo>
                  <a:lnTo>
                    <a:pt x="5343144" y="1798319"/>
                  </a:lnTo>
                  <a:lnTo>
                    <a:pt x="53431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1110996" y="1813560"/>
            <a:ext cx="9987280" cy="1615440"/>
            <a:chOff x="1110996" y="1813560"/>
            <a:chExt cx="9987280" cy="1615440"/>
          </a:xfrm>
        </p:grpSpPr>
        <p:sp>
          <p:nvSpPr>
            <p:cNvPr id="10" name="object 10"/>
            <p:cNvSpPr/>
            <p:nvPr/>
          </p:nvSpPr>
          <p:spPr>
            <a:xfrm>
              <a:off x="1110996" y="1815084"/>
              <a:ext cx="5348605" cy="1594485"/>
            </a:xfrm>
            <a:custGeom>
              <a:avLst/>
              <a:gdLst/>
              <a:ahLst/>
              <a:cxnLst/>
              <a:rect l="l" t="t" r="r" b="b"/>
              <a:pathLst>
                <a:path w="5348605" h="1594485">
                  <a:moveTo>
                    <a:pt x="21335" y="0"/>
                  </a:moveTo>
                  <a:lnTo>
                    <a:pt x="21335" y="1138301"/>
                  </a:lnTo>
                </a:path>
                <a:path w="5348605" h="1594485">
                  <a:moveTo>
                    <a:pt x="0" y="18287"/>
                  </a:moveTo>
                  <a:lnTo>
                    <a:pt x="1138301" y="18287"/>
                  </a:lnTo>
                </a:path>
                <a:path w="5348605" h="1594485">
                  <a:moveTo>
                    <a:pt x="5347589" y="1594103"/>
                  </a:moveTo>
                  <a:lnTo>
                    <a:pt x="4209288" y="1594103"/>
                  </a:lnTo>
                </a:path>
                <a:path w="5348605" h="1594485">
                  <a:moveTo>
                    <a:pt x="5343144" y="1590039"/>
                  </a:moveTo>
                  <a:lnTo>
                    <a:pt x="5348224" y="329183"/>
                  </a:lnTo>
                </a:path>
              </a:pathLst>
            </a:custGeom>
            <a:ln w="39624">
              <a:solidFill>
                <a:srgbClr val="D770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50152" y="1883664"/>
              <a:ext cx="2154936" cy="138379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656319" y="1883664"/>
              <a:ext cx="2441448" cy="1456943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1149096" y="4334636"/>
            <a:ext cx="5255260" cy="1325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015">
              <a:lnSpc>
                <a:spcPct val="100000"/>
              </a:lnSpc>
              <a:spcBef>
                <a:spcPts val="100"/>
              </a:spcBef>
            </a:pPr>
            <a:r>
              <a:rPr sz="2400" b="1" spc="-160" dirty="0">
                <a:latin typeface="Arial"/>
                <a:cs typeface="Arial"/>
              </a:rPr>
              <a:t>Kejujuran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60" dirty="0">
                <a:latin typeface="Arial"/>
                <a:cs typeface="Arial"/>
              </a:rPr>
              <a:t>dan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60" dirty="0">
                <a:latin typeface="Arial"/>
                <a:cs typeface="Arial"/>
              </a:rPr>
              <a:t>Integritas</a:t>
            </a:r>
            <a:endParaRPr sz="2400">
              <a:latin typeface="Arial"/>
              <a:cs typeface="Arial"/>
            </a:endParaRPr>
          </a:p>
          <a:p>
            <a:pPr marL="194945" marR="330835" indent="-635" algn="ctr">
              <a:lnSpc>
                <a:spcPct val="100000"/>
              </a:lnSpc>
              <a:spcBef>
                <a:spcPts val="1230"/>
              </a:spcBef>
            </a:pPr>
            <a:r>
              <a:rPr sz="1700" spc="-60" dirty="0">
                <a:latin typeface="Arial MT"/>
                <a:cs typeface="Arial MT"/>
              </a:rPr>
              <a:t>Karakter</a:t>
            </a:r>
            <a:r>
              <a:rPr sz="1700" spc="-5" dirty="0">
                <a:latin typeface="Arial MT"/>
                <a:cs typeface="Arial MT"/>
              </a:rPr>
              <a:t> </a:t>
            </a:r>
            <a:r>
              <a:rPr sz="1700" spc="-130" dirty="0">
                <a:latin typeface="Arial MT"/>
                <a:cs typeface="Arial MT"/>
              </a:rPr>
              <a:t>seseorang</a:t>
            </a:r>
            <a:r>
              <a:rPr sz="1700" spc="-70" dirty="0">
                <a:latin typeface="Arial MT"/>
                <a:cs typeface="Arial MT"/>
              </a:rPr>
              <a:t> </a:t>
            </a:r>
            <a:r>
              <a:rPr sz="1700" spc="-75" dirty="0">
                <a:latin typeface="Arial MT"/>
                <a:cs typeface="Arial MT"/>
              </a:rPr>
              <a:t>yang</a:t>
            </a:r>
            <a:r>
              <a:rPr sz="1700" spc="-15" dirty="0">
                <a:latin typeface="Arial MT"/>
                <a:cs typeface="Arial MT"/>
              </a:rPr>
              <a:t> </a:t>
            </a:r>
            <a:r>
              <a:rPr sz="1700" spc="-120" dirty="0">
                <a:latin typeface="Arial MT"/>
                <a:cs typeface="Arial MT"/>
              </a:rPr>
              <a:t>menolak</a:t>
            </a:r>
            <a:r>
              <a:rPr sz="1700" spc="5" dirty="0">
                <a:latin typeface="Arial MT"/>
                <a:cs typeface="Arial MT"/>
              </a:rPr>
              <a:t> </a:t>
            </a:r>
            <a:r>
              <a:rPr sz="1700" spc="-20" dirty="0">
                <a:latin typeface="Arial MT"/>
                <a:cs typeface="Arial MT"/>
              </a:rPr>
              <a:t>kebohongan, </a:t>
            </a:r>
            <a:r>
              <a:rPr sz="1700" spc="-105" dirty="0">
                <a:latin typeface="Arial MT"/>
                <a:cs typeface="Arial MT"/>
              </a:rPr>
              <a:t>penipuan,</a:t>
            </a:r>
            <a:r>
              <a:rPr sz="1700" spc="10" dirty="0">
                <a:latin typeface="Arial MT"/>
                <a:cs typeface="Arial MT"/>
              </a:rPr>
              <a:t> </a:t>
            </a:r>
            <a:r>
              <a:rPr sz="1700" spc="-65" dirty="0">
                <a:latin typeface="Arial MT"/>
                <a:cs typeface="Arial MT"/>
              </a:rPr>
              <a:t>dan</a:t>
            </a:r>
            <a:r>
              <a:rPr sz="1700" spc="55" dirty="0">
                <a:latin typeface="Arial MT"/>
                <a:cs typeface="Arial MT"/>
              </a:rPr>
              <a:t> </a:t>
            </a:r>
            <a:r>
              <a:rPr sz="1700" spc="-114" dirty="0">
                <a:latin typeface="Arial MT"/>
                <a:cs typeface="Arial MT"/>
              </a:rPr>
              <a:t>manipulasi,</a:t>
            </a:r>
            <a:r>
              <a:rPr sz="1700" spc="-5" dirty="0">
                <a:latin typeface="Arial MT"/>
                <a:cs typeface="Arial MT"/>
              </a:rPr>
              <a:t> </a:t>
            </a:r>
            <a:r>
              <a:rPr sz="1700" spc="-80" dirty="0">
                <a:latin typeface="Arial MT"/>
                <a:cs typeface="Arial MT"/>
              </a:rPr>
              <a:t>serta</a:t>
            </a:r>
            <a:r>
              <a:rPr sz="1700" spc="5" dirty="0">
                <a:latin typeface="Arial MT"/>
                <a:cs typeface="Arial MT"/>
              </a:rPr>
              <a:t> </a:t>
            </a:r>
            <a:r>
              <a:rPr sz="1700" spc="-160" dirty="0">
                <a:latin typeface="Arial MT"/>
                <a:cs typeface="Arial MT"/>
              </a:rPr>
              <a:t>menunjukkan</a:t>
            </a:r>
            <a:r>
              <a:rPr sz="1700" spc="55" dirty="0">
                <a:latin typeface="Arial MT"/>
                <a:cs typeface="Arial MT"/>
              </a:rPr>
              <a:t> </a:t>
            </a:r>
            <a:r>
              <a:rPr sz="1700" spc="-75" dirty="0">
                <a:latin typeface="Arial MT"/>
                <a:cs typeface="Arial MT"/>
              </a:rPr>
              <a:t>kejujuran </a:t>
            </a:r>
            <a:r>
              <a:rPr sz="1700" spc="-65" dirty="0">
                <a:latin typeface="Arial MT"/>
                <a:cs typeface="Arial MT"/>
              </a:rPr>
              <a:t>dalam</a:t>
            </a:r>
            <a:r>
              <a:rPr sz="1700" dirty="0">
                <a:latin typeface="Arial MT"/>
                <a:cs typeface="Arial MT"/>
              </a:rPr>
              <a:t> </a:t>
            </a:r>
            <a:r>
              <a:rPr sz="1700" spc="-85" dirty="0">
                <a:latin typeface="Arial MT"/>
                <a:cs typeface="Arial MT"/>
              </a:rPr>
              <a:t>segala</a:t>
            </a:r>
            <a:r>
              <a:rPr sz="1700" spc="-35" dirty="0">
                <a:latin typeface="Arial MT"/>
                <a:cs typeface="Arial MT"/>
              </a:rPr>
              <a:t> </a:t>
            </a:r>
            <a:r>
              <a:rPr sz="1700" spc="-105" dirty="0">
                <a:latin typeface="Arial MT"/>
                <a:cs typeface="Arial MT"/>
              </a:rPr>
              <a:t>aspek</a:t>
            </a:r>
            <a:r>
              <a:rPr sz="1700" spc="-10" dirty="0">
                <a:latin typeface="Arial MT"/>
                <a:cs typeface="Arial MT"/>
              </a:rPr>
              <a:t> kehidupan.</a:t>
            </a:r>
            <a:endParaRPr sz="1700">
              <a:latin typeface="Arial MT"/>
              <a:cs typeface="Arial M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109472" y="4014215"/>
            <a:ext cx="10366375" cy="1854835"/>
            <a:chOff x="1109472" y="4014215"/>
            <a:chExt cx="10366375" cy="1854835"/>
          </a:xfrm>
        </p:grpSpPr>
        <p:sp>
          <p:nvSpPr>
            <p:cNvPr id="15" name="object 15"/>
            <p:cNvSpPr/>
            <p:nvPr/>
          </p:nvSpPr>
          <p:spPr>
            <a:xfrm>
              <a:off x="1110996" y="4043171"/>
              <a:ext cx="5332730" cy="1805939"/>
            </a:xfrm>
            <a:custGeom>
              <a:avLst/>
              <a:gdLst/>
              <a:ahLst/>
              <a:cxnLst/>
              <a:rect l="l" t="t" r="r" b="b"/>
              <a:pathLst>
                <a:path w="5332730" h="1805939">
                  <a:moveTo>
                    <a:pt x="18287" y="0"/>
                  </a:moveTo>
                  <a:lnTo>
                    <a:pt x="18287" y="1138301"/>
                  </a:lnTo>
                </a:path>
                <a:path w="5332730" h="1805939">
                  <a:moveTo>
                    <a:pt x="0" y="18287"/>
                  </a:moveTo>
                  <a:lnTo>
                    <a:pt x="1138301" y="18287"/>
                  </a:lnTo>
                </a:path>
                <a:path w="5332730" h="1805939">
                  <a:moveTo>
                    <a:pt x="5312664" y="1805736"/>
                  </a:moveTo>
                  <a:lnTo>
                    <a:pt x="5325237" y="655319"/>
                  </a:lnTo>
                </a:path>
                <a:path w="5332730" h="1805939">
                  <a:moveTo>
                    <a:pt x="5332349" y="1789176"/>
                  </a:moveTo>
                  <a:lnTo>
                    <a:pt x="4194048" y="1789176"/>
                  </a:lnTo>
                </a:path>
              </a:pathLst>
            </a:custGeom>
            <a:ln w="39624">
              <a:solidFill>
                <a:srgbClr val="FFA9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534912" y="4084319"/>
              <a:ext cx="1856231" cy="133197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06383" y="4014215"/>
              <a:ext cx="969264" cy="167640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326624" y="4117847"/>
              <a:ext cx="1149096" cy="1484376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372600" y="4084319"/>
              <a:ext cx="954024" cy="1591056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360" dirty="0">
                <a:latin typeface="Arial MT"/>
                <a:cs typeface="Arial MT"/>
              </a:rPr>
              <a:t>1.Ruang</a:t>
            </a:r>
            <a:r>
              <a:rPr b="0" spc="-10" dirty="0">
                <a:latin typeface="Arial MT"/>
                <a:cs typeface="Arial MT"/>
              </a:rPr>
              <a:t> </a:t>
            </a:r>
            <a:r>
              <a:rPr b="0" spc="-195" dirty="0">
                <a:latin typeface="Arial MT"/>
                <a:cs typeface="Arial MT"/>
              </a:rPr>
              <a:t>lingkup</a:t>
            </a:r>
            <a:r>
              <a:rPr b="0" spc="-114" dirty="0">
                <a:latin typeface="Arial MT"/>
                <a:cs typeface="Arial MT"/>
              </a:rPr>
              <a:t> </a:t>
            </a:r>
            <a:r>
              <a:rPr b="0" spc="-155" dirty="0">
                <a:latin typeface="Arial MT"/>
                <a:cs typeface="Arial MT"/>
              </a:rPr>
              <a:t>dan</a:t>
            </a:r>
            <a:r>
              <a:rPr b="0" spc="-150" dirty="0">
                <a:latin typeface="Arial MT"/>
                <a:cs typeface="Arial MT"/>
              </a:rPr>
              <a:t> </a:t>
            </a:r>
            <a:r>
              <a:rPr b="0" spc="-100" dirty="0">
                <a:latin typeface="Arial MT"/>
                <a:cs typeface="Arial MT"/>
              </a:rPr>
              <a:t>kategori</a:t>
            </a:r>
            <a:r>
              <a:rPr b="0" spc="-165" dirty="0">
                <a:latin typeface="Arial MT"/>
                <a:cs typeface="Arial MT"/>
              </a:rPr>
              <a:t> </a:t>
            </a:r>
            <a:r>
              <a:rPr b="0" spc="-110" dirty="0">
                <a:latin typeface="Arial MT"/>
                <a:cs typeface="Arial MT"/>
              </a:rPr>
              <a:t>karakter</a:t>
            </a:r>
            <a:r>
              <a:rPr b="0" spc="-105" dirty="0">
                <a:latin typeface="Arial MT"/>
                <a:cs typeface="Arial MT"/>
              </a:rPr>
              <a:t> </a:t>
            </a:r>
            <a:r>
              <a:rPr b="0" spc="-320" dirty="0">
                <a:latin typeface="Arial MT"/>
                <a:cs typeface="Arial MT"/>
              </a:rPr>
              <a:t>: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97438" y="1737972"/>
            <a:ext cx="5576570" cy="1739264"/>
            <a:chOff x="997438" y="1737972"/>
            <a:chExt cx="5576570" cy="1739264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7438" y="1737972"/>
              <a:ext cx="5575973" cy="173880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112520" y="1813559"/>
              <a:ext cx="5355590" cy="1597660"/>
            </a:xfrm>
            <a:custGeom>
              <a:avLst/>
              <a:gdLst/>
              <a:ahLst/>
              <a:cxnLst/>
              <a:rect l="l" t="t" r="r" b="b"/>
              <a:pathLst>
                <a:path w="5355590" h="1597660">
                  <a:moveTo>
                    <a:pt x="5355335" y="0"/>
                  </a:moveTo>
                  <a:lnTo>
                    <a:pt x="0" y="0"/>
                  </a:lnTo>
                  <a:lnTo>
                    <a:pt x="0" y="1597152"/>
                  </a:lnTo>
                  <a:lnTo>
                    <a:pt x="5355335" y="1597152"/>
                  </a:lnTo>
                  <a:lnTo>
                    <a:pt x="53553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10996" y="1815083"/>
              <a:ext cx="5347970" cy="1594485"/>
            </a:xfrm>
            <a:custGeom>
              <a:avLst/>
              <a:gdLst/>
              <a:ahLst/>
              <a:cxnLst/>
              <a:rect l="l" t="t" r="r" b="b"/>
              <a:pathLst>
                <a:path w="5347970" h="1594485">
                  <a:moveTo>
                    <a:pt x="21335" y="0"/>
                  </a:moveTo>
                  <a:lnTo>
                    <a:pt x="21335" y="1138301"/>
                  </a:lnTo>
                </a:path>
                <a:path w="5347970" h="1594485">
                  <a:moveTo>
                    <a:pt x="0" y="18287"/>
                  </a:moveTo>
                  <a:lnTo>
                    <a:pt x="1138301" y="18287"/>
                  </a:lnTo>
                </a:path>
                <a:path w="5347970" h="1594485">
                  <a:moveTo>
                    <a:pt x="5347589" y="1594103"/>
                  </a:moveTo>
                  <a:lnTo>
                    <a:pt x="4209288" y="1594103"/>
                  </a:lnTo>
                </a:path>
              </a:pathLst>
            </a:custGeom>
            <a:ln w="39624">
              <a:solidFill>
                <a:srgbClr val="D770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994349" y="3972188"/>
            <a:ext cx="5563870" cy="1946275"/>
            <a:chOff x="994349" y="3972188"/>
            <a:chExt cx="5563870" cy="194627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4349" y="3972188"/>
              <a:ext cx="5563864" cy="194607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09471" y="4050792"/>
              <a:ext cx="5343525" cy="1798320"/>
            </a:xfrm>
            <a:custGeom>
              <a:avLst/>
              <a:gdLst/>
              <a:ahLst/>
              <a:cxnLst/>
              <a:rect l="l" t="t" r="r" b="b"/>
              <a:pathLst>
                <a:path w="5343525" h="1798320">
                  <a:moveTo>
                    <a:pt x="5343144" y="0"/>
                  </a:moveTo>
                  <a:lnTo>
                    <a:pt x="0" y="0"/>
                  </a:lnTo>
                  <a:lnTo>
                    <a:pt x="0" y="1798319"/>
                  </a:lnTo>
                  <a:lnTo>
                    <a:pt x="5343144" y="1798319"/>
                  </a:lnTo>
                  <a:lnTo>
                    <a:pt x="53431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149096" y="2177034"/>
            <a:ext cx="5285740" cy="3483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95" algn="ctr">
              <a:lnSpc>
                <a:spcPct val="100000"/>
              </a:lnSpc>
              <a:spcBef>
                <a:spcPts val="100"/>
              </a:spcBef>
            </a:pPr>
            <a:r>
              <a:rPr sz="2400" b="1" spc="-145" dirty="0">
                <a:latin typeface="Arial"/>
                <a:cs typeface="Arial"/>
              </a:rPr>
              <a:t>Disiplin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65" dirty="0">
                <a:latin typeface="Arial"/>
                <a:cs typeface="Arial"/>
              </a:rPr>
              <a:t>dan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220" dirty="0">
                <a:latin typeface="Arial"/>
                <a:cs typeface="Arial"/>
              </a:rPr>
              <a:t>Tanggung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Jawab</a:t>
            </a:r>
            <a:endParaRPr sz="2400">
              <a:latin typeface="Arial"/>
              <a:cs typeface="Arial"/>
            </a:endParaRPr>
          </a:p>
          <a:p>
            <a:pPr marL="321945" marR="276860" algn="ctr">
              <a:lnSpc>
                <a:spcPct val="100000"/>
              </a:lnSpc>
              <a:spcBef>
                <a:spcPts val="1875"/>
              </a:spcBef>
            </a:pPr>
            <a:r>
              <a:rPr sz="1700" spc="-135" dirty="0">
                <a:latin typeface="Arial MT"/>
                <a:cs typeface="Arial MT"/>
              </a:rPr>
              <a:t>Mampu</a:t>
            </a:r>
            <a:r>
              <a:rPr sz="1700" spc="15" dirty="0">
                <a:latin typeface="Arial MT"/>
                <a:cs typeface="Arial MT"/>
              </a:rPr>
              <a:t> </a:t>
            </a:r>
            <a:r>
              <a:rPr sz="1700" spc="-114" dirty="0">
                <a:latin typeface="Arial MT"/>
                <a:cs typeface="Arial MT"/>
              </a:rPr>
              <a:t>mengatur</a:t>
            </a:r>
            <a:r>
              <a:rPr sz="1700" spc="30" dirty="0">
                <a:latin typeface="Arial MT"/>
                <a:cs typeface="Arial MT"/>
              </a:rPr>
              <a:t> </a:t>
            </a:r>
            <a:r>
              <a:rPr sz="1700" dirty="0">
                <a:latin typeface="Arial MT"/>
                <a:cs typeface="Arial MT"/>
              </a:rPr>
              <a:t>diri</a:t>
            </a:r>
            <a:r>
              <a:rPr sz="1700" spc="-15" dirty="0">
                <a:latin typeface="Arial MT"/>
                <a:cs typeface="Arial MT"/>
              </a:rPr>
              <a:t> </a:t>
            </a:r>
            <a:r>
              <a:rPr sz="1700" spc="-95" dirty="0">
                <a:latin typeface="Arial MT"/>
                <a:cs typeface="Arial MT"/>
              </a:rPr>
              <a:t>sendiri</a:t>
            </a:r>
            <a:r>
              <a:rPr sz="1700" spc="-15" dirty="0">
                <a:latin typeface="Arial MT"/>
                <a:cs typeface="Arial MT"/>
              </a:rPr>
              <a:t> </a:t>
            </a:r>
            <a:r>
              <a:rPr sz="1700" spc="-60" dirty="0">
                <a:latin typeface="Arial MT"/>
                <a:cs typeface="Arial MT"/>
              </a:rPr>
              <a:t>dan</a:t>
            </a:r>
            <a:r>
              <a:rPr sz="1700" spc="20" dirty="0">
                <a:latin typeface="Arial MT"/>
                <a:cs typeface="Arial MT"/>
              </a:rPr>
              <a:t> </a:t>
            </a:r>
            <a:r>
              <a:rPr sz="1700" spc="-125" dirty="0">
                <a:latin typeface="Arial MT"/>
                <a:cs typeface="Arial MT"/>
              </a:rPr>
              <a:t>melaksanakan</a:t>
            </a:r>
            <a:r>
              <a:rPr sz="1700" spc="20" dirty="0">
                <a:latin typeface="Arial MT"/>
                <a:cs typeface="Arial MT"/>
              </a:rPr>
              <a:t> </a:t>
            </a:r>
            <a:r>
              <a:rPr sz="1700" spc="-70" dirty="0">
                <a:latin typeface="Arial MT"/>
                <a:cs typeface="Arial MT"/>
              </a:rPr>
              <a:t>tugas </a:t>
            </a:r>
            <a:r>
              <a:rPr sz="1700" spc="-105" dirty="0">
                <a:latin typeface="Arial MT"/>
                <a:cs typeface="Arial MT"/>
              </a:rPr>
              <a:t>dengan</a:t>
            </a:r>
            <a:r>
              <a:rPr sz="1700" spc="-15" dirty="0">
                <a:latin typeface="Arial MT"/>
                <a:cs typeface="Arial MT"/>
              </a:rPr>
              <a:t> </a:t>
            </a:r>
            <a:r>
              <a:rPr sz="1700" spc="-155" dirty="0">
                <a:latin typeface="Arial MT"/>
                <a:cs typeface="Arial MT"/>
              </a:rPr>
              <a:t>konsisten,</a:t>
            </a:r>
            <a:r>
              <a:rPr sz="1700" spc="5" dirty="0">
                <a:latin typeface="Arial MT"/>
                <a:cs typeface="Arial MT"/>
              </a:rPr>
              <a:t> </a:t>
            </a:r>
            <a:r>
              <a:rPr sz="1700" spc="-85" dirty="0">
                <a:latin typeface="Arial MT"/>
                <a:cs typeface="Arial MT"/>
              </a:rPr>
              <a:t>serta</a:t>
            </a:r>
            <a:r>
              <a:rPr sz="1700" spc="-35" dirty="0">
                <a:latin typeface="Arial MT"/>
                <a:cs typeface="Arial MT"/>
              </a:rPr>
              <a:t> </a:t>
            </a:r>
            <a:r>
              <a:rPr sz="1700" spc="-80" dirty="0">
                <a:latin typeface="Arial MT"/>
                <a:cs typeface="Arial MT"/>
              </a:rPr>
              <a:t>siap</a:t>
            </a:r>
            <a:r>
              <a:rPr sz="1700" spc="-15" dirty="0">
                <a:latin typeface="Arial MT"/>
                <a:cs typeface="Arial MT"/>
              </a:rPr>
              <a:t> </a:t>
            </a:r>
            <a:r>
              <a:rPr sz="1700" spc="-70" dirty="0">
                <a:latin typeface="Arial MT"/>
                <a:cs typeface="Arial MT"/>
              </a:rPr>
              <a:t>bertanggung</a:t>
            </a:r>
            <a:r>
              <a:rPr sz="1700" spc="35" dirty="0">
                <a:latin typeface="Arial MT"/>
                <a:cs typeface="Arial MT"/>
              </a:rPr>
              <a:t> </a:t>
            </a:r>
            <a:r>
              <a:rPr sz="1700" spc="-40" dirty="0">
                <a:latin typeface="Arial MT"/>
                <a:cs typeface="Arial MT"/>
              </a:rPr>
              <a:t>jawab</a:t>
            </a:r>
            <a:r>
              <a:rPr sz="1700" spc="10" dirty="0">
                <a:latin typeface="Arial MT"/>
                <a:cs typeface="Arial MT"/>
              </a:rPr>
              <a:t> </a:t>
            </a:r>
            <a:r>
              <a:rPr sz="1700" spc="-20" dirty="0">
                <a:latin typeface="Arial MT"/>
                <a:cs typeface="Arial MT"/>
              </a:rPr>
              <a:t>atas </a:t>
            </a:r>
            <a:r>
              <a:rPr sz="1700" spc="-75" dirty="0">
                <a:latin typeface="Arial MT"/>
                <a:cs typeface="Arial MT"/>
              </a:rPr>
              <a:t>tindakan</a:t>
            </a:r>
            <a:r>
              <a:rPr sz="1700" spc="10" dirty="0">
                <a:latin typeface="Arial MT"/>
                <a:cs typeface="Arial MT"/>
              </a:rPr>
              <a:t> </a:t>
            </a:r>
            <a:r>
              <a:rPr sz="1700" spc="-75" dirty="0">
                <a:latin typeface="Arial MT"/>
                <a:cs typeface="Arial MT"/>
              </a:rPr>
              <a:t>yang</a:t>
            </a:r>
            <a:r>
              <a:rPr sz="1700" spc="-40" dirty="0">
                <a:latin typeface="Arial MT"/>
                <a:cs typeface="Arial MT"/>
              </a:rPr>
              <a:t> </a:t>
            </a:r>
            <a:r>
              <a:rPr sz="1700" spc="-10" dirty="0">
                <a:latin typeface="Arial MT"/>
                <a:cs typeface="Arial MT"/>
              </a:rPr>
              <a:t>diambil.</a:t>
            </a:r>
            <a:endParaRPr sz="17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7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7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1700">
              <a:latin typeface="Arial MT"/>
              <a:cs typeface="Arial MT"/>
            </a:endParaRPr>
          </a:p>
          <a:p>
            <a:pPr marL="489584">
              <a:lnSpc>
                <a:spcPct val="100000"/>
              </a:lnSpc>
            </a:pPr>
            <a:r>
              <a:rPr sz="2400" b="1" spc="-200" dirty="0">
                <a:latin typeface="Arial"/>
                <a:cs typeface="Arial"/>
              </a:rPr>
              <a:t>Empati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165" dirty="0">
                <a:latin typeface="Arial"/>
                <a:cs typeface="Arial"/>
              </a:rPr>
              <a:t>dan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70" dirty="0">
                <a:latin typeface="Arial"/>
                <a:cs typeface="Arial"/>
              </a:rPr>
              <a:t>Kepedulian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Sosial</a:t>
            </a:r>
            <a:endParaRPr sz="2400">
              <a:latin typeface="Arial"/>
              <a:cs typeface="Arial"/>
            </a:endParaRPr>
          </a:p>
          <a:p>
            <a:pPr marL="182245" marR="343535" algn="ctr">
              <a:lnSpc>
                <a:spcPct val="100000"/>
              </a:lnSpc>
              <a:spcBef>
                <a:spcPts val="1165"/>
              </a:spcBef>
            </a:pPr>
            <a:r>
              <a:rPr sz="1700" spc="-165" dirty="0">
                <a:latin typeface="Arial MT"/>
                <a:cs typeface="Arial MT"/>
              </a:rPr>
              <a:t>Kemampuan</a:t>
            </a:r>
            <a:r>
              <a:rPr sz="1700" spc="40" dirty="0">
                <a:latin typeface="Arial MT"/>
                <a:cs typeface="Arial MT"/>
              </a:rPr>
              <a:t> </a:t>
            </a:r>
            <a:r>
              <a:rPr sz="1700" spc="-155" dirty="0">
                <a:latin typeface="Arial MT"/>
                <a:cs typeface="Arial MT"/>
              </a:rPr>
              <a:t>untuk</a:t>
            </a:r>
            <a:r>
              <a:rPr sz="1700" spc="40" dirty="0">
                <a:latin typeface="Arial MT"/>
                <a:cs typeface="Arial MT"/>
              </a:rPr>
              <a:t> </a:t>
            </a:r>
            <a:r>
              <a:rPr sz="1700" spc="-160" dirty="0">
                <a:latin typeface="Arial MT"/>
                <a:cs typeface="Arial MT"/>
              </a:rPr>
              <a:t>memahami</a:t>
            </a:r>
            <a:r>
              <a:rPr sz="1700" spc="55" dirty="0">
                <a:latin typeface="Arial MT"/>
                <a:cs typeface="Arial MT"/>
              </a:rPr>
              <a:t> </a:t>
            </a:r>
            <a:r>
              <a:rPr sz="1700" spc="-90" dirty="0">
                <a:latin typeface="Arial MT"/>
                <a:cs typeface="Arial MT"/>
              </a:rPr>
              <a:t>perasaan</a:t>
            </a:r>
            <a:r>
              <a:rPr sz="1700" spc="-30" dirty="0">
                <a:latin typeface="Arial MT"/>
                <a:cs typeface="Arial MT"/>
              </a:rPr>
              <a:t> </a:t>
            </a:r>
            <a:r>
              <a:rPr sz="1700" spc="-50" dirty="0">
                <a:latin typeface="Arial MT"/>
                <a:cs typeface="Arial MT"/>
              </a:rPr>
              <a:t>dan</a:t>
            </a:r>
            <a:r>
              <a:rPr sz="1700" spc="45" dirty="0">
                <a:latin typeface="Arial MT"/>
                <a:cs typeface="Arial MT"/>
              </a:rPr>
              <a:t> </a:t>
            </a:r>
            <a:r>
              <a:rPr sz="1700" spc="-110" dirty="0">
                <a:latin typeface="Arial MT"/>
                <a:cs typeface="Arial MT"/>
              </a:rPr>
              <a:t>kebutuhan </a:t>
            </a:r>
            <a:r>
              <a:rPr sz="1700" spc="-75" dirty="0">
                <a:latin typeface="Arial MT"/>
                <a:cs typeface="Arial MT"/>
              </a:rPr>
              <a:t>orang</a:t>
            </a:r>
            <a:r>
              <a:rPr sz="1700" spc="-10" dirty="0">
                <a:latin typeface="Arial MT"/>
                <a:cs typeface="Arial MT"/>
              </a:rPr>
              <a:t> </a:t>
            </a:r>
            <a:r>
              <a:rPr sz="1700" spc="-65" dirty="0">
                <a:latin typeface="Arial MT"/>
                <a:cs typeface="Arial MT"/>
              </a:rPr>
              <a:t>lain,</a:t>
            </a:r>
            <a:r>
              <a:rPr sz="1700" spc="10" dirty="0">
                <a:latin typeface="Arial MT"/>
                <a:cs typeface="Arial MT"/>
              </a:rPr>
              <a:t> </a:t>
            </a:r>
            <a:r>
              <a:rPr sz="1700" spc="-80" dirty="0">
                <a:latin typeface="Arial MT"/>
                <a:cs typeface="Arial MT"/>
              </a:rPr>
              <a:t>serta</a:t>
            </a:r>
            <a:r>
              <a:rPr sz="1700" spc="-10" dirty="0">
                <a:latin typeface="Arial MT"/>
                <a:cs typeface="Arial MT"/>
              </a:rPr>
              <a:t> </a:t>
            </a:r>
            <a:r>
              <a:rPr sz="1700" spc="-50" dirty="0">
                <a:latin typeface="Arial MT"/>
                <a:cs typeface="Arial MT"/>
              </a:rPr>
              <a:t>berperilaku</a:t>
            </a:r>
            <a:r>
              <a:rPr sz="1700" spc="-25" dirty="0">
                <a:latin typeface="Arial MT"/>
                <a:cs typeface="Arial MT"/>
              </a:rPr>
              <a:t> </a:t>
            </a:r>
            <a:r>
              <a:rPr sz="1700" spc="-114" dirty="0">
                <a:latin typeface="Arial MT"/>
                <a:cs typeface="Arial MT"/>
              </a:rPr>
              <a:t>secara</a:t>
            </a:r>
            <a:r>
              <a:rPr sz="1700" spc="-30" dirty="0">
                <a:latin typeface="Arial MT"/>
                <a:cs typeface="Arial MT"/>
              </a:rPr>
              <a:t> </a:t>
            </a:r>
            <a:r>
              <a:rPr sz="1700" spc="-135" dirty="0">
                <a:latin typeface="Arial MT"/>
                <a:cs typeface="Arial MT"/>
              </a:rPr>
              <a:t>manusiawi</a:t>
            </a:r>
            <a:r>
              <a:rPr sz="1700" spc="30" dirty="0">
                <a:latin typeface="Arial MT"/>
                <a:cs typeface="Arial MT"/>
              </a:rPr>
              <a:t> </a:t>
            </a:r>
            <a:r>
              <a:rPr sz="1700" spc="-25" dirty="0">
                <a:latin typeface="Arial MT"/>
                <a:cs typeface="Arial MT"/>
              </a:rPr>
              <a:t>dan </a:t>
            </a:r>
            <a:r>
              <a:rPr sz="1700" spc="-50" dirty="0">
                <a:latin typeface="Arial MT"/>
                <a:cs typeface="Arial MT"/>
              </a:rPr>
              <a:t>peduli</a:t>
            </a:r>
            <a:r>
              <a:rPr sz="1700" spc="-20" dirty="0">
                <a:latin typeface="Arial MT"/>
                <a:cs typeface="Arial MT"/>
              </a:rPr>
              <a:t> </a:t>
            </a:r>
            <a:r>
              <a:rPr sz="1700" spc="-50" dirty="0">
                <a:latin typeface="Arial MT"/>
                <a:cs typeface="Arial MT"/>
              </a:rPr>
              <a:t>terhadap</a:t>
            </a:r>
            <a:r>
              <a:rPr sz="1700" spc="-25" dirty="0">
                <a:latin typeface="Arial MT"/>
                <a:cs typeface="Arial MT"/>
              </a:rPr>
              <a:t> </a:t>
            </a:r>
            <a:r>
              <a:rPr sz="1700" spc="-100" dirty="0">
                <a:latin typeface="Arial MT"/>
                <a:cs typeface="Arial MT"/>
              </a:rPr>
              <a:t>kesejahteraan</a:t>
            </a:r>
            <a:r>
              <a:rPr sz="1700" spc="-45" dirty="0">
                <a:latin typeface="Arial MT"/>
                <a:cs typeface="Arial MT"/>
              </a:rPr>
              <a:t> </a:t>
            </a:r>
            <a:r>
              <a:rPr sz="1700" spc="-75" dirty="0">
                <a:latin typeface="Arial MT"/>
                <a:cs typeface="Arial MT"/>
              </a:rPr>
              <a:t>orang</a:t>
            </a:r>
            <a:r>
              <a:rPr sz="1700" spc="-30" dirty="0">
                <a:latin typeface="Arial MT"/>
                <a:cs typeface="Arial MT"/>
              </a:rPr>
              <a:t> </a:t>
            </a:r>
            <a:r>
              <a:rPr sz="1700" spc="-10" dirty="0">
                <a:latin typeface="Arial MT"/>
                <a:cs typeface="Arial MT"/>
              </a:rPr>
              <a:t>lain.</a:t>
            </a:r>
            <a:endParaRPr sz="1700">
              <a:latin typeface="Arial MT"/>
              <a:cs typeface="Aria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109472" y="3965447"/>
            <a:ext cx="7428230" cy="1969135"/>
            <a:chOff x="1109472" y="3965447"/>
            <a:chExt cx="7428230" cy="1969135"/>
          </a:xfrm>
        </p:grpSpPr>
        <p:sp>
          <p:nvSpPr>
            <p:cNvPr id="11" name="object 11"/>
            <p:cNvSpPr/>
            <p:nvPr/>
          </p:nvSpPr>
          <p:spPr>
            <a:xfrm>
              <a:off x="1110996" y="4043171"/>
              <a:ext cx="5332730" cy="1805939"/>
            </a:xfrm>
            <a:custGeom>
              <a:avLst/>
              <a:gdLst/>
              <a:ahLst/>
              <a:cxnLst/>
              <a:rect l="l" t="t" r="r" b="b"/>
              <a:pathLst>
                <a:path w="5332730" h="1805939">
                  <a:moveTo>
                    <a:pt x="18287" y="0"/>
                  </a:moveTo>
                  <a:lnTo>
                    <a:pt x="18287" y="1138301"/>
                  </a:lnTo>
                </a:path>
                <a:path w="5332730" h="1805939">
                  <a:moveTo>
                    <a:pt x="0" y="18287"/>
                  </a:moveTo>
                  <a:lnTo>
                    <a:pt x="1138301" y="18287"/>
                  </a:lnTo>
                </a:path>
                <a:path w="5332730" h="1805939">
                  <a:moveTo>
                    <a:pt x="5312664" y="1805736"/>
                  </a:moveTo>
                  <a:lnTo>
                    <a:pt x="5325237" y="655319"/>
                  </a:lnTo>
                </a:path>
                <a:path w="5332730" h="1805939">
                  <a:moveTo>
                    <a:pt x="5332349" y="1789176"/>
                  </a:moveTo>
                  <a:lnTo>
                    <a:pt x="4194048" y="1789176"/>
                  </a:lnTo>
                </a:path>
              </a:pathLst>
            </a:custGeom>
            <a:ln w="39624">
              <a:solidFill>
                <a:srgbClr val="FFA95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68439" y="3965447"/>
              <a:ext cx="1969007" cy="1969008"/>
            </a:xfrm>
            <a:prstGeom prst="rect">
              <a:avLst/>
            </a:prstGeom>
          </p:spPr>
        </p:pic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005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Arial MT"/>
                <a:cs typeface="Arial MT"/>
              </a:rPr>
              <a:t>1.</a:t>
            </a:r>
            <a:r>
              <a:rPr b="0" spc="-250" dirty="0">
                <a:latin typeface="Arial MT"/>
                <a:cs typeface="Arial MT"/>
              </a:rPr>
              <a:t> </a:t>
            </a:r>
            <a:r>
              <a:rPr b="0" spc="-440" dirty="0">
                <a:latin typeface="Arial MT"/>
                <a:cs typeface="Arial MT"/>
              </a:rPr>
              <a:t>Ruang</a:t>
            </a:r>
            <a:r>
              <a:rPr b="0" spc="-30" dirty="0">
                <a:latin typeface="Arial MT"/>
                <a:cs typeface="Arial MT"/>
              </a:rPr>
              <a:t> </a:t>
            </a:r>
            <a:r>
              <a:rPr b="0" spc="-200" dirty="0">
                <a:latin typeface="Arial MT"/>
                <a:cs typeface="Arial MT"/>
              </a:rPr>
              <a:t>lingkup</a:t>
            </a:r>
            <a:r>
              <a:rPr b="0" spc="-110" dirty="0">
                <a:latin typeface="Arial MT"/>
                <a:cs typeface="Arial MT"/>
              </a:rPr>
              <a:t> </a:t>
            </a:r>
            <a:r>
              <a:rPr b="0" spc="-155" dirty="0">
                <a:latin typeface="Arial MT"/>
                <a:cs typeface="Arial MT"/>
              </a:rPr>
              <a:t>dan</a:t>
            </a:r>
            <a:r>
              <a:rPr b="0" spc="-125" dirty="0">
                <a:latin typeface="Arial MT"/>
                <a:cs typeface="Arial MT"/>
              </a:rPr>
              <a:t> </a:t>
            </a:r>
            <a:r>
              <a:rPr b="0" spc="-105" dirty="0">
                <a:latin typeface="Arial MT"/>
                <a:cs typeface="Arial MT"/>
              </a:rPr>
              <a:t>kategori</a:t>
            </a:r>
            <a:r>
              <a:rPr b="0" spc="-160" dirty="0">
                <a:latin typeface="Arial MT"/>
                <a:cs typeface="Arial MT"/>
              </a:rPr>
              <a:t> </a:t>
            </a:r>
            <a:r>
              <a:rPr b="0" spc="-100" dirty="0">
                <a:latin typeface="Arial MT"/>
                <a:cs typeface="Arial MT"/>
              </a:rPr>
              <a:t>karakter:</a:t>
            </a:r>
          </a:p>
        </p:txBody>
      </p:sp>
      <p:sp>
        <p:nvSpPr>
          <p:cNvPr id="14" name="object 14"/>
          <p:cNvSpPr/>
          <p:nvPr/>
        </p:nvSpPr>
        <p:spPr>
          <a:xfrm>
            <a:off x="6454140" y="2144267"/>
            <a:ext cx="5080" cy="1261110"/>
          </a:xfrm>
          <a:custGeom>
            <a:avLst/>
            <a:gdLst/>
            <a:ahLst/>
            <a:cxnLst/>
            <a:rect l="l" t="t" r="r" b="b"/>
            <a:pathLst>
              <a:path w="5079" h="1261110">
                <a:moveTo>
                  <a:pt x="0" y="1260856"/>
                </a:moveTo>
                <a:lnTo>
                  <a:pt x="5080" y="0"/>
                </a:lnTo>
              </a:path>
            </a:pathLst>
          </a:custGeom>
          <a:ln w="39624">
            <a:solidFill>
              <a:srgbClr val="D770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32447" y="1810511"/>
            <a:ext cx="1392936" cy="162458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516111" y="1840992"/>
            <a:ext cx="2090927" cy="156971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790431" y="3998976"/>
            <a:ext cx="2465831" cy="1831848"/>
          </a:xfrm>
          <a:prstGeom prst="rect">
            <a:avLst/>
          </a:prstGeom>
        </p:spPr>
      </p:pic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97438" y="1737972"/>
            <a:ext cx="5576570" cy="1739264"/>
            <a:chOff x="997438" y="1737972"/>
            <a:chExt cx="5576570" cy="1739264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7438" y="1737972"/>
              <a:ext cx="5575973" cy="173880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112520" y="1813559"/>
              <a:ext cx="5355590" cy="1597660"/>
            </a:xfrm>
            <a:custGeom>
              <a:avLst/>
              <a:gdLst/>
              <a:ahLst/>
              <a:cxnLst/>
              <a:rect l="l" t="t" r="r" b="b"/>
              <a:pathLst>
                <a:path w="5355590" h="1597660">
                  <a:moveTo>
                    <a:pt x="5355335" y="0"/>
                  </a:moveTo>
                  <a:lnTo>
                    <a:pt x="0" y="0"/>
                  </a:lnTo>
                  <a:lnTo>
                    <a:pt x="0" y="1597152"/>
                  </a:lnTo>
                  <a:lnTo>
                    <a:pt x="5355335" y="1597152"/>
                  </a:lnTo>
                  <a:lnTo>
                    <a:pt x="53553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152144" y="2045589"/>
            <a:ext cx="5282565" cy="1339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275" algn="ctr">
              <a:lnSpc>
                <a:spcPct val="100000"/>
              </a:lnSpc>
              <a:spcBef>
                <a:spcPts val="100"/>
              </a:spcBef>
            </a:pPr>
            <a:r>
              <a:rPr sz="2400" b="1" spc="-145" dirty="0">
                <a:latin typeface="Arial"/>
                <a:cs typeface="Arial"/>
              </a:rPr>
              <a:t>Keadilan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160" dirty="0">
                <a:latin typeface="Arial"/>
                <a:cs typeface="Arial"/>
              </a:rPr>
              <a:t>dan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65" dirty="0">
                <a:latin typeface="Arial"/>
                <a:cs typeface="Arial"/>
              </a:rPr>
              <a:t>Kebenaran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400">
              <a:latin typeface="Arial"/>
              <a:cs typeface="Arial"/>
            </a:endParaRPr>
          </a:p>
          <a:p>
            <a:pPr marL="33655" algn="ctr">
              <a:lnSpc>
                <a:spcPct val="100000"/>
              </a:lnSpc>
            </a:pPr>
            <a:r>
              <a:rPr sz="1900" spc="-110" dirty="0">
                <a:latin typeface="Arial MT"/>
                <a:cs typeface="Arial MT"/>
              </a:rPr>
              <a:t>Mengedepankan</a:t>
            </a:r>
            <a:r>
              <a:rPr sz="1900" spc="-5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keadilan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dalam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65" dirty="0">
                <a:latin typeface="Arial MT"/>
                <a:cs typeface="Arial MT"/>
              </a:rPr>
              <a:t>hubungan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sosial</a:t>
            </a:r>
            <a:endParaRPr sz="1900">
              <a:latin typeface="Arial MT"/>
              <a:cs typeface="Arial MT"/>
            </a:endParaRPr>
          </a:p>
          <a:p>
            <a:pPr marL="40005" algn="ctr">
              <a:lnSpc>
                <a:spcPct val="100000"/>
              </a:lnSpc>
            </a:pPr>
            <a:r>
              <a:rPr sz="1900" spc="-85" dirty="0">
                <a:latin typeface="Arial MT"/>
                <a:cs typeface="Arial MT"/>
              </a:rPr>
              <a:t>dan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135" dirty="0">
                <a:latin typeface="Arial MT"/>
                <a:cs typeface="Arial MT"/>
              </a:rPr>
              <a:t>menegakkan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110" dirty="0">
                <a:latin typeface="Arial MT"/>
                <a:cs typeface="Arial MT"/>
              </a:rPr>
              <a:t>kebenaran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55" dirty="0">
                <a:latin typeface="Arial MT"/>
                <a:cs typeface="Arial MT"/>
              </a:rPr>
              <a:t>tanpa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20" dirty="0">
                <a:latin typeface="Arial MT"/>
                <a:cs typeface="Arial MT"/>
              </a:rPr>
              <a:t>memihak.</a:t>
            </a:r>
            <a:endParaRPr sz="190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94349" y="3972188"/>
            <a:ext cx="5563870" cy="1946275"/>
            <a:chOff x="994349" y="3972188"/>
            <a:chExt cx="5563870" cy="194627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4349" y="3972188"/>
              <a:ext cx="5563864" cy="194607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09471" y="4050792"/>
              <a:ext cx="5343525" cy="1798320"/>
            </a:xfrm>
            <a:custGeom>
              <a:avLst/>
              <a:gdLst/>
              <a:ahLst/>
              <a:cxnLst/>
              <a:rect l="l" t="t" r="r" b="b"/>
              <a:pathLst>
                <a:path w="5343525" h="1798320">
                  <a:moveTo>
                    <a:pt x="5343144" y="0"/>
                  </a:moveTo>
                  <a:lnTo>
                    <a:pt x="0" y="0"/>
                  </a:lnTo>
                  <a:lnTo>
                    <a:pt x="0" y="1798319"/>
                  </a:lnTo>
                  <a:lnTo>
                    <a:pt x="5343144" y="1798319"/>
                  </a:lnTo>
                  <a:lnTo>
                    <a:pt x="53431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1110996" y="1815083"/>
            <a:ext cx="5348605" cy="1594485"/>
          </a:xfrm>
          <a:custGeom>
            <a:avLst/>
            <a:gdLst/>
            <a:ahLst/>
            <a:cxnLst/>
            <a:rect l="l" t="t" r="r" b="b"/>
            <a:pathLst>
              <a:path w="5348605" h="1594485">
                <a:moveTo>
                  <a:pt x="21335" y="0"/>
                </a:moveTo>
                <a:lnTo>
                  <a:pt x="21335" y="1138301"/>
                </a:lnTo>
              </a:path>
              <a:path w="5348605" h="1594485">
                <a:moveTo>
                  <a:pt x="0" y="18287"/>
                </a:moveTo>
                <a:lnTo>
                  <a:pt x="1138301" y="18287"/>
                </a:lnTo>
              </a:path>
              <a:path w="5348605" h="1594485">
                <a:moveTo>
                  <a:pt x="5347589" y="1594103"/>
                </a:moveTo>
                <a:lnTo>
                  <a:pt x="4209288" y="1594103"/>
                </a:lnTo>
              </a:path>
              <a:path w="5348605" h="1594485">
                <a:moveTo>
                  <a:pt x="5343144" y="1590039"/>
                </a:moveTo>
                <a:lnTo>
                  <a:pt x="5348224" y="329183"/>
                </a:lnTo>
              </a:path>
            </a:pathLst>
          </a:custGeom>
          <a:ln w="39624">
            <a:solidFill>
              <a:srgbClr val="D770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49096" y="4262069"/>
            <a:ext cx="525526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4195">
              <a:lnSpc>
                <a:spcPct val="100000"/>
              </a:lnSpc>
              <a:spcBef>
                <a:spcPts val="100"/>
              </a:spcBef>
            </a:pPr>
            <a:r>
              <a:rPr sz="2400" b="1" spc="-170" dirty="0">
                <a:latin typeface="Arial"/>
                <a:cs typeface="Arial"/>
              </a:rPr>
              <a:t>Kemandirian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165" dirty="0">
                <a:latin typeface="Arial"/>
                <a:cs typeface="Arial"/>
              </a:rPr>
              <a:t>dan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65" dirty="0">
                <a:latin typeface="Arial"/>
                <a:cs typeface="Arial"/>
              </a:rPr>
              <a:t>Kerja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Keras</a:t>
            </a:r>
            <a:endParaRPr sz="2400">
              <a:latin typeface="Arial"/>
              <a:cs typeface="Arial"/>
            </a:endParaRPr>
          </a:p>
          <a:p>
            <a:pPr marL="350520" marR="487045" indent="-4445" algn="ctr">
              <a:lnSpc>
                <a:spcPct val="100000"/>
              </a:lnSpc>
              <a:spcBef>
                <a:spcPts val="1795"/>
              </a:spcBef>
            </a:pPr>
            <a:r>
              <a:rPr sz="1900" spc="-155" dirty="0">
                <a:latin typeface="Arial MT"/>
                <a:cs typeface="Arial MT"/>
              </a:rPr>
              <a:t>Pengembangan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sikap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untuk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tidak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bergantung </a:t>
            </a:r>
            <a:r>
              <a:rPr sz="1900" dirty="0">
                <a:latin typeface="Arial MT"/>
                <a:cs typeface="Arial MT"/>
              </a:rPr>
              <a:t>pada</a:t>
            </a:r>
            <a:r>
              <a:rPr sz="1900" spc="-10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orang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lain</a:t>
            </a:r>
            <a:r>
              <a:rPr sz="1900" spc="-50" dirty="0">
                <a:latin typeface="Arial MT"/>
                <a:cs typeface="Arial MT"/>
              </a:rPr>
              <a:t> </a:t>
            </a:r>
            <a:r>
              <a:rPr sz="1900" spc="-70" dirty="0">
                <a:latin typeface="Arial MT"/>
                <a:cs typeface="Arial MT"/>
              </a:rPr>
              <a:t>dan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30" dirty="0">
                <a:latin typeface="Arial MT"/>
                <a:cs typeface="Arial MT"/>
              </a:rPr>
              <a:t>memiliki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150" dirty="0">
                <a:latin typeface="Arial MT"/>
                <a:cs typeface="Arial MT"/>
              </a:rPr>
              <a:t>etos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40" dirty="0">
                <a:latin typeface="Arial MT"/>
                <a:cs typeface="Arial MT"/>
              </a:rPr>
              <a:t>kerja</a:t>
            </a:r>
            <a:r>
              <a:rPr sz="1900" spc="-30" dirty="0">
                <a:latin typeface="Arial MT"/>
                <a:cs typeface="Arial MT"/>
              </a:rPr>
              <a:t> yang </a:t>
            </a:r>
            <a:r>
              <a:rPr sz="1900" spc="-10" dirty="0">
                <a:latin typeface="Arial MT"/>
                <a:cs typeface="Arial MT"/>
              </a:rPr>
              <a:t>tinggi.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110996" y="4043171"/>
            <a:ext cx="5332730" cy="1805939"/>
          </a:xfrm>
          <a:custGeom>
            <a:avLst/>
            <a:gdLst/>
            <a:ahLst/>
            <a:cxnLst/>
            <a:rect l="l" t="t" r="r" b="b"/>
            <a:pathLst>
              <a:path w="5332730" h="1805939">
                <a:moveTo>
                  <a:pt x="18287" y="0"/>
                </a:moveTo>
                <a:lnTo>
                  <a:pt x="18287" y="1138301"/>
                </a:lnTo>
              </a:path>
              <a:path w="5332730" h="1805939">
                <a:moveTo>
                  <a:pt x="0" y="18287"/>
                </a:moveTo>
                <a:lnTo>
                  <a:pt x="1138301" y="18287"/>
                </a:lnTo>
              </a:path>
              <a:path w="5332730" h="1805939">
                <a:moveTo>
                  <a:pt x="5312664" y="1805736"/>
                </a:moveTo>
                <a:lnTo>
                  <a:pt x="5325237" y="655319"/>
                </a:lnTo>
              </a:path>
              <a:path w="5332730" h="1805939">
                <a:moveTo>
                  <a:pt x="5332349" y="1789176"/>
                </a:moveTo>
                <a:lnTo>
                  <a:pt x="4194048" y="1789176"/>
                </a:lnTo>
              </a:path>
            </a:pathLst>
          </a:custGeom>
          <a:ln w="39624">
            <a:solidFill>
              <a:srgbClr val="FFA95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6565">
              <a:lnSpc>
                <a:spcPct val="100000"/>
              </a:lnSpc>
              <a:spcBef>
                <a:spcPts val="95"/>
              </a:spcBef>
            </a:pPr>
            <a:r>
              <a:rPr b="0" spc="-360" dirty="0">
                <a:latin typeface="Arial MT"/>
                <a:cs typeface="Arial MT"/>
              </a:rPr>
              <a:t>1.Ruang</a:t>
            </a:r>
            <a:r>
              <a:rPr b="0" spc="-5" dirty="0">
                <a:latin typeface="Arial MT"/>
                <a:cs typeface="Arial MT"/>
              </a:rPr>
              <a:t> </a:t>
            </a:r>
            <a:r>
              <a:rPr b="0" spc="-204" dirty="0">
                <a:latin typeface="Arial MT"/>
                <a:cs typeface="Arial MT"/>
              </a:rPr>
              <a:t>lingkup</a:t>
            </a:r>
            <a:r>
              <a:rPr b="0" spc="-105" dirty="0">
                <a:latin typeface="Arial MT"/>
                <a:cs typeface="Arial MT"/>
              </a:rPr>
              <a:t> </a:t>
            </a:r>
            <a:r>
              <a:rPr b="0" spc="-155" dirty="0">
                <a:latin typeface="Arial MT"/>
                <a:cs typeface="Arial MT"/>
              </a:rPr>
              <a:t>dan</a:t>
            </a:r>
            <a:r>
              <a:rPr b="0" spc="-150" dirty="0">
                <a:latin typeface="Arial MT"/>
                <a:cs typeface="Arial MT"/>
              </a:rPr>
              <a:t> </a:t>
            </a:r>
            <a:r>
              <a:rPr b="0" spc="-100" dirty="0">
                <a:latin typeface="Arial MT"/>
                <a:cs typeface="Arial MT"/>
              </a:rPr>
              <a:t>kategori</a:t>
            </a:r>
            <a:r>
              <a:rPr b="0" spc="-125" dirty="0">
                <a:latin typeface="Arial MT"/>
                <a:cs typeface="Arial MT"/>
              </a:rPr>
              <a:t> </a:t>
            </a:r>
            <a:r>
              <a:rPr b="0" spc="-95" dirty="0">
                <a:latin typeface="Arial MT"/>
                <a:cs typeface="Arial MT"/>
              </a:rPr>
              <a:t>karakter:</a:t>
            </a: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67728" y="1813560"/>
            <a:ext cx="3328416" cy="1694688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77413" y="3941394"/>
            <a:ext cx="2713017" cy="2081453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49811" y="2512164"/>
            <a:ext cx="6024245" cy="1739264"/>
            <a:chOff x="1149811" y="2512164"/>
            <a:chExt cx="6024245" cy="1739264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9811" y="2512164"/>
              <a:ext cx="6024084" cy="173880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267967" y="2587752"/>
              <a:ext cx="5797550" cy="1597660"/>
            </a:xfrm>
            <a:custGeom>
              <a:avLst/>
              <a:gdLst/>
              <a:ahLst/>
              <a:cxnLst/>
              <a:rect l="l" t="t" r="r" b="b"/>
              <a:pathLst>
                <a:path w="5797550" h="1597660">
                  <a:moveTo>
                    <a:pt x="5797296" y="0"/>
                  </a:moveTo>
                  <a:lnTo>
                    <a:pt x="0" y="0"/>
                  </a:lnTo>
                  <a:lnTo>
                    <a:pt x="0" y="1597152"/>
                  </a:lnTo>
                  <a:lnTo>
                    <a:pt x="5797296" y="1597152"/>
                  </a:lnTo>
                  <a:lnTo>
                    <a:pt x="57972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307591" y="2600371"/>
            <a:ext cx="5724525" cy="1607185"/>
          </a:xfrm>
          <a:prstGeom prst="rect">
            <a:avLst/>
          </a:prstGeom>
        </p:spPr>
        <p:txBody>
          <a:bodyPr vert="horz" wrap="square" lIns="0" tIns="206375" rIns="0" bIns="0" rtlCol="0">
            <a:spAutoFit/>
          </a:bodyPr>
          <a:lstStyle/>
          <a:p>
            <a:pPr marL="250825" algn="ctr">
              <a:lnSpc>
                <a:spcPct val="100000"/>
              </a:lnSpc>
              <a:spcBef>
                <a:spcPts val="1625"/>
              </a:spcBef>
            </a:pPr>
            <a:r>
              <a:rPr sz="2400" b="1" spc="-185" dirty="0">
                <a:latin typeface="Arial"/>
                <a:cs typeface="Arial"/>
              </a:rPr>
              <a:t>Kepemimpinan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spc="-140" dirty="0">
                <a:latin typeface="Arial"/>
                <a:cs typeface="Arial"/>
              </a:rPr>
              <a:t>yang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Baik</a:t>
            </a:r>
            <a:endParaRPr sz="2400">
              <a:latin typeface="Arial"/>
              <a:cs typeface="Arial"/>
            </a:endParaRPr>
          </a:p>
          <a:p>
            <a:pPr marL="375920" marR="128905" indent="6985" algn="ctr">
              <a:lnSpc>
                <a:spcPct val="100000"/>
              </a:lnSpc>
              <a:spcBef>
                <a:spcPts val="1205"/>
              </a:spcBef>
            </a:pPr>
            <a:r>
              <a:rPr sz="1900" spc="-175" dirty="0">
                <a:latin typeface="Arial MT"/>
                <a:cs typeface="Arial MT"/>
              </a:rPr>
              <a:t>Kemampuan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untuk</a:t>
            </a:r>
            <a:r>
              <a:rPr sz="1900" spc="45" dirty="0">
                <a:latin typeface="Arial MT"/>
                <a:cs typeface="Arial MT"/>
              </a:rPr>
              <a:t> </a:t>
            </a:r>
            <a:r>
              <a:rPr sz="1900" spc="-180" dirty="0">
                <a:latin typeface="Arial MT"/>
                <a:cs typeface="Arial MT"/>
              </a:rPr>
              <a:t>memimpin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14" dirty="0">
                <a:latin typeface="Arial MT"/>
                <a:cs typeface="Arial MT"/>
              </a:rPr>
              <a:t>dengan</a:t>
            </a:r>
            <a:r>
              <a:rPr sz="1900" spc="2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bijaksana, </a:t>
            </a:r>
            <a:r>
              <a:rPr sz="1900" spc="-90" dirty="0">
                <a:latin typeface="Arial MT"/>
                <a:cs typeface="Arial MT"/>
              </a:rPr>
              <a:t>bertanggung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jawab,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dan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114" dirty="0">
                <a:latin typeface="Arial MT"/>
                <a:cs typeface="Arial MT"/>
              </a:rPr>
              <a:t>melayani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20" dirty="0">
                <a:latin typeface="Arial MT"/>
                <a:cs typeface="Arial MT"/>
              </a:rPr>
              <a:t>kepentingan</a:t>
            </a:r>
            <a:r>
              <a:rPr sz="1900" spc="35" dirty="0">
                <a:latin typeface="Arial MT"/>
                <a:cs typeface="Arial MT"/>
              </a:rPr>
              <a:t> </a:t>
            </a:r>
            <a:r>
              <a:rPr sz="1900" spc="-35" dirty="0">
                <a:latin typeface="Arial MT"/>
                <a:cs typeface="Arial MT"/>
              </a:rPr>
              <a:t>orang </a:t>
            </a:r>
            <a:r>
              <a:rPr sz="1900" spc="-90" dirty="0">
                <a:latin typeface="Arial MT"/>
                <a:cs typeface="Arial MT"/>
              </a:rPr>
              <a:t>banyak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14" dirty="0">
                <a:latin typeface="Arial MT"/>
                <a:cs typeface="Arial MT"/>
              </a:rPr>
              <a:t>dengan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integritas.</a:t>
            </a:r>
            <a:endParaRPr sz="1900">
              <a:latin typeface="Arial MT"/>
              <a:cs typeface="Arial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269491" y="2589276"/>
            <a:ext cx="5798820" cy="1590040"/>
          </a:xfrm>
          <a:custGeom>
            <a:avLst/>
            <a:gdLst/>
            <a:ahLst/>
            <a:cxnLst/>
            <a:rect l="l" t="t" r="r" b="b"/>
            <a:pathLst>
              <a:path w="5798820" h="1590039">
                <a:moveTo>
                  <a:pt x="18288" y="0"/>
                </a:moveTo>
                <a:lnTo>
                  <a:pt x="18288" y="1138174"/>
                </a:lnTo>
              </a:path>
              <a:path w="5798820" h="1590039">
                <a:moveTo>
                  <a:pt x="0" y="18287"/>
                </a:moveTo>
                <a:lnTo>
                  <a:pt x="1138301" y="18287"/>
                </a:lnTo>
              </a:path>
              <a:path w="5798820" h="1590039">
                <a:moveTo>
                  <a:pt x="5798693" y="1588008"/>
                </a:moveTo>
                <a:lnTo>
                  <a:pt x="4660392" y="1588008"/>
                </a:lnTo>
              </a:path>
              <a:path w="5798820" h="1590039">
                <a:moveTo>
                  <a:pt x="5782056" y="1590040"/>
                </a:moveTo>
                <a:lnTo>
                  <a:pt x="5787136" y="329184"/>
                </a:lnTo>
              </a:path>
            </a:pathLst>
          </a:custGeom>
          <a:ln w="39624">
            <a:solidFill>
              <a:srgbClr val="D770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974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Arial MT"/>
                <a:cs typeface="Arial MT"/>
              </a:rPr>
              <a:t>1.</a:t>
            </a:r>
            <a:r>
              <a:rPr b="0" spc="-254" dirty="0">
                <a:latin typeface="Arial MT"/>
                <a:cs typeface="Arial MT"/>
              </a:rPr>
              <a:t> </a:t>
            </a:r>
            <a:r>
              <a:rPr b="0" spc="-440" dirty="0">
                <a:latin typeface="Arial MT"/>
                <a:cs typeface="Arial MT"/>
              </a:rPr>
              <a:t>Ruang</a:t>
            </a:r>
            <a:r>
              <a:rPr b="0" spc="-25" dirty="0">
                <a:latin typeface="Arial MT"/>
                <a:cs typeface="Arial MT"/>
              </a:rPr>
              <a:t> </a:t>
            </a:r>
            <a:r>
              <a:rPr b="0" spc="-200" dirty="0">
                <a:latin typeface="Arial MT"/>
                <a:cs typeface="Arial MT"/>
              </a:rPr>
              <a:t>lingkup</a:t>
            </a:r>
            <a:r>
              <a:rPr b="0" spc="-105" dirty="0">
                <a:latin typeface="Arial MT"/>
                <a:cs typeface="Arial MT"/>
              </a:rPr>
              <a:t> </a:t>
            </a:r>
            <a:r>
              <a:rPr b="0" spc="-155" dirty="0">
                <a:latin typeface="Arial MT"/>
                <a:cs typeface="Arial MT"/>
              </a:rPr>
              <a:t>dan</a:t>
            </a:r>
            <a:r>
              <a:rPr b="0" spc="-125" dirty="0">
                <a:latin typeface="Arial MT"/>
                <a:cs typeface="Arial MT"/>
              </a:rPr>
              <a:t> </a:t>
            </a:r>
            <a:r>
              <a:rPr b="0" spc="-105" dirty="0">
                <a:latin typeface="Arial MT"/>
                <a:cs typeface="Arial MT"/>
              </a:rPr>
              <a:t>kategori</a:t>
            </a:r>
            <a:r>
              <a:rPr b="0" spc="-160" dirty="0">
                <a:latin typeface="Arial MT"/>
                <a:cs typeface="Arial MT"/>
              </a:rPr>
              <a:t> </a:t>
            </a:r>
            <a:r>
              <a:rPr b="0" spc="-100" dirty="0">
                <a:latin typeface="Arial MT"/>
                <a:cs typeface="Arial MT"/>
              </a:rPr>
              <a:t>karakter:</a:t>
            </a: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76159" y="2618232"/>
            <a:ext cx="2779776" cy="1856232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7136" y="2490216"/>
            <a:ext cx="10774680" cy="246888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3025" y="843483"/>
            <a:ext cx="471043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2.</a:t>
            </a:r>
            <a:r>
              <a:rPr spc="-245" dirty="0"/>
              <a:t> </a:t>
            </a:r>
            <a:r>
              <a:rPr spc="-295" dirty="0"/>
              <a:t>Kategori</a:t>
            </a:r>
            <a:r>
              <a:rPr spc="-95" dirty="0"/>
              <a:t> </a:t>
            </a:r>
            <a:r>
              <a:rPr spc="-325" dirty="0"/>
              <a:t>Karakter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65098" y="2670810"/>
            <a:ext cx="8935720" cy="1548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60350">
              <a:lnSpc>
                <a:spcPct val="100000"/>
              </a:lnSpc>
              <a:spcBef>
                <a:spcPts val="95"/>
              </a:spcBef>
            </a:pPr>
            <a:r>
              <a:rPr sz="1900" b="1" spc="-135" dirty="0">
                <a:latin typeface="Arial"/>
                <a:cs typeface="Arial"/>
              </a:rPr>
              <a:t>Karakter</a:t>
            </a:r>
            <a:r>
              <a:rPr sz="1900" b="1" spc="-65" dirty="0">
                <a:latin typeface="Arial"/>
                <a:cs typeface="Arial"/>
              </a:rPr>
              <a:t> </a:t>
            </a:r>
            <a:r>
              <a:rPr sz="1900" b="1" spc="-125" dirty="0">
                <a:latin typeface="Arial"/>
                <a:cs typeface="Arial"/>
              </a:rPr>
              <a:t>Pribadi</a:t>
            </a:r>
            <a:r>
              <a:rPr sz="1900" spc="-125" dirty="0">
                <a:latin typeface="Arial MT"/>
                <a:cs typeface="Arial MT"/>
              </a:rPr>
              <a:t>: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45" dirty="0">
                <a:latin typeface="Arial MT"/>
                <a:cs typeface="Arial MT"/>
              </a:rPr>
              <a:t>Nilai-</a:t>
            </a:r>
            <a:r>
              <a:rPr sz="1900" spc="-55" dirty="0">
                <a:latin typeface="Arial MT"/>
                <a:cs typeface="Arial MT"/>
              </a:rPr>
              <a:t>nilai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yang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120" dirty="0">
                <a:latin typeface="Arial MT"/>
                <a:cs typeface="Arial MT"/>
              </a:rPr>
              <a:t>tercermin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dalam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55" dirty="0">
                <a:latin typeface="Arial MT"/>
                <a:cs typeface="Arial MT"/>
              </a:rPr>
              <a:t>kepribadian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90" dirty="0">
                <a:latin typeface="Arial MT"/>
                <a:cs typeface="Arial MT"/>
              </a:rPr>
              <a:t>individu,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seperti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kejujuran, </a:t>
            </a:r>
            <a:r>
              <a:rPr sz="1900" spc="-100" dirty="0">
                <a:latin typeface="Arial MT"/>
                <a:cs typeface="Arial MT"/>
              </a:rPr>
              <a:t>tanggung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jawab,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dan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05" dirty="0">
                <a:latin typeface="Arial MT"/>
                <a:cs typeface="Arial MT"/>
              </a:rPr>
              <a:t>keberanian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moral.</a:t>
            </a:r>
            <a:endParaRPr sz="1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900" b="1" spc="-145" dirty="0">
                <a:latin typeface="Arial"/>
                <a:cs typeface="Arial"/>
              </a:rPr>
              <a:t>Karakter</a:t>
            </a:r>
            <a:r>
              <a:rPr sz="1900" b="1" spc="-60" dirty="0">
                <a:latin typeface="Arial"/>
                <a:cs typeface="Arial"/>
              </a:rPr>
              <a:t> </a:t>
            </a:r>
            <a:r>
              <a:rPr sz="1900" b="1" spc="-145" dirty="0">
                <a:latin typeface="Arial"/>
                <a:cs typeface="Arial"/>
              </a:rPr>
              <a:t>Sosial</a:t>
            </a:r>
            <a:r>
              <a:rPr sz="1900" spc="-145" dirty="0">
                <a:latin typeface="Arial MT"/>
                <a:cs typeface="Arial MT"/>
              </a:rPr>
              <a:t>:</a:t>
            </a:r>
            <a:r>
              <a:rPr sz="1900" spc="-50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Sikap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dan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70" dirty="0">
                <a:latin typeface="Arial MT"/>
                <a:cs typeface="Arial MT"/>
              </a:rPr>
              <a:t>perilaku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yang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70" dirty="0">
                <a:latin typeface="Arial MT"/>
                <a:cs typeface="Arial MT"/>
              </a:rPr>
              <a:t>menunjukkan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90" dirty="0">
                <a:latin typeface="Arial MT"/>
                <a:cs typeface="Arial MT"/>
              </a:rPr>
              <a:t>bagaimana</a:t>
            </a:r>
            <a:r>
              <a:rPr sz="1900" spc="-3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individu</a:t>
            </a:r>
            <a:r>
              <a:rPr sz="1900" spc="1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berinteraksi</a:t>
            </a:r>
            <a:r>
              <a:rPr sz="1900" spc="20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dan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00" spc="-95" dirty="0">
                <a:latin typeface="Arial MT"/>
                <a:cs typeface="Arial MT"/>
              </a:rPr>
              <a:t>berkontribusi</a:t>
            </a:r>
            <a:r>
              <a:rPr sz="1900" spc="-3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dalam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105" dirty="0">
                <a:latin typeface="Arial MT"/>
                <a:cs typeface="Arial MT"/>
              </a:rPr>
              <a:t>masyarakat,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seperti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40" dirty="0">
                <a:latin typeface="Arial MT"/>
                <a:cs typeface="Arial MT"/>
              </a:rPr>
              <a:t>kerja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65" dirty="0">
                <a:latin typeface="Arial MT"/>
                <a:cs typeface="Arial MT"/>
              </a:rPr>
              <a:t>sama,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105" dirty="0">
                <a:latin typeface="Arial MT"/>
                <a:cs typeface="Arial MT"/>
              </a:rPr>
              <a:t>toleransi,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dan</a:t>
            </a:r>
            <a:r>
              <a:rPr sz="1900" spc="-2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rasa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hormat.</a:t>
            </a:r>
            <a:endParaRPr sz="1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7136" y="2490216"/>
            <a:ext cx="10774680" cy="246888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68095" y="875487"/>
            <a:ext cx="470725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Arial MT"/>
                <a:cs typeface="Arial MT"/>
              </a:rPr>
              <a:t>2.</a:t>
            </a:r>
            <a:r>
              <a:rPr b="0" spc="-285" dirty="0">
                <a:latin typeface="Arial MT"/>
                <a:cs typeface="Arial MT"/>
              </a:rPr>
              <a:t> </a:t>
            </a:r>
            <a:r>
              <a:rPr spc="-295" dirty="0"/>
              <a:t>Kategori</a:t>
            </a:r>
            <a:r>
              <a:rPr spc="-85" dirty="0"/>
              <a:t> </a:t>
            </a:r>
            <a:r>
              <a:rPr spc="-325" dirty="0"/>
              <a:t>Karakter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60"/>
              </a:lnSpc>
            </a:pPr>
            <a:r>
              <a:rPr spc="-60" dirty="0"/>
              <a:t>Ayu</a:t>
            </a:r>
            <a:r>
              <a:rPr spc="30" dirty="0"/>
              <a:t> </a:t>
            </a:r>
            <a:r>
              <a:rPr spc="-40" dirty="0"/>
              <a:t>Firdhayanti</a:t>
            </a:r>
            <a:r>
              <a:rPr spc="5" dirty="0"/>
              <a:t> </a:t>
            </a:r>
            <a:r>
              <a:rPr spc="-80" dirty="0"/>
              <a:t>S.Kom.,M.T.I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38834" y="2761233"/>
            <a:ext cx="9753600" cy="1661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sz="1900" b="1" spc="-135" dirty="0">
                <a:latin typeface="Arial"/>
                <a:cs typeface="Arial"/>
              </a:rPr>
              <a:t>Karakter</a:t>
            </a:r>
            <a:r>
              <a:rPr sz="1900" b="1" spc="-25" dirty="0">
                <a:latin typeface="Arial"/>
                <a:cs typeface="Arial"/>
              </a:rPr>
              <a:t> </a:t>
            </a:r>
            <a:r>
              <a:rPr sz="1900" b="1" spc="-145" dirty="0">
                <a:latin typeface="Arial"/>
                <a:cs typeface="Arial"/>
              </a:rPr>
              <a:t>Kepemimpinan</a:t>
            </a:r>
            <a:r>
              <a:rPr sz="1900" spc="-145" dirty="0">
                <a:latin typeface="Arial MT"/>
                <a:cs typeface="Arial MT"/>
              </a:rPr>
              <a:t>: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45" dirty="0">
                <a:latin typeface="Arial MT"/>
                <a:cs typeface="Arial MT"/>
              </a:rPr>
              <a:t>Nilai-</a:t>
            </a:r>
            <a:r>
              <a:rPr sz="1900" spc="-55" dirty="0">
                <a:latin typeface="Arial MT"/>
                <a:cs typeface="Arial MT"/>
              </a:rPr>
              <a:t>nilai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yang</a:t>
            </a:r>
            <a:r>
              <a:rPr sz="1900" spc="25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mendukung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70" dirty="0">
                <a:latin typeface="Arial MT"/>
                <a:cs typeface="Arial MT"/>
              </a:rPr>
              <a:t>kemampuan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75" dirty="0">
                <a:latin typeface="Arial MT"/>
                <a:cs typeface="Arial MT"/>
              </a:rPr>
              <a:t>memimpin,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seperti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integritas,</a:t>
            </a:r>
            <a:endParaRPr sz="19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</a:pPr>
            <a:r>
              <a:rPr sz="1900" spc="-120" dirty="0">
                <a:latin typeface="Arial MT"/>
                <a:cs typeface="Arial MT"/>
              </a:rPr>
              <a:t>ketegasan,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dan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165" dirty="0">
                <a:latin typeface="Arial MT"/>
                <a:cs typeface="Arial MT"/>
              </a:rPr>
              <a:t>kemampuan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130" dirty="0">
                <a:latin typeface="Arial MT"/>
                <a:cs typeface="Arial MT"/>
              </a:rPr>
              <a:t>mengambil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55" dirty="0">
                <a:latin typeface="Arial MT"/>
                <a:cs typeface="Arial MT"/>
              </a:rPr>
              <a:t>keputusan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berdasarkan</a:t>
            </a:r>
            <a:r>
              <a:rPr sz="1900" spc="1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etika.</a:t>
            </a:r>
            <a:endParaRPr sz="1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80"/>
              </a:spcBef>
            </a:pP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900" b="1" spc="-135" dirty="0">
                <a:latin typeface="Arial"/>
                <a:cs typeface="Arial"/>
              </a:rPr>
              <a:t>Karakter</a:t>
            </a:r>
            <a:r>
              <a:rPr sz="1900" b="1" spc="-50" dirty="0">
                <a:latin typeface="Arial"/>
                <a:cs typeface="Arial"/>
              </a:rPr>
              <a:t> </a:t>
            </a:r>
            <a:r>
              <a:rPr sz="1900" b="1" spc="-130" dirty="0">
                <a:latin typeface="Arial"/>
                <a:cs typeface="Arial"/>
              </a:rPr>
              <a:t>Akademik</a:t>
            </a:r>
            <a:r>
              <a:rPr sz="1900" spc="-130" dirty="0">
                <a:latin typeface="Arial MT"/>
                <a:cs typeface="Arial MT"/>
              </a:rPr>
              <a:t>:</a:t>
            </a:r>
            <a:r>
              <a:rPr sz="1900" spc="-20" dirty="0">
                <a:latin typeface="Arial MT"/>
                <a:cs typeface="Arial MT"/>
              </a:rPr>
              <a:t> </a:t>
            </a:r>
            <a:r>
              <a:rPr sz="1900" spc="-45" dirty="0">
                <a:latin typeface="Arial MT"/>
                <a:cs typeface="Arial MT"/>
              </a:rPr>
              <a:t>Nilai-</a:t>
            </a:r>
            <a:r>
              <a:rPr sz="1900" spc="-50" dirty="0">
                <a:latin typeface="Arial MT"/>
                <a:cs typeface="Arial MT"/>
              </a:rPr>
              <a:t>nilai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yang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95" dirty="0">
                <a:latin typeface="Arial MT"/>
                <a:cs typeface="Arial MT"/>
              </a:rPr>
              <a:t>penting</a:t>
            </a:r>
            <a:r>
              <a:rPr sz="1900" spc="5" dirty="0">
                <a:latin typeface="Arial MT"/>
                <a:cs typeface="Arial MT"/>
              </a:rPr>
              <a:t> </a:t>
            </a:r>
            <a:r>
              <a:rPr sz="1900" spc="-75" dirty="0">
                <a:latin typeface="Arial MT"/>
                <a:cs typeface="Arial MT"/>
              </a:rPr>
              <a:t>dalam</a:t>
            </a:r>
            <a:r>
              <a:rPr sz="1900" spc="-5" dirty="0">
                <a:latin typeface="Arial MT"/>
                <a:cs typeface="Arial MT"/>
              </a:rPr>
              <a:t> </a:t>
            </a:r>
            <a:r>
              <a:rPr sz="1900" spc="-125" dirty="0">
                <a:latin typeface="Arial MT"/>
                <a:cs typeface="Arial MT"/>
              </a:rPr>
              <a:t>lingkungan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00" dirty="0">
                <a:latin typeface="Arial MT"/>
                <a:cs typeface="Arial MT"/>
              </a:rPr>
              <a:t>akademik,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85" dirty="0">
                <a:latin typeface="Arial MT"/>
                <a:cs typeface="Arial MT"/>
              </a:rPr>
              <a:t>seperti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40" dirty="0">
                <a:latin typeface="Arial MT"/>
                <a:cs typeface="Arial MT"/>
              </a:rPr>
              <a:t>tekun,</a:t>
            </a:r>
            <a:r>
              <a:rPr sz="1900" spc="-15" dirty="0">
                <a:latin typeface="Arial MT"/>
                <a:cs typeface="Arial MT"/>
              </a:rPr>
              <a:t> </a:t>
            </a:r>
            <a:r>
              <a:rPr sz="1900" spc="-90" dirty="0">
                <a:latin typeface="Arial MT"/>
                <a:cs typeface="Arial MT"/>
              </a:rPr>
              <a:t>disiplin,</a:t>
            </a:r>
            <a:r>
              <a:rPr sz="1900" spc="30" dirty="0">
                <a:latin typeface="Arial MT"/>
                <a:cs typeface="Arial MT"/>
              </a:rPr>
              <a:t> </a:t>
            </a:r>
            <a:r>
              <a:rPr sz="1900" spc="-25" dirty="0">
                <a:latin typeface="Arial MT"/>
                <a:cs typeface="Arial MT"/>
              </a:rPr>
              <a:t>dan</a:t>
            </a:r>
            <a:endParaRPr sz="1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900" spc="-25" dirty="0">
                <a:latin typeface="Arial MT"/>
                <a:cs typeface="Arial MT"/>
              </a:rPr>
              <a:t>tidak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140" dirty="0">
                <a:latin typeface="Arial MT"/>
                <a:cs typeface="Arial MT"/>
              </a:rPr>
              <a:t>melakukan</a:t>
            </a:r>
            <a:r>
              <a:rPr sz="1900" spc="-45" dirty="0">
                <a:latin typeface="Arial MT"/>
                <a:cs typeface="Arial MT"/>
              </a:rPr>
              <a:t> </a:t>
            </a:r>
            <a:r>
              <a:rPr sz="1900" spc="-80" dirty="0">
                <a:latin typeface="Arial MT"/>
                <a:cs typeface="Arial MT"/>
              </a:rPr>
              <a:t>plagiarisme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60" dirty="0">
                <a:latin typeface="Arial MT"/>
                <a:cs typeface="Arial MT"/>
              </a:rPr>
              <a:t>atau</a:t>
            </a:r>
            <a:r>
              <a:rPr sz="1900" spc="-10" dirty="0">
                <a:latin typeface="Arial MT"/>
                <a:cs typeface="Arial MT"/>
              </a:rPr>
              <a:t> </a:t>
            </a:r>
            <a:r>
              <a:rPr sz="1900" spc="-140" dirty="0">
                <a:latin typeface="Arial MT"/>
                <a:cs typeface="Arial MT"/>
              </a:rPr>
              <a:t>kecurangan</a:t>
            </a:r>
            <a:r>
              <a:rPr sz="1900" dirty="0">
                <a:latin typeface="Arial MT"/>
                <a:cs typeface="Arial MT"/>
              </a:rPr>
              <a:t> </a:t>
            </a:r>
            <a:r>
              <a:rPr sz="1900" spc="-10" dirty="0">
                <a:latin typeface="Arial MT"/>
                <a:cs typeface="Arial MT"/>
              </a:rPr>
              <a:t>akademik.</a:t>
            </a:r>
            <a:endParaRPr sz="1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Words>986</Words>
  <Application>Microsoft Office PowerPoint</Application>
  <PresentationFormat>Widescreen</PresentationFormat>
  <Paragraphs>111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Arial MT</vt:lpstr>
      <vt:lpstr>Courier New</vt:lpstr>
      <vt:lpstr>Office Theme</vt:lpstr>
      <vt:lpstr>Ruang Lingkup dan kategori Karakter dan Korupsi</vt:lpstr>
      <vt:lpstr>Ruang Lingkup dan kategori Karakter dan Korupsi</vt:lpstr>
      <vt:lpstr>A. Karakter</vt:lpstr>
      <vt:lpstr>1.Ruang lingkup dan kategori karakter :</vt:lpstr>
      <vt:lpstr>1. Ruang lingkup dan kategori karakter:</vt:lpstr>
      <vt:lpstr>1.Ruang lingkup dan kategori karakter:</vt:lpstr>
      <vt:lpstr>1. Ruang lingkup dan kategori karakter:</vt:lpstr>
      <vt:lpstr>2. Kategori Karakter</vt:lpstr>
      <vt:lpstr>2. Kategori Karakter</vt:lpstr>
      <vt:lpstr>B. Korupsi</vt:lpstr>
      <vt:lpstr>1. Ruang Lingkup Korupsi</vt:lpstr>
      <vt:lpstr>1. Ruang Lingkup Korupsi</vt:lpstr>
      <vt:lpstr>2. Kategori Korupsi</vt:lpstr>
      <vt:lpstr>2. Kategori Korupsi</vt:lpstr>
      <vt:lpstr>Kaitan Karakter dengan Korupsi</vt:lpstr>
      <vt:lpstr>Upaya Pencegahan Korupsi melalui Pendidikan Karakter:</vt:lpstr>
      <vt:lpstr>Upaya Pencegahan Korupsi melalui Pendidikan Karakter:</vt:lpstr>
      <vt:lpstr>TUJUAN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Ruang Lingkup dan kategori Karakter dan Korupsi</dc:title>
  <cp:lastModifiedBy>USER</cp:lastModifiedBy>
  <cp:revision>4</cp:revision>
  <dcterms:created xsi:type="dcterms:W3CDTF">2025-09-30T05:43:45Z</dcterms:created>
  <dcterms:modified xsi:type="dcterms:W3CDTF">2025-10-01T09:03:30Z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2024-09-30T00:00:00Z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2024-09-30T00:00:00Z</vt:filetime>
  </property>
</Properties>
</file>