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64" r:id="rId5"/>
    <p:sldId id="258" r:id="rId6"/>
    <p:sldId id="259" r:id="rId7"/>
    <p:sldId id="269" r:id="rId8"/>
    <p:sldId id="270" r:id="rId9"/>
    <p:sldId id="271" r:id="rId10"/>
    <p:sldId id="272" r:id="rId11"/>
    <p:sldId id="273" r:id="rId12"/>
    <p:sldId id="274" r:id="rId13"/>
    <p:sldId id="275"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73" d="100"/>
          <a:sy n="73" d="100"/>
        </p:scale>
        <p:origin x="2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46E9-2C7E-4FA9-A293-E945DBFDE8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1AFB5A-FB9F-47FB-904B-B670803340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F84EBF-7B7C-4E3B-BD4B-CD0573E3F6E8}"/>
              </a:ext>
            </a:extLst>
          </p:cNvPr>
          <p:cNvSpPr>
            <a:spLocks noGrp="1"/>
          </p:cNvSpPr>
          <p:nvPr>
            <p:ph type="dt" sz="half" idx="10"/>
          </p:nvPr>
        </p:nvSpPr>
        <p:spPr/>
        <p:txBody>
          <a:bodyPr/>
          <a:lstStyle/>
          <a:p>
            <a:fld id="{E22121C1-B860-4DF9-B3EF-A745F1D186CF}" type="datetimeFigureOut">
              <a:rPr lang="en-US" smtClean="0"/>
              <a:t>9/30/2025</a:t>
            </a:fld>
            <a:endParaRPr lang="en-US"/>
          </a:p>
        </p:txBody>
      </p:sp>
      <p:sp>
        <p:nvSpPr>
          <p:cNvPr id="5" name="Footer Placeholder 4">
            <a:extLst>
              <a:ext uri="{FF2B5EF4-FFF2-40B4-BE49-F238E27FC236}">
                <a16:creationId xmlns:a16="http://schemas.microsoft.com/office/drawing/2014/main" id="{BC55522E-08CB-440F-AE45-57792E545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8B05B-F469-427A-8E61-67702A973BFC}"/>
              </a:ext>
            </a:extLst>
          </p:cNvPr>
          <p:cNvSpPr>
            <a:spLocks noGrp="1"/>
          </p:cNvSpPr>
          <p:nvPr>
            <p:ph type="sldNum" sz="quarter" idx="12"/>
          </p:nvPr>
        </p:nvSpPr>
        <p:spPr/>
        <p:txBody>
          <a:bodyPr/>
          <a:lstStyle/>
          <a:p>
            <a:fld id="{1DCD07C8-9C20-48F6-B5F3-7CFB628F0761}" type="slidenum">
              <a:rPr lang="en-US" smtClean="0"/>
              <a:t>‹#›</a:t>
            </a:fld>
            <a:endParaRPr lang="en-US"/>
          </a:p>
        </p:txBody>
      </p:sp>
    </p:spTree>
    <p:extLst>
      <p:ext uri="{BB962C8B-B14F-4D97-AF65-F5344CB8AC3E}">
        <p14:creationId xmlns:p14="http://schemas.microsoft.com/office/powerpoint/2010/main" val="391848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AABB-9E69-4C7B-A8B7-924CFA234B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80D45A-DFC5-438A-B8C8-60AFF14402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67FF4-4192-455B-93D2-5BCEDC5BE447}"/>
              </a:ext>
            </a:extLst>
          </p:cNvPr>
          <p:cNvSpPr>
            <a:spLocks noGrp="1"/>
          </p:cNvSpPr>
          <p:nvPr>
            <p:ph type="dt" sz="half" idx="10"/>
          </p:nvPr>
        </p:nvSpPr>
        <p:spPr/>
        <p:txBody>
          <a:bodyPr/>
          <a:lstStyle/>
          <a:p>
            <a:fld id="{E22121C1-B860-4DF9-B3EF-A745F1D186CF}" type="datetimeFigureOut">
              <a:rPr lang="en-US" smtClean="0"/>
              <a:t>9/30/2025</a:t>
            </a:fld>
            <a:endParaRPr lang="en-US"/>
          </a:p>
        </p:txBody>
      </p:sp>
      <p:sp>
        <p:nvSpPr>
          <p:cNvPr id="5" name="Footer Placeholder 4">
            <a:extLst>
              <a:ext uri="{FF2B5EF4-FFF2-40B4-BE49-F238E27FC236}">
                <a16:creationId xmlns:a16="http://schemas.microsoft.com/office/drawing/2014/main" id="{0B20111A-11D3-4ED8-B545-4C48753AA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C92AF-4109-41CA-80CF-F68B607C3D94}"/>
              </a:ext>
            </a:extLst>
          </p:cNvPr>
          <p:cNvSpPr>
            <a:spLocks noGrp="1"/>
          </p:cNvSpPr>
          <p:nvPr>
            <p:ph type="sldNum" sz="quarter" idx="12"/>
          </p:nvPr>
        </p:nvSpPr>
        <p:spPr/>
        <p:txBody>
          <a:bodyPr/>
          <a:lstStyle/>
          <a:p>
            <a:fld id="{1DCD07C8-9C20-48F6-B5F3-7CFB628F0761}" type="slidenum">
              <a:rPr lang="en-US" smtClean="0"/>
              <a:t>‹#›</a:t>
            </a:fld>
            <a:endParaRPr lang="en-US"/>
          </a:p>
        </p:txBody>
      </p:sp>
    </p:spTree>
    <p:extLst>
      <p:ext uri="{BB962C8B-B14F-4D97-AF65-F5344CB8AC3E}">
        <p14:creationId xmlns:p14="http://schemas.microsoft.com/office/powerpoint/2010/main" val="162642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5FB88D-00B5-45E2-B62E-2C3BCA80E8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D5F43A-9F37-42C1-89B5-59FE5257D8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E698B-236D-4F89-BA8A-28F09872DE67}"/>
              </a:ext>
            </a:extLst>
          </p:cNvPr>
          <p:cNvSpPr>
            <a:spLocks noGrp="1"/>
          </p:cNvSpPr>
          <p:nvPr>
            <p:ph type="dt" sz="half" idx="10"/>
          </p:nvPr>
        </p:nvSpPr>
        <p:spPr/>
        <p:txBody>
          <a:bodyPr/>
          <a:lstStyle/>
          <a:p>
            <a:fld id="{E22121C1-B860-4DF9-B3EF-A745F1D186CF}" type="datetimeFigureOut">
              <a:rPr lang="en-US" smtClean="0"/>
              <a:t>9/30/2025</a:t>
            </a:fld>
            <a:endParaRPr lang="en-US"/>
          </a:p>
        </p:txBody>
      </p:sp>
      <p:sp>
        <p:nvSpPr>
          <p:cNvPr id="5" name="Footer Placeholder 4">
            <a:extLst>
              <a:ext uri="{FF2B5EF4-FFF2-40B4-BE49-F238E27FC236}">
                <a16:creationId xmlns:a16="http://schemas.microsoft.com/office/drawing/2014/main" id="{2E6CB7A2-00FA-4CB0-A7FD-0C70605A5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74EE3-DC43-42F1-94DD-46EA11076AA7}"/>
              </a:ext>
            </a:extLst>
          </p:cNvPr>
          <p:cNvSpPr>
            <a:spLocks noGrp="1"/>
          </p:cNvSpPr>
          <p:nvPr>
            <p:ph type="sldNum" sz="quarter" idx="12"/>
          </p:nvPr>
        </p:nvSpPr>
        <p:spPr/>
        <p:txBody>
          <a:bodyPr/>
          <a:lstStyle/>
          <a:p>
            <a:fld id="{1DCD07C8-9C20-48F6-B5F3-7CFB628F0761}" type="slidenum">
              <a:rPr lang="en-US" smtClean="0"/>
              <a:t>‹#›</a:t>
            </a:fld>
            <a:endParaRPr lang="en-US"/>
          </a:p>
        </p:txBody>
      </p:sp>
    </p:spTree>
    <p:extLst>
      <p:ext uri="{BB962C8B-B14F-4D97-AF65-F5344CB8AC3E}">
        <p14:creationId xmlns:p14="http://schemas.microsoft.com/office/powerpoint/2010/main" val="60629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6CE1D-8067-4C2E-A070-57EB1B5EB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285CEA-79E0-47FD-B613-E7284DCAFF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1A187-8062-44F6-BC2C-9EEBA6F93B3D}"/>
              </a:ext>
            </a:extLst>
          </p:cNvPr>
          <p:cNvSpPr>
            <a:spLocks noGrp="1"/>
          </p:cNvSpPr>
          <p:nvPr>
            <p:ph type="dt" sz="half" idx="10"/>
          </p:nvPr>
        </p:nvSpPr>
        <p:spPr/>
        <p:txBody>
          <a:bodyPr/>
          <a:lstStyle/>
          <a:p>
            <a:fld id="{E22121C1-B860-4DF9-B3EF-A745F1D186CF}" type="datetimeFigureOut">
              <a:rPr lang="en-US" smtClean="0"/>
              <a:t>9/30/2025</a:t>
            </a:fld>
            <a:endParaRPr lang="en-US"/>
          </a:p>
        </p:txBody>
      </p:sp>
      <p:sp>
        <p:nvSpPr>
          <p:cNvPr id="5" name="Footer Placeholder 4">
            <a:extLst>
              <a:ext uri="{FF2B5EF4-FFF2-40B4-BE49-F238E27FC236}">
                <a16:creationId xmlns:a16="http://schemas.microsoft.com/office/drawing/2014/main" id="{F5529A4D-7E79-48B1-ADAF-7CC384882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DECEB-3919-4552-85CC-DE05323D7A33}"/>
              </a:ext>
            </a:extLst>
          </p:cNvPr>
          <p:cNvSpPr>
            <a:spLocks noGrp="1"/>
          </p:cNvSpPr>
          <p:nvPr>
            <p:ph type="sldNum" sz="quarter" idx="12"/>
          </p:nvPr>
        </p:nvSpPr>
        <p:spPr/>
        <p:txBody>
          <a:bodyPr/>
          <a:lstStyle/>
          <a:p>
            <a:fld id="{1DCD07C8-9C20-48F6-B5F3-7CFB628F0761}" type="slidenum">
              <a:rPr lang="en-US" smtClean="0"/>
              <a:t>‹#›</a:t>
            </a:fld>
            <a:endParaRPr lang="en-US"/>
          </a:p>
        </p:txBody>
      </p:sp>
    </p:spTree>
    <p:extLst>
      <p:ext uri="{BB962C8B-B14F-4D97-AF65-F5344CB8AC3E}">
        <p14:creationId xmlns:p14="http://schemas.microsoft.com/office/powerpoint/2010/main" val="402050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A3E1-E735-487C-A655-A3D1522BB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9E7B5F-1F46-485A-A91E-020BF9E9DA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8CCD1E-21ED-4F47-A9BD-73C7BBB297AB}"/>
              </a:ext>
            </a:extLst>
          </p:cNvPr>
          <p:cNvSpPr>
            <a:spLocks noGrp="1"/>
          </p:cNvSpPr>
          <p:nvPr>
            <p:ph type="dt" sz="half" idx="10"/>
          </p:nvPr>
        </p:nvSpPr>
        <p:spPr/>
        <p:txBody>
          <a:bodyPr/>
          <a:lstStyle/>
          <a:p>
            <a:fld id="{E22121C1-B860-4DF9-B3EF-A745F1D186CF}" type="datetimeFigureOut">
              <a:rPr lang="en-US" smtClean="0"/>
              <a:t>9/30/2025</a:t>
            </a:fld>
            <a:endParaRPr lang="en-US"/>
          </a:p>
        </p:txBody>
      </p:sp>
      <p:sp>
        <p:nvSpPr>
          <p:cNvPr id="5" name="Footer Placeholder 4">
            <a:extLst>
              <a:ext uri="{FF2B5EF4-FFF2-40B4-BE49-F238E27FC236}">
                <a16:creationId xmlns:a16="http://schemas.microsoft.com/office/drawing/2014/main" id="{A08828C5-C9DE-4BF4-8AB3-CE0DF6297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24DF0-8E84-424E-A33B-39F33FDFDBCB}"/>
              </a:ext>
            </a:extLst>
          </p:cNvPr>
          <p:cNvSpPr>
            <a:spLocks noGrp="1"/>
          </p:cNvSpPr>
          <p:nvPr>
            <p:ph type="sldNum" sz="quarter" idx="12"/>
          </p:nvPr>
        </p:nvSpPr>
        <p:spPr/>
        <p:txBody>
          <a:bodyPr/>
          <a:lstStyle/>
          <a:p>
            <a:fld id="{1DCD07C8-9C20-48F6-B5F3-7CFB628F0761}" type="slidenum">
              <a:rPr lang="en-US" smtClean="0"/>
              <a:t>‹#›</a:t>
            </a:fld>
            <a:endParaRPr lang="en-US"/>
          </a:p>
        </p:txBody>
      </p:sp>
    </p:spTree>
    <p:extLst>
      <p:ext uri="{BB962C8B-B14F-4D97-AF65-F5344CB8AC3E}">
        <p14:creationId xmlns:p14="http://schemas.microsoft.com/office/powerpoint/2010/main" val="92013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0BD10-E0AB-40E4-B55C-4C8C4DDD9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B87898-80A3-4AA2-9972-E5A78A5545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5ABF88-4C74-4250-9134-EEC3349B5C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9BF435-5A8E-4CFF-87A1-1A26B133C5CE}"/>
              </a:ext>
            </a:extLst>
          </p:cNvPr>
          <p:cNvSpPr>
            <a:spLocks noGrp="1"/>
          </p:cNvSpPr>
          <p:nvPr>
            <p:ph type="dt" sz="half" idx="10"/>
          </p:nvPr>
        </p:nvSpPr>
        <p:spPr/>
        <p:txBody>
          <a:bodyPr/>
          <a:lstStyle/>
          <a:p>
            <a:fld id="{E22121C1-B860-4DF9-B3EF-A745F1D186CF}" type="datetimeFigureOut">
              <a:rPr lang="en-US" smtClean="0"/>
              <a:t>9/30/2025</a:t>
            </a:fld>
            <a:endParaRPr lang="en-US"/>
          </a:p>
        </p:txBody>
      </p:sp>
      <p:sp>
        <p:nvSpPr>
          <p:cNvPr id="6" name="Footer Placeholder 5">
            <a:extLst>
              <a:ext uri="{FF2B5EF4-FFF2-40B4-BE49-F238E27FC236}">
                <a16:creationId xmlns:a16="http://schemas.microsoft.com/office/drawing/2014/main" id="{F84C9E2E-E79C-4403-A726-BDC9053E8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28EE83-B351-49E6-872E-8B927E55085B}"/>
              </a:ext>
            </a:extLst>
          </p:cNvPr>
          <p:cNvSpPr>
            <a:spLocks noGrp="1"/>
          </p:cNvSpPr>
          <p:nvPr>
            <p:ph type="sldNum" sz="quarter" idx="12"/>
          </p:nvPr>
        </p:nvSpPr>
        <p:spPr/>
        <p:txBody>
          <a:bodyPr/>
          <a:lstStyle/>
          <a:p>
            <a:fld id="{1DCD07C8-9C20-48F6-B5F3-7CFB628F0761}" type="slidenum">
              <a:rPr lang="en-US" smtClean="0"/>
              <a:t>‹#›</a:t>
            </a:fld>
            <a:endParaRPr lang="en-US"/>
          </a:p>
        </p:txBody>
      </p:sp>
    </p:spTree>
    <p:extLst>
      <p:ext uri="{BB962C8B-B14F-4D97-AF65-F5344CB8AC3E}">
        <p14:creationId xmlns:p14="http://schemas.microsoft.com/office/powerpoint/2010/main" val="29660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A01C2-40A4-4493-9A34-B3E459EFA4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1DBFE9-F890-4895-8E17-43A608DB48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BF31CD-18E7-430B-BD10-F6D3B7C737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A998B4-5733-477C-A676-43115ABB6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1D299-00B7-43DD-A26E-DDF6A2C892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18CF1C-1000-49B2-9E05-6CB5AFE72F2A}"/>
              </a:ext>
            </a:extLst>
          </p:cNvPr>
          <p:cNvSpPr>
            <a:spLocks noGrp="1"/>
          </p:cNvSpPr>
          <p:nvPr>
            <p:ph type="dt" sz="half" idx="10"/>
          </p:nvPr>
        </p:nvSpPr>
        <p:spPr/>
        <p:txBody>
          <a:bodyPr/>
          <a:lstStyle/>
          <a:p>
            <a:fld id="{E22121C1-B860-4DF9-B3EF-A745F1D186CF}" type="datetimeFigureOut">
              <a:rPr lang="en-US" smtClean="0"/>
              <a:t>9/30/2025</a:t>
            </a:fld>
            <a:endParaRPr lang="en-US"/>
          </a:p>
        </p:txBody>
      </p:sp>
      <p:sp>
        <p:nvSpPr>
          <p:cNvPr id="8" name="Footer Placeholder 7">
            <a:extLst>
              <a:ext uri="{FF2B5EF4-FFF2-40B4-BE49-F238E27FC236}">
                <a16:creationId xmlns:a16="http://schemas.microsoft.com/office/drawing/2014/main" id="{13AFC50B-8356-4B2F-A968-6BF3D8977C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AF87BD-B5F8-4FE2-BBF2-F78ABFF92C99}"/>
              </a:ext>
            </a:extLst>
          </p:cNvPr>
          <p:cNvSpPr>
            <a:spLocks noGrp="1"/>
          </p:cNvSpPr>
          <p:nvPr>
            <p:ph type="sldNum" sz="quarter" idx="12"/>
          </p:nvPr>
        </p:nvSpPr>
        <p:spPr/>
        <p:txBody>
          <a:bodyPr/>
          <a:lstStyle/>
          <a:p>
            <a:fld id="{1DCD07C8-9C20-48F6-B5F3-7CFB628F0761}" type="slidenum">
              <a:rPr lang="en-US" smtClean="0"/>
              <a:t>‹#›</a:t>
            </a:fld>
            <a:endParaRPr lang="en-US"/>
          </a:p>
        </p:txBody>
      </p:sp>
    </p:spTree>
    <p:extLst>
      <p:ext uri="{BB962C8B-B14F-4D97-AF65-F5344CB8AC3E}">
        <p14:creationId xmlns:p14="http://schemas.microsoft.com/office/powerpoint/2010/main" val="396857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9A71-7A3E-4CF0-9FFB-9C94D55147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4E144F-091E-451B-8EE8-9F3E6F9271FE}"/>
              </a:ext>
            </a:extLst>
          </p:cNvPr>
          <p:cNvSpPr>
            <a:spLocks noGrp="1"/>
          </p:cNvSpPr>
          <p:nvPr>
            <p:ph type="dt" sz="half" idx="10"/>
          </p:nvPr>
        </p:nvSpPr>
        <p:spPr/>
        <p:txBody>
          <a:bodyPr/>
          <a:lstStyle/>
          <a:p>
            <a:fld id="{E22121C1-B860-4DF9-B3EF-A745F1D186CF}" type="datetimeFigureOut">
              <a:rPr lang="en-US" smtClean="0"/>
              <a:t>9/30/2025</a:t>
            </a:fld>
            <a:endParaRPr lang="en-US"/>
          </a:p>
        </p:txBody>
      </p:sp>
      <p:sp>
        <p:nvSpPr>
          <p:cNvPr id="4" name="Footer Placeholder 3">
            <a:extLst>
              <a:ext uri="{FF2B5EF4-FFF2-40B4-BE49-F238E27FC236}">
                <a16:creationId xmlns:a16="http://schemas.microsoft.com/office/drawing/2014/main" id="{BA978BBD-9DF4-4E41-9D6A-D10F26CC1A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3DC83E-6916-4AB5-8F61-A90FED5F0E21}"/>
              </a:ext>
            </a:extLst>
          </p:cNvPr>
          <p:cNvSpPr>
            <a:spLocks noGrp="1"/>
          </p:cNvSpPr>
          <p:nvPr>
            <p:ph type="sldNum" sz="quarter" idx="12"/>
          </p:nvPr>
        </p:nvSpPr>
        <p:spPr/>
        <p:txBody>
          <a:bodyPr/>
          <a:lstStyle/>
          <a:p>
            <a:fld id="{1DCD07C8-9C20-48F6-B5F3-7CFB628F0761}" type="slidenum">
              <a:rPr lang="en-US" smtClean="0"/>
              <a:t>‹#›</a:t>
            </a:fld>
            <a:endParaRPr lang="en-US"/>
          </a:p>
        </p:txBody>
      </p:sp>
    </p:spTree>
    <p:extLst>
      <p:ext uri="{BB962C8B-B14F-4D97-AF65-F5344CB8AC3E}">
        <p14:creationId xmlns:p14="http://schemas.microsoft.com/office/powerpoint/2010/main" val="233355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519DBE-932B-44C1-8F2E-A19D86659774}"/>
              </a:ext>
            </a:extLst>
          </p:cNvPr>
          <p:cNvSpPr>
            <a:spLocks noGrp="1"/>
          </p:cNvSpPr>
          <p:nvPr>
            <p:ph type="dt" sz="half" idx="10"/>
          </p:nvPr>
        </p:nvSpPr>
        <p:spPr/>
        <p:txBody>
          <a:bodyPr/>
          <a:lstStyle/>
          <a:p>
            <a:fld id="{E22121C1-B860-4DF9-B3EF-A745F1D186CF}" type="datetimeFigureOut">
              <a:rPr lang="en-US" smtClean="0"/>
              <a:t>9/30/2025</a:t>
            </a:fld>
            <a:endParaRPr lang="en-US"/>
          </a:p>
        </p:txBody>
      </p:sp>
      <p:sp>
        <p:nvSpPr>
          <p:cNvPr id="3" name="Footer Placeholder 2">
            <a:extLst>
              <a:ext uri="{FF2B5EF4-FFF2-40B4-BE49-F238E27FC236}">
                <a16:creationId xmlns:a16="http://schemas.microsoft.com/office/drawing/2014/main" id="{51EEEBB9-CC1C-4E2F-AAC8-1F8C7C2AB8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41F20F-9AAE-41E8-AA13-C8838AE92BA9}"/>
              </a:ext>
            </a:extLst>
          </p:cNvPr>
          <p:cNvSpPr>
            <a:spLocks noGrp="1"/>
          </p:cNvSpPr>
          <p:nvPr>
            <p:ph type="sldNum" sz="quarter" idx="12"/>
          </p:nvPr>
        </p:nvSpPr>
        <p:spPr/>
        <p:txBody>
          <a:bodyPr/>
          <a:lstStyle/>
          <a:p>
            <a:fld id="{1DCD07C8-9C20-48F6-B5F3-7CFB628F0761}" type="slidenum">
              <a:rPr lang="en-US" smtClean="0"/>
              <a:t>‹#›</a:t>
            </a:fld>
            <a:endParaRPr lang="en-US"/>
          </a:p>
        </p:txBody>
      </p:sp>
    </p:spTree>
    <p:extLst>
      <p:ext uri="{BB962C8B-B14F-4D97-AF65-F5344CB8AC3E}">
        <p14:creationId xmlns:p14="http://schemas.microsoft.com/office/powerpoint/2010/main" val="221874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AA61-4E1B-4CF3-8A7A-BD0FBC82C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7100D5-0168-49A7-9CBF-67107C204D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52815-5670-433F-BB63-559A455D6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E97E83-8633-4E01-8477-4525D97D04B7}"/>
              </a:ext>
            </a:extLst>
          </p:cNvPr>
          <p:cNvSpPr>
            <a:spLocks noGrp="1"/>
          </p:cNvSpPr>
          <p:nvPr>
            <p:ph type="dt" sz="half" idx="10"/>
          </p:nvPr>
        </p:nvSpPr>
        <p:spPr/>
        <p:txBody>
          <a:bodyPr/>
          <a:lstStyle/>
          <a:p>
            <a:fld id="{E22121C1-B860-4DF9-B3EF-A745F1D186CF}" type="datetimeFigureOut">
              <a:rPr lang="en-US" smtClean="0"/>
              <a:t>9/30/2025</a:t>
            </a:fld>
            <a:endParaRPr lang="en-US"/>
          </a:p>
        </p:txBody>
      </p:sp>
      <p:sp>
        <p:nvSpPr>
          <p:cNvPr id="6" name="Footer Placeholder 5">
            <a:extLst>
              <a:ext uri="{FF2B5EF4-FFF2-40B4-BE49-F238E27FC236}">
                <a16:creationId xmlns:a16="http://schemas.microsoft.com/office/drawing/2014/main" id="{F692735D-4C2D-4F14-B60F-ED7FC5E2EF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86CB48-2292-4F85-BEFE-F6D82EE1B0B8}"/>
              </a:ext>
            </a:extLst>
          </p:cNvPr>
          <p:cNvSpPr>
            <a:spLocks noGrp="1"/>
          </p:cNvSpPr>
          <p:nvPr>
            <p:ph type="sldNum" sz="quarter" idx="12"/>
          </p:nvPr>
        </p:nvSpPr>
        <p:spPr/>
        <p:txBody>
          <a:bodyPr/>
          <a:lstStyle/>
          <a:p>
            <a:fld id="{1DCD07C8-9C20-48F6-B5F3-7CFB628F0761}" type="slidenum">
              <a:rPr lang="en-US" smtClean="0"/>
              <a:t>‹#›</a:t>
            </a:fld>
            <a:endParaRPr lang="en-US"/>
          </a:p>
        </p:txBody>
      </p:sp>
    </p:spTree>
    <p:extLst>
      <p:ext uri="{BB962C8B-B14F-4D97-AF65-F5344CB8AC3E}">
        <p14:creationId xmlns:p14="http://schemas.microsoft.com/office/powerpoint/2010/main" val="305493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97C0-EDA9-4211-8B77-8DAC423A77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1693E8-3EBF-4717-BC9F-9FDE8A96D2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44FF49-65B1-4781-9A30-CB2E518F1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7839D-9408-46B7-A07B-40570BAD46C3}"/>
              </a:ext>
            </a:extLst>
          </p:cNvPr>
          <p:cNvSpPr>
            <a:spLocks noGrp="1"/>
          </p:cNvSpPr>
          <p:nvPr>
            <p:ph type="dt" sz="half" idx="10"/>
          </p:nvPr>
        </p:nvSpPr>
        <p:spPr/>
        <p:txBody>
          <a:bodyPr/>
          <a:lstStyle/>
          <a:p>
            <a:fld id="{E22121C1-B860-4DF9-B3EF-A745F1D186CF}" type="datetimeFigureOut">
              <a:rPr lang="en-US" smtClean="0"/>
              <a:t>9/30/2025</a:t>
            </a:fld>
            <a:endParaRPr lang="en-US"/>
          </a:p>
        </p:txBody>
      </p:sp>
      <p:sp>
        <p:nvSpPr>
          <p:cNvPr id="6" name="Footer Placeholder 5">
            <a:extLst>
              <a:ext uri="{FF2B5EF4-FFF2-40B4-BE49-F238E27FC236}">
                <a16:creationId xmlns:a16="http://schemas.microsoft.com/office/drawing/2014/main" id="{48EC12CC-8019-4CD8-989B-E35B29257A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DF2F2-CD41-4E0B-BB9D-96960FFA4158}"/>
              </a:ext>
            </a:extLst>
          </p:cNvPr>
          <p:cNvSpPr>
            <a:spLocks noGrp="1"/>
          </p:cNvSpPr>
          <p:nvPr>
            <p:ph type="sldNum" sz="quarter" idx="12"/>
          </p:nvPr>
        </p:nvSpPr>
        <p:spPr/>
        <p:txBody>
          <a:bodyPr/>
          <a:lstStyle/>
          <a:p>
            <a:fld id="{1DCD07C8-9C20-48F6-B5F3-7CFB628F0761}" type="slidenum">
              <a:rPr lang="en-US" smtClean="0"/>
              <a:t>‹#›</a:t>
            </a:fld>
            <a:endParaRPr lang="en-US"/>
          </a:p>
        </p:txBody>
      </p:sp>
    </p:spTree>
    <p:extLst>
      <p:ext uri="{BB962C8B-B14F-4D97-AF65-F5344CB8AC3E}">
        <p14:creationId xmlns:p14="http://schemas.microsoft.com/office/powerpoint/2010/main" val="403276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E85752-C8F2-4341-A6EE-21DE5926A6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E0A701-0F96-4EA5-AF3F-B622ADD54C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35CFB-198A-47CD-A751-F6E1E14902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121C1-B860-4DF9-B3EF-A745F1D186CF}" type="datetimeFigureOut">
              <a:rPr lang="en-US" smtClean="0"/>
              <a:t>9/30/2025</a:t>
            </a:fld>
            <a:endParaRPr lang="en-US"/>
          </a:p>
        </p:txBody>
      </p:sp>
      <p:sp>
        <p:nvSpPr>
          <p:cNvPr id="5" name="Footer Placeholder 4">
            <a:extLst>
              <a:ext uri="{FF2B5EF4-FFF2-40B4-BE49-F238E27FC236}">
                <a16:creationId xmlns:a16="http://schemas.microsoft.com/office/drawing/2014/main" id="{E50AD22A-E6F7-4181-A0AA-981531DDB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E62FAC-2225-4519-8E74-0C6F63F8F4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D07C8-9C20-48F6-B5F3-7CFB628F0761}" type="slidenum">
              <a:rPr lang="en-US" smtClean="0"/>
              <a:t>‹#›</a:t>
            </a:fld>
            <a:endParaRPr lang="en-US"/>
          </a:p>
        </p:txBody>
      </p:sp>
    </p:spTree>
    <p:extLst>
      <p:ext uri="{BB962C8B-B14F-4D97-AF65-F5344CB8AC3E}">
        <p14:creationId xmlns:p14="http://schemas.microsoft.com/office/powerpoint/2010/main" val="3113286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B7861B3C-D697-4DEC-82B1-C2A812367011}"/>
              </a:ext>
            </a:extLst>
          </p:cNvPr>
          <p:cNvSpPr txBox="1"/>
          <p:nvPr/>
        </p:nvSpPr>
        <p:spPr>
          <a:xfrm>
            <a:off x="4165600" y="2062045"/>
            <a:ext cx="4408966" cy="1938992"/>
          </a:xfrm>
          <a:prstGeom prst="rect">
            <a:avLst/>
          </a:prstGeom>
          <a:noFill/>
        </p:spPr>
        <p:txBody>
          <a:bodyPr wrap="square" rtlCol="0">
            <a:spAutoFit/>
          </a:bodyPr>
          <a:lstStyle/>
          <a:p>
            <a:r>
              <a:rPr lang="id-ID" sz="4000" b="1" dirty="0">
                <a:solidFill>
                  <a:schemeClr val="tx1">
                    <a:lumMod val="65000"/>
                    <a:lumOff val="35000"/>
                  </a:schemeClr>
                </a:solidFill>
                <a:latin typeface="Tw Cen MT" panose="020B0602020104020603" pitchFamily="34" charset="0"/>
              </a:rPr>
              <a:t>Pendidikan Karakter dan Anti Korupsi</a:t>
            </a:r>
            <a:endParaRPr lang="en-US" sz="4000" b="1" dirty="0">
              <a:solidFill>
                <a:schemeClr val="tx1">
                  <a:lumMod val="65000"/>
                  <a:lumOff val="35000"/>
                </a:schemeClr>
              </a:solidFill>
              <a:latin typeface="Tw Cen MT" panose="020B0602020104020603" pitchFamily="34" charset="0"/>
            </a:endParaRPr>
          </a:p>
        </p:txBody>
      </p:sp>
      <p:sp>
        <p:nvSpPr>
          <p:cNvPr id="35" name="Oval 34">
            <a:extLst>
              <a:ext uri="{FF2B5EF4-FFF2-40B4-BE49-F238E27FC236}">
                <a16:creationId xmlns:a16="http://schemas.microsoft.com/office/drawing/2014/main" id="{1C1B38C3-3AAF-479D-AED4-4BAE4006EA2F}"/>
              </a:ext>
            </a:extLst>
          </p:cNvPr>
          <p:cNvSpPr/>
          <p:nvPr/>
        </p:nvSpPr>
        <p:spPr>
          <a:xfrm>
            <a:off x="8663275" y="1811068"/>
            <a:ext cx="3117876" cy="3117876"/>
          </a:xfrm>
          <a:prstGeom prst="ellipse">
            <a:avLst/>
          </a:prstGeom>
          <a:solidFill>
            <a:schemeClr val="bg1">
              <a:lumMod val="95000"/>
            </a:schemeClr>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5D06140-381E-4587-B7C1-0C78C1D2DDF5}"/>
              </a:ext>
            </a:extLst>
          </p:cNvPr>
          <p:cNvSpPr/>
          <p:nvPr/>
        </p:nvSpPr>
        <p:spPr>
          <a:xfrm>
            <a:off x="9002236" y="2150029"/>
            <a:ext cx="2439954" cy="2439954"/>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4B979D1-9EDB-4E5F-8AA5-54D35CC20D72}"/>
              </a:ext>
            </a:extLst>
          </p:cNvPr>
          <p:cNvSpPr/>
          <p:nvPr/>
        </p:nvSpPr>
        <p:spPr>
          <a:xfrm>
            <a:off x="9218401" y="2366194"/>
            <a:ext cx="2007624" cy="2007624"/>
          </a:xfrm>
          <a:prstGeom prst="ellipse">
            <a:avLst/>
          </a:prstGeom>
          <a:solidFill>
            <a:srgbClr val="F0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3294F917-7E44-4049-A1C0-D4DA261A9118}"/>
              </a:ext>
            </a:extLst>
          </p:cNvPr>
          <p:cNvGrpSpPr/>
          <p:nvPr/>
        </p:nvGrpSpPr>
        <p:grpSpPr>
          <a:xfrm>
            <a:off x="9568728" y="2716520"/>
            <a:ext cx="1306970" cy="1306970"/>
            <a:chOff x="4995674" y="4044712"/>
            <a:chExt cx="848364" cy="848364"/>
          </a:xfrm>
          <a:solidFill>
            <a:srgbClr val="FF5969"/>
          </a:solidFill>
        </p:grpSpPr>
        <p:grpSp>
          <p:nvGrpSpPr>
            <p:cNvPr id="39" name="Group 38">
              <a:extLst>
                <a:ext uri="{FF2B5EF4-FFF2-40B4-BE49-F238E27FC236}">
                  <a16:creationId xmlns:a16="http://schemas.microsoft.com/office/drawing/2014/main" id="{A8F43EE8-672E-4B32-BF95-F0435700C184}"/>
                </a:ext>
              </a:extLst>
            </p:cNvPr>
            <p:cNvGrpSpPr/>
            <p:nvPr/>
          </p:nvGrpSpPr>
          <p:grpSpPr>
            <a:xfrm>
              <a:off x="5011823" y="4060861"/>
              <a:ext cx="816066" cy="816066"/>
              <a:chOff x="3205163" y="1762126"/>
              <a:chExt cx="601662" cy="601662"/>
            </a:xfrm>
            <a:grpFill/>
          </p:grpSpPr>
          <p:sp>
            <p:nvSpPr>
              <p:cNvPr id="44" name="Freeform 176">
                <a:extLst>
                  <a:ext uri="{FF2B5EF4-FFF2-40B4-BE49-F238E27FC236}">
                    <a16:creationId xmlns:a16="http://schemas.microsoft.com/office/drawing/2014/main" id="{CBCCA0A3-2399-4D10-A809-35D810618164}"/>
                  </a:ext>
                </a:extLst>
              </p:cNvPr>
              <p:cNvSpPr>
                <a:spLocks/>
              </p:cNvSpPr>
              <p:nvPr/>
            </p:nvSpPr>
            <p:spPr bwMode="auto">
              <a:xfrm>
                <a:off x="3494088" y="1762126"/>
                <a:ext cx="23813" cy="73025"/>
              </a:xfrm>
              <a:custGeom>
                <a:avLst/>
                <a:gdLst>
                  <a:gd name="T0" fmla="*/ 15 w 30"/>
                  <a:gd name="T1" fmla="*/ 95 h 95"/>
                  <a:gd name="T2" fmla="*/ 0 w 30"/>
                  <a:gd name="T3" fmla="*/ 80 h 95"/>
                  <a:gd name="T4" fmla="*/ 0 w 30"/>
                  <a:gd name="T5" fmla="*/ 15 h 95"/>
                  <a:gd name="T6" fmla="*/ 15 w 30"/>
                  <a:gd name="T7" fmla="*/ 0 h 95"/>
                  <a:gd name="T8" fmla="*/ 30 w 30"/>
                  <a:gd name="T9" fmla="*/ 15 h 95"/>
                  <a:gd name="T10" fmla="*/ 30 w 30"/>
                  <a:gd name="T11" fmla="*/ 80 h 95"/>
                  <a:gd name="T12" fmla="*/ 15 w 30"/>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30" h="95">
                    <a:moveTo>
                      <a:pt x="15" y="95"/>
                    </a:moveTo>
                    <a:cubicBezTo>
                      <a:pt x="7" y="95"/>
                      <a:pt x="0" y="88"/>
                      <a:pt x="0" y="80"/>
                    </a:cubicBezTo>
                    <a:lnTo>
                      <a:pt x="0" y="15"/>
                    </a:lnTo>
                    <a:cubicBezTo>
                      <a:pt x="0" y="7"/>
                      <a:pt x="7" y="0"/>
                      <a:pt x="15" y="0"/>
                    </a:cubicBezTo>
                    <a:cubicBezTo>
                      <a:pt x="24" y="0"/>
                      <a:pt x="30" y="7"/>
                      <a:pt x="30" y="15"/>
                    </a:cubicBezTo>
                    <a:lnTo>
                      <a:pt x="30" y="80"/>
                    </a:lnTo>
                    <a:cubicBezTo>
                      <a:pt x="30" y="88"/>
                      <a:pt x="24" y="95"/>
                      <a:pt x="15"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7">
                <a:extLst>
                  <a:ext uri="{FF2B5EF4-FFF2-40B4-BE49-F238E27FC236}">
                    <a16:creationId xmlns:a16="http://schemas.microsoft.com/office/drawing/2014/main" id="{503DC983-423A-4FF6-BA05-7B8732162113}"/>
                  </a:ext>
                </a:extLst>
              </p:cNvPr>
              <p:cNvSpPr>
                <a:spLocks/>
              </p:cNvSpPr>
              <p:nvPr/>
            </p:nvSpPr>
            <p:spPr bwMode="auto">
              <a:xfrm>
                <a:off x="3613150" y="1800226"/>
                <a:ext cx="50800" cy="66675"/>
              </a:xfrm>
              <a:custGeom>
                <a:avLst/>
                <a:gdLst>
                  <a:gd name="T0" fmla="*/ 17 w 67"/>
                  <a:gd name="T1" fmla="*/ 88 h 88"/>
                  <a:gd name="T2" fmla="*/ 10 w 67"/>
                  <a:gd name="T3" fmla="*/ 86 h 88"/>
                  <a:gd name="T4" fmla="*/ 4 w 67"/>
                  <a:gd name="T5" fmla="*/ 66 h 88"/>
                  <a:gd name="T6" fmla="*/ 37 w 67"/>
                  <a:gd name="T7" fmla="*/ 9 h 88"/>
                  <a:gd name="T8" fmla="*/ 57 w 67"/>
                  <a:gd name="T9" fmla="*/ 4 h 88"/>
                  <a:gd name="T10" fmla="*/ 63 w 67"/>
                  <a:gd name="T11" fmla="*/ 24 h 88"/>
                  <a:gd name="T12" fmla="*/ 30 w 67"/>
                  <a:gd name="T13" fmla="*/ 81 h 88"/>
                  <a:gd name="T14" fmla="*/ 17 w 67"/>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8">
                    <a:moveTo>
                      <a:pt x="17" y="88"/>
                    </a:moveTo>
                    <a:cubicBezTo>
                      <a:pt x="15" y="88"/>
                      <a:pt x="12" y="88"/>
                      <a:pt x="10" y="86"/>
                    </a:cubicBezTo>
                    <a:cubicBezTo>
                      <a:pt x="3" y="82"/>
                      <a:pt x="0" y="73"/>
                      <a:pt x="4" y="66"/>
                    </a:cubicBezTo>
                    <a:lnTo>
                      <a:pt x="37" y="9"/>
                    </a:lnTo>
                    <a:cubicBezTo>
                      <a:pt x="41" y="2"/>
                      <a:pt x="50" y="0"/>
                      <a:pt x="57" y="4"/>
                    </a:cubicBezTo>
                    <a:cubicBezTo>
                      <a:pt x="65" y="8"/>
                      <a:pt x="67" y="17"/>
                      <a:pt x="63" y="24"/>
                    </a:cubicBezTo>
                    <a:lnTo>
                      <a:pt x="30" y="81"/>
                    </a:lnTo>
                    <a:cubicBezTo>
                      <a:pt x="28" y="85"/>
                      <a:pt x="23" y="88"/>
                      <a:pt x="1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8">
                <a:extLst>
                  <a:ext uri="{FF2B5EF4-FFF2-40B4-BE49-F238E27FC236}">
                    <a16:creationId xmlns:a16="http://schemas.microsoft.com/office/drawing/2014/main" id="{E0A817ED-AA63-45B9-AEDA-E5FA3BF671F2}"/>
                  </a:ext>
                </a:extLst>
              </p:cNvPr>
              <p:cNvSpPr>
                <a:spLocks/>
              </p:cNvSpPr>
              <p:nvPr/>
            </p:nvSpPr>
            <p:spPr bwMode="auto">
              <a:xfrm>
                <a:off x="3700463" y="1905001"/>
                <a:ext cx="69850" cy="49213"/>
              </a:xfrm>
              <a:custGeom>
                <a:avLst/>
                <a:gdLst>
                  <a:gd name="T0" fmla="*/ 17 w 91"/>
                  <a:gd name="T1" fmla="*/ 65 h 65"/>
                  <a:gd name="T2" fmla="*/ 4 w 91"/>
                  <a:gd name="T3" fmla="*/ 58 h 65"/>
                  <a:gd name="T4" fmla="*/ 10 w 91"/>
                  <a:gd name="T5" fmla="*/ 37 h 65"/>
                  <a:gd name="T6" fmla="*/ 66 w 91"/>
                  <a:gd name="T7" fmla="*/ 5 h 65"/>
                  <a:gd name="T8" fmla="*/ 87 w 91"/>
                  <a:gd name="T9" fmla="*/ 10 h 65"/>
                  <a:gd name="T10" fmla="*/ 81 w 91"/>
                  <a:gd name="T11" fmla="*/ 31 h 65"/>
                  <a:gd name="T12" fmla="*/ 25 w 91"/>
                  <a:gd name="T13" fmla="*/ 63 h 65"/>
                  <a:gd name="T14" fmla="*/ 17 w 91"/>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5">
                    <a:moveTo>
                      <a:pt x="17" y="65"/>
                    </a:moveTo>
                    <a:cubicBezTo>
                      <a:pt x="12" y="65"/>
                      <a:pt x="7" y="62"/>
                      <a:pt x="4" y="58"/>
                    </a:cubicBezTo>
                    <a:cubicBezTo>
                      <a:pt x="0" y="50"/>
                      <a:pt x="3" y="41"/>
                      <a:pt x="10" y="37"/>
                    </a:cubicBezTo>
                    <a:lnTo>
                      <a:pt x="66" y="5"/>
                    </a:lnTo>
                    <a:cubicBezTo>
                      <a:pt x="73" y="0"/>
                      <a:pt x="82" y="3"/>
                      <a:pt x="87" y="10"/>
                    </a:cubicBezTo>
                    <a:cubicBezTo>
                      <a:pt x="91" y="17"/>
                      <a:pt x="88" y="26"/>
                      <a:pt x="81" y="31"/>
                    </a:cubicBezTo>
                    <a:lnTo>
                      <a:pt x="25" y="63"/>
                    </a:lnTo>
                    <a:cubicBezTo>
                      <a:pt x="22" y="64"/>
                      <a:pt x="20" y="65"/>
                      <a:pt x="17" y="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79">
                <a:extLst>
                  <a:ext uri="{FF2B5EF4-FFF2-40B4-BE49-F238E27FC236}">
                    <a16:creationId xmlns:a16="http://schemas.microsoft.com/office/drawing/2014/main" id="{A38C15EE-44B9-4486-A21B-D0AD2E83B15B}"/>
                  </a:ext>
                </a:extLst>
              </p:cNvPr>
              <p:cNvSpPr>
                <a:spLocks/>
              </p:cNvSpPr>
              <p:nvPr/>
            </p:nvSpPr>
            <p:spPr bwMode="auto">
              <a:xfrm>
                <a:off x="3733800" y="2051051"/>
                <a:ext cx="73025" cy="23813"/>
              </a:xfrm>
              <a:custGeom>
                <a:avLst/>
                <a:gdLst>
                  <a:gd name="T0" fmla="*/ 80 w 95"/>
                  <a:gd name="T1" fmla="*/ 30 h 30"/>
                  <a:gd name="T2" fmla="*/ 15 w 95"/>
                  <a:gd name="T3" fmla="*/ 30 h 30"/>
                  <a:gd name="T4" fmla="*/ 0 w 95"/>
                  <a:gd name="T5" fmla="*/ 15 h 30"/>
                  <a:gd name="T6" fmla="*/ 15 w 95"/>
                  <a:gd name="T7" fmla="*/ 0 h 30"/>
                  <a:gd name="T8" fmla="*/ 80 w 95"/>
                  <a:gd name="T9" fmla="*/ 0 h 30"/>
                  <a:gd name="T10" fmla="*/ 95 w 95"/>
                  <a:gd name="T11" fmla="*/ 15 h 30"/>
                  <a:gd name="T12" fmla="*/ 80 w 95"/>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95" h="30">
                    <a:moveTo>
                      <a:pt x="80" y="30"/>
                    </a:moveTo>
                    <a:lnTo>
                      <a:pt x="15" y="30"/>
                    </a:lnTo>
                    <a:cubicBezTo>
                      <a:pt x="7" y="30"/>
                      <a:pt x="0" y="23"/>
                      <a:pt x="0" y="15"/>
                    </a:cubicBezTo>
                    <a:cubicBezTo>
                      <a:pt x="0" y="7"/>
                      <a:pt x="7" y="0"/>
                      <a:pt x="15" y="0"/>
                    </a:cubicBezTo>
                    <a:lnTo>
                      <a:pt x="80" y="0"/>
                    </a:lnTo>
                    <a:cubicBezTo>
                      <a:pt x="89" y="0"/>
                      <a:pt x="95" y="7"/>
                      <a:pt x="95" y="15"/>
                    </a:cubicBezTo>
                    <a:cubicBezTo>
                      <a:pt x="95" y="23"/>
                      <a:pt x="89" y="30"/>
                      <a:pt x="8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80">
                <a:extLst>
                  <a:ext uri="{FF2B5EF4-FFF2-40B4-BE49-F238E27FC236}">
                    <a16:creationId xmlns:a16="http://schemas.microsoft.com/office/drawing/2014/main" id="{964D9B02-1DBE-44B7-B226-E4213B8049A5}"/>
                  </a:ext>
                </a:extLst>
              </p:cNvPr>
              <p:cNvSpPr>
                <a:spLocks/>
              </p:cNvSpPr>
              <p:nvPr/>
            </p:nvSpPr>
            <p:spPr bwMode="auto">
              <a:xfrm>
                <a:off x="3700463" y="2170113"/>
                <a:ext cx="69850" cy="49213"/>
              </a:xfrm>
              <a:custGeom>
                <a:avLst/>
                <a:gdLst>
                  <a:gd name="T0" fmla="*/ 73 w 91"/>
                  <a:gd name="T1" fmla="*/ 65 h 65"/>
                  <a:gd name="T2" fmla="*/ 66 w 91"/>
                  <a:gd name="T3" fmla="*/ 62 h 65"/>
                  <a:gd name="T4" fmla="*/ 10 w 91"/>
                  <a:gd name="T5" fmla="*/ 30 h 65"/>
                  <a:gd name="T6" fmla="*/ 4 w 91"/>
                  <a:gd name="T7" fmla="*/ 9 h 65"/>
                  <a:gd name="T8" fmla="*/ 25 w 91"/>
                  <a:gd name="T9" fmla="*/ 4 h 65"/>
                  <a:gd name="T10" fmla="*/ 81 w 91"/>
                  <a:gd name="T11" fmla="*/ 36 h 65"/>
                  <a:gd name="T12" fmla="*/ 87 w 91"/>
                  <a:gd name="T13" fmla="*/ 57 h 65"/>
                  <a:gd name="T14" fmla="*/ 73 w 91"/>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5">
                    <a:moveTo>
                      <a:pt x="73" y="65"/>
                    </a:moveTo>
                    <a:cubicBezTo>
                      <a:pt x="71" y="65"/>
                      <a:pt x="68" y="64"/>
                      <a:pt x="66" y="62"/>
                    </a:cubicBezTo>
                    <a:lnTo>
                      <a:pt x="10" y="30"/>
                    </a:lnTo>
                    <a:cubicBezTo>
                      <a:pt x="3" y="26"/>
                      <a:pt x="0" y="17"/>
                      <a:pt x="4" y="9"/>
                    </a:cubicBezTo>
                    <a:cubicBezTo>
                      <a:pt x="8" y="2"/>
                      <a:pt x="18" y="0"/>
                      <a:pt x="25" y="4"/>
                    </a:cubicBezTo>
                    <a:lnTo>
                      <a:pt x="81" y="36"/>
                    </a:lnTo>
                    <a:cubicBezTo>
                      <a:pt x="88" y="41"/>
                      <a:pt x="91" y="50"/>
                      <a:pt x="87" y="57"/>
                    </a:cubicBezTo>
                    <a:cubicBezTo>
                      <a:pt x="84" y="62"/>
                      <a:pt x="79" y="65"/>
                      <a:pt x="73" y="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1">
                <a:extLst>
                  <a:ext uri="{FF2B5EF4-FFF2-40B4-BE49-F238E27FC236}">
                    <a16:creationId xmlns:a16="http://schemas.microsoft.com/office/drawing/2014/main" id="{CA921639-C01F-498D-B1FA-F94F3F40911B}"/>
                  </a:ext>
                </a:extLst>
              </p:cNvPr>
              <p:cNvSpPr>
                <a:spLocks/>
              </p:cNvSpPr>
              <p:nvPr/>
            </p:nvSpPr>
            <p:spPr bwMode="auto">
              <a:xfrm>
                <a:off x="3613150" y="2257426"/>
                <a:ext cx="50800" cy="66675"/>
              </a:xfrm>
              <a:custGeom>
                <a:avLst/>
                <a:gdLst>
                  <a:gd name="T0" fmla="*/ 50 w 67"/>
                  <a:gd name="T1" fmla="*/ 88 h 88"/>
                  <a:gd name="T2" fmla="*/ 37 w 67"/>
                  <a:gd name="T3" fmla="*/ 81 h 88"/>
                  <a:gd name="T4" fmla="*/ 4 w 67"/>
                  <a:gd name="T5" fmla="*/ 24 h 88"/>
                  <a:gd name="T6" fmla="*/ 10 w 67"/>
                  <a:gd name="T7" fmla="*/ 4 h 88"/>
                  <a:gd name="T8" fmla="*/ 30 w 67"/>
                  <a:gd name="T9" fmla="*/ 9 h 88"/>
                  <a:gd name="T10" fmla="*/ 63 w 67"/>
                  <a:gd name="T11" fmla="*/ 66 h 88"/>
                  <a:gd name="T12" fmla="*/ 57 w 67"/>
                  <a:gd name="T13" fmla="*/ 86 h 88"/>
                  <a:gd name="T14" fmla="*/ 50 w 67"/>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8">
                    <a:moveTo>
                      <a:pt x="50" y="88"/>
                    </a:moveTo>
                    <a:cubicBezTo>
                      <a:pt x="45" y="88"/>
                      <a:pt x="40" y="85"/>
                      <a:pt x="37" y="81"/>
                    </a:cubicBezTo>
                    <a:lnTo>
                      <a:pt x="4" y="24"/>
                    </a:lnTo>
                    <a:cubicBezTo>
                      <a:pt x="0" y="17"/>
                      <a:pt x="3" y="8"/>
                      <a:pt x="10" y="4"/>
                    </a:cubicBezTo>
                    <a:cubicBezTo>
                      <a:pt x="17" y="0"/>
                      <a:pt x="26" y="2"/>
                      <a:pt x="30" y="9"/>
                    </a:cubicBezTo>
                    <a:lnTo>
                      <a:pt x="63" y="66"/>
                    </a:lnTo>
                    <a:cubicBezTo>
                      <a:pt x="67" y="73"/>
                      <a:pt x="65" y="82"/>
                      <a:pt x="57" y="86"/>
                    </a:cubicBezTo>
                    <a:cubicBezTo>
                      <a:pt x="55" y="88"/>
                      <a:pt x="52" y="88"/>
                      <a:pt x="5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82">
                <a:extLst>
                  <a:ext uri="{FF2B5EF4-FFF2-40B4-BE49-F238E27FC236}">
                    <a16:creationId xmlns:a16="http://schemas.microsoft.com/office/drawing/2014/main" id="{E948404B-5635-4AAC-B7A7-7023342D21B9}"/>
                  </a:ext>
                </a:extLst>
              </p:cNvPr>
              <p:cNvSpPr>
                <a:spLocks/>
              </p:cNvSpPr>
              <p:nvPr/>
            </p:nvSpPr>
            <p:spPr bwMode="auto">
              <a:xfrm>
                <a:off x="3494088" y="2290763"/>
                <a:ext cx="23813" cy="73025"/>
              </a:xfrm>
              <a:custGeom>
                <a:avLst/>
                <a:gdLst>
                  <a:gd name="T0" fmla="*/ 15 w 30"/>
                  <a:gd name="T1" fmla="*/ 95 h 95"/>
                  <a:gd name="T2" fmla="*/ 0 w 30"/>
                  <a:gd name="T3" fmla="*/ 80 h 95"/>
                  <a:gd name="T4" fmla="*/ 0 w 30"/>
                  <a:gd name="T5" fmla="*/ 15 h 95"/>
                  <a:gd name="T6" fmla="*/ 15 w 30"/>
                  <a:gd name="T7" fmla="*/ 0 h 95"/>
                  <a:gd name="T8" fmla="*/ 30 w 30"/>
                  <a:gd name="T9" fmla="*/ 15 h 95"/>
                  <a:gd name="T10" fmla="*/ 30 w 30"/>
                  <a:gd name="T11" fmla="*/ 80 h 95"/>
                  <a:gd name="T12" fmla="*/ 15 w 30"/>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30" h="95">
                    <a:moveTo>
                      <a:pt x="15" y="95"/>
                    </a:moveTo>
                    <a:cubicBezTo>
                      <a:pt x="7" y="95"/>
                      <a:pt x="0" y="88"/>
                      <a:pt x="0" y="80"/>
                    </a:cubicBezTo>
                    <a:lnTo>
                      <a:pt x="0" y="15"/>
                    </a:lnTo>
                    <a:cubicBezTo>
                      <a:pt x="0" y="7"/>
                      <a:pt x="7" y="0"/>
                      <a:pt x="15" y="0"/>
                    </a:cubicBezTo>
                    <a:cubicBezTo>
                      <a:pt x="24" y="0"/>
                      <a:pt x="30" y="7"/>
                      <a:pt x="30" y="15"/>
                    </a:cubicBezTo>
                    <a:lnTo>
                      <a:pt x="30" y="80"/>
                    </a:lnTo>
                    <a:cubicBezTo>
                      <a:pt x="30" y="88"/>
                      <a:pt x="24" y="95"/>
                      <a:pt x="15"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83">
                <a:extLst>
                  <a:ext uri="{FF2B5EF4-FFF2-40B4-BE49-F238E27FC236}">
                    <a16:creationId xmlns:a16="http://schemas.microsoft.com/office/drawing/2014/main" id="{37FB5ABB-1B69-45E1-87C5-27F9D2F86BAB}"/>
                  </a:ext>
                </a:extLst>
              </p:cNvPr>
              <p:cNvSpPr>
                <a:spLocks/>
              </p:cNvSpPr>
              <p:nvPr/>
            </p:nvSpPr>
            <p:spPr bwMode="auto">
              <a:xfrm>
                <a:off x="3349625" y="2257426"/>
                <a:ext cx="50800" cy="66675"/>
              </a:xfrm>
              <a:custGeom>
                <a:avLst/>
                <a:gdLst>
                  <a:gd name="T0" fmla="*/ 17 w 67"/>
                  <a:gd name="T1" fmla="*/ 88 h 88"/>
                  <a:gd name="T2" fmla="*/ 9 w 67"/>
                  <a:gd name="T3" fmla="*/ 86 h 88"/>
                  <a:gd name="T4" fmla="*/ 4 w 67"/>
                  <a:gd name="T5" fmla="*/ 66 h 88"/>
                  <a:gd name="T6" fmla="*/ 36 w 67"/>
                  <a:gd name="T7" fmla="*/ 9 h 88"/>
                  <a:gd name="T8" fmla="*/ 57 w 67"/>
                  <a:gd name="T9" fmla="*/ 4 h 88"/>
                  <a:gd name="T10" fmla="*/ 62 w 67"/>
                  <a:gd name="T11" fmla="*/ 24 h 88"/>
                  <a:gd name="T12" fmla="*/ 30 w 67"/>
                  <a:gd name="T13" fmla="*/ 81 h 88"/>
                  <a:gd name="T14" fmla="*/ 17 w 67"/>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8">
                    <a:moveTo>
                      <a:pt x="17" y="88"/>
                    </a:moveTo>
                    <a:cubicBezTo>
                      <a:pt x="14" y="88"/>
                      <a:pt x="12" y="88"/>
                      <a:pt x="9" y="86"/>
                    </a:cubicBezTo>
                    <a:cubicBezTo>
                      <a:pt x="2" y="82"/>
                      <a:pt x="0" y="73"/>
                      <a:pt x="4" y="66"/>
                    </a:cubicBezTo>
                    <a:lnTo>
                      <a:pt x="36" y="9"/>
                    </a:lnTo>
                    <a:cubicBezTo>
                      <a:pt x="41" y="2"/>
                      <a:pt x="50" y="0"/>
                      <a:pt x="57" y="4"/>
                    </a:cubicBezTo>
                    <a:cubicBezTo>
                      <a:pt x="64" y="8"/>
                      <a:pt x="67" y="17"/>
                      <a:pt x="62" y="24"/>
                    </a:cubicBezTo>
                    <a:lnTo>
                      <a:pt x="30" y="81"/>
                    </a:lnTo>
                    <a:cubicBezTo>
                      <a:pt x="27" y="85"/>
                      <a:pt x="22" y="88"/>
                      <a:pt x="1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84">
                <a:extLst>
                  <a:ext uri="{FF2B5EF4-FFF2-40B4-BE49-F238E27FC236}">
                    <a16:creationId xmlns:a16="http://schemas.microsoft.com/office/drawing/2014/main" id="{073A29D0-54F1-4ACC-8F7E-A13508AB87D4}"/>
                  </a:ext>
                </a:extLst>
              </p:cNvPr>
              <p:cNvSpPr>
                <a:spLocks/>
              </p:cNvSpPr>
              <p:nvPr/>
            </p:nvSpPr>
            <p:spPr bwMode="auto">
              <a:xfrm>
                <a:off x="3243263" y="2170113"/>
                <a:ext cx="69850" cy="49213"/>
              </a:xfrm>
              <a:custGeom>
                <a:avLst/>
                <a:gdLst>
                  <a:gd name="T0" fmla="*/ 17 w 91"/>
                  <a:gd name="T1" fmla="*/ 65 h 65"/>
                  <a:gd name="T2" fmla="*/ 4 w 91"/>
                  <a:gd name="T3" fmla="*/ 57 h 65"/>
                  <a:gd name="T4" fmla="*/ 10 w 91"/>
                  <a:gd name="T5" fmla="*/ 36 h 65"/>
                  <a:gd name="T6" fmla="*/ 66 w 91"/>
                  <a:gd name="T7" fmla="*/ 4 h 65"/>
                  <a:gd name="T8" fmla="*/ 87 w 91"/>
                  <a:gd name="T9" fmla="*/ 9 h 65"/>
                  <a:gd name="T10" fmla="*/ 81 w 91"/>
                  <a:gd name="T11" fmla="*/ 30 h 65"/>
                  <a:gd name="T12" fmla="*/ 25 w 91"/>
                  <a:gd name="T13" fmla="*/ 62 h 65"/>
                  <a:gd name="T14" fmla="*/ 17 w 91"/>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5">
                    <a:moveTo>
                      <a:pt x="17" y="65"/>
                    </a:moveTo>
                    <a:cubicBezTo>
                      <a:pt x="12" y="65"/>
                      <a:pt x="7" y="62"/>
                      <a:pt x="4" y="57"/>
                    </a:cubicBezTo>
                    <a:cubicBezTo>
                      <a:pt x="0" y="50"/>
                      <a:pt x="3" y="41"/>
                      <a:pt x="10" y="36"/>
                    </a:cubicBezTo>
                    <a:lnTo>
                      <a:pt x="66" y="4"/>
                    </a:lnTo>
                    <a:cubicBezTo>
                      <a:pt x="73" y="0"/>
                      <a:pt x="82" y="2"/>
                      <a:pt x="87" y="9"/>
                    </a:cubicBezTo>
                    <a:cubicBezTo>
                      <a:pt x="91" y="17"/>
                      <a:pt x="88" y="26"/>
                      <a:pt x="81" y="30"/>
                    </a:cubicBezTo>
                    <a:lnTo>
                      <a:pt x="25" y="62"/>
                    </a:lnTo>
                    <a:cubicBezTo>
                      <a:pt x="22" y="64"/>
                      <a:pt x="20" y="65"/>
                      <a:pt x="17" y="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85">
                <a:extLst>
                  <a:ext uri="{FF2B5EF4-FFF2-40B4-BE49-F238E27FC236}">
                    <a16:creationId xmlns:a16="http://schemas.microsoft.com/office/drawing/2014/main" id="{3628A146-7C7A-4960-9BF0-75D013276B9B}"/>
                  </a:ext>
                </a:extLst>
              </p:cNvPr>
              <p:cNvSpPr>
                <a:spLocks/>
              </p:cNvSpPr>
              <p:nvPr/>
            </p:nvSpPr>
            <p:spPr bwMode="auto">
              <a:xfrm>
                <a:off x="3205163" y="2051051"/>
                <a:ext cx="73025" cy="23813"/>
              </a:xfrm>
              <a:custGeom>
                <a:avLst/>
                <a:gdLst>
                  <a:gd name="T0" fmla="*/ 80 w 96"/>
                  <a:gd name="T1" fmla="*/ 30 h 30"/>
                  <a:gd name="T2" fmla="*/ 16 w 96"/>
                  <a:gd name="T3" fmla="*/ 30 h 30"/>
                  <a:gd name="T4" fmla="*/ 0 w 96"/>
                  <a:gd name="T5" fmla="*/ 15 h 30"/>
                  <a:gd name="T6" fmla="*/ 16 w 96"/>
                  <a:gd name="T7" fmla="*/ 0 h 30"/>
                  <a:gd name="T8" fmla="*/ 80 w 96"/>
                  <a:gd name="T9" fmla="*/ 0 h 30"/>
                  <a:gd name="T10" fmla="*/ 96 w 96"/>
                  <a:gd name="T11" fmla="*/ 15 h 30"/>
                  <a:gd name="T12" fmla="*/ 80 w 9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96" h="30">
                    <a:moveTo>
                      <a:pt x="80" y="30"/>
                    </a:moveTo>
                    <a:lnTo>
                      <a:pt x="16" y="30"/>
                    </a:lnTo>
                    <a:cubicBezTo>
                      <a:pt x="7" y="30"/>
                      <a:pt x="0" y="23"/>
                      <a:pt x="0" y="15"/>
                    </a:cubicBezTo>
                    <a:cubicBezTo>
                      <a:pt x="0" y="7"/>
                      <a:pt x="7" y="0"/>
                      <a:pt x="16" y="0"/>
                    </a:cubicBezTo>
                    <a:lnTo>
                      <a:pt x="80" y="0"/>
                    </a:lnTo>
                    <a:cubicBezTo>
                      <a:pt x="89" y="0"/>
                      <a:pt x="96" y="7"/>
                      <a:pt x="96" y="15"/>
                    </a:cubicBezTo>
                    <a:cubicBezTo>
                      <a:pt x="96" y="23"/>
                      <a:pt x="89" y="30"/>
                      <a:pt x="8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86">
                <a:extLst>
                  <a:ext uri="{FF2B5EF4-FFF2-40B4-BE49-F238E27FC236}">
                    <a16:creationId xmlns:a16="http://schemas.microsoft.com/office/drawing/2014/main" id="{3ADA9244-899B-4BDC-9EBF-889A1BECFBEC}"/>
                  </a:ext>
                </a:extLst>
              </p:cNvPr>
              <p:cNvSpPr>
                <a:spLocks/>
              </p:cNvSpPr>
              <p:nvPr/>
            </p:nvSpPr>
            <p:spPr bwMode="auto">
              <a:xfrm>
                <a:off x="3243263" y="1905001"/>
                <a:ext cx="69850" cy="49213"/>
              </a:xfrm>
              <a:custGeom>
                <a:avLst/>
                <a:gdLst>
                  <a:gd name="T0" fmla="*/ 73 w 91"/>
                  <a:gd name="T1" fmla="*/ 65 h 65"/>
                  <a:gd name="T2" fmla="*/ 66 w 91"/>
                  <a:gd name="T3" fmla="*/ 63 h 65"/>
                  <a:gd name="T4" fmla="*/ 10 w 91"/>
                  <a:gd name="T5" fmla="*/ 31 h 65"/>
                  <a:gd name="T6" fmla="*/ 4 w 91"/>
                  <a:gd name="T7" fmla="*/ 10 h 65"/>
                  <a:gd name="T8" fmla="*/ 25 w 91"/>
                  <a:gd name="T9" fmla="*/ 5 h 65"/>
                  <a:gd name="T10" fmla="*/ 81 w 91"/>
                  <a:gd name="T11" fmla="*/ 37 h 65"/>
                  <a:gd name="T12" fmla="*/ 87 w 91"/>
                  <a:gd name="T13" fmla="*/ 58 h 65"/>
                  <a:gd name="T14" fmla="*/ 73 w 91"/>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5">
                    <a:moveTo>
                      <a:pt x="73" y="65"/>
                    </a:moveTo>
                    <a:cubicBezTo>
                      <a:pt x="71" y="65"/>
                      <a:pt x="68" y="64"/>
                      <a:pt x="66" y="63"/>
                    </a:cubicBezTo>
                    <a:lnTo>
                      <a:pt x="10" y="31"/>
                    </a:lnTo>
                    <a:cubicBezTo>
                      <a:pt x="3" y="26"/>
                      <a:pt x="0" y="17"/>
                      <a:pt x="4" y="10"/>
                    </a:cubicBezTo>
                    <a:cubicBezTo>
                      <a:pt x="8" y="3"/>
                      <a:pt x="18" y="0"/>
                      <a:pt x="25" y="5"/>
                    </a:cubicBezTo>
                    <a:lnTo>
                      <a:pt x="81" y="37"/>
                    </a:lnTo>
                    <a:cubicBezTo>
                      <a:pt x="88" y="41"/>
                      <a:pt x="91" y="50"/>
                      <a:pt x="87" y="58"/>
                    </a:cubicBezTo>
                    <a:cubicBezTo>
                      <a:pt x="84" y="62"/>
                      <a:pt x="79" y="65"/>
                      <a:pt x="7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87">
                <a:extLst>
                  <a:ext uri="{FF2B5EF4-FFF2-40B4-BE49-F238E27FC236}">
                    <a16:creationId xmlns:a16="http://schemas.microsoft.com/office/drawing/2014/main" id="{3B0374EA-1CF9-41D6-9AC9-49D6F66D911F}"/>
                  </a:ext>
                </a:extLst>
              </p:cNvPr>
              <p:cNvSpPr>
                <a:spLocks/>
              </p:cNvSpPr>
              <p:nvPr/>
            </p:nvSpPr>
            <p:spPr bwMode="auto">
              <a:xfrm>
                <a:off x="3349625" y="1800226"/>
                <a:ext cx="50800" cy="66675"/>
              </a:xfrm>
              <a:custGeom>
                <a:avLst/>
                <a:gdLst>
                  <a:gd name="T0" fmla="*/ 49 w 67"/>
                  <a:gd name="T1" fmla="*/ 88 h 88"/>
                  <a:gd name="T2" fmla="*/ 36 w 67"/>
                  <a:gd name="T3" fmla="*/ 81 h 88"/>
                  <a:gd name="T4" fmla="*/ 4 w 67"/>
                  <a:gd name="T5" fmla="*/ 24 h 88"/>
                  <a:gd name="T6" fmla="*/ 9 w 67"/>
                  <a:gd name="T7" fmla="*/ 4 h 88"/>
                  <a:gd name="T8" fmla="*/ 30 w 67"/>
                  <a:gd name="T9" fmla="*/ 9 h 88"/>
                  <a:gd name="T10" fmla="*/ 62 w 67"/>
                  <a:gd name="T11" fmla="*/ 66 h 88"/>
                  <a:gd name="T12" fmla="*/ 57 w 67"/>
                  <a:gd name="T13" fmla="*/ 86 h 88"/>
                  <a:gd name="T14" fmla="*/ 49 w 67"/>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8">
                    <a:moveTo>
                      <a:pt x="49" y="88"/>
                    </a:moveTo>
                    <a:cubicBezTo>
                      <a:pt x="44" y="88"/>
                      <a:pt x="39" y="85"/>
                      <a:pt x="36" y="81"/>
                    </a:cubicBezTo>
                    <a:lnTo>
                      <a:pt x="4" y="24"/>
                    </a:lnTo>
                    <a:cubicBezTo>
                      <a:pt x="0" y="17"/>
                      <a:pt x="2" y="8"/>
                      <a:pt x="9" y="4"/>
                    </a:cubicBezTo>
                    <a:cubicBezTo>
                      <a:pt x="17" y="0"/>
                      <a:pt x="26" y="2"/>
                      <a:pt x="30" y="9"/>
                    </a:cubicBezTo>
                    <a:lnTo>
                      <a:pt x="62" y="66"/>
                    </a:lnTo>
                    <a:cubicBezTo>
                      <a:pt x="67" y="73"/>
                      <a:pt x="64" y="82"/>
                      <a:pt x="57" y="86"/>
                    </a:cubicBezTo>
                    <a:cubicBezTo>
                      <a:pt x="55" y="88"/>
                      <a:pt x="52" y="88"/>
                      <a:pt x="49"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Circle: Hollow 39">
              <a:extLst>
                <a:ext uri="{FF2B5EF4-FFF2-40B4-BE49-F238E27FC236}">
                  <a16:creationId xmlns:a16="http://schemas.microsoft.com/office/drawing/2014/main" id="{DA1AA21E-51F7-4014-93B9-1F4F8F41D43E}"/>
                </a:ext>
              </a:extLst>
            </p:cNvPr>
            <p:cNvSpPr/>
            <p:nvPr/>
          </p:nvSpPr>
          <p:spPr>
            <a:xfrm>
              <a:off x="4995674" y="4044712"/>
              <a:ext cx="848364" cy="848364"/>
            </a:xfrm>
            <a:prstGeom prst="donut">
              <a:avLst>
                <a:gd name="adj" fmla="val 394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Circle: Hollow 40">
              <a:extLst>
                <a:ext uri="{FF2B5EF4-FFF2-40B4-BE49-F238E27FC236}">
                  <a16:creationId xmlns:a16="http://schemas.microsoft.com/office/drawing/2014/main" id="{98441A9A-3BC7-4A45-8609-43E3914D1BA3}"/>
                </a:ext>
              </a:extLst>
            </p:cNvPr>
            <p:cNvSpPr/>
            <p:nvPr/>
          </p:nvSpPr>
          <p:spPr>
            <a:xfrm>
              <a:off x="5348489" y="4397528"/>
              <a:ext cx="142736" cy="142734"/>
            </a:xfrm>
            <a:prstGeom prst="donut">
              <a:avLst>
                <a:gd name="adj" fmla="val 2263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Rectangle: Top Corners Rounded 41">
              <a:extLst>
                <a:ext uri="{FF2B5EF4-FFF2-40B4-BE49-F238E27FC236}">
                  <a16:creationId xmlns:a16="http://schemas.microsoft.com/office/drawing/2014/main" id="{21CC3DAE-A85A-46B9-A86B-4F2D6B1CA26D}"/>
                </a:ext>
              </a:extLst>
            </p:cNvPr>
            <p:cNvSpPr/>
            <p:nvPr/>
          </p:nvSpPr>
          <p:spPr>
            <a:xfrm rot="14339270">
              <a:off x="5285405" y="4456369"/>
              <a:ext cx="36576" cy="17365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Top Corners Rounded 42">
              <a:extLst>
                <a:ext uri="{FF2B5EF4-FFF2-40B4-BE49-F238E27FC236}">
                  <a16:creationId xmlns:a16="http://schemas.microsoft.com/office/drawing/2014/main" id="{B705DBF9-C149-4181-AD23-98D973A517AF}"/>
                </a:ext>
              </a:extLst>
            </p:cNvPr>
            <p:cNvSpPr/>
            <p:nvPr/>
          </p:nvSpPr>
          <p:spPr>
            <a:xfrm>
              <a:off x="5400584" y="4207394"/>
              <a:ext cx="36576" cy="20441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D5397267-E195-47F0-8B17-C8B27E638113}"/>
              </a:ext>
            </a:extLst>
          </p:cNvPr>
          <p:cNvSpPr txBox="1"/>
          <p:nvPr/>
        </p:nvSpPr>
        <p:spPr>
          <a:xfrm>
            <a:off x="-65902" y="6657945"/>
            <a:ext cx="4408966" cy="200055"/>
          </a:xfrm>
          <a:prstGeom prst="rect">
            <a:avLst/>
          </a:prstGeom>
          <a:noFill/>
        </p:spPr>
        <p:txBody>
          <a:bodyPr wrap="square" rtlCol="0">
            <a:spAutoFit/>
          </a:bodyPr>
          <a:lstStyle/>
          <a:p>
            <a:r>
              <a:rPr lang="id-ID" sz="700" b="1" dirty="0">
                <a:solidFill>
                  <a:schemeClr val="tx1">
                    <a:lumMod val="65000"/>
                    <a:lumOff val="35000"/>
                  </a:schemeClr>
                </a:solidFill>
                <a:latin typeface="Tw Cen MT" panose="020B0602020104020603" pitchFamily="34" charset="0"/>
              </a:rPr>
              <a:t>Ayu Firdhayanti</a:t>
            </a:r>
            <a:endParaRPr lang="en-US" sz="700" b="1" dirty="0">
              <a:solidFill>
                <a:schemeClr val="tx1">
                  <a:lumMod val="65000"/>
                  <a:lumOff val="35000"/>
                </a:schemeClr>
              </a:solidFill>
              <a:latin typeface="Tw Cen MT" panose="020B0602020104020603" pitchFamily="34" charset="0"/>
            </a:endParaRPr>
          </a:p>
        </p:txBody>
      </p:sp>
    </p:spTree>
    <p:extLst>
      <p:ext uri="{BB962C8B-B14F-4D97-AF65-F5344CB8AC3E}">
        <p14:creationId xmlns:p14="http://schemas.microsoft.com/office/powerpoint/2010/main" val="295339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nodeType="withEffect">
                                  <p:stCondLst>
                                    <p:cond delay="75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9332394A-3C2B-45DF-8746-6027551AAD19}"/>
              </a:ext>
            </a:extLst>
          </p:cNvPr>
          <p:cNvSpPr txBox="1"/>
          <p:nvPr/>
        </p:nvSpPr>
        <p:spPr>
          <a:xfrm>
            <a:off x="845674" y="3553497"/>
            <a:ext cx="9277268" cy="1938992"/>
          </a:xfrm>
          <a:prstGeom prst="rect">
            <a:avLst/>
          </a:prstGeom>
          <a:noFill/>
        </p:spPr>
        <p:txBody>
          <a:bodyPr wrap="square" rtlCol="0">
            <a:spAutoFit/>
          </a:bodyPr>
          <a:lstStyle/>
          <a:p>
            <a:r>
              <a:rPr lang="id-ID" sz="2400" b="1" dirty="0"/>
              <a:t>e. Dimensi Kognitif</a:t>
            </a:r>
          </a:p>
          <a:p>
            <a:r>
              <a:rPr lang="id-ID" sz="2400" dirty="0"/>
              <a:t>Dimensi ini mencakup kemampuan berpikir secara kritis dan rasional ketika menghadapi situasi moral. Individu dengan karakter kognitif yang baik mampu menganalisis situasi dengan baik, mempertimbangkan berbagai perspektif, dan membuat keputusan yang etis.</a:t>
            </a:r>
          </a:p>
        </p:txBody>
      </p:sp>
      <p:sp>
        <p:nvSpPr>
          <p:cNvPr id="120" name="TextBox 119">
            <a:extLst>
              <a:ext uri="{FF2B5EF4-FFF2-40B4-BE49-F238E27FC236}">
                <a16:creationId xmlns:a16="http://schemas.microsoft.com/office/drawing/2014/main" id="{A53A2582-238A-4931-A9CC-79BCA080C0D0}"/>
              </a:ext>
            </a:extLst>
          </p:cNvPr>
          <p:cNvSpPr txBox="1"/>
          <p:nvPr/>
        </p:nvSpPr>
        <p:spPr>
          <a:xfrm>
            <a:off x="438859" y="1175162"/>
            <a:ext cx="4384815" cy="1077218"/>
          </a:xfrm>
          <a:prstGeom prst="rect">
            <a:avLst/>
          </a:prstGeom>
          <a:noFill/>
        </p:spPr>
        <p:txBody>
          <a:bodyPr wrap="square" rtlCol="0">
            <a:spAutoFit/>
          </a:bodyPr>
          <a:lstStyle/>
          <a:p>
            <a:r>
              <a:rPr lang="id-ID" sz="3200" dirty="0">
                <a:solidFill>
                  <a:srgbClr val="00B0F0"/>
                </a:solidFill>
              </a:rPr>
              <a:t>Dimensi-dimensi Karakter yang Baik</a:t>
            </a:r>
            <a:endParaRPr lang="en-US" sz="3200" dirty="0">
              <a:solidFill>
                <a:srgbClr val="00B0F0"/>
              </a:solidFill>
              <a:latin typeface="Tw Cen MT" panose="020B0602020104020603" pitchFamily="34" charset="0"/>
            </a:endParaRPr>
          </a:p>
        </p:txBody>
      </p:sp>
      <p:pic>
        <p:nvPicPr>
          <p:cNvPr id="4098" name="Picture 2" descr="Pentingnya Pengambilan Keputusan yang Etis dalam Menghadapi Situasi Rumit |  NNC Netralnews"/>
          <p:cNvPicPr>
            <a:picLocks noChangeAspect="1" noChangeArrowheads="1"/>
          </p:cNvPicPr>
          <p:nvPr/>
        </p:nvPicPr>
        <p:blipFill rotWithShape="1">
          <a:blip r:embed="rId2">
            <a:extLst>
              <a:ext uri="{28A0092B-C50C-407E-A947-70E740481C1C}">
                <a14:useLocalDpi xmlns:a14="http://schemas.microsoft.com/office/drawing/2010/main" val="0"/>
              </a:ext>
            </a:extLst>
          </a:blip>
          <a:srcRect l="11362" t="19325" r="11341" b="19013"/>
          <a:stretch/>
        </p:blipFill>
        <p:spPr bwMode="auto">
          <a:xfrm>
            <a:off x="4712041" y="803489"/>
            <a:ext cx="7068065" cy="3171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6873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anim calcmode="lin" valueType="num">
                                      <p:cBhvr>
                                        <p:cTn id="8" dur="500" fill="hold"/>
                                        <p:tgtEl>
                                          <p:spTgt spid="120"/>
                                        </p:tgtEl>
                                        <p:attrNameLst>
                                          <p:attrName>ppt_x</p:attrName>
                                        </p:attrNameLst>
                                      </p:cBhvr>
                                      <p:tavLst>
                                        <p:tav tm="0">
                                          <p:val>
                                            <p:strVal val="#ppt_x"/>
                                          </p:val>
                                        </p:tav>
                                        <p:tav tm="100000">
                                          <p:val>
                                            <p:strVal val="#ppt_x"/>
                                          </p:val>
                                        </p:tav>
                                      </p:tavLst>
                                    </p:anim>
                                    <p:anim calcmode="lin" valueType="num">
                                      <p:cBhvr>
                                        <p:cTn id="9" dur="5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9332394A-3C2B-45DF-8746-6027551AAD19}"/>
              </a:ext>
            </a:extLst>
          </p:cNvPr>
          <p:cNvSpPr txBox="1"/>
          <p:nvPr/>
        </p:nvSpPr>
        <p:spPr>
          <a:xfrm>
            <a:off x="845674" y="3553497"/>
            <a:ext cx="9277268" cy="1938992"/>
          </a:xfrm>
          <a:prstGeom prst="rect">
            <a:avLst/>
          </a:prstGeom>
          <a:noFill/>
        </p:spPr>
        <p:txBody>
          <a:bodyPr wrap="square" rtlCol="0">
            <a:spAutoFit/>
          </a:bodyPr>
          <a:lstStyle/>
          <a:p>
            <a:r>
              <a:rPr lang="id-ID" sz="2400" b="1" dirty="0"/>
              <a:t>f. Dimensi Emosional</a:t>
            </a:r>
          </a:p>
          <a:p>
            <a:r>
              <a:rPr lang="id-ID" sz="2400" dirty="0"/>
              <a:t>Pengendalian emosi adalah bagian penting dari karakter. Seseorang yang baik mampu mengendalikan perasaan negatif seperti amarah, iri hati, atau dendam, dan tidak membiarkan emosi tersebut memengaruhi tindakan negatif.</a:t>
            </a:r>
          </a:p>
        </p:txBody>
      </p:sp>
      <p:sp>
        <p:nvSpPr>
          <p:cNvPr id="120" name="TextBox 119">
            <a:extLst>
              <a:ext uri="{FF2B5EF4-FFF2-40B4-BE49-F238E27FC236}">
                <a16:creationId xmlns:a16="http://schemas.microsoft.com/office/drawing/2014/main" id="{A53A2582-238A-4931-A9CC-79BCA080C0D0}"/>
              </a:ext>
            </a:extLst>
          </p:cNvPr>
          <p:cNvSpPr txBox="1"/>
          <p:nvPr/>
        </p:nvSpPr>
        <p:spPr>
          <a:xfrm>
            <a:off x="438859" y="1175162"/>
            <a:ext cx="4384815" cy="1077218"/>
          </a:xfrm>
          <a:prstGeom prst="rect">
            <a:avLst/>
          </a:prstGeom>
          <a:noFill/>
        </p:spPr>
        <p:txBody>
          <a:bodyPr wrap="square" rtlCol="0">
            <a:spAutoFit/>
          </a:bodyPr>
          <a:lstStyle/>
          <a:p>
            <a:r>
              <a:rPr lang="id-ID" sz="3200" dirty="0">
                <a:solidFill>
                  <a:srgbClr val="00B0F0"/>
                </a:solidFill>
              </a:rPr>
              <a:t>Dimensi-dimensi Karakter yang Baik</a:t>
            </a:r>
            <a:endParaRPr lang="en-US" sz="3200" dirty="0">
              <a:solidFill>
                <a:srgbClr val="00B0F0"/>
              </a:solidFill>
              <a:latin typeface="Tw Cen MT" panose="020B0602020104020603" pitchFamily="34" charset="0"/>
            </a:endParaRPr>
          </a:p>
        </p:txBody>
      </p:sp>
      <p:pic>
        <p:nvPicPr>
          <p:cNvPr id="5122" name="Picture 2" descr="4 Cara Mengendalikan Emosi yang Bersifat Negatif – IMM A.R. FACHRUD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345" y="438518"/>
            <a:ext cx="5124879" cy="362772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115493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anim calcmode="lin" valueType="num">
                                      <p:cBhvr>
                                        <p:cTn id="8" dur="500" fill="hold"/>
                                        <p:tgtEl>
                                          <p:spTgt spid="120"/>
                                        </p:tgtEl>
                                        <p:attrNameLst>
                                          <p:attrName>ppt_x</p:attrName>
                                        </p:attrNameLst>
                                      </p:cBhvr>
                                      <p:tavLst>
                                        <p:tav tm="0">
                                          <p:val>
                                            <p:strVal val="#ppt_x"/>
                                          </p:val>
                                        </p:tav>
                                        <p:tav tm="100000">
                                          <p:val>
                                            <p:strVal val="#ppt_x"/>
                                          </p:val>
                                        </p:tav>
                                      </p:tavLst>
                                    </p:anim>
                                    <p:anim calcmode="lin" valueType="num">
                                      <p:cBhvr>
                                        <p:cTn id="9" dur="5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9332394A-3C2B-45DF-8746-6027551AAD19}"/>
              </a:ext>
            </a:extLst>
          </p:cNvPr>
          <p:cNvSpPr txBox="1"/>
          <p:nvPr/>
        </p:nvSpPr>
        <p:spPr>
          <a:xfrm>
            <a:off x="709665" y="3114804"/>
            <a:ext cx="5420902" cy="3046988"/>
          </a:xfrm>
          <a:prstGeom prst="rect">
            <a:avLst/>
          </a:prstGeom>
          <a:noFill/>
        </p:spPr>
        <p:txBody>
          <a:bodyPr wrap="square" rtlCol="0">
            <a:spAutoFit/>
          </a:bodyPr>
          <a:lstStyle/>
          <a:p>
            <a:r>
              <a:rPr lang="id-ID" sz="2400" b="1" dirty="0"/>
              <a:t>g. Dimensi Spiritual</a:t>
            </a:r>
          </a:p>
          <a:p>
            <a:r>
              <a:rPr lang="id-ID" sz="2400" dirty="0"/>
              <a:t>Dimensi ini mencakup aspek spiritual atau keyakinan yang mendorong seseorang untuk berperilaku baik. Nilai-nilai seperti kasih sayang, saling menghargai, dan rasa syukur sering kali didasarkan pada keyakinan agama atau nilai spiritual yang kuat.</a:t>
            </a:r>
          </a:p>
        </p:txBody>
      </p:sp>
      <p:sp>
        <p:nvSpPr>
          <p:cNvPr id="120" name="TextBox 119">
            <a:extLst>
              <a:ext uri="{FF2B5EF4-FFF2-40B4-BE49-F238E27FC236}">
                <a16:creationId xmlns:a16="http://schemas.microsoft.com/office/drawing/2014/main" id="{A53A2582-238A-4931-A9CC-79BCA080C0D0}"/>
              </a:ext>
            </a:extLst>
          </p:cNvPr>
          <p:cNvSpPr txBox="1"/>
          <p:nvPr/>
        </p:nvSpPr>
        <p:spPr>
          <a:xfrm>
            <a:off x="438859" y="1175162"/>
            <a:ext cx="4384815" cy="1077218"/>
          </a:xfrm>
          <a:prstGeom prst="rect">
            <a:avLst/>
          </a:prstGeom>
          <a:noFill/>
        </p:spPr>
        <p:txBody>
          <a:bodyPr wrap="square" rtlCol="0">
            <a:spAutoFit/>
          </a:bodyPr>
          <a:lstStyle/>
          <a:p>
            <a:r>
              <a:rPr lang="id-ID" sz="3200" dirty="0">
                <a:solidFill>
                  <a:srgbClr val="00B0F0"/>
                </a:solidFill>
              </a:rPr>
              <a:t>Dimensi-dimensi Karakter yang Baik</a:t>
            </a:r>
            <a:endParaRPr lang="en-US" sz="3200" dirty="0">
              <a:solidFill>
                <a:srgbClr val="00B0F0"/>
              </a:solidFill>
              <a:latin typeface="Tw Cen MT" panose="020B0602020104020603" pitchFamily="34" charset="0"/>
            </a:endParaRPr>
          </a:p>
        </p:txBody>
      </p:sp>
      <p:pic>
        <p:nvPicPr>
          <p:cNvPr id="4" name="Picture 3"/>
          <p:cNvPicPr>
            <a:picLocks noChangeAspect="1"/>
          </p:cNvPicPr>
          <p:nvPr/>
        </p:nvPicPr>
        <p:blipFill>
          <a:blip r:embed="rId2"/>
          <a:stretch>
            <a:fillRect/>
          </a:stretch>
        </p:blipFill>
        <p:spPr>
          <a:xfrm>
            <a:off x="6321898" y="212369"/>
            <a:ext cx="5353486" cy="3396118"/>
          </a:xfrm>
          <a:prstGeom prst="ellipse">
            <a:avLst/>
          </a:prstGeom>
          <a:ln>
            <a:noFill/>
          </a:ln>
          <a:effectLst>
            <a:softEdge rad="112500"/>
          </a:effectLst>
        </p:spPr>
      </p:pic>
      <p:sp>
        <p:nvSpPr>
          <p:cNvPr id="5" name="AutoShape 6" descr="Desa Kasih Sayang: Peran Lingkungan dalam Membentuk Akhlak yang Baik pada  Anak - Margasa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 name="AutoShape 8" descr="Desa Kasih Sayang: Peran Lingkungan dalam Membentuk Akhlak yang Baik pada  Anak - Margasar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7" name="Picture 6"/>
          <p:cNvPicPr>
            <a:picLocks noChangeAspect="1"/>
          </p:cNvPicPr>
          <p:nvPr/>
        </p:nvPicPr>
        <p:blipFill>
          <a:blip r:embed="rId3"/>
          <a:stretch>
            <a:fillRect/>
          </a:stretch>
        </p:blipFill>
        <p:spPr>
          <a:xfrm>
            <a:off x="6350465" y="3775874"/>
            <a:ext cx="5444455" cy="3053999"/>
          </a:xfrm>
          <a:prstGeom prst="ellipse">
            <a:avLst/>
          </a:prstGeom>
          <a:ln>
            <a:noFill/>
          </a:ln>
          <a:effectLst>
            <a:softEdge rad="112500"/>
          </a:effectLst>
        </p:spPr>
      </p:pic>
    </p:spTree>
    <p:extLst>
      <p:ext uri="{BB962C8B-B14F-4D97-AF65-F5344CB8AC3E}">
        <p14:creationId xmlns:p14="http://schemas.microsoft.com/office/powerpoint/2010/main" val="22079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anim calcmode="lin" valueType="num">
                                      <p:cBhvr>
                                        <p:cTn id="8" dur="500" fill="hold"/>
                                        <p:tgtEl>
                                          <p:spTgt spid="120"/>
                                        </p:tgtEl>
                                        <p:attrNameLst>
                                          <p:attrName>ppt_x</p:attrName>
                                        </p:attrNameLst>
                                      </p:cBhvr>
                                      <p:tavLst>
                                        <p:tav tm="0">
                                          <p:val>
                                            <p:strVal val="#ppt_x"/>
                                          </p:val>
                                        </p:tav>
                                        <p:tav tm="100000">
                                          <p:val>
                                            <p:strVal val="#ppt_x"/>
                                          </p:val>
                                        </p:tav>
                                      </p:tavLst>
                                    </p:anim>
                                    <p:anim calcmode="lin" valueType="num">
                                      <p:cBhvr>
                                        <p:cTn id="9" dur="5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9D30BDD-9B87-46E8-A24E-9545FC3867F7}"/>
              </a:ext>
            </a:extLst>
          </p:cNvPr>
          <p:cNvSpPr txBox="1"/>
          <p:nvPr/>
        </p:nvSpPr>
        <p:spPr>
          <a:xfrm>
            <a:off x="2478880" y="2196248"/>
            <a:ext cx="9507174" cy="2785378"/>
          </a:xfrm>
          <a:prstGeom prst="rect">
            <a:avLst/>
          </a:prstGeom>
          <a:noFill/>
        </p:spPr>
        <p:txBody>
          <a:bodyPr wrap="square" rtlCol="0">
            <a:spAutoFit/>
          </a:bodyPr>
          <a:lstStyle/>
          <a:p>
            <a:r>
              <a:rPr lang="id-ID" sz="2500" dirty="0"/>
              <a:t>Memahami dimensi-dimensi karakter ini membantu kita mengembangkan diri agar memiliki perilaku yang sesuai dengan nilai-nilai moral dan etika, yang pada akhirnya dapat mencegah tindakan-tindakan seperti korupsi.</a:t>
            </a:r>
          </a:p>
          <a:p>
            <a:endParaRPr lang="id-ID" sz="2500" dirty="0"/>
          </a:p>
          <a:p>
            <a:r>
              <a:rPr lang="id-ID" sz="2500" dirty="0"/>
              <a:t> Karakter yang kuat dan baik menjadi pondasi untuk menciptakan masyarakat yang bersih dari korupsi.</a:t>
            </a:r>
            <a:endParaRPr lang="en-US" sz="2500" b="1" dirty="0">
              <a:solidFill>
                <a:srgbClr val="FF5969"/>
              </a:solidFill>
              <a:latin typeface="Tw Cen MT" panose="020B0602020104020603" pitchFamily="34" charset="0"/>
            </a:endParaRPr>
          </a:p>
        </p:txBody>
      </p:sp>
      <p:sp>
        <p:nvSpPr>
          <p:cNvPr id="5" name="Oval 4">
            <a:extLst>
              <a:ext uri="{FF2B5EF4-FFF2-40B4-BE49-F238E27FC236}">
                <a16:creationId xmlns:a16="http://schemas.microsoft.com/office/drawing/2014/main" id="{862579B6-16D6-45AC-8EC6-DEC69F36D2C4}"/>
              </a:ext>
            </a:extLst>
          </p:cNvPr>
          <p:cNvSpPr/>
          <p:nvPr/>
        </p:nvSpPr>
        <p:spPr>
          <a:xfrm>
            <a:off x="789726" y="2196248"/>
            <a:ext cx="1399494" cy="1399494"/>
          </a:xfrm>
          <a:prstGeom prst="ellipse">
            <a:avLst/>
          </a:prstGeom>
          <a:solidFill>
            <a:schemeClr val="bg1"/>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CBC4A9D-E41E-4488-88E9-FBC241BE6B90}"/>
              </a:ext>
            </a:extLst>
          </p:cNvPr>
          <p:cNvSpPr/>
          <p:nvPr/>
        </p:nvSpPr>
        <p:spPr>
          <a:xfrm>
            <a:off x="878966" y="2285488"/>
            <a:ext cx="1221014" cy="1221014"/>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946D74B-0643-43FB-8B76-4E0756FF3468}"/>
              </a:ext>
            </a:extLst>
          </p:cNvPr>
          <p:cNvGrpSpPr/>
          <p:nvPr/>
        </p:nvGrpSpPr>
        <p:grpSpPr>
          <a:xfrm>
            <a:off x="1087663" y="2447834"/>
            <a:ext cx="803620" cy="803620"/>
            <a:chOff x="8204317" y="2115665"/>
            <a:chExt cx="464344" cy="464344"/>
          </a:xfrm>
          <a:solidFill>
            <a:schemeClr val="bg1"/>
          </a:solidFill>
        </p:grpSpPr>
        <p:sp>
          <p:nvSpPr>
            <p:cNvPr id="19" name="AutoShape 81">
              <a:extLst>
                <a:ext uri="{FF2B5EF4-FFF2-40B4-BE49-F238E27FC236}">
                  <a16:creationId xmlns:a16="http://schemas.microsoft.com/office/drawing/2014/main" id="{ED8ECD32-E699-428D-9F61-2FE59A250B2E}"/>
                </a:ext>
              </a:extLst>
            </p:cNvPr>
            <p:cNvSpPr>
              <a:spLocks/>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0" name="AutoShape 82">
              <a:extLst>
                <a:ext uri="{FF2B5EF4-FFF2-40B4-BE49-F238E27FC236}">
                  <a16:creationId xmlns:a16="http://schemas.microsoft.com/office/drawing/2014/main" id="{8294D23D-4D82-4612-9F37-FEB8EE1015DA}"/>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Tree>
    <p:extLst>
      <p:ext uri="{BB962C8B-B14F-4D97-AF65-F5344CB8AC3E}">
        <p14:creationId xmlns:p14="http://schemas.microsoft.com/office/powerpoint/2010/main" val="322190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C4B0CA88-090A-4B53-9F6B-D0A27B34E92D}"/>
              </a:ext>
            </a:extLst>
          </p:cNvPr>
          <p:cNvCxnSpPr>
            <a:cxnSpLocks/>
          </p:cNvCxnSpPr>
          <p:nvPr/>
        </p:nvCxnSpPr>
        <p:spPr>
          <a:xfrm flipV="1">
            <a:off x="4064855" y="4405291"/>
            <a:ext cx="0" cy="312963"/>
          </a:xfrm>
          <a:prstGeom prst="line">
            <a:avLst/>
          </a:prstGeom>
          <a:ln w="19050">
            <a:solidFill>
              <a:srgbClr val="FF5969"/>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141C7ED8-6EE2-4852-B46F-43CCB1B40864}"/>
              </a:ext>
            </a:extLst>
          </p:cNvPr>
          <p:cNvSpPr/>
          <p:nvPr/>
        </p:nvSpPr>
        <p:spPr>
          <a:xfrm>
            <a:off x="3291629" y="2881290"/>
            <a:ext cx="1524000" cy="1524000"/>
          </a:xfrm>
          <a:prstGeom prst="ellipse">
            <a:avLst/>
          </a:prstGeom>
          <a:solidFill>
            <a:schemeClr val="bg1">
              <a:lumMod val="95000"/>
            </a:schemeClr>
          </a:solidFill>
          <a:ln>
            <a:noFill/>
          </a:ln>
          <a:effectLst>
            <a:outerShdw blurRad="127000" sx="101000" sy="101000" algn="ctr" rotWithShape="0">
              <a:schemeClr val="tx1">
                <a:lumMod val="65000"/>
                <a:lumOff val="3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88BB957-0C3F-4113-8657-74C3CFD6771F}"/>
              </a:ext>
            </a:extLst>
          </p:cNvPr>
          <p:cNvSpPr/>
          <p:nvPr/>
        </p:nvSpPr>
        <p:spPr>
          <a:xfrm>
            <a:off x="3379735" y="2969396"/>
            <a:ext cx="1347788" cy="1347788"/>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EE56629-ED78-47B6-828B-AB1D706848F1}"/>
              </a:ext>
            </a:extLst>
          </p:cNvPr>
          <p:cNvSpPr/>
          <p:nvPr/>
        </p:nvSpPr>
        <p:spPr>
          <a:xfrm>
            <a:off x="3451173" y="3040834"/>
            <a:ext cx="1204912" cy="1204912"/>
          </a:xfrm>
          <a:prstGeom prst="ellipse">
            <a:avLst/>
          </a:prstGeom>
          <a:solidFill>
            <a:srgbClr val="F0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c 42">
            <a:extLst>
              <a:ext uri="{FF2B5EF4-FFF2-40B4-BE49-F238E27FC236}">
                <a16:creationId xmlns:a16="http://schemas.microsoft.com/office/drawing/2014/main" id="{F01F85D4-1825-471D-B38B-4FD135DF8238}"/>
              </a:ext>
            </a:extLst>
          </p:cNvPr>
          <p:cNvSpPr/>
          <p:nvPr/>
        </p:nvSpPr>
        <p:spPr>
          <a:xfrm rot="8100000">
            <a:off x="3151113" y="2740774"/>
            <a:ext cx="1805032" cy="1805032"/>
          </a:xfrm>
          <a:prstGeom prst="arc">
            <a:avLst>
              <a:gd name="adj1" fmla="val 13451617"/>
              <a:gd name="adj2" fmla="val 2836592"/>
            </a:avLst>
          </a:prstGeom>
          <a:ln w="19050">
            <a:solidFill>
              <a:srgbClr val="FF596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Oval 43">
            <a:extLst>
              <a:ext uri="{FF2B5EF4-FFF2-40B4-BE49-F238E27FC236}">
                <a16:creationId xmlns:a16="http://schemas.microsoft.com/office/drawing/2014/main" id="{F5CD2700-9B4F-4354-B960-F86010CDECCB}"/>
              </a:ext>
            </a:extLst>
          </p:cNvPr>
          <p:cNvSpPr/>
          <p:nvPr/>
        </p:nvSpPr>
        <p:spPr>
          <a:xfrm>
            <a:off x="4020631" y="4718254"/>
            <a:ext cx="93210" cy="93210"/>
          </a:xfrm>
          <a:prstGeom prst="ellipse">
            <a:avLst/>
          </a:prstGeom>
          <a:noFill/>
          <a:ln w="19050">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448B5C1-1C2E-439A-9852-40397F61B24D}"/>
              </a:ext>
            </a:extLst>
          </p:cNvPr>
          <p:cNvSpPr txBox="1"/>
          <p:nvPr/>
        </p:nvSpPr>
        <p:spPr>
          <a:xfrm>
            <a:off x="2240524" y="4840458"/>
            <a:ext cx="3560213" cy="692497"/>
          </a:xfrm>
          <a:prstGeom prst="rect">
            <a:avLst/>
          </a:prstGeom>
          <a:noFill/>
        </p:spPr>
        <p:txBody>
          <a:bodyPr wrap="square" rtlCol="0">
            <a:spAutoFit/>
          </a:bodyPr>
          <a:lstStyle>
            <a:defPPr>
              <a:defRPr lang="en-US"/>
            </a:defPPr>
            <a:lvl1pPr algn="ctr">
              <a:defRPr sz="2000">
                <a:solidFill>
                  <a:schemeClr val="tx1">
                    <a:lumMod val="75000"/>
                    <a:lumOff val="25000"/>
                  </a:schemeClr>
                </a:solidFill>
                <a:latin typeface="Tw Cen MT" panose="020B0602020104020603" pitchFamily="34" charset="0"/>
              </a:defRPr>
            </a:lvl1pPr>
          </a:lstStyle>
          <a:p>
            <a:r>
              <a:rPr lang="id-ID" sz="3900" dirty="0"/>
              <a:t>Terima Kasih </a:t>
            </a:r>
            <a:endParaRPr lang="en-US" sz="3900" dirty="0"/>
          </a:p>
        </p:txBody>
      </p:sp>
      <p:grpSp>
        <p:nvGrpSpPr>
          <p:cNvPr id="67" name="Group 66">
            <a:extLst>
              <a:ext uri="{FF2B5EF4-FFF2-40B4-BE49-F238E27FC236}">
                <a16:creationId xmlns:a16="http://schemas.microsoft.com/office/drawing/2014/main" id="{50DC6C76-6B10-4D75-95E8-92DFFFE64C90}"/>
              </a:ext>
            </a:extLst>
          </p:cNvPr>
          <p:cNvGrpSpPr/>
          <p:nvPr/>
        </p:nvGrpSpPr>
        <p:grpSpPr>
          <a:xfrm>
            <a:off x="3687790" y="3366485"/>
            <a:ext cx="732078" cy="641976"/>
            <a:chOff x="1640798" y="2149003"/>
            <a:chExt cx="464344" cy="407194"/>
          </a:xfrm>
          <a:solidFill>
            <a:srgbClr val="FF5969"/>
          </a:solidFill>
        </p:grpSpPr>
        <p:sp>
          <p:nvSpPr>
            <p:cNvPr id="68" name="AutoShape 147">
              <a:extLst>
                <a:ext uri="{FF2B5EF4-FFF2-40B4-BE49-F238E27FC236}">
                  <a16:creationId xmlns:a16="http://schemas.microsoft.com/office/drawing/2014/main" id="{260755D4-8239-424D-A6B7-3903B328ED08}"/>
                </a:ext>
              </a:extLst>
            </p:cNvPr>
            <p:cNvSpPr>
              <a:spLocks/>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9" name="AutoShape 148">
              <a:extLst>
                <a:ext uri="{FF2B5EF4-FFF2-40B4-BE49-F238E27FC236}">
                  <a16:creationId xmlns:a16="http://schemas.microsoft.com/office/drawing/2014/main" id="{6F247FDC-9CEA-4141-A09E-387A971749ED}"/>
                </a:ext>
              </a:extLst>
            </p:cNvPr>
            <p:cNvSpPr>
              <a:spLocks/>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Tree>
    <p:extLst>
      <p:ext uri="{BB962C8B-B14F-4D97-AF65-F5344CB8AC3E}">
        <p14:creationId xmlns:p14="http://schemas.microsoft.com/office/powerpoint/2010/main" val="158579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50"/>
                                        <p:tgtEl>
                                          <p:spTgt spid="4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 calcmode="lin" valueType="num">
                                      <p:cBhvr>
                                        <p:cTn id="10" dur="500" fill="hold"/>
                                        <p:tgtEl>
                                          <p:spTgt spid="40"/>
                                        </p:tgtEl>
                                        <p:attrNameLst>
                                          <p:attrName>ppt_w</p:attrName>
                                        </p:attrNameLst>
                                      </p:cBhvr>
                                      <p:tavLst>
                                        <p:tav tm="0">
                                          <p:val>
                                            <p:fltVal val="0"/>
                                          </p:val>
                                        </p:tav>
                                        <p:tav tm="100000">
                                          <p:val>
                                            <p:strVal val="#ppt_w"/>
                                          </p:val>
                                        </p:tav>
                                      </p:tavLst>
                                    </p:anim>
                                    <p:anim calcmode="lin" valueType="num">
                                      <p:cBhvr>
                                        <p:cTn id="11" dur="500" fill="hold"/>
                                        <p:tgtEl>
                                          <p:spTgt spid="40"/>
                                        </p:tgtEl>
                                        <p:attrNameLst>
                                          <p:attrName>ppt_h</p:attrName>
                                        </p:attrNameLst>
                                      </p:cBhvr>
                                      <p:tavLst>
                                        <p:tav tm="0">
                                          <p:val>
                                            <p:fltVal val="0"/>
                                          </p:val>
                                        </p:tav>
                                        <p:tav tm="100000">
                                          <p:val>
                                            <p:strVal val="#ppt_h"/>
                                          </p:val>
                                        </p:tav>
                                      </p:tavLst>
                                    </p:anim>
                                    <p:animEffect transition="in" filter="fade">
                                      <p:cBhvr>
                                        <p:cTn id="12" dur="500"/>
                                        <p:tgtEl>
                                          <p:spTgt spid="40"/>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Effect transition="in" filter="fade">
                                      <p:cBhvr>
                                        <p:cTn id="17" dur="500"/>
                                        <p:tgtEl>
                                          <p:spTgt spid="41"/>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par>
                                <p:cTn id="23" presetID="53" presetClass="entr" presetSubtype="16" fill="hold" nodeType="withEffect">
                                  <p:stCondLst>
                                    <p:cond delay="750"/>
                                  </p:stCondLst>
                                  <p:childTnLst>
                                    <p:set>
                                      <p:cBhvr>
                                        <p:cTn id="24" dur="1" fill="hold">
                                          <p:stCondLst>
                                            <p:cond delay="0"/>
                                          </p:stCondLst>
                                        </p:cTn>
                                        <p:tgtEl>
                                          <p:spTgt spid="67"/>
                                        </p:tgtEl>
                                        <p:attrNameLst>
                                          <p:attrName>style.visibility</p:attrName>
                                        </p:attrNameLst>
                                      </p:cBhvr>
                                      <p:to>
                                        <p:strVal val="visible"/>
                                      </p:to>
                                    </p:set>
                                    <p:anim calcmode="lin" valueType="num">
                                      <p:cBhvr>
                                        <p:cTn id="25" dur="500" fill="hold"/>
                                        <p:tgtEl>
                                          <p:spTgt spid="67"/>
                                        </p:tgtEl>
                                        <p:attrNameLst>
                                          <p:attrName>ppt_w</p:attrName>
                                        </p:attrNameLst>
                                      </p:cBhvr>
                                      <p:tavLst>
                                        <p:tav tm="0">
                                          <p:val>
                                            <p:fltVal val="0"/>
                                          </p:val>
                                        </p:tav>
                                        <p:tav tm="100000">
                                          <p:val>
                                            <p:strVal val="#ppt_w"/>
                                          </p:val>
                                        </p:tav>
                                      </p:tavLst>
                                    </p:anim>
                                    <p:anim calcmode="lin" valueType="num">
                                      <p:cBhvr>
                                        <p:cTn id="26" dur="500" fill="hold"/>
                                        <p:tgtEl>
                                          <p:spTgt spid="67"/>
                                        </p:tgtEl>
                                        <p:attrNameLst>
                                          <p:attrName>ppt_h</p:attrName>
                                        </p:attrNameLst>
                                      </p:cBhvr>
                                      <p:tavLst>
                                        <p:tav tm="0">
                                          <p:val>
                                            <p:fltVal val="0"/>
                                          </p:val>
                                        </p:tav>
                                        <p:tav tm="100000">
                                          <p:val>
                                            <p:strVal val="#ppt_h"/>
                                          </p:val>
                                        </p:tav>
                                      </p:tavLst>
                                    </p:anim>
                                    <p:animEffect transition="in" filter="fade">
                                      <p:cBhvr>
                                        <p:cTn id="27" dur="500"/>
                                        <p:tgtEl>
                                          <p:spTgt spid="67"/>
                                        </p:tgtEl>
                                      </p:cBhvr>
                                    </p:animEffect>
                                  </p:childTnLst>
                                </p:cTn>
                              </p:par>
                            </p:childTnLst>
                          </p:cTn>
                        </p:par>
                        <p:par>
                          <p:cTn id="28" fill="hold">
                            <p:stCondLst>
                              <p:cond delay="1250"/>
                            </p:stCondLst>
                            <p:childTnLst>
                              <p:par>
                                <p:cTn id="29" presetID="22" presetClass="entr" presetSubtype="1"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250"/>
                                        <p:tgtEl>
                                          <p:spTgt spid="38"/>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250" fill="hold"/>
                                        <p:tgtEl>
                                          <p:spTgt spid="44"/>
                                        </p:tgtEl>
                                        <p:attrNameLst>
                                          <p:attrName>ppt_w</p:attrName>
                                        </p:attrNameLst>
                                      </p:cBhvr>
                                      <p:tavLst>
                                        <p:tav tm="0">
                                          <p:val>
                                            <p:fltVal val="0"/>
                                          </p:val>
                                        </p:tav>
                                        <p:tav tm="100000">
                                          <p:val>
                                            <p:strVal val="#ppt_w"/>
                                          </p:val>
                                        </p:tav>
                                      </p:tavLst>
                                    </p:anim>
                                    <p:anim calcmode="lin" valueType="num">
                                      <p:cBhvr>
                                        <p:cTn id="36" dur="250" fill="hold"/>
                                        <p:tgtEl>
                                          <p:spTgt spid="44"/>
                                        </p:tgtEl>
                                        <p:attrNameLst>
                                          <p:attrName>ppt_h</p:attrName>
                                        </p:attrNameLst>
                                      </p:cBhvr>
                                      <p:tavLst>
                                        <p:tav tm="0">
                                          <p:val>
                                            <p:fltVal val="0"/>
                                          </p:val>
                                        </p:tav>
                                        <p:tav tm="100000">
                                          <p:val>
                                            <p:strVal val="#ppt_h"/>
                                          </p:val>
                                        </p:tav>
                                      </p:tavLst>
                                    </p:anim>
                                    <p:animEffect transition="in" filter="fade">
                                      <p:cBhvr>
                                        <p:cTn id="37" dur="250"/>
                                        <p:tgtEl>
                                          <p:spTgt spid="44"/>
                                        </p:tgtEl>
                                      </p:cBhvr>
                                    </p:animEffect>
                                  </p:childTnLst>
                                </p:cTn>
                              </p:par>
                            </p:childTnLst>
                          </p:cTn>
                        </p:par>
                        <p:par>
                          <p:cTn id="38" fill="hold">
                            <p:stCondLst>
                              <p:cond delay="1750"/>
                            </p:stCondLst>
                            <p:childTnLst>
                              <p:par>
                                <p:cTn id="39" presetID="42" presetClass="entr" presetSubtype="0"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250"/>
                                        <p:tgtEl>
                                          <p:spTgt spid="46"/>
                                        </p:tgtEl>
                                      </p:cBhvr>
                                    </p:animEffect>
                                    <p:anim calcmode="lin" valueType="num">
                                      <p:cBhvr>
                                        <p:cTn id="42" dur="250" fill="hold"/>
                                        <p:tgtEl>
                                          <p:spTgt spid="46"/>
                                        </p:tgtEl>
                                        <p:attrNameLst>
                                          <p:attrName>ppt_x</p:attrName>
                                        </p:attrNameLst>
                                      </p:cBhvr>
                                      <p:tavLst>
                                        <p:tav tm="0">
                                          <p:val>
                                            <p:strVal val="#ppt_x"/>
                                          </p:val>
                                        </p:tav>
                                        <p:tav tm="100000">
                                          <p:val>
                                            <p:strVal val="#ppt_x"/>
                                          </p:val>
                                        </p:tav>
                                      </p:tavLst>
                                    </p:anim>
                                    <p:anim calcmode="lin" valueType="num">
                                      <p:cBhvr>
                                        <p:cTn id="43" dur="25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7F73553-5B36-4C38-A56D-BF12982B3BE2}"/>
              </a:ext>
            </a:extLst>
          </p:cNvPr>
          <p:cNvGrpSpPr/>
          <p:nvPr/>
        </p:nvGrpSpPr>
        <p:grpSpPr>
          <a:xfrm>
            <a:off x="307975" y="2298499"/>
            <a:ext cx="11785600" cy="4500880"/>
            <a:chOff x="1677812" y="4248152"/>
            <a:chExt cx="211094" cy="211094"/>
          </a:xfrm>
        </p:grpSpPr>
        <p:sp>
          <p:nvSpPr>
            <p:cNvPr id="4" name="Oval 3">
              <a:extLst>
                <a:ext uri="{FF2B5EF4-FFF2-40B4-BE49-F238E27FC236}">
                  <a16:creationId xmlns:a16="http://schemas.microsoft.com/office/drawing/2014/main" id="{6023880C-905E-4DAD-A285-CCCB41A0DBC1}"/>
                </a:ext>
              </a:extLst>
            </p:cNvPr>
            <p:cNvSpPr/>
            <p:nvPr/>
          </p:nvSpPr>
          <p:spPr>
            <a:xfrm>
              <a:off x="1677812" y="4248152"/>
              <a:ext cx="211094" cy="21109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5" name="Oval 4">
              <a:extLst>
                <a:ext uri="{FF2B5EF4-FFF2-40B4-BE49-F238E27FC236}">
                  <a16:creationId xmlns:a16="http://schemas.microsoft.com/office/drawing/2014/main" id="{8A0EAC4A-F9A1-4E05-AA35-36C97C55B896}"/>
                </a:ext>
              </a:extLst>
            </p:cNvPr>
            <p:cNvSpPr/>
            <p:nvPr/>
          </p:nvSpPr>
          <p:spPr>
            <a:xfrm>
              <a:off x="1708100" y="4278440"/>
              <a:ext cx="150518" cy="15051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872631B7-3C3F-487C-A955-9CF8836E61AC}"/>
              </a:ext>
            </a:extLst>
          </p:cNvPr>
          <p:cNvSpPr txBox="1"/>
          <p:nvPr/>
        </p:nvSpPr>
        <p:spPr>
          <a:xfrm>
            <a:off x="521814" y="1890115"/>
            <a:ext cx="5498621" cy="4832092"/>
          </a:xfrm>
          <a:prstGeom prst="rect">
            <a:avLst/>
          </a:prstGeom>
          <a:noFill/>
        </p:spPr>
        <p:txBody>
          <a:bodyPr wrap="square" rtlCol="0">
            <a:spAutoFit/>
          </a:bodyPr>
          <a:lstStyle/>
          <a:p>
            <a:pPr algn="just"/>
            <a:r>
              <a:rPr lang="id-ID" sz="2800" b="1" dirty="0"/>
              <a:t>		</a:t>
            </a:r>
            <a:r>
              <a:rPr lang="id-ID" sz="2800" dirty="0"/>
              <a:t>adalah kumpulan nilai, sikap, dan tindakan yang mencerminkan kepribadian seseorang. Karakter seseorang terbentuk dari pengalaman hidup, pengaruh keluarga, lingkungan, pendidikan, dan keyakinan. Dalam konteks sosial, karakter sering dikaitkan dengan perilaku moral, seperti kejujuran, tanggung jawab, integritas, dan empati.</a:t>
            </a:r>
            <a:endParaRPr lang="en-US" sz="2800" b="1" dirty="0">
              <a:solidFill>
                <a:srgbClr val="FF5969"/>
              </a:solidFill>
              <a:latin typeface="Tw Cen MT" panose="020B0602020104020603" pitchFamily="34" charset="0"/>
            </a:endParaRPr>
          </a:p>
        </p:txBody>
      </p:sp>
      <p:sp>
        <p:nvSpPr>
          <p:cNvPr id="34" name="Rectangle 33"/>
          <p:cNvSpPr/>
          <p:nvPr/>
        </p:nvSpPr>
        <p:spPr>
          <a:xfrm>
            <a:off x="493553" y="624702"/>
            <a:ext cx="7550465" cy="538609"/>
          </a:xfrm>
          <a:prstGeom prst="rect">
            <a:avLst/>
          </a:prstGeom>
        </p:spPr>
        <p:txBody>
          <a:bodyPr wrap="none">
            <a:spAutoFit/>
          </a:bodyPr>
          <a:lstStyle/>
          <a:p>
            <a:r>
              <a:rPr lang="id-ID" sz="2900" dirty="0">
                <a:latin typeface="Segoe UI Black" panose="020B0A02040204020203" pitchFamily="34" charset="0"/>
                <a:ea typeface="Segoe UI Black" panose="020B0A02040204020203" pitchFamily="34" charset="0"/>
              </a:rPr>
              <a:t>Konsep Dasar Karakter dan Anti Korupsi</a:t>
            </a:r>
          </a:p>
        </p:txBody>
      </p:sp>
      <p:pic>
        <p:nvPicPr>
          <p:cNvPr id="1026" name="Picture 2" descr="Pengembangan Pendidikan Karakter Dalam Pembelajaran Sejarah – Program Studi  Pendidikan Sejarah"/>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1" t="14921" r="7826" b="18672"/>
          <a:stretch/>
        </p:blipFill>
        <p:spPr bwMode="auto">
          <a:xfrm>
            <a:off x="612775" y="1730188"/>
            <a:ext cx="1761688" cy="62917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5 Alasan Mengapa Kamu Harus Menonton 'Inside Out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 name="AutoShape 8" descr="5 Alasan Mengapa Kamu Harus Menonton 'Inside Out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8" name="Picture 7"/>
          <p:cNvPicPr>
            <a:picLocks noChangeAspect="1"/>
          </p:cNvPicPr>
          <p:nvPr/>
        </p:nvPicPr>
        <p:blipFill>
          <a:blip r:embed="rId4"/>
          <a:stretch>
            <a:fillRect/>
          </a:stretch>
        </p:blipFill>
        <p:spPr>
          <a:xfrm>
            <a:off x="6034565" y="2787876"/>
            <a:ext cx="6073140" cy="3036570"/>
          </a:xfrm>
          <a:prstGeom prst="rect">
            <a:avLst/>
          </a:prstGeom>
        </p:spPr>
      </p:pic>
    </p:spTree>
    <p:extLst>
      <p:ext uri="{BB962C8B-B14F-4D97-AF65-F5344CB8AC3E}">
        <p14:creationId xmlns:p14="http://schemas.microsoft.com/office/powerpoint/2010/main" val="170128346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5"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09EDE16-B1A9-4EF6-A091-DDCEDED0BF87}"/>
              </a:ext>
            </a:extLst>
          </p:cNvPr>
          <p:cNvSpPr txBox="1"/>
          <p:nvPr/>
        </p:nvSpPr>
        <p:spPr>
          <a:xfrm>
            <a:off x="493633" y="2166346"/>
            <a:ext cx="7461648" cy="3539430"/>
          </a:xfrm>
          <a:prstGeom prst="rect">
            <a:avLst/>
          </a:prstGeom>
          <a:noFill/>
        </p:spPr>
        <p:txBody>
          <a:bodyPr wrap="square" rtlCol="0">
            <a:spAutoFit/>
          </a:bodyPr>
          <a:lstStyle/>
          <a:p>
            <a:pPr algn="just"/>
            <a:r>
              <a:rPr lang="id-ID" sz="2800" b="1" dirty="0"/>
              <a:t>Anti Korupsi</a:t>
            </a:r>
            <a:r>
              <a:rPr lang="id-ID" sz="2800" dirty="0"/>
              <a:t> mengacu pada sikap dan tindakan yang berlawanan dengan segala bentuk korupsi. Korupsi sendiri adalah tindakan penyalahgunaan wewenang atau jabatan untuk mendapatkan keuntungan pribadi dengan melanggar aturan dan norma yang berlaku. Korupsi merusak kepercayaan publik, menurunkan kualitas pelayanan, dan menciptakan ketidakadilan sosial.</a:t>
            </a:r>
            <a:endParaRPr lang="en-US" sz="2800" b="1" dirty="0">
              <a:solidFill>
                <a:srgbClr val="52C9BD"/>
              </a:solidFill>
              <a:latin typeface="Tw Cen MT" panose="020B0602020104020603" pitchFamily="34" charset="0"/>
            </a:endParaRPr>
          </a:p>
        </p:txBody>
      </p:sp>
      <p:sp>
        <p:nvSpPr>
          <p:cNvPr id="34" name="Rectangle 33"/>
          <p:cNvSpPr/>
          <p:nvPr/>
        </p:nvSpPr>
        <p:spPr>
          <a:xfrm>
            <a:off x="868175" y="712668"/>
            <a:ext cx="7550465" cy="538609"/>
          </a:xfrm>
          <a:prstGeom prst="rect">
            <a:avLst/>
          </a:prstGeom>
        </p:spPr>
        <p:txBody>
          <a:bodyPr wrap="none">
            <a:spAutoFit/>
          </a:bodyPr>
          <a:lstStyle/>
          <a:p>
            <a:r>
              <a:rPr lang="id-ID" sz="2900" dirty="0">
                <a:latin typeface="Segoe UI Black" panose="020B0A02040204020203" pitchFamily="34" charset="0"/>
                <a:ea typeface="Segoe UI Black" panose="020B0A02040204020203" pitchFamily="34" charset="0"/>
              </a:rPr>
              <a:t>Konsep Dasar Karakter dan Anti Korupsi</a:t>
            </a:r>
          </a:p>
        </p:txBody>
      </p:sp>
      <p:pic>
        <p:nvPicPr>
          <p:cNvPr id="2050" name="Picture 2" descr="Pendidikan Antikorupsi cegah Budaya Korupsi dalam Kehidup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5136" y="3151331"/>
            <a:ext cx="3670464" cy="25544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cxnSp>
        <p:nvCxnSpPr>
          <p:cNvPr id="3" name="Straight Connector 2"/>
          <p:cNvCxnSpPr/>
          <p:nvPr/>
        </p:nvCxnSpPr>
        <p:spPr>
          <a:xfrm>
            <a:off x="544433" y="2631440"/>
            <a:ext cx="1954927" cy="0"/>
          </a:xfrm>
          <a:prstGeom prst="line">
            <a:avLst/>
          </a:prstGeom>
          <a:ln w="69850" cap="sq">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beve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613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1000" fill="hold"/>
                                        <p:tgtEl>
                                          <p:spTgt spid="2050"/>
                                        </p:tgtEl>
                                        <p:attrNameLst>
                                          <p:attrName>ppt_w</p:attrName>
                                        </p:attrNameLst>
                                      </p:cBhvr>
                                      <p:tavLst>
                                        <p:tav tm="0">
                                          <p:val>
                                            <p:fltVal val="0"/>
                                          </p:val>
                                        </p:tav>
                                        <p:tav tm="100000">
                                          <p:val>
                                            <p:strVal val="#ppt_w"/>
                                          </p:val>
                                        </p:tav>
                                      </p:tavLst>
                                    </p:anim>
                                    <p:anim calcmode="lin" valueType="num">
                                      <p:cBhvr>
                                        <p:cTn id="27" dur="1000" fill="hold"/>
                                        <p:tgtEl>
                                          <p:spTgt spid="2050"/>
                                        </p:tgtEl>
                                        <p:attrNameLst>
                                          <p:attrName>ppt_h</p:attrName>
                                        </p:attrNameLst>
                                      </p:cBhvr>
                                      <p:tavLst>
                                        <p:tav tm="0">
                                          <p:val>
                                            <p:fltVal val="0"/>
                                          </p:val>
                                        </p:tav>
                                        <p:tav tm="100000">
                                          <p:val>
                                            <p:strVal val="#ppt_h"/>
                                          </p:val>
                                        </p:tav>
                                      </p:tavLst>
                                    </p:anim>
                                    <p:anim calcmode="lin" valueType="num">
                                      <p:cBhvr>
                                        <p:cTn id="28" dur="1000" fill="hold"/>
                                        <p:tgtEl>
                                          <p:spTgt spid="2050"/>
                                        </p:tgtEl>
                                        <p:attrNameLst>
                                          <p:attrName>style.rotation</p:attrName>
                                        </p:attrNameLst>
                                      </p:cBhvr>
                                      <p:tavLst>
                                        <p:tav tm="0">
                                          <p:val>
                                            <p:fltVal val="90"/>
                                          </p:val>
                                        </p:tav>
                                        <p:tav tm="100000">
                                          <p:val>
                                            <p:fltVal val="0"/>
                                          </p:val>
                                        </p:tav>
                                      </p:tavLst>
                                    </p:anim>
                                    <p:animEffect transition="in" filter="fade">
                                      <p:cBhvr>
                                        <p:cTn id="2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A786D8AA-DF81-4540-838D-755F7940F3C8}"/>
              </a:ext>
            </a:extLst>
          </p:cNvPr>
          <p:cNvSpPr txBox="1"/>
          <p:nvPr/>
        </p:nvSpPr>
        <p:spPr>
          <a:xfrm>
            <a:off x="4539048" y="2287685"/>
            <a:ext cx="7424957" cy="3970318"/>
          </a:xfrm>
          <a:prstGeom prst="rect">
            <a:avLst/>
          </a:prstGeom>
          <a:noFill/>
        </p:spPr>
        <p:txBody>
          <a:bodyPr wrap="square" rtlCol="0">
            <a:spAutoFit/>
          </a:bodyPr>
          <a:lstStyle/>
          <a:p>
            <a:pPr algn="just"/>
            <a:r>
              <a:rPr lang="id-ID" sz="2800" dirty="0"/>
              <a:t>Hubungan antara </a:t>
            </a:r>
            <a:r>
              <a:rPr lang="id-ID" sz="2800" b="1" dirty="0"/>
              <a:t>karakter</a:t>
            </a:r>
            <a:r>
              <a:rPr lang="id-ID" sz="2800" dirty="0"/>
              <a:t> dan </a:t>
            </a:r>
            <a:r>
              <a:rPr lang="id-ID" sz="2800" b="1" dirty="0"/>
              <a:t>anti korupsi</a:t>
            </a:r>
            <a:r>
              <a:rPr lang="id-ID" sz="2800" dirty="0"/>
              <a:t> sangat erat, karena korupsi seringkali terjadi ketika individu tidak memiliki karakter yang baik. Jika seseorang memiliki karakter yang kuat seperti integritas dan kejujuran, maka dia akan lebih mampu menghindari tindakan korupsi. Pembangunan karakter, terutama dalam hal moral dan etika, menjadi kunci untuk mencegah terjadinya korupsi dalam masyarakat.</a:t>
            </a:r>
            <a:endParaRPr lang="en-US" sz="2800" b="1" dirty="0">
              <a:solidFill>
                <a:srgbClr val="FEC630"/>
              </a:solidFill>
              <a:latin typeface="Tw Cen MT" panose="020B0602020104020603" pitchFamily="34" charset="0"/>
            </a:endParaRPr>
          </a:p>
        </p:txBody>
      </p:sp>
      <p:sp>
        <p:nvSpPr>
          <p:cNvPr id="34" name="Rectangle 33"/>
          <p:cNvSpPr/>
          <p:nvPr/>
        </p:nvSpPr>
        <p:spPr>
          <a:xfrm>
            <a:off x="908716" y="724750"/>
            <a:ext cx="7550465" cy="538609"/>
          </a:xfrm>
          <a:prstGeom prst="rect">
            <a:avLst/>
          </a:prstGeom>
        </p:spPr>
        <p:txBody>
          <a:bodyPr wrap="none">
            <a:spAutoFit/>
          </a:bodyPr>
          <a:lstStyle/>
          <a:p>
            <a:r>
              <a:rPr lang="id-ID" sz="2900" dirty="0">
                <a:latin typeface="Segoe UI Black" panose="020B0A02040204020203" pitchFamily="34" charset="0"/>
                <a:ea typeface="Segoe UI Black" panose="020B0A02040204020203" pitchFamily="34" charset="0"/>
              </a:rPr>
              <a:t>Konsep Dasar Karakter dan Anti Korupsi</a:t>
            </a:r>
          </a:p>
        </p:txBody>
      </p:sp>
      <p:pic>
        <p:nvPicPr>
          <p:cNvPr id="1026" name="Picture 2" descr="Membangun Karakter Peserta Didik Dalam Konsep Pendidikan Anti Korupsi Pada Mata Pelajaran Fiqi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85" y="2064973"/>
            <a:ext cx="5905500" cy="332422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59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a:extLst>
              <a:ext uri="{FF2B5EF4-FFF2-40B4-BE49-F238E27FC236}">
                <a16:creationId xmlns:a16="http://schemas.microsoft.com/office/drawing/2014/main" id="{B975B7A3-1ACB-4873-9AD2-097B4662D545}"/>
              </a:ext>
            </a:extLst>
          </p:cNvPr>
          <p:cNvSpPr/>
          <p:nvPr/>
        </p:nvSpPr>
        <p:spPr>
          <a:xfrm>
            <a:off x="2756179" y="2222246"/>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latin typeface="Tw Cen MT" panose="020B0602020104020603" pitchFamily="34" charset="0"/>
            </a:endParaRPr>
          </a:p>
        </p:txBody>
      </p:sp>
      <p:sp>
        <p:nvSpPr>
          <p:cNvPr id="5" name="Oval 4">
            <a:extLst>
              <a:ext uri="{FF2B5EF4-FFF2-40B4-BE49-F238E27FC236}">
                <a16:creationId xmlns:a16="http://schemas.microsoft.com/office/drawing/2014/main" id="{EE2B4593-1483-49C3-A041-921C9930672D}"/>
              </a:ext>
            </a:extLst>
          </p:cNvPr>
          <p:cNvSpPr/>
          <p:nvPr/>
        </p:nvSpPr>
        <p:spPr>
          <a:xfrm>
            <a:off x="3120510" y="2586577"/>
            <a:ext cx="190500" cy="190500"/>
          </a:xfrm>
          <a:prstGeom prst="ellipse">
            <a:avLst/>
          </a:prstGeom>
          <a:solidFill>
            <a:srgbClr val="52C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 name="Circle: Hollow 5">
            <a:extLst>
              <a:ext uri="{FF2B5EF4-FFF2-40B4-BE49-F238E27FC236}">
                <a16:creationId xmlns:a16="http://schemas.microsoft.com/office/drawing/2014/main" id="{E9355ED2-86F0-4F0A-9889-100141581519}"/>
              </a:ext>
            </a:extLst>
          </p:cNvPr>
          <p:cNvSpPr/>
          <p:nvPr/>
        </p:nvSpPr>
        <p:spPr>
          <a:xfrm>
            <a:off x="3001447" y="2467514"/>
            <a:ext cx="428626" cy="428626"/>
          </a:xfrm>
          <a:prstGeom prst="donut">
            <a:avLst>
              <a:gd name="adj" fmla="val 5281"/>
            </a:avLst>
          </a:prstGeom>
          <a:solidFill>
            <a:srgbClr val="52C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Tw Cen MT" panose="020B0602020104020603" pitchFamily="34" charset="0"/>
            </a:endParaRPr>
          </a:p>
        </p:txBody>
      </p:sp>
      <p:sp>
        <p:nvSpPr>
          <p:cNvPr id="7" name="Circle: Hollow 6">
            <a:extLst>
              <a:ext uri="{FF2B5EF4-FFF2-40B4-BE49-F238E27FC236}">
                <a16:creationId xmlns:a16="http://schemas.microsoft.com/office/drawing/2014/main" id="{9EB5AB22-A221-49AD-B0E8-20D65A5511C8}"/>
              </a:ext>
            </a:extLst>
          </p:cNvPr>
          <p:cNvSpPr/>
          <p:nvPr/>
        </p:nvSpPr>
        <p:spPr>
          <a:xfrm>
            <a:off x="2868575" y="2334642"/>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4BF964E7-CB73-4C77-B8E0-54DDD228F021}"/>
              </a:ext>
            </a:extLst>
          </p:cNvPr>
          <p:cNvCxnSpPr>
            <a:cxnSpLocks/>
          </p:cNvCxnSpPr>
          <p:nvPr/>
        </p:nvCxnSpPr>
        <p:spPr>
          <a:xfrm flipV="1">
            <a:off x="3215761" y="3029013"/>
            <a:ext cx="0" cy="1033387"/>
          </a:xfrm>
          <a:prstGeom prst="line">
            <a:avLst/>
          </a:prstGeom>
          <a:ln w="19050">
            <a:solidFill>
              <a:srgbClr val="52C9BD"/>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9210ECF-4B5F-40D4-9242-75617AB94EE6}"/>
              </a:ext>
            </a:extLst>
          </p:cNvPr>
          <p:cNvSpPr/>
          <p:nvPr/>
        </p:nvSpPr>
        <p:spPr>
          <a:xfrm>
            <a:off x="3153640" y="4037267"/>
            <a:ext cx="124240" cy="124240"/>
          </a:xfrm>
          <a:prstGeom prst="ellipse">
            <a:avLst/>
          </a:prstGeom>
          <a:solidFill>
            <a:srgbClr val="52C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0" name="TextBox 9">
            <a:extLst>
              <a:ext uri="{FF2B5EF4-FFF2-40B4-BE49-F238E27FC236}">
                <a16:creationId xmlns:a16="http://schemas.microsoft.com/office/drawing/2014/main" id="{A53A2582-238A-4931-A9CC-79BCA080C0D0}"/>
              </a:ext>
            </a:extLst>
          </p:cNvPr>
          <p:cNvSpPr txBox="1"/>
          <p:nvPr/>
        </p:nvSpPr>
        <p:spPr>
          <a:xfrm>
            <a:off x="438859" y="1175162"/>
            <a:ext cx="4384815" cy="1077218"/>
          </a:xfrm>
          <a:prstGeom prst="rect">
            <a:avLst/>
          </a:prstGeom>
          <a:noFill/>
        </p:spPr>
        <p:txBody>
          <a:bodyPr wrap="square" rtlCol="0">
            <a:spAutoFit/>
          </a:bodyPr>
          <a:lstStyle/>
          <a:p>
            <a:r>
              <a:rPr lang="id-ID" sz="3200" dirty="0">
                <a:solidFill>
                  <a:srgbClr val="00B0F0"/>
                </a:solidFill>
              </a:rPr>
              <a:t>Dimensi-dimensi Karakter yang Baik</a:t>
            </a:r>
            <a:endParaRPr lang="en-US" sz="3200" dirty="0">
              <a:solidFill>
                <a:srgbClr val="00B0F0"/>
              </a:solidFill>
              <a:latin typeface="Tw Cen MT" panose="020B0602020104020603" pitchFamily="34" charset="0"/>
            </a:endParaRPr>
          </a:p>
        </p:txBody>
      </p:sp>
      <p:sp>
        <p:nvSpPr>
          <p:cNvPr id="11" name="TextBox 10">
            <a:extLst>
              <a:ext uri="{FF2B5EF4-FFF2-40B4-BE49-F238E27FC236}">
                <a16:creationId xmlns:a16="http://schemas.microsoft.com/office/drawing/2014/main" id="{59BEC8F3-F1F8-4849-97F5-13690780D88E}"/>
              </a:ext>
            </a:extLst>
          </p:cNvPr>
          <p:cNvSpPr txBox="1"/>
          <p:nvPr/>
        </p:nvSpPr>
        <p:spPr>
          <a:xfrm>
            <a:off x="2756179" y="4274931"/>
            <a:ext cx="7584478" cy="1384995"/>
          </a:xfrm>
          <a:prstGeom prst="rect">
            <a:avLst/>
          </a:prstGeom>
          <a:noFill/>
        </p:spPr>
        <p:txBody>
          <a:bodyPr wrap="square" rtlCol="0">
            <a:spAutoFit/>
          </a:bodyPr>
          <a:lstStyle/>
          <a:p>
            <a:r>
              <a:rPr lang="id-ID" sz="2100" dirty="0"/>
              <a:t>Karakter yang baik adalah hasil dari pengembangan beberapa dimensi atau aspek yang berbeda namun saling terkait. Memahami dimensi-dimensi ini penting untuk membangun individu yang bermoral dan anti korupsi.</a:t>
            </a:r>
            <a:endParaRPr lang="en-US" sz="2100" dirty="0">
              <a:solidFill>
                <a:schemeClr val="bg2">
                  <a:lumMod val="50000"/>
                </a:schemeClr>
              </a:solidFill>
              <a:latin typeface="Tw Cen MT" panose="020B0602020104020603" pitchFamily="34" charset="0"/>
            </a:endParaRPr>
          </a:p>
        </p:txBody>
      </p:sp>
      <p:cxnSp>
        <p:nvCxnSpPr>
          <p:cNvPr id="28" name="Straight Connector 27">
            <a:extLst>
              <a:ext uri="{FF2B5EF4-FFF2-40B4-BE49-F238E27FC236}">
                <a16:creationId xmlns:a16="http://schemas.microsoft.com/office/drawing/2014/main" id="{A3697BAE-9116-4219-96D5-85067A17600C}"/>
              </a:ext>
            </a:extLst>
          </p:cNvPr>
          <p:cNvCxnSpPr>
            <a:cxnSpLocks/>
          </p:cNvCxnSpPr>
          <p:nvPr/>
        </p:nvCxnSpPr>
        <p:spPr>
          <a:xfrm>
            <a:off x="2841284" y="5659926"/>
            <a:ext cx="2048865" cy="0"/>
          </a:xfrm>
          <a:prstGeom prst="line">
            <a:avLst/>
          </a:prstGeom>
          <a:ln w="19050">
            <a:solidFill>
              <a:srgbClr val="52C9BD"/>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rotWithShape="1">
          <a:blip r:embed="rId2"/>
          <a:srcRect l="33177" t="21297" r="49364" b="45621"/>
          <a:stretch/>
        </p:blipFill>
        <p:spPr bwMode="auto">
          <a:xfrm>
            <a:off x="7574326" y="341567"/>
            <a:ext cx="3467100" cy="3695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61876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anim calcmode="lin" valueType="num">
                                      <p:cBhvr>
                                        <p:cTn id="41" dur="500" fill="hold"/>
                                        <p:tgtEl>
                                          <p:spTgt spid="10"/>
                                        </p:tgtEl>
                                        <p:attrNameLst>
                                          <p:attrName>ppt_x</p:attrName>
                                        </p:attrNameLst>
                                      </p:cBhvr>
                                      <p:tavLst>
                                        <p:tav tm="0">
                                          <p:val>
                                            <p:strVal val="#ppt_x"/>
                                          </p:val>
                                        </p:tav>
                                        <p:tav tm="100000">
                                          <p:val>
                                            <p:strVal val="#ppt_x"/>
                                          </p:val>
                                        </p:tav>
                                      </p:tavLst>
                                    </p:anim>
                                    <p:anim calcmode="lin" valueType="num">
                                      <p:cBhvr>
                                        <p:cTn id="42" dur="5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anim calcmode="lin" valueType="num">
                                      <p:cBhvr>
                                        <p:cTn id="46" dur="500" fill="hold"/>
                                        <p:tgtEl>
                                          <p:spTgt spid="11"/>
                                        </p:tgtEl>
                                        <p:attrNameLst>
                                          <p:attrName>ppt_x</p:attrName>
                                        </p:attrNameLst>
                                      </p:cBhvr>
                                      <p:tavLst>
                                        <p:tav tm="0">
                                          <p:val>
                                            <p:strVal val="#ppt_x"/>
                                          </p:val>
                                        </p:tav>
                                        <p:tav tm="100000">
                                          <p:val>
                                            <p:strVal val="#ppt_x"/>
                                          </p:val>
                                        </p:tav>
                                      </p:tavLst>
                                    </p:anim>
                                    <p:anim calcmode="lin" valueType="num">
                                      <p:cBhvr>
                                        <p:cTn id="47" dur="500" fill="hold"/>
                                        <p:tgtEl>
                                          <p:spTgt spid="11"/>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9332394A-3C2B-45DF-8746-6027551AAD19}"/>
              </a:ext>
            </a:extLst>
          </p:cNvPr>
          <p:cNvSpPr txBox="1"/>
          <p:nvPr/>
        </p:nvSpPr>
        <p:spPr>
          <a:xfrm>
            <a:off x="1425144" y="2665800"/>
            <a:ext cx="9277268" cy="2308324"/>
          </a:xfrm>
          <a:prstGeom prst="rect">
            <a:avLst/>
          </a:prstGeom>
          <a:noFill/>
        </p:spPr>
        <p:txBody>
          <a:bodyPr wrap="square" rtlCol="0">
            <a:spAutoFit/>
          </a:bodyPr>
          <a:lstStyle/>
          <a:p>
            <a:r>
              <a:rPr lang="id-ID" sz="2400" b="1" dirty="0"/>
              <a:t>a. Moral Knowing (Pengetahuan Moral)</a:t>
            </a:r>
          </a:p>
          <a:p>
            <a:r>
              <a:rPr lang="id-ID" sz="2400" dirty="0"/>
              <a:t>Ini adalah kemampuan seseorang untuk mengenali nilai-nilai moral dan prinsip-prinsip yang membedakan yang benar dan yang salah. Misalnya, mengetahui bahwa kejujuran adalah hal yang baik dan korupsi adalah hal yang salah. Orang yang memiliki pengetahuan moral yang baik dapat memahami pentingnya etika dalam kehidupan sehari-hari.</a:t>
            </a:r>
          </a:p>
        </p:txBody>
      </p:sp>
      <p:sp>
        <p:nvSpPr>
          <p:cNvPr id="120" name="TextBox 119">
            <a:extLst>
              <a:ext uri="{FF2B5EF4-FFF2-40B4-BE49-F238E27FC236}">
                <a16:creationId xmlns:a16="http://schemas.microsoft.com/office/drawing/2014/main" id="{A53A2582-238A-4931-A9CC-79BCA080C0D0}"/>
              </a:ext>
            </a:extLst>
          </p:cNvPr>
          <p:cNvSpPr txBox="1"/>
          <p:nvPr/>
        </p:nvSpPr>
        <p:spPr>
          <a:xfrm>
            <a:off x="438859" y="1175162"/>
            <a:ext cx="4384815" cy="1077218"/>
          </a:xfrm>
          <a:prstGeom prst="rect">
            <a:avLst/>
          </a:prstGeom>
          <a:noFill/>
        </p:spPr>
        <p:txBody>
          <a:bodyPr wrap="square" rtlCol="0">
            <a:spAutoFit/>
          </a:bodyPr>
          <a:lstStyle/>
          <a:p>
            <a:r>
              <a:rPr lang="id-ID" sz="3200" dirty="0">
                <a:solidFill>
                  <a:srgbClr val="00B0F0"/>
                </a:solidFill>
              </a:rPr>
              <a:t>Dimensi-dimensi Karakter yang Baik</a:t>
            </a:r>
            <a:endParaRPr lang="en-US" sz="3200" dirty="0">
              <a:solidFill>
                <a:srgbClr val="00B0F0"/>
              </a:solidFill>
              <a:latin typeface="Tw Cen MT" panose="020B0602020104020603" pitchFamily="34" charset="0"/>
            </a:endParaRPr>
          </a:p>
        </p:txBody>
      </p:sp>
      <p:pic>
        <p:nvPicPr>
          <p:cNvPr id="2050" name="Picture 2" descr="Penanaman Pendidikan Moral Terhadap Anak Usia Remaja - SEKOLAH PRESTASI  GLOBAL"/>
          <p:cNvPicPr>
            <a:picLocks noChangeAspect="1" noChangeArrowheads="1"/>
          </p:cNvPicPr>
          <p:nvPr/>
        </p:nvPicPr>
        <p:blipFill rotWithShape="1">
          <a:blip r:embed="rId2">
            <a:extLst>
              <a:ext uri="{28A0092B-C50C-407E-A947-70E740481C1C}">
                <a14:useLocalDpi xmlns:a14="http://schemas.microsoft.com/office/drawing/2010/main" val="0"/>
              </a:ext>
            </a:extLst>
          </a:blip>
          <a:srcRect l="187" t="31227" b="35081"/>
          <a:stretch/>
        </p:blipFill>
        <p:spPr bwMode="auto">
          <a:xfrm>
            <a:off x="19612" y="5257798"/>
            <a:ext cx="12127829" cy="158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05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anim calcmode="lin" valueType="num">
                                      <p:cBhvr>
                                        <p:cTn id="8" dur="500" fill="hold"/>
                                        <p:tgtEl>
                                          <p:spTgt spid="120"/>
                                        </p:tgtEl>
                                        <p:attrNameLst>
                                          <p:attrName>ppt_x</p:attrName>
                                        </p:attrNameLst>
                                      </p:cBhvr>
                                      <p:tavLst>
                                        <p:tav tm="0">
                                          <p:val>
                                            <p:strVal val="#ppt_x"/>
                                          </p:val>
                                        </p:tav>
                                        <p:tav tm="100000">
                                          <p:val>
                                            <p:strVal val="#ppt_x"/>
                                          </p:val>
                                        </p:tav>
                                      </p:tavLst>
                                    </p:anim>
                                    <p:anim calcmode="lin" valueType="num">
                                      <p:cBhvr>
                                        <p:cTn id="9" dur="5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9332394A-3C2B-45DF-8746-6027551AAD19}"/>
              </a:ext>
            </a:extLst>
          </p:cNvPr>
          <p:cNvSpPr txBox="1"/>
          <p:nvPr/>
        </p:nvSpPr>
        <p:spPr>
          <a:xfrm>
            <a:off x="873872" y="3498851"/>
            <a:ext cx="9277268" cy="2308324"/>
          </a:xfrm>
          <a:prstGeom prst="rect">
            <a:avLst/>
          </a:prstGeom>
          <a:noFill/>
        </p:spPr>
        <p:txBody>
          <a:bodyPr wrap="square" rtlCol="0">
            <a:spAutoFit/>
          </a:bodyPr>
          <a:lstStyle/>
          <a:p>
            <a:r>
              <a:rPr lang="id-ID" sz="2400" b="1" dirty="0"/>
              <a:t>b. Moral Feeling (Perasaan Moral)</a:t>
            </a:r>
          </a:p>
          <a:p>
            <a:r>
              <a:rPr lang="id-ID" sz="2400" dirty="0"/>
              <a:t>Dimensi ini mencakup aspek emosional dari karakter. Perasaan moral melibatkan bagaimana seseorang merasakan akibat dari tindakan moral atau tidak bermoral. Seseorang yang memiliki perasaan moral yang kuat akan merasakan rasa bersalah atau malu ketika melakukan tindakan yang salah, seperti berbohong atau korupsi.</a:t>
            </a:r>
          </a:p>
        </p:txBody>
      </p:sp>
      <p:sp>
        <p:nvSpPr>
          <p:cNvPr id="120" name="TextBox 119">
            <a:extLst>
              <a:ext uri="{FF2B5EF4-FFF2-40B4-BE49-F238E27FC236}">
                <a16:creationId xmlns:a16="http://schemas.microsoft.com/office/drawing/2014/main" id="{A53A2582-238A-4931-A9CC-79BCA080C0D0}"/>
              </a:ext>
            </a:extLst>
          </p:cNvPr>
          <p:cNvSpPr txBox="1"/>
          <p:nvPr/>
        </p:nvSpPr>
        <p:spPr>
          <a:xfrm>
            <a:off x="438859" y="1175162"/>
            <a:ext cx="4384815" cy="1077218"/>
          </a:xfrm>
          <a:prstGeom prst="rect">
            <a:avLst/>
          </a:prstGeom>
          <a:noFill/>
        </p:spPr>
        <p:txBody>
          <a:bodyPr wrap="square" rtlCol="0">
            <a:spAutoFit/>
          </a:bodyPr>
          <a:lstStyle/>
          <a:p>
            <a:r>
              <a:rPr lang="id-ID" sz="3200" dirty="0">
                <a:solidFill>
                  <a:srgbClr val="00B0F0"/>
                </a:solidFill>
              </a:rPr>
              <a:t>Dimensi-dimensi Karakter yang Baik</a:t>
            </a:r>
            <a:endParaRPr lang="en-US" sz="3200" dirty="0">
              <a:solidFill>
                <a:srgbClr val="00B0F0"/>
              </a:solidFill>
              <a:latin typeface="Tw Cen MT" panose="020B0602020104020603" pitchFamily="34" charset="0"/>
            </a:endParaRPr>
          </a:p>
        </p:txBody>
      </p:sp>
      <p:pic>
        <p:nvPicPr>
          <p:cNvPr id="1026" name="Picture 2" descr="Pentingnya Rasa Malu dan Rasa Bersalah - FKIP Unis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759" y="489936"/>
            <a:ext cx="5086350" cy="32385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53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anim calcmode="lin" valueType="num">
                                      <p:cBhvr>
                                        <p:cTn id="8" dur="500" fill="hold"/>
                                        <p:tgtEl>
                                          <p:spTgt spid="120"/>
                                        </p:tgtEl>
                                        <p:attrNameLst>
                                          <p:attrName>ppt_x</p:attrName>
                                        </p:attrNameLst>
                                      </p:cBhvr>
                                      <p:tavLst>
                                        <p:tav tm="0">
                                          <p:val>
                                            <p:strVal val="#ppt_x"/>
                                          </p:val>
                                        </p:tav>
                                        <p:tav tm="100000">
                                          <p:val>
                                            <p:strVal val="#ppt_x"/>
                                          </p:val>
                                        </p:tav>
                                      </p:tavLst>
                                    </p:anim>
                                    <p:anim calcmode="lin" valueType="num">
                                      <p:cBhvr>
                                        <p:cTn id="9" dur="5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9332394A-3C2B-45DF-8746-6027551AAD19}"/>
              </a:ext>
            </a:extLst>
          </p:cNvPr>
          <p:cNvSpPr txBox="1"/>
          <p:nvPr/>
        </p:nvSpPr>
        <p:spPr>
          <a:xfrm>
            <a:off x="1047897" y="2580142"/>
            <a:ext cx="5698892" cy="3785652"/>
          </a:xfrm>
          <a:prstGeom prst="rect">
            <a:avLst/>
          </a:prstGeom>
          <a:noFill/>
        </p:spPr>
        <p:txBody>
          <a:bodyPr wrap="square" rtlCol="0">
            <a:spAutoFit/>
          </a:bodyPr>
          <a:lstStyle/>
          <a:p>
            <a:r>
              <a:rPr lang="id-ID" sz="2400" b="1" dirty="0"/>
              <a:t>c. Moral Action (Tindakan Moral)</a:t>
            </a:r>
          </a:p>
          <a:p>
            <a:r>
              <a:rPr lang="id-ID" sz="2400" dirty="0"/>
              <a:t>Ini adalah tindakan nyata berdasarkan nilai dan perasaan moral. Seseorang yang baik secara moral tidak hanya mengetahui apa yang benar dan salah, tetapi juga bertindak sesuai dengan keyakinan moralnya. Tindakan moral ini mencakup keberanian untuk mengambil sikap, bertindak jujur, dan menolak godaan untuk melakukan hal yang tidak etis, seperti korupsi.</a:t>
            </a:r>
          </a:p>
        </p:txBody>
      </p:sp>
      <p:sp>
        <p:nvSpPr>
          <p:cNvPr id="120" name="TextBox 119">
            <a:extLst>
              <a:ext uri="{FF2B5EF4-FFF2-40B4-BE49-F238E27FC236}">
                <a16:creationId xmlns:a16="http://schemas.microsoft.com/office/drawing/2014/main" id="{A53A2582-238A-4931-A9CC-79BCA080C0D0}"/>
              </a:ext>
            </a:extLst>
          </p:cNvPr>
          <p:cNvSpPr txBox="1"/>
          <p:nvPr/>
        </p:nvSpPr>
        <p:spPr>
          <a:xfrm>
            <a:off x="438859" y="944502"/>
            <a:ext cx="4384815" cy="1077218"/>
          </a:xfrm>
          <a:prstGeom prst="rect">
            <a:avLst/>
          </a:prstGeom>
          <a:noFill/>
        </p:spPr>
        <p:txBody>
          <a:bodyPr wrap="square" rtlCol="0">
            <a:spAutoFit/>
          </a:bodyPr>
          <a:lstStyle/>
          <a:p>
            <a:r>
              <a:rPr lang="id-ID" sz="3200" dirty="0">
                <a:solidFill>
                  <a:srgbClr val="00B0F0"/>
                </a:solidFill>
              </a:rPr>
              <a:t>Dimensi-dimensi Karakter yang Baik</a:t>
            </a:r>
            <a:endParaRPr lang="en-US" sz="3200" dirty="0">
              <a:solidFill>
                <a:srgbClr val="00B0F0"/>
              </a:solidFill>
              <a:latin typeface="Tw Cen MT" panose="020B0602020104020603" pitchFamily="34" charset="0"/>
            </a:endParaRPr>
          </a:p>
        </p:txBody>
      </p:sp>
      <p:pic>
        <p:nvPicPr>
          <p:cNvPr id="2050" name="Picture 2" descr="https://aclc.kpk.go.id/images/aksi-informasi/a7c554e2-69cc-4d66-abc7-20828ff28a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2364" y="3000701"/>
            <a:ext cx="4787128" cy="26887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7636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anim calcmode="lin" valueType="num">
                                      <p:cBhvr>
                                        <p:cTn id="8" dur="500" fill="hold"/>
                                        <p:tgtEl>
                                          <p:spTgt spid="120"/>
                                        </p:tgtEl>
                                        <p:attrNameLst>
                                          <p:attrName>ppt_x</p:attrName>
                                        </p:attrNameLst>
                                      </p:cBhvr>
                                      <p:tavLst>
                                        <p:tav tm="0">
                                          <p:val>
                                            <p:strVal val="#ppt_x"/>
                                          </p:val>
                                        </p:tav>
                                        <p:tav tm="100000">
                                          <p:val>
                                            <p:strVal val="#ppt_x"/>
                                          </p:val>
                                        </p:tav>
                                      </p:tavLst>
                                    </p:anim>
                                    <p:anim calcmode="lin" valueType="num">
                                      <p:cBhvr>
                                        <p:cTn id="9" dur="5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9332394A-3C2B-45DF-8746-6027551AAD19}"/>
              </a:ext>
            </a:extLst>
          </p:cNvPr>
          <p:cNvSpPr txBox="1"/>
          <p:nvPr/>
        </p:nvSpPr>
        <p:spPr>
          <a:xfrm>
            <a:off x="358838" y="4031292"/>
            <a:ext cx="9277268" cy="2308324"/>
          </a:xfrm>
          <a:prstGeom prst="rect">
            <a:avLst/>
          </a:prstGeom>
          <a:noFill/>
        </p:spPr>
        <p:txBody>
          <a:bodyPr wrap="square" rtlCol="0">
            <a:spAutoFit/>
          </a:bodyPr>
          <a:lstStyle/>
          <a:p>
            <a:r>
              <a:rPr lang="id-ID" sz="2400" b="1" dirty="0"/>
              <a:t>d. Dimensi Relasional</a:t>
            </a:r>
          </a:p>
          <a:p>
            <a:r>
              <a:rPr lang="id-ID" sz="2400" dirty="0"/>
              <a:t>Karakter yang baik juga melibatkan kemampuan berhubungan dengan orang lain secara positif. Ini mencakup sikap hormat, kerjasama, dan penghargaan terhadap perbedaan. Seseorang yang memiliki karakter relasional yang baik dapat membangun hubungan yang harmonis dan saling mendukung.</a:t>
            </a:r>
          </a:p>
        </p:txBody>
      </p:sp>
      <p:sp>
        <p:nvSpPr>
          <p:cNvPr id="120" name="TextBox 119">
            <a:extLst>
              <a:ext uri="{FF2B5EF4-FFF2-40B4-BE49-F238E27FC236}">
                <a16:creationId xmlns:a16="http://schemas.microsoft.com/office/drawing/2014/main" id="{A53A2582-238A-4931-A9CC-79BCA080C0D0}"/>
              </a:ext>
            </a:extLst>
          </p:cNvPr>
          <p:cNvSpPr txBox="1"/>
          <p:nvPr/>
        </p:nvSpPr>
        <p:spPr>
          <a:xfrm>
            <a:off x="438859" y="1175162"/>
            <a:ext cx="4384815" cy="1077218"/>
          </a:xfrm>
          <a:prstGeom prst="rect">
            <a:avLst/>
          </a:prstGeom>
          <a:noFill/>
        </p:spPr>
        <p:txBody>
          <a:bodyPr wrap="square" rtlCol="0">
            <a:spAutoFit/>
          </a:bodyPr>
          <a:lstStyle/>
          <a:p>
            <a:r>
              <a:rPr lang="id-ID" sz="3200" dirty="0">
                <a:solidFill>
                  <a:srgbClr val="00B0F0"/>
                </a:solidFill>
              </a:rPr>
              <a:t>Dimensi-dimensi Karakter yang Baik</a:t>
            </a:r>
            <a:endParaRPr lang="en-US" sz="3200" dirty="0">
              <a:solidFill>
                <a:srgbClr val="00B0F0"/>
              </a:solidFill>
              <a:latin typeface="Tw Cen MT" panose="020B0602020104020603" pitchFamily="34" charset="0"/>
            </a:endParaRPr>
          </a:p>
        </p:txBody>
      </p:sp>
      <p:pic>
        <p:nvPicPr>
          <p:cNvPr id="3074" name="Picture 2" descr="Pentingnya Hubungan Antarwarga dalam Membangun Lingkungan yang Harmonis:  Tinjauan Psikologi | Cikon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1930" y="184683"/>
            <a:ext cx="6667500" cy="431482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423142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anim calcmode="lin" valueType="num">
                                      <p:cBhvr>
                                        <p:cTn id="8" dur="500" fill="hold"/>
                                        <p:tgtEl>
                                          <p:spTgt spid="120"/>
                                        </p:tgtEl>
                                        <p:attrNameLst>
                                          <p:attrName>ppt_x</p:attrName>
                                        </p:attrNameLst>
                                      </p:cBhvr>
                                      <p:tavLst>
                                        <p:tav tm="0">
                                          <p:val>
                                            <p:strVal val="#ppt_x"/>
                                          </p:val>
                                        </p:tav>
                                        <p:tav tm="100000">
                                          <p:val>
                                            <p:strVal val="#ppt_x"/>
                                          </p:val>
                                        </p:tav>
                                      </p:tavLst>
                                    </p:anim>
                                    <p:anim calcmode="lin" valueType="num">
                                      <p:cBhvr>
                                        <p:cTn id="9" dur="5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634</Words>
  <Application>Microsoft Office PowerPoint</Application>
  <PresentationFormat>Widescreen</PresentationFormat>
  <Paragraphs>35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Gill Sans</vt:lpstr>
      <vt:lpstr>Segoe UI Black</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Zaman</dc:creator>
  <cp:lastModifiedBy>USER</cp:lastModifiedBy>
  <cp:revision>22</cp:revision>
  <dcterms:created xsi:type="dcterms:W3CDTF">2020-09-22T10:33:07Z</dcterms:created>
  <dcterms:modified xsi:type="dcterms:W3CDTF">2025-09-30T05:49:43Z</dcterms:modified>
</cp:coreProperties>
</file>