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6" r:id="rId3"/>
    <p:sldId id="267" r:id="rId4"/>
    <p:sldId id="280" r:id="rId5"/>
    <p:sldId id="279" r:id="rId6"/>
    <p:sldId id="278" r:id="rId7"/>
    <p:sldId id="277" r:id="rId8"/>
    <p:sldId id="276" r:id="rId9"/>
    <p:sldId id="275" r:id="rId10"/>
    <p:sldId id="274" r:id="rId11"/>
    <p:sldId id="273" r:id="rId12"/>
    <p:sldId id="272" r:id="rId13"/>
    <p:sldId id="271" r:id="rId14"/>
    <p:sldId id="270" r:id="rId15"/>
    <p:sldId id="269" r:id="rId16"/>
    <p:sldId id="268" r:id="rId17"/>
    <p:sldId id="281" r:id="rId18"/>
    <p:sldId id="28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478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72983-DF07-4EFB-AA9E-597C6E771DF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0125F9-5431-4A5A-B176-EB2F42388F4D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400" dirty="0"/>
            <a:t>Internal Business System</a:t>
          </a:r>
        </a:p>
      </dgm:t>
    </dgm:pt>
    <dgm:pt modelId="{43C3010E-EB7E-4650-93F9-5CAC0DEA8695}" type="parTrans" cxnId="{882ADC22-FF13-4990-9E59-9A75238003E7}">
      <dgm:prSet/>
      <dgm:spPr/>
      <dgm:t>
        <a:bodyPr/>
        <a:lstStyle/>
        <a:p>
          <a:endParaRPr lang="en-US" sz="2000"/>
        </a:p>
      </dgm:t>
    </dgm:pt>
    <dgm:pt modelId="{E592BF5A-E689-4975-9825-55C30BA71E5A}" type="sibTrans" cxnId="{882ADC22-FF13-4990-9E59-9A75238003E7}">
      <dgm:prSet/>
      <dgm:spPr/>
      <dgm:t>
        <a:bodyPr/>
        <a:lstStyle/>
        <a:p>
          <a:endParaRPr lang="en-US" sz="2000"/>
        </a:p>
      </dgm:t>
    </dgm:pt>
    <dgm:pt modelId="{749A0873-E8B0-43EC-9449-38FDBECBEC6C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id-ID" sz="1800" b="0" i="0" dirty="0"/>
            <a:t>Customer Relationship Management</a:t>
          </a:r>
          <a:endParaRPr lang="en-US" sz="1800" b="0" dirty="0"/>
        </a:p>
      </dgm:t>
    </dgm:pt>
    <dgm:pt modelId="{3F414C14-6443-48C6-A5C0-550A447429A2}" type="parTrans" cxnId="{26924201-77F4-43F6-9F9A-9E4C1F56A67D}">
      <dgm:prSet/>
      <dgm:spPr/>
      <dgm:t>
        <a:bodyPr/>
        <a:lstStyle/>
        <a:p>
          <a:endParaRPr lang="en-US" sz="2000"/>
        </a:p>
      </dgm:t>
    </dgm:pt>
    <dgm:pt modelId="{D1BA5EA5-70C6-4D37-85A6-3CF0BD0A3E0E}" type="sibTrans" cxnId="{26924201-77F4-43F6-9F9A-9E4C1F56A67D}">
      <dgm:prSet/>
      <dgm:spPr/>
      <dgm:t>
        <a:bodyPr/>
        <a:lstStyle/>
        <a:p>
          <a:endParaRPr lang="en-US" sz="2000"/>
        </a:p>
      </dgm:t>
    </dgm:pt>
    <dgm:pt modelId="{D4063B4C-C92A-472C-9070-DD19FFFDEEDD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id-ID" sz="1800" b="0" i="0" dirty="0"/>
            <a:t>Enterprise Resource Planning</a:t>
          </a:r>
          <a:endParaRPr lang="en-US" sz="1800" b="0" dirty="0"/>
        </a:p>
      </dgm:t>
    </dgm:pt>
    <dgm:pt modelId="{3D6723DF-3872-4004-B7EC-7408A93B8E83}" type="parTrans" cxnId="{79881220-6366-4086-9F02-2B21CAFBCB50}">
      <dgm:prSet/>
      <dgm:spPr/>
      <dgm:t>
        <a:bodyPr/>
        <a:lstStyle/>
        <a:p>
          <a:endParaRPr lang="en-US" sz="2000"/>
        </a:p>
      </dgm:t>
    </dgm:pt>
    <dgm:pt modelId="{6AEFC57F-04F4-4B82-B79E-F1158A639EF0}" type="sibTrans" cxnId="{79881220-6366-4086-9F02-2B21CAFBCB50}">
      <dgm:prSet/>
      <dgm:spPr/>
      <dgm:t>
        <a:bodyPr/>
        <a:lstStyle/>
        <a:p>
          <a:endParaRPr lang="en-US" sz="2000"/>
        </a:p>
      </dgm:t>
    </dgm:pt>
    <dgm:pt modelId="{0EDAC758-1A40-4E8E-8CD5-EAECA575ED88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400" dirty="0"/>
            <a:t>Enterprise Communication and Collaboration</a:t>
          </a:r>
        </a:p>
      </dgm:t>
    </dgm:pt>
    <dgm:pt modelId="{5365FDCB-AEA9-4045-BBEB-C8F08AD76FF9}" type="parTrans" cxnId="{73AC1423-1140-46AB-ADC6-4A07FFF83C1A}">
      <dgm:prSet/>
      <dgm:spPr/>
      <dgm:t>
        <a:bodyPr/>
        <a:lstStyle/>
        <a:p>
          <a:endParaRPr lang="en-US" sz="2000"/>
        </a:p>
      </dgm:t>
    </dgm:pt>
    <dgm:pt modelId="{8FA3C0F6-0CCE-492C-A0AB-AB106AB6A4F2}" type="sibTrans" cxnId="{73AC1423-1140-46AB-ADC6-4A07FFF83C1A}">
      <dgm:prSet/>
      <dgm:spPr/>
      <dgm:t>
        <a:bodyPr/>
        <a:lstStyle/>
        <a:p>
          <a:endParaRPr lang="en-US" sz="2000"/>
        </a:p>
      </dgm:t>
    </dgm:pt>
    <dgm:pt modelId="{61A9F21E-69CB-476A-8F18-B2C5DEA90327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id-ID" sz="2000" b="0" i="0" dirty="0"/>
            <a:t>Voice over Internet Protocol</a:t>
          </a:r>
          <a:endParaRPr lang="en-US" sz="2000" dirty="0"/>
        </a:p>
      </dgm:t>
    </dgm:pt>
    <dgm:pt modelId="{F23FC0C3-D15E-4E3C-9C74-CCC393B2D671}" type="parTrans" cxnId="{1183C3F5-142C-47A8-99D4-D71F4880C20B}">
      <dgm:prSet/>
      <dgm:spPr/>
      <dgm:t>
        <a:bodyPr/>
        <a:lstStyle/>
        <a:p>
          <a:endParaRPr lang="en-US" sz="2000"/>
        </a:p>
      </dgm:t>
    </dgm:pt>
    <dgm:pt modelId="{21B1A690-2AEB-4A31-ABB0-34D73579B9D3}" type="sibTrans" cxnId="{1183C3F5-142C-47A8-99D4-D71F4880C20B}">
      <dgm:prSet/>
      <dgm:spPr/>
      <dgm:t>
        <a:bodyPr/>
        <a:lstStyle/>
        <a:p>
          <a:endParaRPr lang="en-US" sz="2000"/>
        </a:p>
      </dgm:t>
    </dgm:pt>
    <dgm:pt modelId="{B805D38F-9BDA-413D-BAA1-96AFB614CFDF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id-ID" sz="2000" b="0" i="0" dirty="0"/>
            <a:t>Content Management System</a:t>
          </a:r>
          <a:endParaRPr lang="en-US" sz="2000" b="0" dirty="0"/>
        </a:p>
      </dgm:t>
    </dgm:pt>
    <dgm:pt modelId="{225BA1FF-C513-4BAE-A3EA-4BF417A5058E}" type="parTrans" cxnId="{C1F8B695-E858-4445-AD2A-4948CC191FDF}">
      <dgm:prSet/>
      <dgm:spPr/>
      <dgm:t>
        <a:bodyPr/>
        <a:lstStyle/>
        <a:p>
          <a:endParaRPr lang="en-US" sz="2000"/>
        </a:p>
      </dgm:t>
    </dgm:pt>
    <dgm:pt modelId="{B539510E-4BDB-47A6-9179-BE5895472642}" type="sibTrans" cxnId="{C1F8B695-E858-4445-AD2A-4948CC191FDF}">
      <dgm:prSet/>
      <dgm:spPr/>
      <dgm:t>
        <a:bodyPr/>
        <a:lstStyle/>
        <a:p>
          <a:endParaRPr lang="en-US" sz="2000"/>
        </a:p>
      </dgm:t>
    </dgm:pt>
    <dgm:pt modelId="{1DF188CB-F7B4-4A9C-9077-197BED529FCA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400" dirty="0"/>
            <a:t>Electronic commerce</a:t>
          </a:r>
        </a:p>
      </dgm:t>
    </dgm:pt>
    <dgm:pt modelId="{E3BDE2A4-614D-48AD-9D99-42947693C7D0}" type="parTrans" cxnId="{5145BE17-F814-4FBC-99B1-B45E9141D183}">
      <dgm:prSet/>
      <dgm:spPr/>
      <dgm:t>
        <a:bodyPr/>
        <a:lstStyle/>
        <a:p>
          <a:endParaRPr lang="en-US" sz="2000"/>
        </a:p>
      </dgm:t>
    </dgm:pt>
    <dgm:pt modelId="{B9892650-164A-4528-886C-7666390BC88E}" type="sibTrans" cxnId="{5145BE17-F814-4FBC-99B1-B45E9141D183}">
      <dgm:prSet/>
      <dgm:spPr/>
      <dgm:t>
        <a:bodyPr/>
        <a:lstStyle/>
        <a:p>
          <a:endParaRPr lang="en-US" sz="2000"/>
        </a:p>
      </dgm:t>
    </dgm:pt>
    <dgm:pt modelId="{C768C574-2FE4-4EE1-8B18-D5293D9D000E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000" dirty="0"/>
            <a:t>Internet shop</a:t>
          </a:r>
        </a:p>
      </dgm:t>
    </dgm:pt>
    <dgm:pt modelId="{FCC35E42-9B44-4981-B000-64BE48A78BE7}" type="parTrans" cxnId="{A7709F7B-FD60-4B36-9FB6-805B962CCF9B}">
      <dgm:prSet/>
      <dgm:spPr/>
      <dgm:t>
        <a:bodyPr/>
        <a:lstStyle/>
        <a:p>
          <a:endParaRPr lang="en-US" sz="2000"/>
        </a:p>
      </dgm:t>
    </dgm:pt>
    <dgm:pt modelId="{187E8790-D39D-4849-B7B0-33499A815CBE}" type="sibTrans" cxnId="{A7709F7B-FD60-4B36-9FB6-805B962CCF9B}">
      <dgm:prSet/>
      <dgm:spPr/>
      <dgm:t>
        <a:bodyPr/>
        <a:lstStyle/>
        <a:p>
          <a:endParaRPr lang="en-US" sz="2000"/>
        </a:p>
      </dgm:t>
    </dgm:pt>
    <dgm:pt modelId="{88E8BDF4-BE2E-446A-A0DA-0A770DEC2356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800" b="0" dirty="0"/>
            <a:t>D</a:t>
          </a:r>
          <a:r>
            <a:rPr lang="id-ID" sz="1800" b="0" i="0" dirty="0"/>
            <a:t>ocument Management System </a:t>
          </a:r>
          <a:endParaRPr lang="en-US" sz="1800" b="0" dirty="0"/>
        </a:p>
      </dgm:t>
    </dgm:pt>
    <dgm:pt modelId="{42A16ACA-8FB9-4A9A-91E8-91D26ACBAEAF}" type="parTrans" cxnId="{BA5B8717-7305-4614-AD55-130A1468CB19}">
      <dgm:prSet/>
      <dgm:spPr/>
      <dgm:t>
        <a:bodyPr/>
        <a:lstStyle/>
        <a:p>
          <a:endParaRPr lang="en-US" sz="2000"/>
        </a:p>
      </dgm:t>
    </dgm:pt>
    <dgm:pt modelId="{09631571-DBBB-4D73-830C-3F5DBA194C8B}" type="sibTrans" cxnId="{BA5B8717-7305-4614-AD55-130A1468CB19}">
      <dgm:prSet/>
      <dgm:spPr/>
      <dgm:t>
        <a:bodyPr/>
        <a:lstStyle/>
        <a:p>
          <a:endParaRPr lang="en-US" sz="2000"/>
        </a:p>
      </dgm:t>
    </dgm:pt>
    <dgm:pt modelId="{CC897619-8FD0-4583-A2A0-AA1DB7AA02B5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800" dirty="0"/>
            <a:t>H</a:t>
          </a:r>
          <a:r>
            <a:rPr lang="id-ID" sz="1800" dirty="0"/>
            <a:t>uman </a:t>
          </a:r>
          <a:r>
            <a:rPr lang="en-US" sz="1800" dirty="0"/>
            <a:t>R</a:t>
          </a:r>
          <a:r>
            <a:rPr lang="id-ID" sz="1800" dirty="0"/>
            <a:t>esource </a:t>
          </a:r>
          <a:r>
            <a:rPr lang="en-US" sz="1800" dirty="0"/>
            <a:t>M</a:t>
          </a:r>
          <a:r>
            <a:rPr lang="id-ID" sz="1800" dirty="0"/>
            <a:t>anagement</a:t>
          </a:r>
          <a:endParaRPr lang="en-US" sz="1800" dirty="0"/>
        </a:p>
      </dgm:t>
    </dgm:pt>
    <dgm:pt modelId="{3A92A7BE-32AE-419C-B2AD-B9303E14D22A}" type="parTrans" cxnId="{1831E871-FD94-4EA8-BF40-9745D00A5A4D}">
      <dgm:prSet/>
      <dgm:spPr/>
      <dgm:t>
        <a:bodyPr/>
        <a:lstStyle/>
        <a:p>
          <a:endParaRPr lang="en-US" sz="2000"/>
        </a:p>
      </dgm:t>
    </dgm:pt>
    <dgm:pt modelId="{1DA6FDE9-4EAC-49A9-87D6-AE73EE891697}" type="sibTrans" cxnId="{1831E871-FD94-4EA8-BF40-9745D00A5A4D}">
      <dgm:prSet/>
      <dgm:spPr/>
      <dgm:t>
        <a:bodyPr/>
        <a:lstStyle/>
        <a:p>
          <a:endParaRPr lang="en-US" sz="2000"/>
        </a:p>
      </dgm:t>
    </dgm:pt>
    <dgm:pt modelId="{AA4F8D4A-49AF-4EEA-B934-540CF327B689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000" dirty="0"/>
            <a:t>E-mail</a:t>
          </a:r>
        </a:p>
      </dgm:t>
    </dgm:pt>
    <dgm:pt modelId="{E728E124-F489-4D41-9B2B-3AE2ED2D5C04}" type="parTrans" cxnId="{83D423E9-A886-4DE0-BAD5-55074588CF53}">
      <dgm:prSet/>
      <dgm:spPr/>
      <dgm:t>
        <a:bodyPr/>
        <a:lstStyle/>
        <a:p>
          <a:endParaRPr lang="en-US" sz="2000"/>
        </a:p>
      </dgm:t>
    </dgm:pt>
    <dgm:pt modelId="{88E5A38A-2A74-419E-9282-CC90F391E0F6}" type="sibTrans" cxnId="{83D423E9-A886-4DE0-BAD5-55074588CF53}">
      <dgm:prSet/>
      <dgm:spPr/>
      <dgm:t>
        <a:bodyPr/>
        <a:lstStyle/>
        <a:p>
          <a:endParaRPr lang="en-US" sz="2000"/>
        </a:p>
      </dgm:t>
    </dgm:pt>
    <dgm:pt modelId="{2C7ACE9B-2087-4BAB-B403-8F2A3BA0C8C5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000" dirty="0"/>
            <a:t>Voice mail</a:t>
          </a:r>
        </a:p>
      </dgm:t>
    </dgm:pt>
    <dgm:pt modelId="{37233592-1F67-4D53-8DD9-79514393139C}" type="parTrans" cxnId="{64CA4C26-86C6-4B23-B666-C0C07BAA4554}">
      <dgm:prSet/>
      <dgm:spPr/>
      <dgm:t>
        <a:bodyPr/>
        <a:lstStyle/>
        <a:p>
          <a:endParaRPr lang="en-US" sz="2000"/>
        </a:p>
      </dgm:t>
    </dgm:pt>
    <dgm:pt modelId="{0F8CCFFE-92C5-430E-97BA-FD288D63C5AF}" type="sibTrans" cxnId="{64CA4C26-86C6-4B23-B666-C0C07BAA4554}">
      <dgm:prSet/>
      <dgm:spPr/>
      <dgm:t>
        <a:bodyPr/>
        <a:lstStyle/>
        <a:p>
          <a:endParaRPr lang="en-US" sz="2000"/>
        </a:p>
      </dgm:t>
    </dgm:pt>
    <dgm:pt modelId="{B4DE0D04-6FA7-481C-BC82-7214584483EC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000" dirty="0"/>
            <a:t>Online marketing</a:t>
          </a:r>
        </a:p>
      </dgm:t>
    </dgm:pt>
    <dgm:pt modelId="{9E8C041D-5BE5-4F54-B73D-7CD959C2AB72}" type="parTrans" cxnId="{DE3B8D31-A734-4EB2-A6C1-D31D1412E486}">
      <dgm:prSet/>
      <dgm:spPr/>
      <dgm:t>
        <a:bodyPr/>
        <a:lstStyle/>
        <a:p>
          <a:endParaRPr lang="en-US" sz="2000"/>
        </a:p>
      </dgm:t>
    </dgm:pt>
    <dgm:pt modelId="{05318445-68BD-4CF9-8207-9F8E991B38BA}" type="sibTrans" cxnId="{DE3B8D31-A734-4EB2-A6C1-D31D1412E486}">
      <dgm:prSet/>
      <dgm:spPr/>
      <dgm:t>
        <a:bodyPr/>
        <a:lstStyle/>
        <a:p>
          <a:endParaRPr lang="en-US" sz="2000"/>
        </a:p>
      </dgm:t>
    </dgm:pt>
    <dgm:pt modelId="{1922EF07-AE02-48F5-9276-E69323A91BE7}" type="pres">
      <dgm:prSet presAssocID="{B9F72983-DF07-4EFB-AA9E-597C6E771DF0}" presName="Name0" presStyleCnt="0">
        <dgm:presLayoutVars>
          <dgm:dir/>
          <dgm:resizeHandles val="exact"/>
        </dgm:presLayoutVars>
      </dgm:prSet>
      <dgm:spPr/>
    </dgm:pt>
    <dgm:pt modelId="{8886EACD-6E8A-46B4-B900-00E5D7277A69}" type="pres">
      <dgm:prSet presAssocID="{030125F9-5431-4A5A-B176-EB2F42388F4D}" presName="node" presStyleLbl="node1" presStyleIdx="0" presStyleCnt="3">
        <dgm:presLayoutVars>
          <dgm:bulletEnabled val="1"/>
        </dgm:presLayoutVars>
      </dgm:prSet>
      <dgm:spPr/>
    </dgm:pt>
    <dgm:pt modelId="{9699A163-31CF-45A1-959C-B54AB597E4A1}" type="pres">
      <dgm:prSet presAssocID="{E592BF5A-E689-4975-9825-55C30BA71E5A}" presName="sibTrans" presStyleCnt="0"/>
      <dgm:spPr/>
    </dgm:pt>
    <dgm:pt modelId="{8C0A4AC4-C005-42EF-BE11-182917D4DA08}" type="pres">
      <dgm:prSet presAssocID="{0EDAC758-1A40-4E8E-8CD5-EAECA575ED88}" presName="node" presStyleLbl="node1" presStyleIdx="1" presStyleCnt="3">
        <dgm:presLayoutVars>
          <dgm:bulletEnabled val="1"/>
        </dgm:presLayoutVars>
      </dgm:prSet>
      <dgm:spPr/>
    </dgm:pt>
    <dgm:pt modelId="{3AA42AC9-DCB9-479E-A4AB-BD46B91887D9}" type="pres">
      <dgm:prSet presAssocID="{8FA3C0F6-0CCE-492C-A0AB-AB106AB6A4F2}" presName="sibTrans" presStyleCnt="0"/>
      <dgm:spPr/>
    </dgm:pt>
    <dgm:pt modelId="{09818DD1-6C92-443E-B58A-AF869ABEA254}" type="pres">
      <dgm:prSet presAssocID="{1DF188CB-F7B4-4A9C-9077-197BED529FCA}" presName="node" presStyleLbl="node1" presStyleIdx="2" presStyleCnt="3">
        <dgm:presLayoutVars>
          <dgm:bulletEnabled val="1"/>
        </dgm:presLayoutVars>
      </dgm:prSet>
      <dgm:spPr/>
    </dgm:pt>
  </dgm:ptLst>
  <dgm:cxnLst>
    <dgm:cxn modelId="{26924201-77F4-43F6-9F9A-9E4C1F56A67D}" srcId="{030125F9-5431-4A5A-B176-EB2F42388F4D}" destId="{749A0873-E8B0-43EC-9449-38FDBECBEC6C}" srcOrd="0" destOrd="0" parTransId="{3F414C14-6443-48C6-A5C0-550A447429A2}" sibTransId="{D1BA5EA5-70C6-4D37-85A6-3CF0BD0A3E0E}"/>
    <dgm:cxn modelId="{2FED2E11-D410-4FB3-9782-9070CF4EE555}" type="presOf" srcId="{CC897619-8FD0-4583-A2A0-AA1DB7AA02B5}" destId="{8886EACD-6E8A-46B4-B900-00E5D7277A69}" srcOrd="0" destOrd="4" presId="urn:microsoft.com/office/officeart/2005/8/layout/hList6"/>
    <dgm:cxn modelId="{BA5B8717-7305-4614-AD55-130A1468CB19}" srcId="{030125F9-5431-4A5A-B176-EB2F42388F4D}" destId="{88E8BDF4-BE2E-446A-A0DA-0A770DEC2356}" srcOrd="2" destOrd="0" parTransId="{42A16ACA-8FB9-4A9A-91E8-91D26ACBAEAF}" sibTransId="{09631571-DBBB-4D73-830C-3F5DBA194C8B}"/>
    <dgm:cxn modelId="{5145BE17-F814-4FBC-99B1-B45E9141D183}" srcId="{B9F72983-DF07-4EFB-AA9E-597C6E771DF0}" destId="{1DF188CB-F7B4-4A9C-9077-197BED529FCA}" srcOrd="2" destOrd="0" parTransId="{E3BDE2A4-614D-48AD-9D99-42947693C7D0}" sibTransId="{B9892650-164A-4528-886C-7666390BC88E}"/>
    <dgm:cxn modelId="{79881220-6366-4086-9F02-2B21CAFBCB50}" srcId="{030125F9-5431-4A5A-B176-EB2F42388F4D}" destId="{D4063B4C-C92A-472C-9070-DD19FFFDEEDD}" srcOrd="1" destOrd="0" parTransId="{3D6723DF-3872-4004-B7EC-7408A93B8E83}" sibTransId="{6AEFC57F-04F4-4B82-B79E-F1158A639EF0}"/>
    <dgm:cxn modelId="{882ADC22-FF13-4990-9E59-9A75238003E7}" srcId="{B9F72983-DF07-4EFB-AA9E-597C6E771DF0}" destId="{030125F9-5431-4A5A-B176-EB2F42388F4D}" srcOrd="0" destOrd="0" parTransId="{43C3010E-EB7E-4650-93F9-5CAC0DEA8695}" sibTransId="{E592BF5A-E689-4975-9825-55C30BA71E5A}"/>
    <dgm:cxn modelId="{73AC1423-1140-46AB-ADC6-4A07FFF83C1A}" srcId="{B9F72983-DF07-4EFB-AA9E-597C6E771DF0}" destId="{0EDAC758-1A40-4E8E-8CD5-EAECA575ED88}" srcOrd="1" destOrd="0" parTransId="{5365FDCB-AEA9-4045-BBEB-C8F08AD76FF9}" sibTransId="{8FA3C0F6-0CCE-492C-A0AB-AB106AB6A4F2}"/>
    <dgm:cxn modelId="{64CA4C26-86C6-4B23-B666-C0C07BAA4554}" srcId="{0EDAC758-1A40-4E8E-8CD5-EAECA575ED88}" destId="{2C7ACE9B-2087-4BAB-B403-8F2A3BA0C8C5}" srcOrd="3" destOrd="0" parTransId="{37233592-1F67-4D53-8DD9-79514393139C}" sibTransId="{0F8CCFFE-92C5-430E-97BA-FD288D63C5AF}"/>
    <dgm:cxn modelId="{DE3B8D31-A734-4EB2-A6C1-D31D1412E486}" srcId="{1DF188CB-F7B4-4A9C-9077-197BED529FCA}" destId="{B4DE0D04-6FA7-481C-BC82-7214584483EC}" srcOrd="1" destOrd="0" parTransId="{9E8C041D-5BE5-4F54-B73D-7CD959C2AB72}" sibTransId="{05318445-68BD-4CF9-8207-9F8E991B38BA}"/>
    <dgm:cxn modelId="{EA5C3738-C087-4614-8C02-4D41784E1250}" type="presOf" srcId="{030125F9-5431-4A5A-B176-EB2F42388F4D}" destId="{8886EACD-6E8A-46B4-B900-00E5D7277A69}" srcOrd="0" destOrd="0" presId="urn:microsoft.com/office/officeart/2005/8/layout/hList6"/>
    <dgm:cxn modelId="{C6307168-64E6-4997-9CA8-0976B3EB99AA}" type="presOf" srcId="{B4DE0D04-6FA7-481C-BC82-7214584483EC}" destId="{09818DD1-6C92-443E-B58A-AF869ABEA254}" srcOrd="0" destOrd="2" presId="urn:microsoft.com/office/officeart/2005/8/layout/hList6"/>
    <dgm:cxn modelId="{06A85170-AFFF-4004-8695-1A7D907B34CB}" type="presOf" srcId="{D4063B4C-C92A-472C-9070-DD19FFFDEEDD}" destId="{8886EACD-6E8A-46B4-B900-00E5D7277A69}" srcOrd="0" destOrd="2" presId="urn:microsoft.com/office/officeart/2005/8/layout/hList6"/>
    <dgm:cxn modelId="{1831E871-FD94-4EA8-BF40-9745D00A5A4D}" srcId="{030125F9-5431-4A5A-B176-EB2F42388F4D}" destId="{CC897619-8FD0-4583-A2A0-AA1DB7AA02B5}" srcOrd="3" destOrd="0" parTransId="{3A92A7BE-32AE-419C-B2AD-B9303E14D22A}" sibTransId="{1DA6FDE9-4EAC-49A9-87D6-AE73EE891697}"/>
    <dgm:cxn modelId="{83AF8475-4500-425C-AB02-DDAA4828B47C}" type="presOf" srcId="{C768C574-2FE4-4EE1-8B18-D5293D9D000E}" destId="{09818DD1-6C92-443E-B58A-AF869ABEA254}" srcOrd="0" destOrd="1" presId="urn:microsoft.com/office/officeart/2005/8/layout/hList6"/>
    <dgm:cxn modelId="{B6EB8B79-ADB7-4649-9630-17150ADDFA30}" type="presOf" srcId="{0EDAC758-1A40-4E8E-8CD5-EAECA575ED88}" destId="{8C0A4AC4-C005-42EF-BE11-182917D4DA08}" srcOrd="0" destOrd="0" presId="urn:microsoft.com/office/officeart/2005/8/layout/hList6"/>
    <dgm:cxn modelId="{A7709F7B-FD60-4B36-9FB6-805B962CCF9B}" srcId="{1DF188CB-F7B4-4A9C-9077-197BED529FCA}" destId="{C768C574-2FE4-4EE1-8B18-D5293D9D000E}" srcOrd="0" destOrd="0" parTransId="{FCC35E42-9B44-4981-B000-64BE48A78BE7}" sibTransId="{187E8790-D39D-4849-B7B0-33499A815CBE}"/>
    <dgm:cxn modelId="{B0B7BD93-2364-4E34-9DD7-E6F020D944B3}" type="presOf" srcId="{88E8BDF4-BE2E-446A-A0DA-0A770DEC2356}" destId="{8886EACD-6E8A-46B4-B900-00E5D7277A69}" srcOrd="0" destOrd="3" presId="urn:microsoft.com/office/officeart/2005/8/layout/hList6"/>
    <dgm:cxn modelId="{C1F8B695-E858-4445-AD2A-4948CC191FDF}" srcId="{0EDAC758-1A40-4E8E-8CD5-EAECA575ED88}" destId="{B805D38F-9BDA-413D-BAA1-96AFB614CFDF}" srcOrd="1" destOrd="0" parTransId="{225BA1FF-C513-4BAE-A3EA-4BF417A5058E}" sibTransId="{B539510E-4BDB-47A6-9179-BE5895472642}"/>
    <dgm:cxn modelId="{1FBE7A9C-374E-4D45-99BA-46F8F93137F8}" type="presOf" srcId="{AA4F8D4A-49AF-4EEA-B934-540CF327B689}" destId="{8C0A4AC4-C005-42EF-BE11-182917D4DA08}" srcOrd="0" destOrd="3" presId="urn:microsoft.com/office/officeart/2005/8/layout/hList6"/>
    <dgm:cxn modelId="{9AD15FAA-6F58-451C-83F8-07B05BC9C1B6}" type="presOf" srcId="{749A0873-E8B0-43EC-9449-38FDBECBEC6C}" destId="{8886EACD-6E8A-46B4-B900-00E5D7277A69}" srcOrd="0" destOrd="1" presId="urn:microsoft.com/office/officeart/2005/8/layout/hList6"/>
    <dgm:cxn modelId="{00881BBD-8F74-488D-B619-829980F3731A}" type="presOf" srcId="{B805D38F-9BDA-413D-BAA1-96AFB614CFDF}" destId="{8C0A4AC4-C005-42EF-BE11-182917D4DA08}" srcOrd="0" destOrd="2" presId="urn:microsoft.com/office/officeart/2005/8/layout/hList6"/>
    <dgm:cxn modelId="{A1973AC5-2654-4184-865D-9B3020EFA7CD}" type="presOf" srcId="{1DF188CB-F7B4-4A9C-9077-197BED529FCA}" destId="{09818DD1-6C92-443E-B58A-AF869ABEA254}" srcOrd="0" destOrd="0" presId="urn:microsoft.com/office/officeart/2005/8/layout/hList6"/>
    <dgm:cxn modelId="{352B7FCA-1903-439A-BCF1-7C2B004C61B3}" type="presOf" srcId="{B9F72983-DF07-4EFB-AA9E-597C6E771DF0}" destId="{1922EF07-AE02-48F5-9276-E69323A91BE7}" srcOrd="0" destOrd="0" presId="urn:microsoft.com/office/officeart/2005/8/layout/hList6"/>
    <dgm:cxn modelId="{CC090ECD-D0AD-4592-B019-DB4E5396477A}" type="presOf" srcId="{2C7ACE9B-2087-4BAB-B403-8F2A3BA0C8C5}" destId="{8C0A4AC4-C005-42EF-BE11-182917D4DA08}" srcOrd="0" destOrd="4" presId="urn:microsoft.com/office/officeart/2005/8/layout/hList6"/>
    <dgm:cxn modelId="{3C3D0BCE-5E73-45BF-9C7F-FD3B723DC16E}" type="presOf" srcId="{61A9F21E-69CB-476A-8F18-B2C5DEA90327}" destId="{8C0A4AC4-C005-42EF-BE11-182917D4DA08}" srcOrd="0" destOrd="1" presId="urn:microsoft.com/office/officeart/2005/8/layout/hList6"/>
    <dgm:cxn modelId="{83D423E9-A886-4DE0-BAD5-55074588CF53}" srcId="{0EDAC758-1A40-4E8E-8CD5-EAECA575ED88}" destId="{AA4F8D4A-49AF-4EEA-B934-540CF327B689}" srcOrd="2" destOrd="0" parTransId="{E728E124-F489-4D41-9B2B-3AE2ED2D5C04}" sibTransId="{88E5A38A-2A74-419E-9282-CC90F391E0F6}"/>
    <dgm:cxn modelId="{1183C3F5-142C-47A8-99D4-D71F4880C20B}" srcId="{0EDAC758-1A40-4E8E-8CD5-EAECA575ED88}" destId="{61A9F21E-69CB-476A-8F18-B2C5DEA90327}" srcOrd="0" destOrd="0" parTransId="{F23FC0C3-D15E-4E3C-9C74-CCC393B2D671}" sibTransId="{21B1A690-2AEB-4A31-ABB0-34D73579B9D3}"/>
    <dgm:cxn modelId="{B4B3D68F-E9AD-49D3-A2BC-A9E573748068}" type="presParOf" srcId="{1922EF07-AE02-48F5-9276-E69323A91BE7}" destId="{8886EACD-6E8A-46B4-B900-00E5D7277A69}" srcOrd="0" destOrd="0" presId="urn:microsoft.com/office/officeart/2005/8/layout/hList6"/>
    <dgm:cxn modelId="{47273E46-E417-4D93-A390-2D2505A89D51}" type="presParOf" srcId="{1922EF07-AE02-48F5-9276-E69323A91BE7}" destId="{9699A163-31CF-45A1-959C-B54AB597E4A1}" srcOrd="1" destOrd="0" presId="urn:microsoft.com/office/officeart/2005/8/layout/hList6"/>
    <dgm:cxn modelId="{BD041E99-5483-44CE-ABAB-CBAF27C2E3AA}" type="presParOf" srcId="{1922EF07-AE02-48F5-9276-E69323A91BE7}" destId="{8C0A4AC4-C005-42EF-BE11-182917D4DA08}" srcOrd="2" destOrd="0" presId="urn:microsoft.com/office/officeart/2005/8/layout/hList6"/>
    <dgm:cxn modelId="{8AD4664D-CF12-453A-895F-207DF9504C9C}" type="presParOf" srcId="{1922EF07-AE02-48F5-9276-E69323A91BE7}" destId="{3AA42AC9-DCB9-479E-A4AB-BD46B91887D9}" srcOrd="3" destOrd="0" presId="urn:microsoft.com/office/officeart/2005/8/layout/hList6"/>
    <dgm:cxn modelId="{528711E7-539C-4E16-9921-6E5690F93CA1}" type="presParOf" srcId="{1922EF07-AE02-48F5-9276-E69323A91BE7}" destId="{09818DD1-6C92-443E-B58A-AF869ABEA25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6EACD-6E8A-46B4-B900-00E5D7277A69}">
      <dsp:nvSpPr>
        <dsp:cNvPr id="0" name=""/>
        <dsp:cNvSpPr/>
      </dsp:nvSpPr>
      <dsp:spPr>
        <a:xfrm rot="16200000">
          <a:off x="-620650" y="621869"/>
          <a:ext cx="4414300" cy="3170560"/>
        </a:xfrm>
        <a:prstGeom prst="flowChartManualOperation">
          <a:avLst/>
        </a:prstGeom>
        <a:solidFill>
          <a:schemeClr val="bg1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Internal Business System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800" b="0" i="0" kern="1200" dirty="0"/>
            <a:t>Customer Relationship Management</a:t>
          </a:r>
          <a:endParaRPr lang="en-US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800" b="0" i="0" kern="1200" dirty="0"/>
            <a:t>Enterprise Resource Planning</a:t>
          </a:r>
          <a:endParaRPr lang="en-US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/>
            <a:t>D</a:t>
          </a:r>
          <a:r>
            <a:rPr lang="id-ID" sz="1800" b="0" i="0" kern="1200" dirty="0"/>
            <a:t>ocument Management System </a:t>
          </a:r>
          <a:endParaRPr lang="en-US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</a:t>
          </a:r>
          <a:r>
            <a:rPr lang="id-ID" sz="1800" kern="1200" dirty="0"/>
            <a:t>uman </a:t>
          </a:r>
          <a:r>
            <a:rPr lang="en-US" sz="1800" kern="1200" dirty="0"/>
            <a:t>R</a:t>
          </a:r>
          <a:r>
            <a:rPr lang="id-ID" sz="1800" kern="1200" dirty="0"/>
            <a:t>esource </a:t>
          </a:r>
          <a:r>
            <a:rPr lang="en-US" sz="1800" kern="1200" dirty="0"/>
            <a:t>M</a:t>
          </a:r>
          <a:r>
            <a:rPr lang="id-ID" sz="1800" kern="1200" dirty="0"/>
            <a:t>anagement</a:t>
          </a:r>
          <a:endParaRPr lang="en-US" sz="1800" kern="1200" dirty="0"/>
        </a:p>
      </dsp:txBody>
      <dsp:txXfrm rot="5400000">
        <a:off x="1220" y="882859"/>
        <a:ext cx="3170560" cy="2648580"/>
      </dsp:txXfrm>
    </dsp:sp>
    <dsp:sp modelId="{8C0A4AC4-C005-42EF-BE11-182917D4DA08}">
      <dsp:nvSpPr>
        <dsp:cNvPr id="0" name=""/>
        <dsp:cNvSpPr/>
      </dsp:nvSpPr>
      <dsp:spPr>
        <a:xfrm rot="16200000">
          <a:off x="2787701" y="621869"/>
          <a:ext cx="4414300" cy="3170560"/>
        </a:xfrm>
        <a:prstGeom prst="flowChartManualOperation">
          <a:avLst/>
        </a:prstGeom>
        <a:solidFill>
          <a:schemeClr val="bg1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Enterprise Communication and Collaboration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000" b="0" i="0" kern="1200" dirty="0"/>
            <a:t>Voice over Internet Protocol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000" b="0" i="0" kern="1200" dirty="0"/>
            <a:t>Content Management System</a:t>
          </a:r>
          <a:endParaRPr lang="en-US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E-mail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Voice mail</a:t>
          </a:r>
        </a:p>
      </dsp:txBody>
      <dsp:txXfrm rot="5400000">
        <a:off x="3409571" y="882859"/>
        <a:ext cx="3170560" cy="2648580"/>
      </dsp:txXfrm>
    </dsp:sp>
    <dsp:sp modelId="{09818DD1-6C92-443E-B58A-AF869ABEA254}">
      <dsp:nvSpPr>
        <dsp:cNvPr id="0" name=""/>
        <dsp:cNvSpPr/>
      </dsp:nvSpPr>
      <dsp:spPr>
        <a:xfrm rot="16200000">
          <a:off x="6196053" y="621869"/>
          <a:ext cx="4414300" cy="3170560"/>
        </a:xfrm>
        <a:prstGeom prst="flowChartManualOperation">
          <a:avLst/>
        </a:prstGeom>
        <a:solidFill>
          <a:schemeClr val="bg1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Electronic commerce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Internet shop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Online marketing</a:t>
          </a:r>
        </a:p>
      </dsp:txBody>
      <dsp:txXfrm rot="5400000">
        <a:off x="6817923" y="882859"/>
        <a:ext cx="3170560" cy="2648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70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4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80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7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6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4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0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7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0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2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5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C96F697-092E-49C6-ADFB-4845EA4FADA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2261C7-058D-4692-BE2E-9C792EEA838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72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5331" y="3288283"/>
            <a:ext cx="9592365" cy="346323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chemeClr val="tx1"/>
                </a:solidFill>
                <a:latin typeface="Berlin Sans FB Demi" panose="020E0802020502020306" pitchFamily="34" charset="0"/>
              </a:rPr>
              <a:t>Pertemuan</a:t>
            </a:r>
            <a:r>
              <a:rPr lang="en-US" sz="4000" b="1" dirty="0">
                <a:solidFill>
                  <a:schemeClr val="tx1"/>
                </a:solidFill>
                <a:latin typeface="Berlin Sans FB Demi" panose="020E0802020502020306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Berlin Sans FB Demi" panose="020E0802020502020306" pitchFamily="34" charset="0"/>
              </a:rPr>
              <a:t>ke</a:t>
            </a:r>
            <a:r>
              <a:rPr lang="en-US" sz="4000" b="1" dirty="0">
                <a:solidFill>
                  <a:schemeClr val="tx1"/>
                </a:solidFill>
                <a:latin typeface="Berlin Sans FB Demi" panose="020E0802020502020306" pitchFamily="34" charset="0"/>
              </a:rPr>
              <a:t> 4</a:t>
            </a:r>
          </a:p>
          <a:p>
            <a:endParaRPr lang="en-US" sz="4000" b="1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25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7A999-876F-1F48-73E2-E339128BB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8296-1F0B-9451-7E39-66EC3C08B831}"/>
              </a:ext>
            </a:extLst>
          </p:cNvPr>
          <p:cNvSpPr txBox="1">
            <a:spLocks/>
          </p:cNvSpPr>
          <p:nvPr/>
        </p:nvSpPr>
        <p:spPr>
          <a:xfrm>
            <a:off x="930108" y="1007554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Era </a:t>
            </a:r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r>
              <a:rPr lang="id-ID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Era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7F5EC-4E7A-952B-DB31-0BE23D84A272}"/>
              </a:ext>
            </a:extLst>
          </p:cNvPr>
          <p:cNvSpPr txBox="1">
            <a:spLocks/>
          </p:cNvSpPr>
          <p:nvPr/>
        </p:nvSpPr>
        <p:spPr>
          <a:xfrm>
            <a:off x="966112" y="2311799"/>
            <a:ext cx="8136904" cy="32178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55600" algn="just">
              <a:spcBef>
                <a:spcPts val="18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Perubahan paradigma </a:t>
            </a:r>
          </a:p>
          <a:p>
            <a:pPr marL="355600" indent="0" algn="just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id-ID">
                <a:solidFill>
                  <a:schemeClr val="tx2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old economy to digital economy</a:t>
            </a:r>
          </a:p>
          <a:p>
            <a:pPr marL="1341438" lvl="1" indent="-457200" algn="just">
              <a:spcBef>
                <a:spcPts val="1800"/>
              </a:spcBef>
            </a:pP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Product</a:t>
            </a:r>
          </a:p>
          <a:p>
            <a:pPr marL="1341438" lvl="1" indent="-457200" algn="just">
              <a:spcBef>
                <a:spcPts val="1800"/>
              </a:spcBef>
            </a:pP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Process</a:t>
            </a:r>
          </a:p>
          <a:p>
            <a:pPr marL="1341438" lvl="1" indent="-457200" algn="just">
              <a:spcBef>
                <a:spcPts val="1800"/>
              </a:spcBef>
            </a:pP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Delivery</a:t>
            </a:r>
          </a:p>
          <a:p>
            <a:pPr marL="457200" lvl="1" indent="0" algn="just">
              <a:spcBef>
                <a:spcPts val="1800"/>
              </a:spcBef>
              <a:buFont typeface="Arial" panose="020B0604020202020204" pitchFamily="34" charset="0"/>
              <a:buNone/>
            </a:pP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http://media.wsimag.com/attachments/a5185d74344f7f75a1a97380ce870c458c6866fc/store/fill/408/306/a5d12d42e2e6474e911db064dae5eb9a38c74a7b83dcce6b5dbf6e50b6e4/La-era-digital-Musica-cine-y-literatura-guardados-en-el-movil.jpg">
            <a:extLst>
              <a:ext uri="{FF2B5EF4-FFF2-40B4-BE49-F238E27FC236}">
                <a16:creationId xmlns:a16="http://schemas.microsoft.com/office/drawing/2014/main" id="{EE3C9442-36B0-136D-C580-945AAC4B3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564" y="3559338"/>
            <a:ext cx="4318248" cy="255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798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8BDEC-A107-EFC0-6733-FE8B9DE85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CC14E84E-5D2B-75B9-581F-781EE9409C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78"/>
          <a:stretch/>
        </p:blipFill>
        <p:spPr bwMode="auto">
          <a:xfrm>
            <a:off x="2432259" y="2436259"/>
            <a:ext cx="6840760" cy="372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383BB-AFDF-A337-7C4D-22C80F95CAC2}"/>
              </a:ext>
            </a:extLst>
          </p:cNvPr>
          <p:cNvSpPr txBox="1">
            <a:spLocks/>
          </p:cNvSpPr>
          <p:nvPr/>
        </p:nvSpPr>
        <p:spPr>
          <a:xfrm>
            <a:off x="1424148" y="2084538"/>
            <a:ext cx="7974657" cy="6804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8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Dimensi</a:t>
            </a: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 e-commerce</a:t>
            </a: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61997C-7AEC-34BD-1BA0-EE6A1D5E002C}"/>
              </a:ext>
            </a:extLst>
          </p:cNvPr>
          <p:cNvSpPr txBox="1">
            <a:spLocks/>
          </p:cNvSpPr>
          <p:nvPr/>
        </p:nvSpPr>
        <p:spPr>
          <a:xfrm>
            <a:off x="1352139" y="1063824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Era </a:t>
            </a:r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r>
              <a:rPr lang="id-ID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Era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49045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D3DF1-528C-80B1-D967-C7DFA7FDE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93E77A-1FB8-A46D-EF41-58E8D86D0511}"/>
              </a:ext>
            </a:extLst>
          </p:cNvPr>
          <p:cNvSpPr txBox="1">
            <a:spLocks noChangeArrowheads="1"/>
          </p:cNvSpPr>
          <p:nvPr/>
        </p:nvSpPr>
        <p:spPr>
          <a:xfrm>
            <a:off x="1338071" y="1275711"/>
            <a:ext cx="8229600" cy="7400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Manfaat 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744328B-4643-C7C7-C41F-B6743A4D819E}"/>
              </a:ext>
            </a:extLst>
          </p:cNvPr>
          <p:cNvSpPr txBox="1">
            <a:spLocks/>
          </p:cNvSpPr>
          <p:nvPr/>
        </p:nvSpPr>
        <p:spPr>
          <a:xfrm>
            <a:off x="1554095" y="2296425"/>
            <a:ext cx="8229600" cy="356419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Pemasaran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global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- tidak terbatas pada pelanggan tertentu</a:t>
            </a: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Memperluas basis pelanggan -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bisnis atau individu pribadi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pengguna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Internet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merupakan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pelanggan potensial.</a:t>
            </a: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Bersaing secara efektif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Proses order, pembayaran dan pengiriman secara otomatis </a:t>
            </a:r>
            <a:endParaRPr lang="id-ID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74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E9F39-D81D-C6D2-B831-81811FA1B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5686C01-D463-23CC-962D-22BFC65671D8}"/>
              </a:ext>
            </a:extLst>
          </p:cNvPr>
          <p:cNvSpPr txBox="1">
            <a:spLocks noChangeArrowheads="1"/>
          </p:cNvSpPr>
          <p:nvPr/>
        </p:nvSpPr>
        <p:spPr>
          <a:xfrm>
            <a:off x="1184996" y="1134599"/>
            <a:ext cx="8229600" cy="7400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Manfaat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6F95587A-6B9D-034C-DD3D-9548E8F45ECC}"/>
              </a:ext>
            </a:extLst>
          </p:cNvPr>
          <p:cNvSpPr txBox="1">
            <a:spLocks/>
          </p:cNvSpPr>
          <p:nvPr/>
        </p:nvSpPr>
        <p:spPr>
          <a:xfrm>
            <a:off x="1184996" y="2268725"/>
            <a:ext cx="8229600" cy="356419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Memperluas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Iklan –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peluang me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ngembangan </a:t>
            </a:r>
            <a:r>
              <a:rPr lang="id-ID" i="1">
                <a:solidFill>
                  <a:schemeClr val="tx2">
                    <a:lumMod val="75000"/>
                  </a:schemeClr>
                </a:solidFill>
              </a:rPr>
              <a:t>brand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secara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global</a:t>
            </a: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Fokus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pada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upaya pemasaran - membangun profil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perusahaan sebagai sarana pendekatan kepada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pelanggan yang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potensial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Hemat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Biaya - merampingkan proses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Mengintegrasikan kegiatan bisnis - bekerja sama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dalam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semua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pekerjaan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dengan menggunakan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komputer dan telekomunikasi</a:t>
            </a:r>
            <a:endParaRPr lang="id-ID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80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84819-E0C0-606A-BEA6-5BEF16BA0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6AF64-707C-2A02-FD25-DDC9DA22F01C}"/>
              </a:ext>
            </a:extLst>
          </p:cNvPr>
          <p:cNvSpPr txBox="1">
            <a:spLocks/>
          </p:cNvSpPr>
          <p:nvPr/>
        </p:nvSpPr>
        <p:spPr>
          <a:xfrm>
            <a:off x="1253665" y="1176366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Alasan  Melakukan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32C5F8A-C2C2-6DEB-A0E1-71AC21624878}"/>
              </a:ext>
            </a:extLst>
          </p:cNvPr>
          <p:cNvSpPr txBox="1">
            <a:spLocks/>
          </p:cNvSpPr>
          <p:nvPr/>
        </p:nvSpPr>
        <p:spPr>
          <a:xfrm>
            <a:off x="1397681" y="2310493"/>
            <a:ext cx="8388424" cy="379932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Mengembangan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bisnis global yang lebih mudah, murah dan cepat.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Update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katalog, daftar harga, brosur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,dll</a:t>
            </a:r>
          </a:p>
          <a:p>
            <a:pPr lvl="1"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Meng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umpulkan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catatan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pembayaran</a:t>
            </a:r>
          </a:p>
          <a:p>
            <a:pPr lvl="1">
              <a:spcBef>
                <a:spcPts val="6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Melacak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dokumen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setiap hari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minggu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bulan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tahun</a:t>
            </a:r>
          </a:p>
          <a:p>
            <a:pPr lvl="1"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Meng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umpulkan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informasi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&amp; m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emudahkan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urusan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pelanggan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Mel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uangkan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waktu berbicara dengan orang yang tidak pernah menjadi pelanggan</a:t>
            </a:r>
          </a:p>
          <a:p>
            <a:pPr lvl="1">
              <a:spcBef>
                <a:spcPts val="6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Mengh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ubungi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basis pelanggan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Mengintegrasikan informasi penjualan  dengan database pelanggan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id-ID" sz="2000">
                <a:solidFill>
                  <a:schemeClr val="tx2">
                    <a:lumMod val="75000"/>
                  </a:schemeClr>
                </a:solidFill>
              </a:rPr>
              <a:t>B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ertujuan untuk menyediakan layanan tambahan</a:t>
            </a:r>
            <a:endParaRPr lang="id-ID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16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33D48-8F96-BD35-7CC6-9980D0D9E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3CA9A-D592-076A-5311-821C2AA78852}"/>
              </a:ext>
            </a:extLst>
          </p:cNvPr>
          <p:cNvSpPr txBox="1">
            <a:spLocks/>
          </p:cNvSpPr>
          <p:nvPr/>
        </p:nvSpPr>
        <p:spPr>
          <a:xfrm>
            <a:off x="1677366" y="1248447"/>
            <a:ext cx="8229600" cy="900113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Hambatan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r>
              <a:rPr lang="id-ID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 Indonesia</a:t>
            </a:r>
            <a:b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id-ID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58EB441-856C-CBC5-B325-52A00403C9B4}"/>
              </a:ext>
            </a:extLst>
          </p:cNvPr>
          <p:cNvSpPr txBox="1">
            <a:spLocks noChangeArrowheads="1"/>
          </p:cNvSpPr>
          <p:nvPr/>
        </p:nvSpPr>
        <p:spPr>
          <a:xfrm>
            <a:off x="1821382" y="2269161"/>
            <a:ext cx="7690048" cy="356419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Belum terbentuknya </a:t>
            </a:r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high trust society</a:t>
            </a:r>
            <a:endParaRPr lang="id-ID" i="1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Harga produk tidak dapat ditawar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Sarana prasarana belum memadai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Masih sangat sedikit SDM yang memahami dan menguasai konsep dan implementasi TI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danya tindak kejahatan kartu kredit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Belum ada hukum yang jelas</a:t>
            </a:r>
          </a:p>
          <a:p>
            <a:pPr>
              <a:spcBef>
                <a:spcPts val="1200"/>
              </a:spcBef>
            </a:pPr>
            <a:r>
              <a:rPr lang="id-ID">
                <a:solidFill>
                  <a:schemeClr val="tx2">
                    <a:lumMod val="75000"/>
                  </a:schemeClr>
                </a:solidFill>
              </a:rPr>
              <a:t>Kendala bahasa asing &amp;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mata uang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asing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66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C8A97-8B7B-4E0F-3C72-31336924F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C480CF3-BE6A-A9FA-A74F-A7150572AE98}"/>
              </a:ext>
            </a:extLst>
          </p:cNvPr>
          <p:cNvSpPr txBox="1">
            <a:spLocks noChangeArrowheads="1"/>
          </p:cNvSpPr>
          <p:nvPr/>
        </p:nvSpPr>
        <p:spPr>
          <a:xfrm>
            <a:off x="1241267" y="1234380"/>
            <a:ext cx="8229600" cy="780098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Contoh kegiatan b</a:t>
            </a:r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isnis dengan Sistem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4AC5E7E-6113-19FD-D1FA-19DC595F9179}"/>
              </a:ext>
            </a:extLst>
          </p:cNvPr>
          <p:cNvSpPr txBox="1">
            <a:spLocks noChangeArrowheads="1"/>
          </p:cNvSpPr>
          <p:nvPr/>
        </p:nvSpPr>
        <p:spPr>
          <a:xfrm>
            <a:off x="1241267" y="2368506"/>
            <a:ext cx="8229600" cy="356419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Perusahaan mempublikasikan halaman web tentang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produk-produk nya kepada masyarakat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Calon pembeli dapat memilih produk dan mengisi formulir transaksi elektronik dengan mencantumkan nomor kartu kreditnya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Setelah proses pembayaran selesai, barang akan dikirim melalui jasa pos atau jasa pengiriman barang lain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ya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172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C03E2-0DD0-FA63-9816-FCC00B5A8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497B-57B0-F2B7-4D08-D62608188D84}"/>
              </a:ext>
            </a:extLst>
          </p:cNvPr>
          <p:cNvSpPr txBox="1">
            <a:spLocks/>
          </p:cNvSpPr>
          <p:nvPr/>
        </p:nvSpPr>
        <p:spPr>
          <a:xfrm>
            <a:off x="1014513" y="1120531"/>
            <a:ext cx="9651891" cy="10613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Aplikasi </a:t>
            </a:r>
            <a:r>
              <a:rPr lang="en-US" sz="5400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0EAA77AD-0E7D-993C-4034-EBE10F7A42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239093"/>
              </p:ext>
            </p:extLst>
          </p:nvPr>
        </p:nvGraphicFramePr>
        <p:xfrm>
          <a:off x="1137841" y="2141245"/>
          <a:ext cx="9989703" cy="4414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4742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083B1-AD38-0825-2848-8FCE02E2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2858-FF89-AECF-7F50-A9BC8F26CD40}"/>
              </a:ext>
            </a:extLst>
          </p:cNvPr>
          <p:cNvSpPr txBox="1">
            <a:spLocks/>
          </p:cNvSpPr>
          <p:nvPr/>
        </p:nvSpPr>
        <p:spPr>
          <a:xfrm>
            <a:off x="1014513" y="1120531"/>
            <a:ext cx="9651891" cy="10613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TUGAS INDIVIDU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8333BC-E638-2E4F-41B5-6A106FE8F6A2}"/>
              </a:ext>
            </a:extLst>
          </p:cNvPr>
          <p:cNvSpPr txBox="1"/>
          <p:nvPr/>
        </p:nvSpPr>
        <p:spPr>
          <a:xfrm>
            <a:off x="1266092" y="2181865"/>
            <a:ext cx="89329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Cari </a:t>
            </a:r>
            <a:r>
              <a:rPr lang="en-US" sz="4800" dirty="0" err="1"/>
              <a:t>contoh</a:t>
            </a:r>
            <a:r>
              <a:rPr lang="en-US" sz="4800" dirty="0"/>
              <a:t> simple </a:t>
            </a:r>
            <a:r>
              <a:rPr lang="en-US" sz="4800" dirty="0" err="1"/>
              <a:t>bisnis</a:t>
            </a:r>
            <a:r>
              <a:rPr lang="en-US" sz="4800" dirty="0"/>
              <a:t> digital, </a:t>
            </a:r>
            <a:r>
              <a:rPr lang="en-US" sz="4800" dirty="0" err="1"/>
              <a:t>analisa</a:t>
            </a:r>
            <a:r>
              <a:rPr lang="en-US" sz="4800" dirty="0"/>
              <a:t> </a:t>
            </a:r>
            <a:r>
              <a:rPr lang="en-US" sz="4800" dirty="0" err="1"/>
              <a:t>obyek</a:t>
            </a:r>
            <a:r>
              <a:rPr lang="en-US" sz="4800" dirty="0"/>
              <a:t> </a:t>
            </a:r>
            <a:r>
              <a:rPr lang="en-US" sz="4800" dirty="0" err="1"/>
              <a:t>tersebut</a:t>
            </a:r>
            <a:r>
              <a:rPr lang="en-US" sz="4800" dirty="0"/>
              <a:t> </a:t>
            </a:r>
            <a:r>
              <a:rPr lang="en-US" sz="4800" dirty="0" err="1"/>
              <a:t>masuk</a:t>
            </a:r>
            <a:r>
              <a:rPr lang="en-US" sz="4800" dirty="0"/>
              <a:t> </a:t>
            </a:r>
            <a:r>
              <a:rPr lang="en-US" sz="4800" dirty="0" err="1"/>
              <a:t>ke</a:t>
            </a:r>
            <a:r>
              <a:rPr lang="en-US" sz="4800" dirty="0"/>
              <a:t>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dimensi</a:t>
            </a:r>
            <a:r>
              <a:rPr lang="en-US" sz="4800" dirty="0"/>
              <a:t> e-commerce yang mana </a:t>
            </a:r>
            <a:endParaRPr lang="en-ID" sz="4800" dirty="0"/>
          </a:p>
        </p:txBody>
      </p:sp>
    </p:spTree>
    <p:extLst>
      <p:ext uri="{BB962C8B-B14F-4D97-AF65-F5344CB8AC3E}">
        <p14:creationId xmlns:p14="http://schemas.microsoft.com/office/powerpoint/2010/main" val="288841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6697" y="2874538"/>
            <a:ext cx="21820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>
                <a:latin typeface="Berlin Sans FB Demi" panose="020E0802020502020306" pitchFamily="34" charset="0"/>
              </a:rPr>
              <a:t>MATERI</a:t>
            </a:r>
          </a:p>
        </p:txBody>
      </p:sp>
    </p:spTree>
    <p:extLst>
      <p:ext uri="{BB962C8B-B14F-4D97-AF65-F5344CB8AC3E}">
        <p14:creationId xmlns:p14="http://schemas.microsoft.com/office/powerpoint/2010/main" val="54937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9B3C0-12F5-4AFE-65FB-470E04A41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F942D8-A5D3-3FC9-7B2B-4C037869D27C}"/>
              </a:ext>
            </a:extLst>
          </p:cNvPr>
          <p:cNvSpPr txBox="1">
            <a:spLocks/>
          </p:cNvSpPr>
          <p:nvPr/>
        </p:nvSpPr>
        <p:spPr>
          <a:xfrm>
            <a:off x="1520952" y="1190870"/>
            <a:ext cx="8229600" cy="7800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</a:t>
            </a:r>
            <a:r>
              <a:rPr lang="id-ID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hat is Business?</a:t>
            </a:r>
            <a:endParaRPr lang="id-ID" dirty="0"/>
          </a:p>
        </p:txBody>
      </p:sp>
      <p:pic>
        <p:nvPicPr>
          <p:cNvPr id="4" name="Picture 2" descr="http://images.firstcovers.com/covers/userquotes/t/this_is_my_life_and-69965.jpg?i">
            <a:extLst>
              <a:ext uri="{FF2B5EF4-FFF2-40B4-BE49-F238E27FC236}">
                <a16:creationId xmlns:a16="http://schemas.microsoft.com/office/drawing/2014/main" id="{64EF706D-208B-DC04-A3FA-5C8CF87D4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3" t="24371" r="19880" b="7399"/>
          <a:stretch/>
        </p:blipFill>
        <p:spPr bwMode="auto">
          <a:xfrm>
            <a:off x="6201473" y="4820073"/>
            <a:ext cx="3650455" cy="1156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ibusinessblog.co.uk/wp-content/uploads/2013/08/business-environment.jpg">
            <a:extLst>
              <a:ext uri="{FF2B5EF4-FFF2-40B4-BE49-F238E27FC236}">
                <a16:creationId xmlns:a16="http://schemas.microsoft.com/office/drawing/2014/main" id="{36832BDB-12AF-247F-4DEB-3AB94116A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608" y="1556310"/>
            <a:ext cx="2524644" cy="199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www.susansolovic.com/blog/wp-content/uploads/2014/08/Money-Bag.png">
            <a:extLst>
              <a:ext uri="{FF2B5EF4-FFF2-40B4-BE49-F238E27FC236}">
                <a16:creationId xmlns:a16="http://schemas.microsoft.com/office/drawing/2014/main" id="{4EE009D6-5503-47EA-AFA0-70FDC150E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748" y="4661145"/>
            <a:ext cx="1476359" cy="157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ikifinancepedia.com/wp-content/uploads/2016/01/Wikifinancepedia-What-is-Business-Administration-Functions-and-Fundamentals-of-Business-Administrators-570x350.png">
            <a:extLst>
              <a:ext uri="{FF2B5EF4-FFF2-40B4-BE49-F238E27FC236}">
                <a16:creationId xmlns:a16="http://schemas.microsoft.com/office/drawing/2014/main" id="{6AB4786D-0655-3B19-DD91-7A7B3E507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329" y="1970690"/>
            <a:ext cx="5031199" cy="262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6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64F25-BBDE-FEFF-1B38-26FB2F569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www.blogrollcenter.com/news/gallery/what-is-business-economics/what_is_business_economics.jpg">
            <a:extLst>
              <a:ext uri="{FF2B5EF4-FFF2-40B4-BE49-F238E27FC236}">
                <a16:creationId xmlns:a16="http://schemas.microsoft.com/office/drawing/2014/main" id="{742E84E5-C91F-437B-3930-570FB670DE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16" r="6026" b="17790"/>
          <a:stretch/>
        </p:blipFill>
        <p:spPr bwMode="auto">
          <a:xfrm>
            <a:off x="2750097" y="4070857"/>
            <a:ext cx="5184451" cy="218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A7A9308-633B-CCF8-91BF-BDAB6B44CA3E}"/>
              </a:ext>
            </a:extLst>
          </p:cNvPr>
          <p:cNvSpPr txBox="1">
            <a:spLocks/>
          </p:cNvSpPr>
          <p:nvPr/>
        </p:nvSpPr>
        <p:spPr>
          <a:xfrm>
            <a:off x="1165920" y="1148231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</a:t>
            </a:r>
            <a:r>
              <a:rPr lang="id-ID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hat is Business?</a:t>
            </a:r>
            <a:endParaRPr lang="en-US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F559074-CD01-C050-FA39-E297D3392453}"/>
              </a:ext>
            </a:extLst>
          </p:cNvPr>
          <p:cNvSpPr txBox="1">
            <a:spLocks/>
          </p:cNvSpPr>
          <p:nvPr/>
        </p:nvSpPr>
        <p:spPr>
          <a:xfrm>
            <a:off x="1309936" y="2395771"/>
            <a:ext cx="8064896" cy="3564196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spcBef>
                <a:spcPts val="1800"/>
              </a:spcBef>
              <a:defRPr/>
            </a:pPr>
            <a:r>
              <a:rPr lang="en-US">
                <a:solidFill>
                  <a:srgbClr val="00B050"/>
                </a:solidFill>
              </a:rPr>
              <a:t>Bisnis menurut Ilmu Ekonomi </a:t>
            </a:r>
            <a:endParaRPr lang="id-ID">
              <a:solidFill>
                <a:srgbClr val="00B050"/>
              </a:solidFill>
            </a:endParaRPr>
          </a:p>
          <a:p>
            <a:pPr algn="ctr">
              <a:spcBef>
                <a:spcPts val="1800"/>
              </a:spcBef>
              <a:buFont typeface="Arial" panose="020B0604020202020204" pitchFamily="34" charset="0"/>
              <a:buNone/>
              <a:defRPr/>
            </a:pPr>
            <a:r>
              <a:rPr lang="en-US" sz="320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“organisasi yang </a:t>
            </a:r>
            <a:r>
              <a:rPr lang="en-US">
                <a:solidFill>
                  <a:srgbClr val="C00000"/>
                </a:solidFill>
              </a:rPr>
              <a:t>menjual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barang atau jasa kepada konsumen atau bisnis lainnya, untuk </a:t>
            </a:r>
            <a:r>
              <a:rPr lang="en-US">
                <a:solidFill>
                  <a:srgbClr val="C00000"/>
                </a:solidFill>
              </a:rPr>
              <a:t>mendapatkan laba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”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93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8B9FB-1925-CFC8-87D2-901F31887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look4services.co.uk/images/look4services_multichannel_medium.jpg">
            <a:extLst>
              <a:ext uri="{FF2B5EF4-FFF2-40B4-BE49-F238E27FC236}">
                <a16:creationId xmlns:a16="http://schemas.microsoft.com/office/drawing/2014/main" id="{27118732-10B2-BB0D-89BA-C82976A43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859" y="3229900"/>
            <a:ext cx="3388371" cy="2057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4A5E42E-1D7E-5BE3-F185-BFE9913970DB}"/>
              </a:ext>
            </a:extLst>
          </p:cNvPr>
          <p:cNvSpPr txBox="1">
            <a:spLocks/>
          </p:cNvSpPr>
          <p:nvPr/>
        </p:nvSpPr>
        <p:spPr>
          <a:xfrm>
            <a:off x="1236259" y="1064260"/>
            <a:ext cx="6768752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Pengenalan </a:t>
            </a:r>
            <a:r>
              <a:rPr lang="en-US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120CCC-F86E-38B7-4A63-700F8084DFDE}"/>
              </a:ext>
            </a:extLst>
          </p:cNvPr>
          <p:cNvSpPr txBox="1">
            <a:spLocks/>
          </p:cNvSpPr>
          <p:nvPr/>
        </p:nvSpPr>
        <p:spPr>
          <a:xfrm>
            <a:off x="1339211" y="2149780"/>
            <a:ext cx="5297647" cy="38164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800"/>
              </a:spcBef>
            </a:pPr>
            <a:r>
              <a:rPr lang="en-US" b="1" i="1">
                <a:solidFill>
                  <a:srgbClr val="00B050"/>
                </a:solidFill>
              </a:rPr>
              <a:t>Bisnis Digital</a:t>
            </a:r>
            <a:r>
              <a:rPr lang="en-US" i="1">
                <a:solidFill>
                  <a:srgbClr val="00B050"/>
                </a:solidFill>
              </a:rPr>
              <a:t> </a:t>
            </a:r>
            <a:r>
              <a:rPr lang="en-US">
                <a:solidFill>
                  <a:srgbClr val="00B050"/>
                </a:solidFill>
              </a:rPr>
              <a:t>: </a:t>
            </a:r>
            <a:endParaRPr lang="id-ID">
              <a:solidFill>
                <a:srgbClr val="00B050"/>
              </a:solidFill>
            </a:endParaRPr>
          </a:p>
          <a:p>
            <a:pPr marL="720725" indent="-366713" algn="just">
              <a:spcBef>
                <a:spcPts val="1800"/>
              </a:spcBef>
              <a:buFont typeface="Arial" charset="0"/>
              <a:buNone/>
            </a:pPr>
            <a:r>
              <a:rPr lang="id-ID">
                <a:solidFill>
                  <a:schemeClr val="tx2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Penggunaan teknologi elektronik pada transaksi bisnis.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/>
              <a:t>Mengacu</a:t>
            </a:r>
            <a:r>
              <a:rPr lang="id-ID"/>
              <a:t> </a:t>
            </a:r>
            <a:r>
              <a:rPr lang="en-US"/>
              <a:t> pada semua penggunaan kemajuan teknologi informasi (TI), khususnya </a:t>
            </a:r>
            <a:r>
              <a:rPr lang="en-US">
                <a:solidFill>
                  <a:srgbClr val="C00000"/>
                </a:solidFill>
              </a:rPr>
              <a:t>teknologi jaringan </a:t>
            </a:r>
            <a:r>
              <a:rPr lang="en-US"/>
              <a:t>dan </a:t>
            </a:r>
            <a:r>
              <a:rPr lang="en-US">
                <a:solidFill>
                  <a:srgbClr val="C00000"/>
                </a:solidFill>
              </a:rPr>
              <a:t>komunikasi</a:t>
            </a:r>
            <a:r>
              <a:rPr lang="en-US"/>
              <a:t>, untuk memperbaiki cara–cara sebuah organisasi dalam melakukan seluruh proses bisnis</a:t>
            </a:r>
          </a:p>
          <a:p>
            <a:pPr algn="r">
              <a:spcBef>
                <a:spcPts val="1800"/>
              </a:spcBef>
              <a:buFont typeface="Arial" charset="0"/>
              <a:buNone/>
            </a:pPr>
            <a:r>
              <a:rPr lang="id-ID" i="1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en-US" i="1">
                <a:solidFill>
                  <a:schemeClr val="accent6">
                    <a:lumMod val="75000"/>
                  </a:schemeClr>
                </a:solidFill>
              </a:rPr>
              <a:t>Romney / Steinbart</a:t>
            </a:r>
            <a:r>
              <a:rPr lang="id-ID" i="1">
                <a:solidFill>
                  <a:schemeClr val="accent6">
                    <a:lumMod val="75000"/>
                  </a:schemeClr>
                </a:solidFill>
              </a:rPr>
              <a:t> -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7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C1EEA-CBAA-D546-A3D2-E70430386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9EE3-B329-9D2F-7443-633CC7396065}"/>
              </a:ext>
            </a:extLst>
          </p:cNvPr>
          <p:cNvSpPr txBox="1">
            <a:spLocks/>
          </p:cNvSpPr>
          <p:nvPr/>
        </p:nvSpPr>
        <p:spPr>
          <a:xfrm>
            <a:off x="1533350" y="1063825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Pengenalan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DE6DD-2764-15D9-A7FD-059145489EB3}"/>
              </a:ext>
            </a:extLst>
          </p:cNvPr>
          <p:cNvSpPr txBox="1">
            <a:spLocks/>
          </p:cNvSpPr>
          <p:nvPr/>
        </p:nvSpPr>
        <p:spPr>
          <a:xfrm>
            <a:off x="4917726" y="2084539"/>
            <a:ext cx="5256584" cy="4117995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b="1" i="1">
                <a:solidFill>
                  <a:srgbClr val="00B050"/>
                </a:solidFill>
              </a:rPr>
              <a:t>E-</a:t>
            </a:r>
            <a:r>
              <a:rPr lang="id-ID" b="1" i="1">
                <a:solidFill>
                  <a:srgbClr val="00B050"/>
                </a:solidFill>
              </a:rPr>
              <a:t>bu</a:t>
            </a:r>
            <a:r>
              <a:rPr lang="en-US" b="1" i="1">
                <a:solidFill>
                  <a:srgbClr val="00B050"/>
                </a:solidFill>
              </a:rPr>
              <a:t>s</a:t>
            </a:r>
            <a:r>
              <a:rPr lang="id-ID" b="1" i="1">
                <a:solidFill>
                  <a:srgbClr val="00B050"/>
                </a:solidFill>
              </a:rPr>
              <a:t>i</a:t>
            </a:r>
            <a:r>
              <a:rPr lang="en-US" b="1" i="1">
                <a:solidFill>
                  <a:srgbClr val="00B050"/>
                </a:solidFill>
              </a:rPr>
              <a:t>n</a:t>
            </a:r>
            <a:r>
              <a:rPr lang="id-ID" b="1" i="1">
                <a:solidFill>
                  <a:srgbClr val="00B050"/>
                </a:solidFill>
              </a:rPr>
              <a:t>es</a:t>
            </a:r>
            <a:r>
              <a:rPr lang="en-US" b="1" i="1">
                <a:solidFill>
                  <a:srgbClr val="00B050"/>
                </a:solidFill>
              </a:rPr>
              <a:t>s </a:t>
            </a:r>
            <a:r>
              <a:rPr lang="id-ID" b="1" i="1">
                <a:solidFill>
                  <a:srgbClr val="00B050"/>
                </a:solidFill>
              </a:rPr>
              <a:t>More Than E-Commerce</a:t>
            </a:r>
            <a:endParaRPr lang="en-US" b="1" i="1">
              <a:solidFill>
                <a:srgbClr val="00B050"/>
              </a:solidFill>
            </a:endParaRPr>
          </a:p>
          <a:p>
            <a:pPr marL="723900" lvl="1" indent="-323850"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Mengorganisir proses bisnis umum menggunakan komputer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perangkat elektronik dan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alat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telekomunikasi lainnya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723900" lvl="1" indent="-323850"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Mengelola rantai pemasok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723900" lvl="1" indent="-323850"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Mengelola hubungan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dengan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pelanggan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723900" lvl="1" indent="-323850"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Mengelola saham, produksi, pengadaan, alur kerja dan pengiriman secara elektronik.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 algn="r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id-ID" i="1">
                <a:solidFill>
                  <a:schemeClr val="accent6">
                    <a:lumMod val="75000"/>
                  </a:schemeClr>
                </a:solidFill>
              </a:rPr>
              <a:t>- Bruce Durie -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https://i.ytimg.com/vi/BiOBafest7E/maxresdefault.jpg">
            <a:extLst>
              <a:ext uri="{FF2B5EF4-FFF2-40B4-BE49-F238E27FC236}">
                <a16:creationId xmlns:a16="http://schemas.microsoft.com/office/drawing/2014/main" id="{E2F23733-25C1-AB6B-E9E4-3BB65DDAD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632" y="2991840"/>
            <a:ext cx="3672408" cy="2089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60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CA888-352D-E7BA-B6EE-28B4B1110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F0CDB-9236-AE3B-0AFA-DB2245A737CB}"/>
              </a:ext>
            </a:extLst>
          </p:cNvPr>
          <p:cNvSpPr txBox="1">
            <a:spLocks/>
          </p:cNvSpPr>
          <p:nvPr/>
        </p:nvSpPr>
        <p:spPr>
          <a:xfrm>
            <a:off x="997108" y="993486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Pengenalan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56497-1889-E7FF-0E1D-9D916369EB35}"/>
              </a:ext>
            </a:extLst>
          </p:cNvPr>
          <p:cNvSpPr txBox="1">
            <a:spLocks/>
          </p:cNvSpPr>
          <p:nvPr/>
        </p:nvSpPr>
        <p:spPr>
          <a:xfrm>
            <a:off x="1141124" y="2014200"/>
            <a:ext cx="8532440" cy="402614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Bisnis Digital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=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kombinasi dari tiga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kegiatan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: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>
                <a:solidFill>
                  <a:srgbClr val="00B050"/>
                </a:solidFill>
              </a:rPr>
              <a:t>Proses Bisnis Internal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- bisnis ditangani lebih baik, lebih cepat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atau lebih murah dengan teknologi yang tepat. 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>
                <a:solidFill>
                  <a:srgbClr val="00B050"/>
                </a:solidFill>
              </a:rPr>
              <a:t>Hubungan</a:t>
            </a:r>
            <a:r>
              <a:rPr lang="id-ID">
                <a:solidFill>
                  <a:srgbClr val="00B050"/>
                </a:solidFill>
              </a:rPr>
              <a:t> </a:t>
            </a:r>
            <a:r>
              <a:rPr lang="en-US">
                <a:solidFill>
                  <a:srgbClr val="00B050"/>
                </a:solidFill>
              </a:rPr>
              <a:t>Pelanggan dan </a:t>
            </a:r>
            <a:r>
              <a:rPr lang="id-ID">
                <a:solidFill>
                  <a:srgbClr val="00B050"/>
                </a:solidFill>
              </a:rPr>
              <a:t>Pem</a:t>
            </a:r>
            <a:r>
              <a:rPr lang="en-US">
                <a:solidFill>
                  <a:srgbClr val="00B050"/>
                </a:solidFill>
              </a:rPr>
              <a:t>asok</a:t>
            </a:r>
            <a:r>
              <a:rPr lang="id-ID">
                <a:solidFill>
                  <a:srgbClr val="00B050"/>
                </a:solidFill>
              </a:rPr>
              <a:t> </a:t>
            </a:r>
            <a:r>
              <a:rPr lang="en-US">
                <a:solidFill>
                  <a:srgbClr val="00B050"/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- iklan, pemasaran,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kontak pelanggan, pemrosesan order dan penjadwalan pengiriman dapat dikelola dengan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perangkat yang tepat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i="1">
                <a:solidFill>
                  <a:srgbClr val="00B050"/>
                </a:solidFill>
              </a:rPr>
              <a:t>e-commerce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- pemesanan,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engelola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an,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menjual produk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jasa dan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embayar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an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melalu internet</a:t>
            </a:r>
            <a:endParaRPr lang="id-ID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 algn="r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id-ID" i="1">
                <a:solidFill>
                  <a:schemeClr val="accent6">
                    <a:lumMod val="75000"/>
                  </a:schemeClr>
                </a:solidFill>
              </a:rPr>
              <a:t>- Bruce durie -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66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BCFF8-EE81-71C8-484D-9EFF41D83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9ADB2-7BD9-4E71-7496-70541EB49DBE}"/>
              </a:ext>
            </a:extLst>
          </p:cNvPr>
          <p:cNvSpPr txBox="1">
            <a:spLocks/>
          </p:cNvSpPr>
          <p:nvPr/>
        </p:nvSpPr>
        <p:spPr>
          <a:xfrm>
            <a:off x="1067446" y="1049756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Pengenalan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D0034-1ECD-BF5B-7BEC-6E5174625C06}"/>
              </a:ext>
            </a:extLst>
          </p:cNvPr>
          <p:cNvSpPr txBox="1">
            <a:spLocks/>
          </p:cNvSpPr>
          <p:nvPr/>
        </p:nvSpPr>
        <p:spPr>
          <a:xfrm>
            <a:off x="1211462" y="2070470"/>
            <a:ext cx="8532440" cy="402614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Bisnis Digital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=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kombinasi dari tiga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kegiatan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 :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http://www.tutor2u.net/business/strategy/culture-identifying.jpg">
            <a:extLst>
              <a:ext uri="{FF2B5EF4-FFF2-40B4-BE49-F238E27FC236}">
                <a16:creationId xmlns:a16="http://schemas.microsoft.com/office/drawing/2014/main" id="{13F03A80-34DF-9D04-7447-D2AF599BE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518" y="2818508"/>
            <a:ext cx="7680812" cy="336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87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3938B-942A-E2A5-99DB-EA7AC6EB8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celtic.ie/wp-content/uploads/2013/11/customer-relationship-management_-300x225.jpg">
            <a:extLst>
              <a:ext uri="{FF2B5EF4-FFF2-40B4-BE49-F238E27FC236}">
                <a16:creationId xmlns:a16="http://schemas.microsoft.com/office/drawing/2014/main" id="{4B964FBD-32AB-6A6C-9AE0-F96FCCFBD0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5" r="9685"/>
          <a:stretch/>
        </p:blipFill>
        <p:spPr bwMode="auto">
          <a:xfrm>
            <a:off x="6662947" y="3184358"/>
            <a:ext cx="3203848" cy="235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3D4DF66-3899-5F6B-5DBE-71A605296CAE}"/>
              </a:ext>
            </a:extLst>
          </p:cNvPr>
          <p:cNvSpPr txBox="1">
            <a:spLocks/>
          </p:cNvSpPr>
          <p:nvPr/>
        </p:nvSpPr>
        <p:spPr>
          <a:xfrm>
            <a:off x="1239597" y="1162734"/>
            <a:ext cx="8229600" cy="9001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Pengenalan </a:t>
            </a:r>
            <a:r>
              <a:rPr lang="en-US" b="1" i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Bisnis Digital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C16F2B-CDCB-90CD-7265-627F19801644}"/>
              </a:ext>
            </a:extLst>
          </p:cNvPr>
          <p:cNvSpPr txBox="1">
            <a:spLocks/>
          </p:cNvSpPr>
          <p:nvPr/>
        </p:nvSpPr>
        <p:spPr>
          <a:xfrm>
            <a:off x="1292522" y="2280925"/>
            <a:ext cx="6984776" cy="35641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B050"/>
                </a:solidFill>
              </a:rPr>
              <a:t>Interaksi eksternal 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organisasi </a:t>
            </a:r>
            <a:r>
              <a:rPr lang="id-ID">
                <a:solidFill>
                  <a:schemeClr val="tx2">
                    <a:lumMod val="75000"/>
                  </a:schemeClr>
                </a:solidFill>
              </a:rPr>
              <a:t>di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dalam </a:t>
            </a:r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Bisnis Digital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 meliputi :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Supplier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Customer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Investor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Creditor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The Goverment</a:t>
            </a:r>
            <a:r>
              <a:rPr lang="en-US">
                <a:solidFill>
                  <a:schemeClr val="tx2">
                    <a:lumMod val="75000"/>
                  </a:schemeClr>
                </a:solidFill>
              </a:rPr>
              <a:t>  / Pemerintah</a:t>
            </a:r>
          </a:p>
          <a:p>
            <a:pPr marL="1254125" lvl="1" indent="-458788"/>
            <a:r>
              <a:rPr lang="en-US" i="1">
                <a:solidFill>
                  <a:schemeClr val="tx2">
                    <a:lumMod val="75000"/>
                  </a:schemeClr>
                </a:solidFill>
              </a:rPr>
              <a:t>Media</a:t>
            </a: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hevron 4">
            <a:extLst>
              <a:ext uri="{FF2B5EF4-FFF2-40B4-BE49-F238E27FC236}">
                <a16:creationId xmlns:a16="http://schemas.microsoft.com/office/drawing/2014/main" id="{FE31F27C-638E-FE86-48C1-4223150AA109}"/>
              </a:ext>
            </a:extLst>
          </p:cNvPr>
          <p:cNvSpPr/>
          <p:nvPr/>
        </p:nvSpPr>
        <p:spPr>
          <a:xfrm>
            <a:off x="9666544" y="5845121"/>
            <a:ext cx="242316" cy="3816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6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436</TotalTime>
  <Words>583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Berlin Sans FB Demi</vt:lpstr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END_user</dc:creator>
  <cp:lastModifiedBy>indera _</cp:lastModifiedBy>
  <cp:revision>45</cp:revision>
  <dcterms:created xsi:type="dcterms:W3CDTF">2024-02-16T07:23:08Z</dcterms:created>
  <dcterms:modified xsi:type="dcterms:W3CDTF">2025-10-13T04:30:24Z</dcterms:modified>
</cp:coreProperties>
</file>