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306" r:id="rId3"/>
    <p:sldId id="307" r:id="rId4"/>
    <p:sldId id="309" r:id="rId5"/>
    <p:sldId id="310" r:id="rId6"/>
    <p:sldId id="311" r:id="rId7"/>
    <p:sldId id="260" r:id="rId8"/>
    <p:sldId id="302" r:id="rId9"/>
  </p:sldIdLst>
  <p:sldSz cx="9144000" cy="6858000" type="screen4x3"/>
  <p:notesSz cx="7102475" cy="9388475"/>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38" autoAdjust="0"/>
    <p:restoredTop sz="94626" autoAdjust="0"/>
  </p:normalViewPr>
  <p:slideViewPr>
    <p:cSldViewPr>
      <p:cViewPr varScale="1">
        <p:scale>
          <a:sx n="100" d="100"/>
          <a:sy n="100" d="100"/>
        </p:scale>
        <p:origin x="1040" y="1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8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23093" y="0"/>
            <a:ext cx="3077739" cy="469424"/>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8917422"/>
            <a:ext cx="3077739" cy="46942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23093" y="8917422"/>
            <a:ext cx="3077739" cy="469424"/>
          </a:xfrm>
          <a:prstGeom prst="rect">
            <a:avLst/>
          </a:prstGeom>
        </p:spPr>
        <p:txBody>
          <a:bodyPr vert="horz" lIns="91440" tIns="45720" rIns="91440" bIns="45720"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093" y="0"/>
            <a:ext cx="3077739" cy="469424"/>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093" y="8917422"/>
            <a:ext cx="3077739" cy="469424"/>
          </a:xfrm>
          <a:prstGeom prst="rect">
            <a:avLst/>
          </a:prstGeom>
        </p:spPr>
        <p:txBody>
          <a:bodyPr vert="horz" lIns="91440" tIns="45720" rIns="91440" bIns="45720"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Gambar Slide 1"/>
          <p:cNvSpPr>
            <a:spLocks noGrp="1" noRot="1" noChangeAspect="1"/>
          </p:cNvSpPr>
          <p:nvPr>
            <p:ph type="sldImg"/>
          </p:nvPr>
        </p:nvSpPr>
        <p:spPr/>
      </p:sp>
      <p:sp>
        <p:nvSpPr>
          <p:cNvPr id="3" name="Tampungan Catatan 2"/>
          <p:cNvSpPr>
            <a:spLocks noGrp="1"/>
          </p:cNvSpPr>
          <p:nvPr>
            <p:ph type="body" idx="1"/>
          </p:nvPr>
        </p:nvSpPr>
        <p:spPr/>
        <p:txBody>
          <a:bodyPr/>
          <a:lstStyle/>
          <a:p>
            <a:endParaRPr lang="id-ID" dirty="0"/>
          </a:p>
        </p:txBody>
      </p:sp>
      <p:sp>
        <p:nvSpPr>
          <p:cNvPr id="4" name="Tampungan Kaki 3"/>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1796352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12"/>
          </p:nvPr>
        </p:nvSpPr>
        <p:spPr/>
        <p:txBody>
          <a:bodyPr/>
          <a:lstStyle>
            <a:lvl1pPr>
              <a:defRPr/>
            </a:lvl1pPr>
          </a:lstStyle>
          <a:p>
            <a:fld id="{9AA526D9-A5A6-41AF-8A00-46949A839F48}"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0BE7453-0097-4FB5-BB0B-0112A23CF210}" type="datetime1">
              <a:rPr lang="id-ID" smtClean="0"/>
              <a:t>18/10/25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a:t>MAN19429  Pengantar Ilmu Manajemen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819BA6C-925F-4F5B-BF0F-E0D9535060D9}" type="datetime1">
              <a:rPr lang="id-ID" smtClean="0"/>
              <a:t>18/10/25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a:t>MAN19429  Pengantar Ilmu Manajemen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10/18/25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60982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fld id="{AC8435BA-BAF1-4334-8B84-5A3441F95937}" type="datetime1">
              <a:rPr lang="id-ID" smtClean="0"/>
              <a:t>18/10/25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a:t>MAN19429  Pengantar Ilmu Manajemen</a:t>
            </a:r>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A80A70C-902A-499B-8946-FDFF5F575613}"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fld id="{2FAB9C4F-6A5F-4F79-BC40-CD8FE0F8CE5E}" type="datetime1">
              <a:rPr lang="id-ID" smtClean="0"/>
              <a:t>18/10/25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a:t>MAN19429  Pengantar Ilmu Manajemen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FF62485-837E-4DE3-A4CE-C8A14B45ADA4}" type="datetime1">
              <a:rPr lang="id-ID" smtClean="0"/>
              <a:t>18/10/25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a:t>MAN19429  Pengantar Ilmu Manajemen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
        <p:nvSpPr>
          <p:cNvPr id="9" name="TextBox 8"/>
          <p:cNvSpPr txBox="1"/>
          <p:nvPr userDrawn="1"/>
        </p:nvSpPr>
        <p:spPr>
          <a:xfrm>
            <a:off x="6553200" y="6363328"/>
            <a:ext cx="2133600" cy="276999"/>
          </a:xfrm>
          <a:prstGeom prst="rect">
            <a:avLst/>
          </a:prstGeom>
          <a:noFill/>
        </p:spPr>
        <p:txBody>
          <a:bodyPr wrap="square" rtlCol="0">
            <a:spAutoFit/>
          </a:bodyPr>
          <a:lstStyle/>
          <a:p>
            <a:pPr algn="r"/>
            <a:r>
              <a:rPr lang="id-ID" sz="1200" dirty="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8F566149-12C0-49A6-A7ED-87E1702F83C2}" type="datetime1">
              <a:rPr lang="id-ID" smtClean="0"/>
              <a:t>18/10/25</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US"/>
              <a:t>MAN19429  Pengantar Ilmu Manajemen</a:t>
            </a:r>
            <a:endParaRPr lang="en-US" dirty="0"/>
          </a:p>
        </p:txBody>
      </p:sp>
      <p:sp>
        <p:nvSpPr>
          <p:cNvPr id="9" name="Slide Number Placeholder 8"/>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6356350"/>
            <a:ext cx="2133600" cy="365125"/>
          </a:xfrm>
          <a:prstGeom prst="rect">
            <a:avLst/>
          </a:prstGeom>
        </p:spPr>
        <p:txBody>
          <a:bodyPr/>
          <a:lstStyle/>
          <a:p>
            <a:fld id="{B5EEB356-6B97-4EDA-9202-3B18A3AC36DB}" type="datetime1">
              <a:rPr lang="id-ID" smtClean="0"/>
              <a:t>18/10/25</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US"/>
              <a:t>MAN19429  Pengantar Ilmu Manajemen</a:t>
            </a:r>
            <a:endParaRPr lang="en-US" dirty="0"/>
          </a:p>
        </p:txBody>
      </p:sp>
      <p:sp>
        <p:nvSpPr>
          <p:cNvPr id="5" name="Slide Number Placeholder 4"/>
          <p:cNvSpPr>
            <a:spLocks noGrp="1"/>
          </p:cNvSpPr>
          <p:nvPr>
            <p:ph type="sldNum" sz="quarter" idx="12"/>
          </p:nvPr>
        </p:nvSpPr>
        <p:spPr/>
        <p:txBody>
          <a:bodyPr/>
          <a:lstStyle/>
          <a:p>
            <a:fld id="{DA80A70C-902A-499B-8946-FDFF5F575613}" type="slidenum">
              <a:rPr lang="en-US" smtClean="0"/>
              <a:pPr/>
              <a:t>‹#›</a:t>
            </a:fld>
            <a:endParaRPr lang="en-US"/>
          </a:p>
        </p:txBody>
      </p:sp>
      <p:sp>
        <p:nvSpPr>
          <p:cNvPr id="6" name="Title 5"/>
          <p:cNvSpPr>
            <a:spLocks noGrp="1"/>
          </p:cNvSpPr>
          <p:nvPr>
            <p:ph type="title"/>
          </p:nvPr>
        </p:nvSpPr>
        <p:spPr/>
        <p:txBody>
          <a:bodyPr/>
          <a:lstStyle/>
          <a:p>
            <a:r>
              <a:rPr lang="en-US"/>
              <a:t>Click to edit Master title style</a:t>
            </a:r>
            <a:endParaRPr lang="id-ID"/>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0F8C644C-697B-4B8B-B1FD-7CB1BB3D47B0}" type="datetime1">
              <a:rPr lang="id-ID" smtClean="0"/>
              <a:t>18/10/25</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US"/>
              <a:t>MAN19429  Pengantar Ilmu Manajemen</a:t>
            </a:r>
            <a:endParaRPr lang="en-US" dirty="0"/>
          </a:p>
        </p:txBody>
      </p:sp>
      <p:sp>
        <p:nvSpPr>
          <p:cNvPr id="4" name="Slide Number Placeholder 3"/>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9883E99-C27C-4DD4-A348-0F973A7C9B1B}" type="datetime1">
              <a:rPr lang="id-ID" smtClean="0"/>
              <a:t>18/10/25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a:t>MAN19429  Pengantar Ilmu Manajemen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EFDFCA30-0B53-4F5F-80C6-2D3BF237537D}" type="datetime1">
              <a:rPr lang="id-ID" smtClean="0"/>
              <a:t>18/10/25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a:t>MAN19429  Pengantar Ilmu Manajemen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80A70C-902A-499B-8946-FDFF5F575613}" type="slidenum">
              <a:rPr lang="en-US" smtClean="0"/>
              <a:pPr/>
              <a:t>‹#›</a:t>
            </a:fld>
            <a:endParaRPr lang="en-US"/>
          </a:p>
        </p:txBody>
      </p:sp>
      <p:sp>
        <p:nvSpPr>
          <p:cNvPr id="7" name="TextBox 6"/>
          <p:cNvSpPr txBox="1"/>
          <p:nvPr userDrawn="1"/>
        </p:nvSpPr>
        <p:spPr>
          <a:xfrm>
            <a:off x="6553200" y="6363328"/>
            <a:ext cx="2133600" cy="276999"/>
          </a:xfrm>
          <a:prstGeom prst="rect">
            <a:avLst/>
          </a:prstGeom>
          <a:noFill/>
        </p:spPr>
        <p:txBody>
          <a:bodyPr wrap="square" rtlCol="0">
            <a:spAutoFit/>
          </a:bodyPr>
          <a:lstStyle/>
          <a:p>
            <a:pPr algn="r"/>
            <a:r>
              <a:rPr lang="id-ID" sz="1200" dirty="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
        <p:nvSpPr>
          <p:cNvPr id="8" name="TextBox 7"/>
          <p:cNvSpPr txBox="1"/>
          <p:nvPr userDrawn="1"/>
        </p:nvSpPr>
        <p:spPr>
          <a:xfrm>
            <a:off x="323528" y="404664"/>
            <a:ext cx="1656183" cy="276999"/>
          </a:xfrm>
          <a:prstGeom prst="rect">
            <a:avLst/>
          </a:prstGeom>
          <a:noFill/>
        </p:spPr>
        <p:txBody>
          <a:bodyPr wrap="square" rtlCol="0">
            <a:spAutoFit/>
          </a:bodyPr>
          <a:lstStyle/>
          <a:p>
            <a:r>
              <a:rPr lang="id-ID" sz="1200" b="1" dirty="0">
                <a:latin typeface="Arial" panose="020B0604020202020204" pitchFamily="34" charset="0"/>
                <a:cs typeface="Arial" panose="020B0604020202020204" pitchFamily="34" charset="0"/>
              </a:rPr>
              <a:t>I.</a:t>
            </a:r>
            <a:fld id="{4452BE83-FDDD-4C44-83F4-34328A082FE7}" type="slidenum">
              <a:rPr lang="id-ID" sz="1200" b="1" smtClean="0">
                <a:latin typeface="Arial" panose="020B0604020202020204" pitchFamily="34" charset="0"/>
                <a:cs typeface="Arial" panose="020B0604020202020204" pitchFamily="34" charset="0"/>
              </a:rPr>
              <a:t>‹#›</a:t>
            </a:fld>
            <a:endParaRPr lang="id-ID" sz="1200" b="1" dirty="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fade thruBlk="1"/>
  </p:transition>
  <p:hf sldNum="0" hdr="0" dt="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11" name="Picture 2" descr="D:\Picture\logo ibi small.gif"/>
          <p:cNvPicPr>
            <a:picLocks noChangeAspect="1" noChangeArrowheads="1"/>
          </p:cNvPicPr>
          <p:nvPr/>
        </p:nvPicPr>
        <p:blipFill>
          <a:blip r:embed="rId4"/>
          <a:srcRect/>
          <a:stretch>
            <a:fillRect/>
          </a:stretch>
        </p:blipFill>
        <p:spPr bwMode="auto">
          <a:xfrm>
            <a:off x="7715272" y="142852"/>
            <a:ext cx="1244319" cy="1244320"/>
          </a:xfrm>
          <a:prstGeom prst="rect">
            <a:avLst/>
          </a:prstGeom>
          <a:noFill/>
        </p:spPr>
      </p:pic>
      <p:sp>
        <p:nvSpPr>
          <p:cNvPr id="3" name="Footer Placeholder 2"/>
          <p:cNvSpPr>
            <a:spLocks noGrp="1"/>
          </p:cNvSpPr>
          <p:nvPr>
            <p:ph type="ftr" sz="quarter" idx="4294967295"/>
          </p:nvPr>
        </p:nvSpPr>
        <p:spPr>
          <a:xfrm>
            <a:off x="2411760" y="6356350"/>
            <a:ext cx="4976192" cy="385018"/>
          </a:xfrm>
          <a:prstGeom prst="rect">
            <a:avLst/>
          </a:prstGeom>
        </p:spPr>
        <p:txBody>
          <a:bodyPr/>
          <a:lstStyle/>
          <a:p>
            <a:pPr algn="ctr"/>
            <a:r>
              <a:rPr lang="en-US" sz="1200" dirty="0">
                <a:latin typeface="Arial" panose="020B0604020202020204" pitchFamily="34" charset="0"/>
                <a:cs typeface="Arial" panose="020B0604020202020204" pitchFamily="34" charset="0"/>
              </a:rPr>
              <a:t>MAN19429  </a:t>
            </a:r>
            <a:r>
              <a:rPr lang="en-US" sz="1200" dirty="0" err="1">
                <a:latin typeface="Arial" panose="020B0604020202020204" pitchFamily="34" charset="0"/>
                <a:cs typeface="Arial" panose="020B0604020202020204" pitchFamily="34" charset="0"/>
              </a:rPr>
              <a:t>Leadership&amp;Organizational</a:t>
            </a:r>
            <a:r>
              <a:rPr lang="en-US" sz="1200" dirty="0">
                <a:latin typeface="Arial" panose="020B0604020202020204" pitchFamily="34" charset="0"/>
                <a:cs typeface="Arial" panose="020B0604020202020204" pitchFamily="34" charset="0"/>
              </a:rPr>
              <a:t> </a:t>
            </a:r>
            <a:r>
              <a:rPr lang="en-US" sz="1200" dirty="0" err="1">
                <a:latin typeface="Arial" panose="020B0604020202020204" pitchFamily="34" charset="0"/>
                <a:cs typeface="Arial" panose="020B0604020202020204" pitchFamily="34" charset="0"/>
              </a:rPr>
              <a:t>Behaviour</a:t>
            </a:r>
            <a:endParaRPr lang="en-US" sz="1200" dirty="0">
              <a:latin typeface="Arial" panose="020B0604020202020204" pitchFamily="34" charset="0"/>
              <a:cs typeface="Arial" panose="020B0604020202020204" pitchFamily="34" charset="0"/>
            </a:endParaRPr>
          </a:p>
        </p:txBody>
      </p:sp>
      <p:sp>
        <p:nvSpPr>
          <p:cNvPr id="7" name="TextBox 6"/>
          <p:cNvSpPr txBox="1"/>
          <p:nvPr/>
        </p:nvSpPr>
        <p:spPr>
          <a:xfrm>
            <a:off x="1664551" y="2204864"/>
            <a:ext cx="5814925" cy="2739211"/>
          </a:xfrm>
          <a:prstGeom prst="rect">
            <a:avLst/>
          </a:prstGeom>
          <a:noFill/>
        </p:spPr>
        <p:txBody>
          <a:bodyPr wrap="none" rtlCol="0">
            <a:spAutoFit/>
          </a:bodyPr>
          <a:lstStyle/>
          <a:p>
            <a:pPr algn="ctr"/>
            <a:r>
              <a:rPr lang="id-ID" sz="4800" b="1" dirty="0"/>
              <a:t>KERAGAMAN DALAM </a:t>
            </a:r>
          </a:p>
          <a:p>
            <a:pPr algn="ctr"/>
            <a:r>
              <a:rPr lang="id-ID" sz="4800" b="1" dirty="0"/>
              <a:t>BERORGANISASI</a:t>
            </a:r>
          </a:p>
          <a:p>
            <a:pPr algn="ctr"/>
            <a:endParaRPr lang="id-ID" sz="4800" b="1" dirty="0"/>
          </a:p>
          <a:p>
            <a:pPr algn="ctr"/>
            <a:r>
              <a:rPr lang="id-ID" sz="2800" b="1" dirty="0"/>
              <a:t>Dr. Meliyanti</a:t>
            </a: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124200" y="6356350"/>
            <a:ext cx="3752056" cy="365125"/>
          </a:xfrm>
        </p:spPr>
        <p:txBody>
          <a:bodyPr/>
          <a:lstStyle/>
          <a:p>
            <a:r>
              <a:rPr lang="en-US" dirty="0"/>
              <a:t>MAN19429 </a:t>
            </a:r>
            <a:r>
              <a:rPr lang="en-US" dirty="0" err="1"/>
              <a:t>Leadership&amp;Organizational</a:t>
            </a:r>
            <a:r>
              <a:rPr lang="en-US" dirty="0"/>
              <a:t> </a:t>
            </a:r>
            <a:r>
              <a:rPr lang="en-US" dirty="0" err="1"/>
              <a:t>Behaviour</a:t>
            </a:r>
            <a:endParaRPr lang="en-US" dirty="0"/>
          </a:p>
        </p:txBody>
      </p:sp>
      <p:sp>
        <p:nvSpPr>
          <p:cNvPr id="4" name="Rectangle 1"/>
          <p:cNvSpPr>
            <a:spLocks noChangeArrowheads="1"/>
          </p:cNvSpPr>
          <p:nvPr/>
        </p:nvSpPr>
        <p:spPr bwMode="auto">
          <a:xfrm>
            <a:off x="0" y="107728"/>
            <a:ext cx="65" cy="24174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2"/>
          <p:cNvSpPr>
            <a:spLocks noChangeArrowheads="1"/>
          </p:cNvSpPr>
          <p:nvPr/>
        </p:nvSpPr>
        <p:spPr bwMode="auto">
          <a:xfrm>
            <a:off x="0" y="107728"/>
            <a:ext cx="65" cy="24174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
        <p:nvSpPr>
          <p:cNvPr id="7" name="Rectangle 6"/>
          <p:cNvSpPr/>
          <p:nvPr/>
        </p:nvSpPr>
        <p:spPr>
          <a:xfrm>
            <a:off x="539552" y="1916832"/>
            <a:ext cx="7992888" cy="4031873"/>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lgn="ctr" fontAlgn="base">
              <a:spcBef>
                <a:spcPct val="0"/>
              </a:spcBef>
              <a:spcAft>
                <a:spcPct val="0"/>
              </a:spcAft>
            </a:pPr>
            <a:r>
              <a:rPr lang="id-ID" sz="3200" dirty="0"/>
              <a:t>Keragaman dalam organisasi merupakan hal umum yang sering dijumpai. Organisasi yang mengandalkan pada keunikan sumber dayanya cenderung menjadikan keragaman sebagai salah satu faktor penting yang dikelola dengan baik agar dapat menghasilkan ide-ide unik yang mendukung kinerja optimal dari organisasi secara keseluruhan.</a:t>
            </a:r>
            <a:endParaRPr lang="id-ID" sz="3200" b="1" i="1" u="sng" dirty="0">
              <a:latin typeface="Arial" pitchFamily="34" charset="0"/>
              <a:cs typeface="Arial" pitchFamily="34" charset="0"/>
            </a:endParaRPr>
          </a:p>
        </p:txBody>
      </p:sp>
    </p:spTree>
    <p:extLst>
      <p:ext uri="{BB962C8B-B14F-4D97-AF65-F5344CB8AC3E}">
        <p14:creationId xmlns:p14="http://schemas.microsoft.com/office/powerpoint/2010/main" val="1120129532"/>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Kotak Teks 6">
            <a:extLst>
              <a:ext uri="{FF2B5EF4-FFF2-40B4-BE49-F238E27FC236}">
                <a16:creationId xmlns:a16="http://schemas.microsoft.com/office/drawing/2014/main" id="{B7C9BBF6-0941-92CD-F9B6-0187DA8ADA93}"/>
              </a:ext>
            </a:extLst>
          </p:cNvPr>
          <p:cNvSpPr txBox="1"/>
          <p:nvPr/>
        </p:nvSpPr>
        <p:spPr>
          <a:xfrm>
            <a:off x="1115616" y="1378856"/>
            <a:ext cx="7272809" cy="3970318"/>
          </a:xfrm>
          <a:prstGeom prst="rect">
            <a:avLst/>
          </a:prstGeom>
          <a:noFill/>
        </p:spPr>
        <p:txBody>
          <a:bodyPr wrap="square">
            <a:spAutoFit/>
          </a:bodyPr>
          <a:lstStyle/>
          <a:p>
            <a:pPr lvl="0" fontAlgn="base">
              <a:spcBef>
                <a:spcPct val="0"/>
              </a:spcBef>
              <a:spcAft>
                <a:spcPct val="0"/>
              </a:spcAft>
            </a:pPr>
            <a:r>
              <a:rPr lang="id-ID" sz="2800" dirty="0"/>
              <a:t>Pada awalnya, konsep keragaman diangkat ke dalam ranah organisasi karena adanya in </a:t>
            </a:r>
            <a:r>
              <a:rPr lang="id-ID" sz="2800" dirty="0" err="1"/>
              <a:t>diskriminati</a:t>
            </a:r>
            <a:r>
              <a:rPr lang="id-ID" sz="2800" dirty="0"/>
              <a:t> gender yang menempatkan kedudukan dan peran kaum wanita di bawah laki-laki dalam berorganisasi Wanita dipandang dan diperlakukan sebagai tenaga kerja yang memiliki banyak keterbatasan dibandingkan laki- laki sehingga status dan jabatannya tidak dapat melebihi laki-laki dalam segala hal.</a:t>
            </a:r>
            <a:endParaRPr lang="id-ID" sz="2800" dirty="0">
              <a:latin typeface="Arial" pitchFamily="34" charset="0"/>
              <a:cs typeface="Arial" pitchFamily="34" charset="0"/>
            </a:endParaRPr>
          </a:p>
        </p:txBody>
      </p:sp>
    </p:spTree>
    <p:extLst>
      <p:ext uri="{BB962C8B-B14F-4D97-AF65-F5344CB8AC3E}">
        <p14:creationId xmlns:p14="http://schemas.microsoft.com/office/powerpoint/2010/main" val="3984085086"/>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0" y="107728"/>
            <a:ext cx="65" cy="24174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
        <p:nvSpPr>
          <p:cNvPr id="7" name="Rectangle 6"/>
          <p:cNvSpPr/>
          <p:nvPr/>
        </p:nvSpPr>
        <p:spPr>
          <a:xfrm>
            <a:off x="899592" y="1093371"/>
            <a:ext cx="7056784" cy="3539430"/>
          </a:xfrm>
          <a:prstGeom prst="rect">
            <a:avLst/>
          </a:prstGeom>
          <a:ln>
            <a:solidFill>
              <a:srgbClr val="FF0000"/>
            </a:solidFill>
          </a:ln>
        </p:spPr>
        <p:txBody>
          <a:bodyPr wrap="square">
            <a:spAutoFit/>
          </a:bodyPr>
          <a:lstStyle/>
          <a:p>
            <a:pPr lvl="0" fontAlgn="base">
              <a:spcBef>
                <a:spcPct val="0"/>
              </a:spcBef>
              <a:spcAft>
                <a:spcPct val="0"/>
              </a:spcAft>
            </a:pPr>
            <a:r>
              <a:rPr lang="id-ID" sz="2800" dirty="0"/>
              <a:t>Menurut </a:t>
            </a:r>
            <a:r>
              <a:rPr lang="id-ID" sz="2800" dirty="0" err="1"/>
              <a:t>Robbins</a:t>
            </a:r>
            <a:r>
              <a:rPr lang="id-ID" sz="2800" dirty="0"/>
              <a:t> &amp; </a:t>
            </a:r>
            <a:r>
              <a:rPr lang="id-ID" sz="2800" dirty="0" err="1"/>
              <a:t>Judge</a:t>
            </a:r>
            <a:r>
              <a:rPr lang="id-ID" sz="2800" dirty="0"/>
              <a:t> (2017), keragaman dalam organisasi mengacu pada perbedaan dalam beberapa kategori karakteristik yang terdiri dari biografi. kemampuan, dan karakteristik lainnya. Penilaian terhadap karakteristik tersebut dapat menghasilkan informasi yang menjadi dasar penetapan tingkat keragaman dalam organisasi</a:t>
            </a:r>
            <a:endParaRPr lang="id-ID" sz="2800" dirty="0">
              <a:latin typeface="Arial" pitchFamily="34" charset="0"/>
              <a:cs typeface="Arial" pitchFamily="34" charset="0"/>
            </a:endParaRPr>
          </a:p>
        </p:txBody>
      </p:sp>
    </p:spTree>
    <p:extLst>
      <p:ext uri="{BB962C8B-B14F-4D97-AF65-F5344CB8AC3E}">
        <p14:creationId xmlns:p14="http://schemas.microsoft.com/office/powerpoint/2010/main" val="95439857"/>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ampungan Konten 9">
            <a:extLst>
              <a:ext uri="{FF2B5EF4-FFF2-40B4-BE49-F238E27FC236}">
                <a16:creationId xmlns:a16="http://schemas.microsoft.com/office/drawing/2014/main" id="{50425889-C6F6-7A83-4099-63234E64A5D0}"/>
              </a:ext>
            </a:extLst>
          </p:cNvPr>
          <p:cNvSpPr>
            <a:spLocks noGrp="1"/>
          </p:cNvSpPr>
          <p:nvPr>
            <p:ph sz="half" idx="1"/>
          </p:nvPr>
        </p:nvSpPr>
        <p:spPr>
          <a:xfrm>
            <a:off x="457200" y="936486"/>
            <a:ext cx="4038600" cy="5189677"/>
          </a:xfrm>
        </p:spPr>
        <p:txBody>
          <a:bodyPr>
            <a:normAutofit/>
          </a:bodyPr>
          <a:lstStyle/>
          <a:p>
            <a:pPr marL="0" indent="0">
              <a:buNone/>
            </a:pPr>
            <a:r>
              <a:rPr lang="id-ID" dirty="0"/>
              <a:t>Faktor biografi yang menjadi penyebab terjadinya keragaman pada tingkat yang rendah (</a:t>
            </a:r>
            <a:r>
              <a:rPr lang="id-ID" dirty="0" err="1"/>
              <a:t>frace</a:t>
            </a:r>
            <a:r>
              <a:rPr lang="id-ID" dirty="0"/>
              <a:t>-level </a:t>
            </a:r>
            <a:r>
              <a:rPr lang="id-ID" dirty="0" err="1"/>
              <a:t>diverary</a:t>
            </a:r>
            <a:r>
              <a:rPr lang="id-ID" dirty="0"/>
              <a:t>) antara lain adalah </a:t>
            </a:r>
            <a:r>
              <a:rPr lang="id-ID" dirty="0" err="1"/>
              <a:t>sbb</a:t>
            </a:r>
            <a:r>
              <a:rPr lang="id-ID" dirty="0"/>
              <a:t>. </a:t>
            </a:r>
          </a:p>
          <a:p>
            <a:pPr marL="0" indent="0">
              <a:buNone/>
            </a:pPr>
            <a:r>
              <a:rPr lang="id-ID" dirty="0"/>
              <a:t>1) Usia</a:t>
            </a:r>
          </a:p>
          <a:p>
            <a:pPr marL="0" indent="0">
              <a:buNone/>
            </a:pPr>
            <a:r>
              <a:rPr lang="id-ID" dirty="0"/>
              <a:t>2) Jenis kelamin</a:t>
            </a:r>
          </a:p>
          <a:p>
            <a:pPr marL="0" indent="0">
              <a:buNone/>
            </a:pPr>
            <a:r>
              <a:rPr lang="id-ID" dirty="0"/>
              <a:t>3) Suku bangsa atau ras</a:t>
            </a:r>
          </a:p>
          <a:p>
            <a:pPr marL="0" indent="0">
              <a:buNone/>
            </a:pPr>
            <a:r>
              <a:rPr lang="id-ID" dirty="0"/>
              <a:t>4) </a:t>
            </a:r>
            <a:r>
              <a:rPr lang="id-ID" dirty="0" err="1"/>
              <a:t>Disabilitas</a:t>
            </a:r>
            <a:endParaRPr lang="id-ID" dirty="0"/>
          </a:p>
          <a:p>
            <a:pPr marL="0" indent="0">
              <a:buNone/>
            </a:pPr>
            <a:endParaRPr lang="id-ID" dirty="0"/>
          </a:p>
        </p:txBody>
      </p:sp>
      <p:sp>
        <p:nvSpPr>
          <p:cNvPr id="11" name="Tampungan Konten 10">
            <a:extLst>
              <a:ext uri="{FF2B5EF4-FFF2-40B4-BE49-F238E27FC236}">
                <a16:creationId xmlns:a16="http://schemas.microsoft.com/office/drawing/2014/main" id="{1668A347-B375-B42C-AA07-81A2D90B334C}"/>
              </a:ext>
            </a:extLst>
          </p:cNvPr>
          <p:cNvSpPr>
            <a:spLocks noGrp="1"/>
          </p:cNvSpPr>
          <p:nvPr>
            <p:ph sz="half" idx="2"/>
          </p:nvPr>
        </p:nvSpPr>
        <p:spPr>
          <a:xfrm>
            <a:off x="4648200" y="936486"/>
            <a:ext cx="4038600" cy="5189677"/>
          </a:xfrm>
        </p:spPr>
        <p:txBody>
          <a:bodyPr>
            <a:normAutofit/>
          </a:bodyPr>
          <a:lstStyle/>
          <a:p>
            <a:pPr marL="0" indent="0">
              <a:buNone/>
            </a:pPr>
            <a:r>
              <a:rPr lang="id-ID" dirty="0"/>
              <a:t>Faktor selain biografi yang menjadi penyebab terjadinya keragaman tingkat tinggi (</a:t>
            </a:r>
            <a:r>
              <a:rPr lang="id-ID" dirty="0" err="1"/>
              <a:t>deep</a:t>
            </a:r>
            <a:r>
              <a:rPr lang="id-ID" dirty="0"/>
              <a:t>-level </a:t>
            </a:r>
            <a:r>
              <a:rPr lang="id-ID" dirty="0" err="1"/>
              <a:t>diversity</a:t>
            </a:r>
            <a:r>
              <a:rPr lang="id-ID" dirty="0"/>
              <a:t>) antara lain </a:t>
            </a:r>
            <a:r>
              <a:rPr lang="id-ID" dirty="0" err="1"/>
              <a:t>sbb</a:t>
            </a:r>
            <a:r>
              <a:rPr lang="id-ID" dirty="0"/>
              <a:t>.</a:t>
            </a:r>
          </a:p>
          <a:p>
            <a:pPr marL="0" indent="0">
              <a:buNone/>
            </a:pPr>
            <a:r>
              <a:rPr lang="id-ID" dirty="0"/>
              <a:t>1) Masa kerja</a:t>
            </a:r>
          </a:p>
          <a:p>
            <a:pPr marL="0" indent="0">
              <a:buNone/>
            </a:pPr>
            <a:r>
              <a:rPr lang="id-ID" dirty="0"/>
              <a:t>2) Agama</a:t>
            </a:r>
          </a:p>
          <a:p>
            <a:pPr marL="0" indent="0">
              <a:buNone/>
            </a:pPr>
            <a:r>
              <a:rPr lang="id-ID" dirty="0"/>
              <a:t>3) Orientasi seksual</a:t>
            </a:r>
          </a:p>
          <a:p>
            <a:pPr marL="0" indent="0">
              <a:buNone/>
            </a:pPr>
            <a:r>
              <a:rPr lang="id-ID" dirty="0"/>
              <a:t>4) Identitas budaya</a:t>
            </a:r>
          </a:p>
          <a:p>
            <a:pPr marL="0" indent="0">
              <a:buNone/>
            </a:pPr>
            <a:endParaRPr lang="id-ID" dirty="0"/>
          </a:p>
        </p:txBody>
      </p:sp>
      <p:sp>
        <p:nvSpPr>
          <p:cNvPr id="7" name="Rectangle 2"/>
          <p:cNvSpPr>
            <a:spLocks noChangeArrowheads="1"/>
          </p:cNvSpPr>
          <p:nvPr/>
        </p:nvSpPr>
        <p:spPr bwMode="auto">
          <a:xfrm>
            <a:off x="0" y="107728"/>
            <a:ext cx="65" cy="24174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447874439"/>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0" y="107728"/>
            <a:ext cx="65" cy="24174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
        <p:nvSpPr>
          <p:cNvPr id="13" name="Kotak Teks 12">
            <a:extLst>
              <a:ext uri="{FF2B5EF4-FFF2-40B4-BE49-F238E27FC236}">
                <a16:creationId xmlns:a16="http://schemas.microsoft.com/office/drawing/2014/main" id="{218CA296-E286-DD04-A776-0A5020487263}"/>
              </a:ext>
            </a:extLst>
          </p:cNvPr>
          <p:cNvSpPr txBox="1"/>
          <p:nvPr/>
        </p:nvSpPr>
        <p:spPr>
          <a:xfrm>
            <a:off x="539552" y="548680"/>
            <a:ext cx="8136903" cy="5262979"/>
          </a:xfrm>
          <a:prstGeom prst="rect">
            <a:avLst/>
          </a:prstGeom>
          <a:noFill/>
        </p:spPr>
        <p:txBody>
          <a:bodyPr wrap="square">
            <a:spAutoFit/>
          </a:bodyPr>
          <a:lstStyle/>
          <a:p>
            <a:r>
              <a:rPr lang="id-ID" sz="2400" dirty="0"/>
              <a:t>Menurut Thomas dan Ely, diperlukan delapan prakondisi yang diisyaratkan untuk diciptakan oleh organisasi dalam menghadapi keragaman, yaitu </a:t>
            </a:r>
            <a:r>
              <a:rPr lang="id-ID" sz="2400" dirty="0" err="1"/>
              <a:t>sbb</a:t>
            </a:r>
            <a:r>
              <a:rPr lang="id-ID" sz="2400" dirty="0"/>
              <a:t>.</a:t>
            </a:r>
          </a:p>
          <a:p>
            <a:pPr marL="342900" indent="-342900">
              <a:buAutoNum type="arabicParenR"/>
            </a:pPr>
            <a:r>
              <a:rPr lang="id-ID" sz="2400" dirty="0"/>
              <a:t>Kepemimpinan harus memahami bahwa suatu angkatan kerja yang beragam akan memasukkan perspektif-perspektif dan pendekatan-pendekatan yang berbeda terhadap pekerjaan, dan harus sungguh-sungguh menghargai keragaman opini dan wawasan.</a:t>
            </a:r>
          </a:p>
          <a:p>
            <a:pPr marL="355600" indent="-355600"/>
            <a:r>
              <a:rPr lang="id-ID" sz="2400" dirty="0"/>
              <a:t>2)  Kepemimpinan harus mengakui kesempatan-kesempatan belajar dan tantangan-tantangan yang muncul dari </a:t>
            </a:r>
            <a:r>
              <a:rPr lang="id-ID" sz="2400" dirty="0" err="1"/>
              <a:t>pengekspresian</a:t>
            </a:r>
            <a:r>
              <a:rPr lang="id-ID" sz="2400" dirty="0"/>
              <a:t> perspektif-perspektif yang berbeda untuk suatu organisasi.</a:t>
            </a:r>
          </a:p>
          <a:p>
            <a:pPr marL="266700" indent="-266700"/>
            <a:r>
              <a:rPr lang="id-ID" sz="2400" dirty="0"/>
              <a:t>3) Kultur atau budaya organisasi harus menciptakan harapan akan suatu standar kinerja yang tinggi dari setiap </a:t>
            </a:r>
            <a:r>
              <a:rPr lang="id-ID" sz="2400" dirty="0" err="1"/>
              <a:t>oraganisasi</a:t>
            </a:r>
            <a:r>
              <a:rPr lang="id-ID" sz="2400" dirty="0"/>
              <a:t>.</a:t>
            </a:r>
          </a:p>
        </p:txBody>
      </p:sp>
    </p:spTree>
    <p:extLst>
      <p:ext uri="{BB962C8B-B14F-4D97-AF65-F5344CB8AC3E}">
        <p14:creationId xmlns:p14="http://schemas.microsoft.com/office/powerpoint/2010/main" val="2415870910"/>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mpungan Konten 6">
            <a:extLst>
              <a:ext uri="{FF2B5EF4-FFF2-40B4-BE49-F238E27FC236}">
                <a16:creationId xmlns:a16="http://schemas.microsoft.com/office/drawing/2014/main" id="{022B6CD1-342F-4AC2-34D8-2C5F81C98874}"/>
              </a:ext>
            </a:extLst>
          </p:cNvPr>
          <p:cNvSpPr>
            <a:spLocks noGrp="1"/>
          </p:cNvSpPr>
          <p:nvPr>
            <p:ph idx="1"/>
          </p:nvPr>
        </p:nvSpPr>
        <p:spPr>
          <a:xfrm>
            <a:off x="395536" y="692696"/>
            <a:ext cx="8291264" cy="5433467"/>
          </a:xfrm>
        </p:spPr>
        <p:txBody>
          <a:bodyPr/>
          <a:lstStyle/>
          <a:p>
            <a:pPr marL="393700" indent="-393700">
              <a:buNone/>
            </a:pPr>
            <a:r>
              <a:rPr lang="id-ID" dirty="0"/>
              <a:t>4) Kultur atau budaya organisasional harus mendorong perkembangan pribadi.</a:t>
            </a:r>
          </a:p>
          <a:p>
            <a:pPr marL="444500" indent="-444500">
              <a:buNone/>
            </a:pPr>
            <a:r>
              <a:rPr lang="id-ID" dirty="0"/>
              <a:t>5) Kultur atau budaya organisasional harus mendorong keterbukaan.</a:t>
            </a:r>
          </a:p>
          <a:p>
            <a:pPr marL="393700" indent="-393700">
              <a:buNone/>
            </a:pPr>
            <a:r>
              <a:rPr lang="id-ID" dirty="0"/>
              <a:t>6) Kultur atau budaya organisasional harus menjadikan para pekerja merasa berharga.</a:t>
            </a:r>
          </a:p>
          <a:p>
            <a:pPr marL="444500" indent="-444500">
              <a:buNone/>
            </a:pPr>
            <a:r>
              <a:rPr lang="id-ID" dirty="0"/>
              <a:t>7) Organisasi harus memiliki suatu misi yang diartikulasikan dengan baik dan dipahami secara luas.</a:t>
            </a:r>
          </a:p>
          <a:p>
            <a:pPr marL="444500" indent="-444500">
              <a:buNone/>
            </a:pPr>
            <a:r>
              <a:rPr lang="id-ID" dirty="0"/>
              <a:t>8) Organisasi harus memiliki suatu struktur non birokratis yang relatif egalitarian.</a:t>
            </a:r>
          </a:p>
          <a:p>
            <a:pPr marL="0" indent="0">
              <a:buNone/>
            </a:pPr>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71531" y="2895327"/>
            <a:ext cx="4404026" cy="923330"/>
          </a:xfrm>
          <a:prstGeom prst="rect">
            <a:avLst/>
          </a:prstGeom>
          <a:noFill/>
        </p:spPr>
        <p:txBody>
          <a:bodyPr wrap="none" lIns="91440" tIns="45720" rIns="91440" bIns="45720">
            <a:spAutoFit/>
          </a:bodyPr>
          <a:lstStyle/>
          <a:p>
            <a:pPr algn="ctr"/>
            <a:r>
              <a:rPr lang="en-US" sz="54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mbria" pitchFamily="18" charset="0"/>
              </a:rPr>
              <a:t>Terima</a:t>
            </a:r>
            <a:r>
              <a:rPr lang="en-US"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mbria" pitchFamily="18" charset="0"/>
              </a:rPr>
              <a:t> </a:t>
            </a:r>
            <a:r>
              <a:rPr lang="en-US" sz="54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mbria" pitchFamily="18" charset="0"/>
              </a:rPr>
              <a:t>Kasih</a:t>
            </a:r>
            <a:endParaRPr lang="en-US"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mbria" pitchFamily="18" charset="0"/>
            </a:endParaRPr>
          </a:p>
        </p:txBody>
      </p:sp>
    </p:spTree>
    <p:extLst>
      <p:ext uri="{BB962C8B-B14F-4D97-AF65-F5344CB8AC3E}">
        <p14:creationId xmlns:p14="http://schemas.microsoft.com/office/powerpoint/2010/main" val="3332578015"/>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2903</TotalTime>
  <Words>377</Words>
  <Application>Microsoft Macintosh PowerPoint</Application>
  <PresentationFormat>Tampilan Layar (4:3)</PresentationFormat>
  <Paragraphs>29</Paragraphs>
  <Slides>8</Slides>
  <Notes>2</Notes>
  <HiddenSlides>0</HiddenSlides>
  <MMClips>0</MMClips>
  <ScaleCrop>false</ScaleCrop>
  <HeadingPairs>
    <vt:vector size="6" baseType="variant">
      <vt:variant>
        <vt:lpstr>Font Dipakai</vt:lpstr>
      </vt:variant>
      <vt:variant>
        <vt:i4>4</vt:i4>
      </vt:variant>
      <vt:variant>
        <vt:lpstr>Tema</vt:lpstr>
      </vt:variant>
      <vt:variant>
        <vt:i4>1</vt:i4>
      </vt:variant>
      <vt:variant>
        <vt:lpstr>Judul Slide</vt:lpstr>
      </vt:variant>
      <vt:variant>
        <vt:i4>8</vt:i4>
      </vt:variant>
    </vt:vector>
  </HeadingPairs>
  <TitlesOfParts>
    <vt:vector size="13" baseType="lpstr">
      <vt:lpstr>Arial</vt:lpstr>
      <vt:lpstr>Calibri</vt:lpstr>
      <vt:lpstr>Cambria</vt:lpstr>
      <vt:lpstr>Times New Roman</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meliyanti meliyanti</cp:lastModifiedBy>
  <cp:revision>446</cp:revision>
  <cp:lastPrinted>2017-04-16T14:44:29Z</cp:lastPrinted>
  <dcterms:created xsi:type="dcterms:W3CDTF">2010-04-18T12:06:30Z</dcterms:created>
  <dcterms:modified xsi:type="dcterms:W3CDTF">2025-10-18T01:52:18Z</dcterms:modified>
</cp:coreProperties>
</file>