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256" r:id="rId3"/>
    <p:sldId id="332" r:id="rId5"/>
    <p:sldId id="333" r:id="rId6"/>
    <p:sldId id="299" r:id="rId7"/>
    <p:sldId id="319" r:id="rId8"/>
    <p:sldId id="318" r:id="rId9"/>
  </p:sldIdLst>
  <p:sldSz cx="9144000" cy="6858000" type="screen4x3"/>
  <p:notesSz cx="7045325" cy="934529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6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52"/>
        <p:guide pos="221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7.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12395"/>
            <a:ext cx="7615555" cy="435610"/>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 -HUKUM AGRARIA</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Pembentukan Hukum Agraria Nasional</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69950" y="226695"/>
            <a:ext cx="7659370" cy="35496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Sejarah Penyusunan Hukum Agraria</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1153054"/>
            <a:ext cx="8100000" cy="594000"/>
          </a:xfrm>
        </p:spPr>
        <p:txBody>
          <a:bodyPr wrap="square" lIns="0" tIns="0" rIns="0" bIns="0">
            <a:normAutofit/>
          </a:bodyPr>
          <a:lstStyle>
            <a:lvl1pPr algn="ctr"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a:xfrm>
            <a:off x="4590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a:xfrm>
            <a:off x="3087000" y="5593050"/>
            <a:ext cx="2970000" cy="237600"/>
          </a:xfr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a:xfrm>
            <a:off x="66582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199635"/>
            <a:ext cx="9144000" cy="1876425"/>
          </a:xfrm>
          <a:prstGeom prst="rect">
            <a:avLst/>
          </a:prstGeom>
          <a:noFill/>
        </p:spPr>
        <p:txBody>
          <a:bodyPr wrap="square" lIns="91440" tIns="45720" rIns="91440" bIns="45720">
            <a:spAutoFit/>
          </a:bodyPr>
          <a:lstStyle/>
          <a:p>
            <a:pPr algn="ctr"/>
            <a:r>
              <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Pembentukan Hukum Agraria Nasional</a:t>
            </a:r>
            <a:endPar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5</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508531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41630" y="440055"/>
            <a:ext cx="8409940" cy="5821680"/>
          </a:xfrm>
        </p:spPr>
        <p:txBody>
          <a:bodyPr>
            <a:noAutofit/>
          </a:bodyPr>
          <a:p>
            <a:pPr algn="ctr">
              <a:buFont typeface="Wingdings" panose="05000000000000000000" charset="0"/>
            </a:pPr>
            <a:r>
              <a:rPr lang="en-US" altLang="en-US"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UPAYA PENYUSUNAN HUKUM </a:t>
            </a:r>
            <a:endParaRPr lang="en-US" altLang="en-US"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ctr">
              <a:buFont typeface="Wingdings" panose="05000000000000000000" charset="0"/>
            </a:pPr>
            <a:r>
              <a:rPr lang="en-US" altLang="en-US"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AGRARIA NASIONAL </a:t>
            </a:r>
            <a:endParaRPr lang="en-US" altLang="en-US" b="1">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buFont typeface="Wingdings" panose="05000000000000000000" charset="0"/>
            </a:pP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Wingdings" panose="05000000000000000000" charset="0"/>
            </a:pPr>
            <a:r>
              <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Sejak Proklamasi kemerdekaan RI dinyatakan sebagai tanda terbentuknya negara kesatuan RI sebagai suatu bangsa yang merdeka.</a:t>
            </a: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Wingdings" panose="05000000000000000000" charset="0"/>
            </a:pP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Wingdings" panose="05000000000000000000" charset="0"/>
            </a:pPr>
            <a:r>
              <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Dari segi yuridis, proklamasi kemerdekaan merupakan saat tidak berlakunya hukum kolonial dan saat mulai berlakunya hukum nasional, sedangkan dari segi politis, peroklamasi kemerdekaan mengandung arti bahwa bangsa indonesia terbatas dari penjajahan bangsa asing dan memiliki kedaulatan untuk menentukan nasibnya sendiri.</a:t>
            </a: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13665" y="539115"/>
            <a:ext cx="6794500" cy="5715000"/>
          </a:xfrm>
        </p:spPr>
        <p:txBody>
          <a:bodyPr>
            <a:noAutofit/>
            <a:scene3d>
              <a:camera prst="orthographicFront"/>
              <a:lightRig rig="threePt" dir="t"/>
            </a:scene3d>
          </a:bodyPr>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Upaya yang dilakukan oleh pemerintah indonesia untuk menyesuaikan hukum agraria kolonial dengan keadaan dan kebutuhan setelah indonesia merdeka, yaitu :</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Mengunakan kebijaksanaan dan tafsir baru.</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Penghapusan hak-hak koversi.</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Penghapusan tanah pertikelir.</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Perubahan peraturan persewaan tanaah rakyat.</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Peraturan tambahan untuk mengawasi pemindahan hak atas tanah.</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Peraturan dan tindakan mengenai tanah-tanah perkebunan.</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Larangan dan penyelesaian soal pemakaian tanah tanpa izin.</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Peraturan perjanjian bagi hasil (tanah pertanian).</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ctr"/>
            <a:r>
              <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 Peralihan tugas dan wewenang</a:t>
            </a:r>
            <a:endParaRPr lang="en-US" altLang="en-US" sz="20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4" name="Image 0"/>
          <p:cNvPicPr>
            <a:picLocks noChangeAspect="1"/>
          </p:cNvPicPr>
          <p:nvPr/>
        </p:nvPicPr>
        <p:blipFill>
          <a:blip r:embed="rId1"/>
          <a:stretch>
            <a:fillRect/>
          </a:stretch>
        </p:blipFill>
        <p:spPr>
          <a:xfrm>
            <a:off x="6979920" y="1442085"/>
            <a:ext cx="1967865" cy="4864100"/>
          </a:xfrm>
          <a:prstGeom prst="rect">
            <a:avLst/>
          </a:prstGeom>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398145" y="688975"/>
            <a:ext cx="8145145" cy="5510530"/>
          </a:xfrm>
          <a:prstGeom prst="rect">
            <a:avLst/>
          </a:prstGeom>
        </p:spPr>
        <p:txBody>
          <a:bodyPr vert="horz" lIns="91440" tIns="45720" rIns="91440" bIns="45720" rtlCol="0">
            <a:normAutofit fontScale="8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Pembentukan</a:t>
            </a:r>
            <a:r>
              <a:rPr lang=""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 </a:t>
            </a:r>
            <a:r>
              <a:rPr 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H</a:t>
            </a:r>
            <a:r>
              <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ukum</a:t>
            </a:r>
            <a:r>
              <a:rPr lang=""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 </a:t>
            </a:r>
            <a:r>
              <a:rPr 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A</a:t>
            </a:r>
            <a:r>
              <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graria</a:t>
            </a:r>
            <a:r>
              <a:rPr lang=""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 </a:t>
            </a:r>
            <a:r>
              <a:rPr 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N</a:t>
            </a:r>
            <a:r>
              <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asional</a:t>
            </a:r>
            <a:endPar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endParaRPr lang="en-US" altLang="en-US" sz="35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pPr algn="just"/>
            <a:r>
              <a:rPr lang="en-US" altLang="en-US" sz="2600" dirty="0">
                <a:solidFill>
                  <a:schemeClr val="tx1"/>
                </a:solidFill>
                <a:latin typeface="Bookman Old Style" panose="02050604050505020204" charset="0"/>
                <a:cs typeface="Bookman Old Style" panose="02050604050505020204" charset="0"/>
              </a:rPr>
              <a:t>Pembentukan hukum agraria nasional di Indonesia melibatkan beberapa tahap penting:</a:t>
            </a:r>
            <a:endParaRPr lang="en-US" altLang="en-US" sz="2600" dirty="0">
              <a:solidFill>
                <a:schemeClr val="tx1"/>
              </a:solidFill>
              <a:latin typeface="Bookman Old Style" panose="02050604050505020204" charset="0"/>
              <a:cs typeface="Bookman Old Style" panose="02050604050505020204" charset="0"/>
            </a:endParaRPr>
          </a:p>
          <a:p>
            <a:pPr algn="just"/>
            <a:endParaRPr lang="en-US" altLang="en-US" sz="2600" dirty="0">
              <a:solidFill>
                <a:schemeClr val="tx1"/>
              </a:solidFill>
              <a:latin typeface="Bookman Old Style" panose="02050604050505020204" charset="0"/>
              <a:cs typeface="Bookman Old Style" panose="02050604050505020204" charset="0"/>
            </a:endParaRPr>
          </a:p>
          <a:p>
            <a:pPr algn="just"/>
            <a:r>
              <a:rPr lang="en-US" altLang="en-US" sz="2600" dirty="0">
                <a:solidFill>
                  <a:schemeClr val="tx1"/>
                </a:solidFill>
                <a:latin typeface="Bookman Old Style" panose="02050604050505020204" charset="0"/>
                <a:cs typeface="Bookman Old Style" panose="02050604050505020204" charset="0"/>
              </a:rPr>
              <a:t>1. Proklamasi Kemerdekaan: Proklamasi kemerdekaan Republik Indonesia pada 17 Agustus 1945 mencetuskan perubahan hukum agraria dari kolonial ke nasional. </a:t>
            </a:r>
            <a:endParaRPr lang="en-US" altLang="en-US" sz="2600" dirty="0">
              <a:solidFill>
                <a:schemeClr val="tx1"/>
              </a:solidFill>
              <a:latin typeface="Bookman Old Style" panose="02050604050505020204" charset="0"/>
              <a:cs typeface="Bookman Old Style" panose="02050604050505020204" charset="0"/>
            </a:endParaRPr>
          </a:p>
          <a:p>
            <a:pPr algn="just"/>
            <a:r>
              <a:rPr lang="en-US" altLang="en-US" sz="2600" dirty="0">
                <a:solidFill>
                  <a:schemeClr val="tx1"/>
                </a:solidFill>
                <a:latin typeface="Bookman Old Style" panose="02050604050505020204" charset="0"/>
                <a:cs typeface="Bookman Old Style" panose="02050604050505020204" charset="0"/>
              </a:rPr>
              <a:t>2. Pasal II Aturan Peralihan UUD 1945: Pasal II UUD 1945 menyatakan bahwa segala badan negara dan peraturan yang ada masih langsung berlaku selama belum diadakan yang baru berdasarkan Undang-Undang Dasar 1945. </a:t>
            </a:r>
            <a:endParaRPr lang="en-US" altLang="en-US" sz="2600" dirty="0">
              <a:solidFill>
                <a:schemeClr val="tx1"/>
              </a:solidFill>
              <a:latin typeface="Bookman Old Style" panose="02050604050505020204" charset="0"/>
              <a:cs typeface="Bookman Old Style" panose="02050604050505020204" charset="0"/>
            </a:endParaRPr>
          </a:p>
          <a:p>
            <a:pPr algn="just"/>
            <a:r>
              <a:rPr lang="en-US" altLang="en-US" sz="2600" dirty="0">
                <a:solidFill>
                  <a:schemeClr val="tx1"/>
                </a:solidFill>
                <a:latin typeface="Bookman Old Style" panose="02050604050505020204" charset="0"/>
                <a:cs typeface="Bookman Old Style" panose="02050604050505020204" charset="0"/>
              </a:rPr>
              <a:t>3. Undang-Undang Pokok Agraria (UUPA): UUPA merupakan pelaksanaan pasal 33 ayat (3) UUD 1945 dan menjadi dasar ketentuan dalam pasal 33 ayat (3) UUD 1945. </a:t>
            </a:r>
            <a:endParaRPr lang="en-US" altLang="en-US" sz="2600" dirty="0">
              <a:solidFill>
                <a:schemeClr val="tx1"/>
              </a:solidFill>
              <a:latin typeface="Bookman Old Style" panose="02050604050505020204" charset="0"/>
              <a:cs typeface="Bookman Old Style" panose="02050604050505020204" charset="0"/>
            </a:endParaRPr>
          </a:p>
          <a:p>
            <a:pPr algn="just"/>
            <a:endParaRPr lang="en-US" altLang="en-US" sz="2600" dirty="0">
              <a:solidFill>
                <a:schemeClr val="tx1"/>
              </a:solidFill>
              <a:latin typeface="Bookman Old Style" panose="02050604050505020204" charset="0"/>
              <a:cs typeface="Bookman Old Style" panose="02050604050505020204" charset="0"/>
            </a:endParaRPr>
          </a:p>
        </p:txBody>
      </p:sp>
      <p:sp>
        <p:nvSpPr>
          <p:cNvPr id="5" name="Text Box 4"/>
          <p:cNvSpPr txBox="1"/>
          <p:nvPr/>
        </p:nvSpPr>
        <p:spPr>
          <a:xfrm>
            <a:off x="3006090" y="356870"/>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267335" y="649605"/>
            <a:ext cx="8419465" cy="5476875"/>
          </a:xfrm>
          <a:prstGeom prst="rect">
            <a:avLst/>
          </a:prstGeom>
        </p:spPr>
        <p:txBody>
          <a:bodyPr vert="horz" lIns="91440" tIns="45720" rIns="91440" bIns="45720" rtlCol="0">
            <a:noAutofit/>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4. Perubahan Hukum Agraria: UUPA menghapuskan hak-hak koversi, menghapus tanah pertikelir, dan mengubah peraturan persewaan tanah rakyat. </a:t>
            </a:r>
            <a:endPar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5. Peraturan Tambahan: Terdapat peraturan tambahan atas tanah, peraturan dan tindakan mengenai tanah-tanah perkebunan, serta larangan dan penyelesaian soal pemakaian tanah tanpa izin. </a:t>
            </a:r>
            <a:endPar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Pembentukan hukum agraria nasional ini tidak hanya berfungsi untuk mengatur hak-hak atas tanah, tetapi juga untuk memberikan jaminan kepastian hukum dan mengakhiri penghisapan feodal.</a:t>
            </a:r>
            <a:endParaRPr lang="en-US" altLang="en-US" sz="25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6.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7.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2299</Words>
  <Application>WPS Presentation</Application>
  <PresentationFormat>On-screen Show (4:3)</PresentationFormat>
  <Paragraphs>44</Paragraphs>
  <Slides>6</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vt:i4>
      </vt:variant>
    </vt:vector>
  </HeadingPairs>
  <TitlesOfParts>
    <vt:vector size="20" baseType="lpstr">
      <vt:lpstr>Arial</vt:lpstr>
      <vt:lpstr>SimSun</vt:lpstr>
      <vt:lpstr>Wingdings</vt:lpstr>
      <vt:lpstr>Calibri</vt:lpstr>
      <vt:lpstr>Times New Roman</vt:lpstr>
      <vt:lpstr>Cambria</vt:lpstr>
      <vt:lpstr>Bookman Old Style</vt:lpstr>
      <vt:lpstr>Wingdings</vt:lpstr>
      <vt:lpstr>Tempus Sans ITC</vt:lpstr>
      <vt:lpstr>Tahoma</vt:lpstr>
      <vt:lpstr>Microsoft YaHei</vt:lpstr>
      <vt:lpstr>Arial Unicode MS</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506</cp:revision>
  <cp:lastPrinted>2017-08-29T02:54:00Z</cp:lastPrinted>
  <dcterms:created xsi:type="dcterms:W3CDTF">2010-04-18T12:06:00Z</dcterms:created>
  <dcterms:modified xsi:type="dcterms:W3CDTF">2025-10-18T15:48:17Z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