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6178" y="-18846"/>
            <a:ext cx="7711643" cy="1177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45081"/>
            <a:ext cx="7801609" cy="429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82161" y="5394147"/>
            <a:ext cx="190373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205868"/>
                </a:solidFill>
                <a:latin typeface="Calibri"/>
                <a:cs typeface="Calibri"/>
              </a:rPr>
              <a:t>VERSI</a:t>
            </a:r>
            <a:r>
              <a:rPr sz="3200" b="1" spc="-55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205868"/>
                </a:solidFill>
                <a:latin typeface="Calibri"/>
                <a:cs typeface="Calibri"/>
              </a:rPr>
              <a:t>2025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3800" y="228600"/>
            <a:ext cx="1244600" cy="12446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504681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006FC0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86280" y="2621407"/>
            <a:ext cx="6254750" cy="90601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2900" b="1" dirty="0">
                <a:solidFill>
                  <a:srgbClr val="001F5F"/>
                </a:solidFill>
                <a:latin typeface="Calibri"/>
                <a:cs typeface="Calibri"/>
              </a:rPr>
              <a:t>Why</a:t>
            </a:r>
            <a:r>
              <a:rPr sz="2900" b="1" spc="-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900" b="1" dirty="0">
                <a:solidFill>
                  <a:srgbClr val="001F5F"/>
                </a:solidFill>
                <a:latin typeface="Calibri"/>
                <a:cs typeface="Calibri"/>
              </a:rPr>
              <a:t>Business</a:t>
            </a:r>
            <a:r>
              <a:rPr sz="29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900" b="1" dirty="0">
                <a:solidFill>
                  <a:srgbClr val="001F5F"/>
                </a:solidFill>
                <a:latin typeface="Calibri"/>
                <a:cs typeface="Calibri"/>
              </a:rPr>
              <a:t>Intelligence</a:t>
            </a:r>
            <a:r>
              <a:rPr sz="29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9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29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001F5F"/>
                </a:solidFill>
                <a:latin typeface="Calibri"/>
                <a:cs typeface="Calibri"/>
              </a:rPr>
              <a:t>Challenging, </a:t>
            </a:r>
            <a:r>
              <a:rPr sz="2900" b="1" dirty="0">
                <a:solidFill>
                  <a:srgbClr val="001F5F"/>
                </a:solidFill>
                <a:latin typeface="Calibri"/>
                <a:cs typeface="Calibri"/>
              </a:rPr>
              <a:t>Solutions,</a:t>
            </a:r>
            <a:r>
              <a:rPr sz="29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9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9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900" b="1" dirty="0">
                <a:solidFill>
                  <a:srgbClr val="001F5F"/>
                </a:solidFill>
                <a:latin typeface="Calibri"/>
                <a:cs typeface="Calibri"/>
              </a:rPr>
              <a:t>Study</a:t>
            </a:r>
            <a:r>
              <a:rPr sz="29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001F5F"/>
                </a:solidFill>
                <a:latin typeface="Calibri"/>
                <a:cs typeface="Calibri"/>
              </a:rPr>
              <a:t>Cases?</a:t>
            </a:r>
            <a:endParaRPr sz="29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7822" rIns="0" bIns="0" rtlCol="0">
            <a:spAutoFit/>
          </a:bodyPr>
          <a:lstStyle/>
          <a:p>
            <a:pPr marL="2762250" marR="5080" indent="-2750185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Case</a:t>
            </a:r>
            <a:r>
              <a:rPr sz="3200" spc="-55" dirty="0"/>
              <a:t> </a:t>
            </a:r>
            <a:r>
              <a:rPr sz="3200" dirty="0"/>
              <a:t>Study</a:t>
            </a:r>
            <a:r>
              <a:rPr sz="3200" spc="-50" dirty="0"/>
              <a:t> </a:t>
            </a:r>
            <a:r>
              <a:rPr sz="3200" dirty="0"/>
              <a:t>1:</a:t>
            </a:r>
            <a:r>
              <a:rPr sz="3200" spc="-50" dirty="0"/>
              <a:t> </a:t>
            </a:r>
            <a:r>
              <a:rPr sz="3200" spc="-15" dirty="0"/>
              <a:t>E-</a:t>
            </a:r>
            <a:r>
              <a:rPr sz="3200" dirty="0"/>
              <a:t>Commerce</a:t>
            </a:r>
            <a:r>
              <a:rPr sz="3200" spc="-55" dirty="0"/>
              <a:t> </a:t>
            </a:r>
            <a:r>
              <a:rPr sz="3200" dirty="0"/>
              <a:t>(Market</a:t>
            </a:r>
            <a:r>
              <a:rPr sz="3200" spc="-50" dirty="0"/>
              <a:t> </a:t>
            </a:r>
            <a:r>
              <a:rPr sz="3200" dirty="0"/>
              <a:t>Place</a:t>
            </a:r>
            <a:r>
              <a:rPr sz="3200" spc="-65" dirty="0"/>
              <a:t> </a:t>
            </a:r>
            <a:r>
              <a:rPr sz="3200" spc="-25" dirty="0"/>
              <a:t>ABC </a:t>
            </a:r>
            <a:r>
              <a:rPr sz="3200" dirty="0"/>
              <a:t>di </a:t>
            </a:r>
            <a:r>
              <a:rPr sz="3200" spc="-10" dirty="0"/>
              <a:t>Indonesia)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545081"/>
            <a:ext cx="7923530" cy="3912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spc="-10" dirty="0">
                <a:latin typeface="Calibri"/>
                <a:cs typeface="Calibri"/>
              </a:rPr>
              <a:t>Solusi</a:t>
            </a:r>
            <a:endParaRPr sz="2500">
              <a:latin typeface="Calibri"/>
              <a:cs typeface="Calibri"/>
            </a:endParaRPr>
          </a:p>
          <a:p>
            <a:pPr marL="355600" marR="908685" indent="-342900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10" dirty="0">
                <a:latin typeface="Calibri"/>
                <a:cs typeface="Calibri"/>
              </a:rPr>
              <a:t>Menerapkan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cloud-</a:t>
            </a:r>
            <a:r>
              <a:rPr sz="2500" dirty="0">
                <a:latin typeface="Calibri"/>
                <a:cs typeface="Calibri"/>
              </a:rPr>
              <a:t>based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BI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untuk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memproses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data </a:t>
            </a:r>
            <a:r>
              <a:rPr sz="2500" spc="-10" dirty="0">
                <a:latin typeface="Calibri"/>
                <a:cs typeface="Calibri"/>
              </a:rPr>
              <a:t>transaksi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dalam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skala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besar.</a:t>
            </a:r>
            <a:endParaRPr sz="2500">
              <a:latin typeface="Calibri"/>
              <a:cs typeface="Calibri"/>
            </a:endParaRPr>
          </a:p>
          <a:p>
            <a:pPr marL="355600" marR="228600" indent="-342900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10" dirty="0">
                <a:latin typeface="Calibri"/>
                <a:cs typeface="Calibri"/>
              </a:rPr>
              <a:t>Menggunakan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AI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&amp;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machine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learning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untuk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memprediksi </a:t>
            </a:r>
            <a:r>
              <a:rPr sz="2500" dirty="0">
                <a:latin typeface="Calibri"/>
                <a:cs typeface="Calibri"/>
              </a:rPr>
              <a:t>tren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belanja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dan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rekomendasi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produk.</a:t>
            </a:r>
            <a:endParaRPr sz="2500">
              <a:latin typeface="Calibri"/>
              <a:cs typeface="Calibri"/>
            </a:endParaRPr>
          </a:p>
          <a:p>
            <a:pPr marL="355600" marR="106045" indent="-342900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20" dirty="0">
                <a:latin typeface="Calibri"/>
                <a:cs typeface="Calibri"/>
              </a:rPr>
              <a:t>Mengintegrasikan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data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logistik,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pembayaran,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dan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promosi </a:t>
            </a:r>
            <a:r>
              <a:rPr sz="2500" dirty="0">
                <a:latin typeface="Calibri"/>
                <a:cs typeface="Calibri"/>
              </a:rPr>
              <a:t>dalam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satu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dashboard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real-</a:t>
            </a:r>
            <a:r>
              <a:rPr sz="2500" spc="-10" dirty="0">
                <a:latin typeface="Calibri"/>
                <a:cs typeface="Calibri"/>
              </a:rPr>
              <a:t>time.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500" b="1" spc="-10" dirty="0">
                <a:latin typeface="Calibri"/>
                <a:cs typeface="Calibri"/>
              </a:rPr>
              <a:t>Hasil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500" dirty="0">
                <a:latin typeface="Calibri"/>
                <a:cs typeface="Calibri"/>
              </a:rPr>
              <a:t>Lebih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cepat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dalam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pengambilan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keputusan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harga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dan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stok.</a:t>
            </a:r>
            <a:endParaRPr sz="2500">
              <a:latin typeface="Calibri"/>
              <a:cs typeface="Calibri"/>
            </a:endParaRPr>
          </a:p>
          <a:p>
            <a:pPr marL="355600" marR="273685" indent="-342900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20" dirty="0">
                <a:latin typeface="Calibri"/>
                <a:cs typeface="Calibri"/>
              </a:rPr>
              <a:t>Rekomendasi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produk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personal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→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meningkatkan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konversi penjualan.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1713" rIns="0" bIns="0" rtlCol="0">
            <a:spAutoFit/>
          </a:bodyPr>
          <a:lstStyle/>
          <a:p>
            <a:pPr marL="17907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Case</a:t>
            </a:r>
            <a:r>
              <a:rPr sz="3200" spc="-35" dirty="0"/>
              <a:t> </a:t>
            </a:r>
            <a:r>
              <a:rPr sz="3200" dirty="0"/>
              <a:t>Study</a:t>
            </a:r>
            <a:r>
              <a:rPr sz="3200" spc="-35" dirty="0"/>
              <a:t> </a:t>
            </a:r>
            <a:r>
              <a:rPr sz="3200" dirty="0"/>
              <a:t>2:</a:t>
            </a:r>
            <a:r>
              <a:rPr sz="3200" spc="-35" dirty="0"/>
              <a:t> </a:t>
            </a:r>
            <a:r>
              <a:rPr sz="3200" dirty="0"/>
              <a:t>Healthcare</a:t>
            </a:r>
            <a:r>
              <a:rPr sz="3200" spc="-35" dirty="0"/>
              <a:t> </a:t>
            </a:r>
            <a:r>
              <a:rPr sz="3200" dirty="0"/>
              <a:t>(Rumah</a:t>
            </a:r>
            <a:r>
              <a:rPr sz="3200" spc="-45" dirty="0"/>
              <a:t> </a:t>
            </a:r>
            <a:r>
              <a:rPr sz="3200" dirty="0"/>
              <a:t>Sakit</a:t>
            </a:r>
            <a:r>
              <a:rPr sz="3200" spc="-30" dirty="0"/>
              <a:t> </a:t>
            </a:r>
            <a:r>
              <a:rPr sz="3200" spc="-20" dirty="0"/>
              <a:t>XYZ)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000365" cy="3830954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3200" b="1" spc="-10" dirty="0">
                <a:latin typeface="Calibri"/>
                <a:cs typeface="Calibri"/>
              </a:rPr>
              <a:t>Tantangan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Data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Quality: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Rekam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medis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pasien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sering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tidak seragam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(manual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+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digital).</a:t>
            </a:r>
            <a:endParaRPr sz="3200">
              <a:latin typeface="Calibri"/>
              <a:cs typeface="Calibri"/>
            </a:endParaRPr>
          </a:p>
          <a:p>
            <a:pPr marL="355600" marR="32766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Integration: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Data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medis,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billing,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farmasi,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dan </a:t>
            </a:r>
            <a:r>
              <a:rPr sz="3200" dirty="0">
                <a:latin typeface="Calibri"/>
                <a:cs typeface="Calibri"/>
              </a:rPr>
              <a:t>insurance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tidak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terhubung.</a:t>
            </a:r>
            <a:endParaRPr sz="3200">
              <a:latin typeface="Calibri"/>
              <a:cs typeface="Calibri"/>
            </a:endParaRPr>
          </a:p>
          <a:p>
            <a:pPr marL="355600" marR="809625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Real-</a:t>
            </a:r>
            <a:r>
              <a:rPr sz="3200" dirty="0">
                <a:latin typeface="Calibri"/>
                <a:cs typeface="Calibri"/>
              </a:rPr>
              <a:t>Time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Needs: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Dokter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butuh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informasi </a:t>
            </a:r>
            <a:r>
              <a:rPr sz="3200" dirty="0">
                <a:latin typeface="Calibri"/>
                <a:cs typeface="Calibri"/>
              </a:rPr>
              <a:t>cepat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untuk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keputusan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klinis.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31540" marR="5080" indent="-3237865">
              <a:lnSpc>
                <a:spcPct val="100000"/>
              </a:lnSpc>
              <a:spcBef>
                <a:spcPts val="100"/>
              </a:spcBef>
            </a:pPr>
            <a:r>
              <a:rPr dirty="0"/>
              <a:t>Case</a:t>
            </a:r>
            <a:r>
              <a:rPr spc="-70" dirty="0"/>
              <a:t> </a:t>
            </a:r>
            <a:r>
              <a:rPr dirty="0"/>
              <a:t>Study</a:t>
            </a:r>
            <a:r>
              <a:rPr spc="-60" dirty="0"/>
              <a:t> </a:t>
            </a:r>
            <a:r>
              <a:rPr dirty="0"/>
              <a:t>2:</a:t>
            </a:r>
            <a:r>
              <a:rPr spc="-75" dirty="0"/>
              <a:t> </a:t>
            </a:r>
            <a:r>
              <a:rPr dirty="0"/>
              <a:t>Healthcare</a:t>
            </a:r>
            <a:r>
              <a:rPr spc="-65" dirty="0"/>
              <a:t> </a:t>
            </a:r>
            <a:r>
              <a:rPr dirty="0"/>
              <a:t>(Rumah</a:t>
            </a:r>
            <a:r>
              <a:rPr spc="-55" dirty="0"/>
              <a:t> </a:t>
            </a:r>
            <a:r>
              <a:rPr spc="-10" dirty="0"/>
              <a:t>Sakit </a:t>
            </a:r>
            <a:r>
              <a:rPr spc="-20" dirty="0"/>
              <a:t>XYZ)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Solusi</a:t>
            </a:r>
          </a:p>
          <a:p>
            <a:pPr marL="355600" marR="370205" indent="-342900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b="0" spc="-10" dirty="0">
                <a:latin typeface="Calibri"/>
                <a:cs typeface="Calibri"/>
              </a:rPr>
              <a:t>Implementasi</a:t>
            </a:r>
            <a:r>
              <a:rPr b="0" spc="-9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Electronic</a:t>
            </a:r>
            <a:r>
              <a:rPr b="0" spc="-10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Medical</a:t>
            </a:r>
            <a:r>
              <a:rPr b="0" spc="-9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Record</a:t>
            </a:r>
            <a:r>
              <a:rPr b="0" spc="-8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(EMR)</a:t>
            </a:r>
            <a:r>
              <a:rPr b="0" spc="-9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dengan integrasi</a:t>
            </a:r>
            <a:r>
              <a:rPr b="0" spc="-95" dirty="0">
                <a:latin typeface="Calibri"/>
                <a:cs typeface="Calibri"/>
              </a:rPr>
              <a:t> </a:t>
            </a:r>
            <a:r>
              <a:rPr b="0" spc="-25" dirty="0">
                <a:latin typeface="Calibri"/>
                <a:cs typeface="Calibri"/>
              </a:rPr>
              <a:t>BI.</a:t>
            </a:r>
          </a:p>
          <a:p>
            <a:pPr marL="355600" marR="194310" indent="-342900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</a:tabLst>
            </a:pPr>
            <a:r>
              <a:rPr b="0" spc="-10" dirty="0">
                <a:latin typeface="Calibri"/>
                <a:cs typeface="Calibri"/>
              </a:rPr>
              <a:t>Penggunaan</a:t>
            </a:r>
            <a:r>
              <a:rPr b="0" spc="-9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dashboard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klinis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untuk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menampilkan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status </a:t>
            </a:r>
            <a:r>
              <a:rPr b="0" dirty="0">
                <a:latin typeface="Calibri"/>
                <a:cs typeface="Calibri"/>
              </a:rPr>
              <a:t>pasien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secara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real-time.</a:t>
            </a:r>
          </a:p>
          <a:p>
            <a:pPr marL="355600" marR="280035" indent="-342900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</a:tabLst>
            </a:pPr>
            <a:r>
              <a:rPr b="0" dirty="0">
                <a:latin typeface="Calibri"/>
                <a:cs typeface="Calibri"/>
              </a:rPr>
              <a:t>Data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mining</a:t>
            </a:r>
            <a:r>
              <a:rPr b="0" spc="-9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untuk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prediksi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kebutuhan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obat</a:t>
            </a:r>
            <a:r>
              <a:rPr b="0" spc="-8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&amp;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peralatan medis.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Hasil</a:t>
            </a: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b="0" spc="-10" dirty="0">
                <a:latin typeface="Calibri"/>
                <a:cs typeface="Calibri"/>
              </a:rPr>
              <a:t>Waktu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diagnosis</a:t>
            </a:r>
            <a:r>
              <a:rPr b="0" spc="-8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lebih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cepat.</a:t>
            </a: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b="0" spc="-10" dirty="0">
                <a:latin typeface="Calibri"/>
                <a:cs typeface="Calibri"/>
              </a:rPr>
              <a:t>Efisiensi</a:t>
            </a:r>
            <a:r>
              <a:rPr b="0" spc="-9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manajemen</a:t>
            </a:r>
            <a:r>
              <a:rPr b="0" spc="-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obat</a:t>
            </a:r>
            <a:r>
              <a:rPr b="0" spc="-7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dan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peralatan.</a:t>
            </a:r>
          </a:p>
          <a:p>
            <a:pPr marL="355600" marR="5080" indent="-342900">
              <a:lnSpc>
                <a:spcPct val="80000"/>
              </a:lnSpc>
              <a:spcBef>
                <a:spcPts val="605"/>
              </a:spcBef>
              <a:buFont typeface="Arial MT"/>
              <a:buChar char="•"/>
              <a:tabLst>
                <a:tab pos="355600" algn="l"/>
              </a:tabLst>
            </a:pPr>
            <a:r>
              <a:rPr b="0" dirty="0">
                <a:latin typeface="Calibri"/>
                <a:cs typeface="Calibri"/>
              </a:rPr>
              <a:t>Kepuasan</a:t>
            </a:r>
            <a:r>
              <a:rPr b="0" spc="-10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pasien</a:t>
            </a:r>
            <a:r>
              <a:rPr b="0" spc="-9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meningkat</a:t>
            </a:r>
            <a:r>
              <a:rPr b="0" spc="-10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karena</a:t>
            </a:r>
            <a:r>
              <a:rPr b="0" spc="-9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pelayanan</a:t>
            </a:r>
            <a:r>
              <a:rPr b="0" spc="-8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lebih</a:t>
            </a:r>
            <a:r>
              <a:rPr b="0" spc="-9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cepat </a:t>
            </a:r>
            <a:r>
              <a:rPr b="0" dirty="0">
                <a:latin typeface="Calibri"/>
                <a:cs typeface="Calibri"/>
              </a:rPr>
              <a:t>dan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akurat.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4080" rIns="0" bIns="0" rtlCol="0">
            <a:spAutoFit/>
          </a:bodyPr>
          <a:lstStyle/>
          <a:p>
            <a:pPr marL="2310130">
              <a:lnSpc>
                <a:spcPct val="100000"/>
              </a:lnSpc>
              <a:spcBef>
                <a:spcPts val="105"/>
              </a:spcBef>
            </a:pPr>
            <a:r>
              <a:rPr sz="4400" b="0" spc="-55" dirty="0">
                <a:latin typeface="Calibri"/>
                <a:cs typeface="Calibri"/>
              </a:rPr>
              <a:t>Tantangan</a:t>
            </a:r>
            <a:r>
              <a:rPr sz="4400" b="0" spc="-180" dirty="0">
                <a:latin typeface="Calibri"/>
                <a:cs typeface="Calibri"/>
              </a:rPr>
              <a:t> </a:t>
            </a:r>
            <a:r>
              <a:rPr sz="4400" b="0" spc="-25" dirty="0">
                <a:latin typeface="Calibri"/>
                <a:cs typeface="Calibri"/>
              </a:rPr>
              <a:t>(1)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37461"/>
            <a:ext cx="8057515" cy="4224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4330" algn="l"/>
              </a:tabLst>
            </a:pPr>
            <a:r>
              <a:rPr sz="2700" b="1" dirty="0">
                <a:latin typeface="Calibri"/>
                <a:cs typeface="Calibri"/>
              </a:rPr>
              <a:t>Data</a:t>
            </a:r>
            <a:r>
              <a:rPr sz="2700" b="1" spc="-105" dirty="0">
                <a:latin typeface="Calibri"/>
                <a:cs typeface="Calibri"/>
              </a:rPr>
              <a:t> </a:t>
            </a:r>
            <a:r>
              <a:rPr sz="2700" b="1" spc="-10" dirty="0">
                <a:latin typeface="Calibri"/>
                <a:cs typeface="Calibri"/>
              </a:rPr>
              <a:t>Overload</a:t>
            </a:r>
            <a:endParaRPr sz="2700">
              <a:latin typeface="Calibri"/>
              <a:cs typeface="Calibri"/>
            </a:endParaRPr>
          </a:p>
          <a:p>
            <a:pPr marL="355600" marR="186055" lvl="1" indent="-342900">
              <a:lnSpc>
                <a:spcPts val="2590"/>
              </a:lnSpc>
              <a:spcBef>
                <a:spcPts val="63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Organisasi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mengumpulkan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data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dalam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jumlah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masif </a:t>
            </a:r>
            <a:r>
              <a:rPr sz="2700" dirty="0">
                <a:latin typeface="Calibri"/>
                <a:cs typeface="Calibri"/>
              </a:rPr>
              <a:t>dari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berbagai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sumber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(transaksi,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media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sosial,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55" dirty="0">
                <a:latin typeface="Calibri"/>
                <a:cs typeface="Calibri"/>
              </a:rPr>
              <a:t>IoT,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dll).</a:t>
            </a:r>
            <a:endParaRPr sz="2700">
              <a:latin typeface="Calibri"/>
              <a:cs typeface="Calibri"/>
            </a:endParaRPr>
          </a:p>
          <a:p>
            <a:pPr marL="355600" marR="436880" lvl="1" indent="-342900">
              <a:lnSpc>
                <a:spcPts val="2590"/>
              </a:lnSpc>
              <a:spcBef>
                <a:spcPts val="65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spc="-30" dirty="0">
                <a:latin typeface="Calibri"/>
                <a:cs typeface="Calibri"/>
              </a:rPr>
              <a:t>Tantangan: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data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sering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i="1" dirty="0">
                <a:latin typeface="Calibri"/>
                <a:cs typeface="Calibri"/>
              </a:rPr>
              <a:t>redundant</a:t>
            </a:r>
            <a:r>
              <a:rPr sz="2700" dirty="0">
                <a:latin typeface="Calibri"/>
                <a:cs typeface="Calibri"/>
              </a:rPr>
              <a:t>,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i="1" spc="-10" dirty="0">
                <a:latin typeface="Calibri"/>
                <a:cs typeface="Calibri"/>
              </a:rPr>
              <a:t>inconsistent</a:t>
            </a:r>
            <a:r>
              <a:rPr sz="2700" spc="-10" dirty="0">
                <a:latin typeface="Calibri"/>
                <a:cs typeface="Calibri"/>
              </a:rPr>
              <a:t>,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atau </a:t>
            </a:r>
            <a:r>
              <a:rPr sz="2700" dirty="0">
                <a:latin typeface="Calibri"/>
                <a:cs typeface="Calibri"/>
              </a:rPr>
              <a:t>tidak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terstruktur.</a:t>
            </a:r>
            <a:endParaRPr sz="27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2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Akibat: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sulit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mengekstrak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insight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yang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relevan.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700" b="1" dirty="0">
                <a:latin typeface="Calibri"/>
                <a:cs typeface="Calibri"/>
              </a:rPr>
              <a:t>2.</a:t>
            </a:r>
            <a:r>
              <a:rPr sz="2700" b="1" spc="-6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Data</a:t>
            </a:r>
            <a:r>
              <a:rPr sz="2700" b="1" spc="-5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Quality</a:t>
            </a:r>
            <a:r>
              <a:rPr sz="2700" b="1" spc="-50" dirty="0">
                <a:latin typeface="Calibri"/>
                <a:cs typeface="Calibri"/>
              </a:rPr>
              <a:t> </a:t>
            </a:r>
            <a:r>
              <a:rPr sz="2700" b="1" spc="-10" dirty="0">
                <a:latin typeface="Calibri"/>
                <a:cs typeface="Calibri"/>
              </a:rPr>
              <a:t>Issues</a:t>
            </a:r>
            <a:endParaRPr sz="2700">
              <a:latin typeface="Calibri"/>
              <a:cs typeface="Calibri"/>
            </a:endParaRPr>
          </a:p>
          <a:p>
            <a:pPr marL="355600" marR="752475" indent="-342900">
              <a:lnSpc>
                <a:spcPct val="80000"/>
              </a:lnSpc>
              <a:spcBef>
                <a:spcPts val="645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Banyak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data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yang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tidak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akurat,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tidak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lengkap,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atau </a:t>
            </a:r>
            <a:r>
              <a:rPr sz="2700" dirty="0">
                <a:latin typeface="Calibri"/>
                <a:cs typeface="Calibri"/>
              </a:rPr>
              <a:t>sudah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kedaluwarsa.</a:t>
            </a:r>
            <a:endParaRPr sz="2700">
              <a:latin typeface="Calibri"/>
              <a:cs typeface="Calibri"/>
            </a:endParaRPr>
          </a:p>
          <a:p>
            <a:pPr marL="355600" marR="5080" indent="-342900">
              <a:lnSpc>
                <a:spcPts val="2590"/>
              </a:lnSpc>
              <a:spcBef>
                <a:spcPts val="63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Kesalahan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kecil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bisa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berdampak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besar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pada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analisis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dan </a:t>
            </a:r>
            <a:r>
              <a:rPr sz="2700" dirty="0">
                <a:latin typeface="Calibri"/>
                <a:cs typeface="Calibri"/>
              </a:rPr>
              <a:t>keputusan</a:t>
            </a:r>
            <a:r>
              <a:rPr sz="2700" spc="-14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bisnis.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4080" rIns="0" bIns="0" rtlCol="0">
            <a:spAutoFit/>
          </a:bodyPr>
          <a:lstStyle/>
          <a:p>
            <a:pPr marL="2310130">
              <a:lnSpc>
                <a:spcPct val="100000"/>
              </a:lnSpc>
              <a:spcBef>
                <a:spcPts val="105"/>
              </a:spcBef>
            </a:pPr>
            <a:r>
              <a:rPr sz="4400" b="0" spc="-55" dirty="0">
                <a:latin typeface="Calibri"/>
                <a:cs typeface="Calibri"/>
              </a:rPr>
              <a:t>Tantangan</a:t>
            </a:r>
            <a:r>
              <a:rPr sz="4400" b="0" spc="-180" dirty="0">
                <a:latin typeface="Calibri"/>
                <a:cs typeface="Calibri"/>
              </a:rPr>
              <a:t> </a:t>
            </a:r>
            <a:r>
              <a:rPr sz="4400" b="0" spc="-25" dirty="0">
                <a:latin typeface="Calibri"/>
                <a:cs typeface="Calibri"/>
              </a:rPr>
              <a:t>(2)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0129"/>
            <a:ext cx="7949565" cy="50012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14325" indent="-301625">
              <a:lnSpc>
                <a:spcPct val="100000"/>
              </a:lnSpc>
              <a:spcBef>
                <a:spcPts val="675"/>
              </a:spcBef>
              <a:buAutoNum type="arabicPeriod" startAt="3"/>
              <a:tabLst>
                <a:tab pos="314325" algn="l"/>
              </a:tabLst>
            </a:pPr>
            <a:r>
              <a:rPr sz="2400" b="1" spc="-10" dirty="0">
                <a:latin typeface="Calibri"/>
                <a:cs typeface="Calibri"/>
              </a:rPr>
              <a:t>Integration</a:t>
            </a:r>
            <a:r>
              <a:rPr sz="2400" b="1" spc="-11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Complexity</a:t>
            </a:r>
            <a:endParaRPr sz="2400">
              <a:latin typeface="Calibri"/>
              <a:cs typeface="Calibri"/>
            </a:endParaRPr>
          </a:p>
          <a:p>
            <a:pPr marL="355600" marR="486409" lvl="1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Data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berasal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dari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sistem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berbeda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60" dirty="0">
                <a:latin typeface="Calibri"/>
                <a:cs typeface="Calibri"/>
              </a:rPr>
              <a:t>(ERP,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CRM,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aplikasi </a:t>
            </a:r>
            <a:r>
              <a:rPr sz="2400" dirty="0">
                <a:latin typeface="Calibri"/>
                <a:cs typeface="Calibri"/>
              </a:rPr>
              <a:t>pihak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ketiga).</a:t>
            </a:r>
            <a:endParaRPr sz="2400">
              <a:latin typeface="Calibri"/>
              <a:cs typeface="Calibri"/>
            </a:endParaRPr>
          </a:p>
          <a:p>
            <a:pPr marL="355600" marR="410845" lvl="1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Integrasi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data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memerlukan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biaya,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waktu,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dan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infrastruktur </a:t>
            </a:r>
            <a:r>
              <a:rPr sz="2400" dirty="0">
                <a:latin typeface="Calibri"/>
                <a:cs typeface="Calibri"/>
              </a:rPr>
              <a:t>teknologi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kuat.</a:t>
            </a:r>
            <a:endParaRPr sz="2400">
              <a:latin typeface="Calibri"/>
              <a:cs typeface="Calibri"/>
            </a:endParaRPr>
          </a:p>
          <a:p>
            <a:pPr marL="314960" indent="-302260">
              <a:lnSpc>
                <a:spcPct val="100000"/>
              </a:lnSpc>
              <a:spcBef>
                <a:spcPts val="575"/>
              </a:spcBef>
              <a:buAutoNum type="arabicPeriod" startAt="4"/>
              <a:tabLst>
                <a:tab pos="314960" algn="l"/>
              </a:tabLst>
            </a:pPr>
            <a:r>
              <a:rPr sz="2400" b="1" spc="-20" dirty="0">
                <a:latin typeface="Calibri"/>
                <a:cs typeface="Calibri"/>
              </a:rPr>
              <a:t>Real-</a:t>
            </a:r>
            <a:r>
              <a:rPr sz="2400" b="1" dirty="0">
                <a:latin typeface="Calibri"/>
                <a:cs typeface="Calibri"/>
              </a:rPr>
              <a:t>Time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Processing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Needs</a:t>
            </a:r>
            <a:endParaRPr sz="24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Bisnis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modern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butuh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keputusan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cepat.</a:t>
            </a:r>
            <a:endParaRPr sz="2400">
              <a:latin typeface="Calibri"/>
              <a:cs typeface="Calibri"/>
            </a:endParaRPr>
          </a:p>
          <a:p>
            <a:pPr marL="355600" marR="5080" lvl="1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35" dirty="0">
                <a:latin typeface="Calibri"/>
                <a:cs typeface="Calibri"/>
              </a:rPr>
              <a:t>Tantangan: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memproses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data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secara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real-</a:t>
            </a:r>
            <a:r>
              <a:rPr sz="2400" dirty="0">
                <a:latin typeface="Calibri"/>
                <a:cs typeface="Calibri"/>
              </a:rPr>
              <a:t>time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sering </a:t>
            </a:r>
            <a:r>
              <a:rPr sz="2400" dirty="0">
                <a:latin typeface="Calibri"/>
                <a:cs typeface="Calibri"/>
              </a:rPr>
              <a:t>memerlukan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teknologi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canggih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(misalnya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streaming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analytics, </a:t>
            </a:r>
            <a:r>
              <a:rPr sz="2400" spc="-20" dirty="0">
                <a:latin typeface="Calibri"/>
                <a:cs typeface="Calibri"/>
              </a:rPr>
              <a:t>in-</a:t>
            </a:r>
            <a:r>
              <a:rPr sz="2400" dirty="0">
                <a:latin typeface="Calibri"/>
                <a:cs typeface="Calibri"/>
              </a:rPr>
              <a:t>memory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computing).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25" dirty="0">
                <a:latin typeface="Calibri"/>
                <a:cs typeface="Calibri"/>
              </a:rPr>
              <a:t>5.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3710" y="461899"/>
            <a:ext cx="31184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5" dirty="0">
                <a:latin typeface="Calibri"/>
                <a:cs typeface="Calibri"/>
              </a:rPr>
              <a:t>Tantangan</a:t>
            </a:r>
            <a:r>
              <a:rPr sz="4400" b="0" spc="-180" dirty="0">
                <a:latin typeface="Calibri"/>
                <a:cs typeface="Calibri"/>
              </a:rPr>
              <a:t> </a:t>
            </a:r>
            <a:r>
              <a:rPr sz="4400" b="0" spc="-25" dirty="0">
                <a:latin typeface="Calibri"/>
                <a:cs typeface="Calibri"/>
              </a:rPr>
              <a:t>(3)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110208"/>
            <a:ext cx="8007350" cy="521398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304165" indent="-291465">
              <a:lnSpc>
                <a:spcPct val="100000"/>
              </a:lnSpc>
              <a:spcBef>
                <a:spcPts val="650"/>
              </a:spcBef>
              <a:buAutoNum type="arabicPeriod" startAt="5"/>
              <a:tabLst>
                <a:tab pos="304165" algn="l"/>
              </a:tabLst>
            </a:pPr>
            <a:r>
              <a:rPr sz="2300" b="1" dirty="0">
                <a:latin typeface="Calibri"/>
                <a:cs typeface="Calibri"/>
              </a:rPr>
              <a:t>Skill</a:t>
            </a:r>
            <a:r>
              <a:rPr sz="2300" b="1" spc="-20" dirty="0">
                <a:latin typeface="Calibri"/>
                <a:cs typeface="Calibri"/>
              </a:rPr>
              <a:t> </a:t>
            </a:r>
            <a:r>
              <a:rPr sz="2300" b="1" spc="-25" dirty="0">
                <a:latin typeface="Calibri"/>
                <a:cs typeface="Calibri"/>
              </a:rPr>
              <a:t>Gap</a:t>
            </a:r>
            <a:endParaRPr sz="2300">
              <a:latin typeface="Calibri"/>
              <a:cs typeface="Calibri"/>
            </a:endParaRPr>
          </a:p>
          <a:p>
            <a:pPr marL="355600" marR="5080" lvl="1" indent="-342900">
              <a:lnSpc>
                <a:spcPct val="100000"/>
              </a:lnSpc>
              <a:spcBef>
                <a:spcPts val="550"/>
              </a:spcBef>
              <a:buFont typeface="Arial MT"/>
              <a:buChar char="•"/>
              <a:tabLst>
                <a:tab pos="355600" algn="l"/>
              </a:tabLst>
            </a:pPr>
            <a:r>
              <a:rPr sz="2300" dirty="0">
                <a:latin typeface="Calibri"/>
                <a:cs typeface="Calibri"/>
              </a:rPr>
              <a:t>BI</a:t>
            </a:r>
            <a:r>
              <a:rPr sz="2300" spc="-6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membutuhkan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keahlian</a:t>
            </a:r>
            <a:r>
              <a:rPr sz="2300" spc="-7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teknis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(ETL</a:t>
            </a:r>
            <a:r>
              <a:rPr sz="2300" spc="-8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(Extract,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spc="-25" dirty="0">
                <a:latin typeface="Calibri"/>
                <a:cs typeface="Calibri"/>
              </a:rPr>
              <a:t>Transform,</a:t>
            </a:r>
            <a:r>
              <a:rPr sz="2300" spc="-8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Load), </a:t>
            </a:r>
            <a:r>
              <a:rPr sz="2300" dirty="0">
                <a:latin typeface="Calibri"/>
                <a:cs typeface="Calibri"/>
              </a:rPr>
              <a:t>data</a:t>
            </a:r>
            <a:r>
              <a:rPr sz="2300" spc="-4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warehousing,</a:t>
            </a:r>
            <a:r>
              <a:rPr sz="2300" spc="-4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SQL,</a:t>
            </a:r>
            <a:r>
              <a:rPr sz="2300" spc="-4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visualisasi)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dan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keahlian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bisnis.</a:t>
            </a:r>
            <a:endParaRPr sz="23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354965" algn="l"/>
              </a:tabLst>
            </a:pPr>
            <a:r>
              <a:rPr sz="2300" dirty="0">
                <a:latin typeface="Calibri"/>
                <a:cs typeface="Calibri"/>
              </a:rPr>
              <a:t>Tidak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semua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organisasi</a:t>
            </a:r>
            <a:r>
              <a:rPr sz="2300" spc="-6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punya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talenta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dengan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kombinasi</a:t>
            </a:r>
            <a:endParaRPr sz="23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300" spc="-10" dirty="0">
                <a:latin typeface="Calibri"/>
                <a:cs typeface="Calibri"/>
              </a:rPr>
              <a:t>keduanya</a:t>
            </a:r>
            <a:endParaRPr sz="2300">
              <a:latin typeface="Calibri"/>
              <a:cs typeface="Calibri"/>
            </a:endParaRPr>
          </a:p>
          <a:p>
            <a:pPr marL="304165" indent="-291465">
              <a:lnSpc>
                <a:spcPct val="100000"/>
              </a:lnSpc>
              <a:spcBef>
                <a:spcPts val="555"/>
              </a:spcBef>
              <a:buAutoNum type="arabicPeriod" startAt="6"/>
              <a:tabLst>
                <a:tab pos="304165" algn="l"/>
              </a:tabLst>
            </a:pPr>
            <a:r>
              <a:rPr sz="2300" b="1" dirty="0">
                <a:latin typeface="Calibri"/>
                <a:cs typeface="Calibri"/>
              </a:rPr>
              <a:t>Security</a:t>
            </a:r>
            <a:r>
              <a:rPr sz="2300" b="1" spc="-50" dirty="0">
                <a:latin typeface="Calibri"/>
                <a:cs typeface="Calibri"/>
              </a:rPr>
              <a:t> </a:t>
            </a:r>
            <a:r>
              <a:rPr sz="2300" b="1" dirty="0">
                <a:latin typeface="Calibri"/>
                <a:cs typeface="Calibri"/>
              </a:rPr>
              <a:t>&amp;</a:t>
            </a:r>
            <a:r>
              <a:rPr sz="2300" b="1" spc="-35" dirty="0">
                <a:latin typeface="Calibri"/>
                <a:cs typeface="Calibri"/>
              </a:rPr>
              <a:t> </a:t>
            </a:r>
            <a:r>
              <a:rPr sz="2300" b="1" dirty="0">
                <a:latin typeface="Calibri"/>
                <a:cs typeface="Calibri"/>
              </a:rPr>
              <a:t>Privacy</a:t>
            </a:r>
            <a:r>
              <a:rPr sz="2300" b="1" spc="-35" dirty="0">
                <a:latin typeface="Calibri"/>
                <a:cs typeface="Calibri"/>
              </a:rPr>
              <a:t> </a:t>
            </a:r>
            <a:r>
              <a:rPr sz="2300" b="1" spc="-10" dirty="0">
                <a:latin typeface="Calibri"/>
                <a:cs typeface="Calibri"/>
              </a:rPr>
              <a:t>Concerns</a:t>
            </a:r>
            <a:endParaRPr sz="23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550"/>
              </a:spcBef>
              <a:buFont typeface="Arial MT"/>
              <a:buChar char="•"/>
              <a:tabLst>
                <a:tab pos="354965" algn="l"/>
              </a:tabLst>
            </a:pPr>
            <a:r>
              <a:rPr sz="2300" dirty="0">
                <a:latin typeface="Calibri"/>
                <a:cs typeface="Calibri"/>
              </a:rPr>
              <a:t>Data</a:t>
            </a:r>
            <a:r>
              <a:rPr sz="2300" spc="-6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sering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mengandung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informasi</a:t>
            </a:r>
            <a:r>
              <a:rPr sz="2300" spc="-7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sensitif.</a:t>
            </a:r>
            <a:endParaRPr sz="2300">
              <a:latin typeface="Calibri"/>
              <a:cs typeface="Calibri"/>
            </a:endParaRPr>
          </a:p>
          <a:p>
            <a:pPr marL="355600" marR="493395" lvl="1" indent="-342900">
              <a:lnSpc>
                <a:spcPct val="100000"/>
              </a:lnSpc>
              <a:spcBef>
                <a:spcPts val="550"/>
              </a:spcBef>
              <a:buFont typeface="Arial MT"/>
              <a:buChar char="•"/>
              <a:tabLst>
                <a:tab pos="355600" algn="l"/>
              </a:tabLst>
            </a:pPr>
            <a:r>
              <a:rPr sz="2300" spc="-30" dirty="0">
                <a:latin typeface="Calibri"/>
                <a:cs typeface="Calibri"/>
              </a:rPr>
              <a:t>Tantangan: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menjaga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kepatuhan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regulasi</a:t>
            </a:r>
            <a:r>
              <a:rPr sz="2300" spc="-6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(misalnya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GDPR,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spc="-25" dirty="0">
                <a:latin typeface="Calibri"/>
                <a:cs typeface="Calibri"/>
              </a:rPr>
              <a:t>UU </a:t>
            </a:r>
            <a:r>
              <a:rPr sz="2300" spc="-10" dirty="0">
                <a:latin typeface="Calibri"/>
                <a:cs typeface="Calibri"/>
              </a:rPr>
              <a:t>Perlindungan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Data)</a:t>
            </a:r>
            <a:r>
              <a:rPr sz="2300" spc="-7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sekaligus</a:t>
            </a:r>
            <a:r>
              <a:rPr sz="2300" spc="-6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tetap</a:t>
            </a:r>
            <a:r>
              <a:rPr sz="2300" spc="-6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bisa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melakukan</a:t>
            </a:r>
            <a:r>
              <a:rPr sz="2300" spc="-8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analisis.</a:t>
            </a:r>
            <a:endParaRPr sz="2300">
              <a:latin typeface="Calibri"/>
              <a:cs typeface="Calibri"/>
            </a:endParaRPr>
          </a:p>
          <a:p>
            <a:pPr marL="304165" indent="-291465">
              <a:lnSpc>
                <a:spcPct val="100000"/>
              </a:lnSpc>
              <a:spcBef>
                <a:spcPts val="555"/>
              </a:spcBef>
              <a:buAutoNum type="arabicPeriod" startAt="7"/>
              <a:tabLst>
                <a:tab pos="304165" algn="l"/>
              </a:tabLst>
            </a:pPr>
            <a:r>
              <a:rPr sz="2300" b="1" dirty="0">
                <a:latin typeface="Calibri"/>
                <a:cs typeface="Calibri"/>
              </a:rPr>
              <a:t>High</a:t>
            </a:r>
            <a:r>
              <a:rPr sz="2300" b="1" spc="-35" dirty="0">
                <a:latin typeface="Calibri"/>
                <a:cs typeface="Calibri"/>
              </a:rPr>
              <a:t> </a:t>
            </a:r>
            <a:r>
              <a:rPr sz="2300" b="1" dirty="0">
                <a:latin typeface="Calibri"/>
                <a:cs typeface="Calibri"/>
              </a:rPr>
              <a:t>Cost</a:t>
            </a:r>
            <a:r>
              <a:rPr sz="2300" b="1" spc="-50" dirty="0">
                <a:latin typeface="Calibri"/>
                <a:cs typeface="Calibri"/>
              </a:rPr>
              <a:t> </a:t>
            </a:r>
            <a:r>
              <a:rPr sz="2300" b="1" dirty="0">
                <a:latin typeface="Calibri"/>
                <a:cs typeface="Calibri"/>
              </a:rPr>
              <a:t>&amp;</a:t>
            </a:r>
            <a:r>
              <a:rPr sz="2300" b="1" spc="-10" dirty="0">
                <a:latin typeface="Calibri"/>
                <a:cs typeface="Calibri"/>
              </a:rPr>
              <a:t> Resource</a:t>
            </a:r>
            <a:r>
              <a:rPr sz="2300" b="1" spc="-25" dirty="0">
                <a:latin typeface="Calibri"/>
                <a:cs typeface="Calibri"/>
              </a:rPr>
              <a:t> </a:t>
            </a:r>
            <a:r>
              <a:rPr sz="2300" b="1" spc="-10" dirty="0">
                <a:latin typeface="Calibri"/>
                <a:cs typeface="Calibri"/>
              </a:rPr>
              <a:t>Requirements</a:t>
            </a:r>
            <a:endParaRPr sz="2300">
              <a:latin typeface="Calibri"/>
              <a:cs typeface="Calibri"/>
            </a:endParaRPr>
          </a:p>
          <a:p>
            <a:pPr marL="355600" marR="582295" lvl="1" indent="-342900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355600" algn="l"/>
              </a:tabLst>
            </a:pPr>
            <a:r>
              <a:rPr sz="2300" spc="-10" dirty="0">
                <a:latin typeface="Calibri"/>
                <a:cs typeface="Calibri"/>
              </a:rPr>
              <a:t>Infrastruktur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BI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(tools,</a:t>
            </a:r>
            <a:r>
              <a:rPr sz="2300" spc="-3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cloud,</a:t>
            </a:r>
            <a:r>
              <a:rPr sz="2300" spc="-4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storage,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training)</a:t>
            </a:r>
            <a:r>
              <a:rPr sz="2300" spc="-4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memerlukan investasi</a:t>
            </a:r>
            <a:r>
              <a:rPr sz="2300" spc="-8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besar.</a:t>
            </a:r>
            <a:endParaRPr sz="23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354965" algn="l"/>
              </a:tabLst>
            </a:pPr>
            <a:r>
              <a:rPr sz="2300" dirty="0">
                <a:latin typeface="Calibri"/>
                <a:cs typeface="Calibri"/>
              </a:rPr>
              <a:t>Perusahaan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kecil/menengah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sering</a:t>
            </a:r>
            <a:r>
              <a:rPr sz="2300" spc="-7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kesulitan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untuk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beradaptasi.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202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100"/>
              </a:spcBef>
            </a:pPr>
            <a:r>
              <a:rPr dirty="0"/>
              <a:t>Solutions</a:t>
            </a:r>
            <a:r>
              <a:rPr spc="-90" dirty="0"/>
              <a:t> </a:t>
            </a:r>
            <a:r>
              <a:rPr dirty="0"/>
              <a:t>to</a:t>
            </a:r>
            <a:r>
              <a:rPr spc="-95" dirty="0"/>
              <a:t> </a:t>
            </a:r>
            <a:r>
              <a:rPr spc="-10" dirty="0"/>
              <a:t>Overcome</a:t>
            </a:r>
            <a:r>
              <a:rPr spc="-125" dirty="0"/>
              <a:t> </a:t>
            </a:r>
            <a:r>
              <a:rPr dirty="0"/>
              <a:t>BI</a:t>
            </a:r>
            <a:r>
              <a:rPr spc="-75" dirty="0"/>
              <a:t> </a:t>
            </a:r>
            <a:r>
              <a:rPr spc="-10" dirty="0"/>
              <a:t>Challenges</a:t>
            </a:r>
            <a:r>
              <a:rPr spc="-90" dirty="0"/>
              <a:t> </a:t>
            </a:r>
            <a:r>
              <a:rPr spc="-25" dirty="0"/>
              <a:t>(1)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5081"/>
            <a:ext cx="7851140" cy="4217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7025" indent="-314325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27025" algn="l"/>
              </a:tabLst>
            </a:pPr>
            <a:r>
              <a:rPr sz="2500" b="1" spc="-10" dirty="0">
                <a:latin typeface="Calibri"/>
                <a:cs typeface="Calibri"/>
              </a:rPr>
              <a:t>Implement</a:t>
            </a:r>
            <a:r>
              <a:rPr sz="2500" b="1" spc="-9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Strong</a:t>
            </a:r>
            <a:r>
              <a:rPr sz="2500" b="1" spc="-7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Data</a:t>
            </a:r>
            <a:r>
              <a:rPr sz="2500" b="1" spc="-8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Governance</a:t>
            </a:r>
            <a:endParaRPr sz="2500">
              <a:latin typeface="Calibri"/>
              <a:cs typeface="Calibri"/>
            </a:endParaRPr>
          </a:p>
          <a:p>
            <a:pPr marL="355600" marR="1503045" lvl="1" indent="-342900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10" dirty="0">
                <a:latin typeface="Calibri"/>
                <a:cs typeface="Calibri"/>
              </a:rPr>
              <a:t>Standarisasi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kualitas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data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(cleaning,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validation, deduplication).</a:t>
            </a:r>
            <a:endParaRPr sz="2500">
              <a:latin typeface="Calibri"/>
              <a:cs typeface="Calibri"/>
            </a:endParaRPr>
          </a:p>
          <a:p>
            <a:pPr marL="355600" marR="244475" lvl="1" indent="-342900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35" dirty="0">
                <a:latin typeface="Calibri"/>
                <a:cs typeface="Calibri"/>
              </a:rPr>
              <a:t>Tentukan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i="1" dirty="0">
                <a:latin typeface="Calibri"/>
                <a:cs typeface="Calibri"/>
              </a:rPr>
              <a:t>data</a:t>
            </a:r>
            <a:r>
              <a:rPr sz="2500" i="1" spc="-95" dirty="0">
                <a:latin typeface="Calibri"/>
                <a:cs typeface="Calibri"/>
              </a:rPr>
              <a:t> </a:t>
            </a:r>
            <a:r>
              <a:rPr sz="2500" i="1" dirty="0">
                <a:latin typeface="Calibri"/>
                <a:cs typeface="Calibri"/>
              </a:rPr>
              <a:t>ownership</a:t>
            </a:r>
            <a:r>
              <a:rPr sz="2500" i="1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(siapa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bertanggung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jawab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atas </a:t>
            </a:r>
            <a:r>
              <a:rPr sz="2500" dirty="0">
                <a:latin typeface="Calibri"/>
                <a:cs typeface="Calibri"/>
              </a:rPr>
              <a:t>tiap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jenis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data).</a:t>
            </a:r>
            <a:endParaRPr sz="2500">
              <a:latin typeface="Calibri"/>
              <a:cs typeface="Calibri"/>
            </a:endParaRPr>
          </a:p>
          <a:p>
            <a:pPr marL="327025" indent="-314325">
              <a:lnSpc>
                <a:spcPct val="100000"/>
              </a:lnSpc>
              <a:spcBef>
                <a:spcPts val="3025"/>
              </a:spcBef>
              <a:buAutoNum type="arabicPeriod" startAt="2"/>
              <a:tabLst>
                <a:tab pos="327025" algn="l"/>
              </a:tabLst>
            </a:pPr>
            <a:r>
              <a:rPr sz="2500" b="1" dirty="0">
                <a:latin typeface="Calibri"/>
                <a:cs typeface="Calibri"/>
              </a:rPr>
              <a:t>Use</a:t>
            </a:r>
            <a:r>
              <a:rPr sz="2500" b="1" spc="-7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Modern</a:t>
            </a:r>
            <a:r>
              <a:rPr sz="2500" b="1" spc="-8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Data</a:t>
            </a:r>
            <a:r>
              <a:rPr sz="2500" b="1" spc="-9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Integration</a:t>
            </a:r>
            <a:r>
              <a:rPr sz="2500" b="1" spc="-8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Tools</a:t>
            </a:r>
            <a:endParaRPr sz="2500">
              <a:latin typeface="Calibri"/>
              <a:cs typeface="Calibri"/>
            </a:endParaRPr>
          </a:p>
          <a:p>
            <a:pPr marL="355600" marR="5080" lvl="1" indent="-342900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Adopsi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teknologi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ETL/ELT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automation,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API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integration,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dan </a:t>
            </a:r>
            <a:r>
              <a:rPr sz="2500" dirty="0">
                <a:latin typeface="Calibri"/>
                <a:cs typeface="Calibri"/>
              </a:rPr>
              <a:t>data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lakes.</a:t>
            </a:r>
            <a:endParaRPr sz="2500">
              <a:latin typeface="Calibri"/>
              <a:cs typeface="Calibri"/>
            </a:endParaRPr>
          </a:p>
          <a:p>
            <a:pPr marL="355600" marR="762635" lvl="1" indent="-342900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20" dirty="0">
                <a:latin typeface="Calibri"/>
                <a:cs typeface="Calibri"/>
              </a:rPr>
              <a:t>Manfaatkan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i="1" dirty="0">
                <a:latin typeface="Calibri"/>
                <a:cs typeface="Calibri"/>
              </a:rPr>
              <a:t>cloud</a:t>
            </a:r>
            <a:r>
              <a:rPr sz="2500" i="1" spc="-75" dirty="0">
                <a:latin typeface="Calibri"/>
                <a:cs typeface="Calibri"/>
              </a:rPr>
              <a:t> </a:t>
            </a:r>
            <a:r>
              <a:rPr sz="2500" i="1" dirty="0">
                <a:latin typeface="Calibri"/>
                <a:cs typeface="Calibri"/>
              </a:rPr>
              <a:t>BI</a:t>
            </a:r>
            <a:r>
              <a:rPr sz="2500" i="1" spc="-70" dirty="0">
                <a:latin typeface="Calibri"/>
                <a:cs typeface="Calibri"/>
              </a:rPr>
              <a:t> </a:t>
            </a:r>
            <a:r>
              <a:rPr sz="2500" i="1" dirty="0">
                <a:latin typeface="Calibri"/>
                <a:cs typeface="Calibri"/>
              </a:rPr>
              <a:t>platforms</a:t>
            </a:r>
            <a:r>
              <a:rPr sz="2500" i="1" spc="-3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(misalnya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Snowflake, </a:t>
            </a:r>
            <a:r>
              <a:rPr sz="2500" spc="-20" dirty="0">
                <a:latin typeface="Calibri"/>
                <a:cs typeface="Calibri"/>
              </a:rPr>
              <a:t>BigQuery,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Azure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Synapse)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untuk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fleksibilitas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dan </a:t>
            </a:r>
            <a:r>
              <a:rPr sz="2500" spc="-10" dirty="0">
                <a:latin typeface="Calibri"/>
                <a:cs typeface="Calibri"/>
              </a:rPr>
              <a:t>skalabilitas.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202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100"/>
              </a:spcBef>
            </a:pPr>
            <a:r>
              <a:rPr dirty="0"/>
              <a:t>Solutions</a:t>
            </a:r>
            <a:r>
              <a:rPr spc="-110" dirty="0"/>
              <a:t> </a:t>
            </a:r>
            <a:r>
              <a:rPr dirty="0"/>
              <a:t>to</a:t>
            </a:r>
            <a:r>
              <a:rPr spc="-114" dirty="0"/>
              <a:t> </a:t>
            </a:r>
            <a:r>
              <a:rPr spc="-10" dirty="0"/>
              <a:t>Overcome</a:t>
            </a:r>
            <a:r>
              <a:rPr spc="-145" dirty="0"/>
              <a:t> </a:t>
            </a:r>
            <a:r>
              <a:rPr dirty="0"/>
              <a:t>BI</a:t>
            </a:r>
            <a:r>
              <a:rPr spc="-110" dirty="0"/>
              <a:t> </a:t>
            </a:r>
            <a:r>
              <a:rPr dirty="0"/>
              <a:t>Challenges</a:t>
            </a:r>
            <a:r>
              <a:rPr spc="-85" dirty="0"/>
              <a:t> </a:t>
            </a:r>
            <a:r>
              <a:rPr spc="-25" dirty="0"/>
              <a:t>(2)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7461"/>
            <a:ext cx="7953375" cy="4224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54330" algn="l"/>
              </a:tabLst>
            </a:pPr>
            <a:r>
              <a:rPr sz="2700" b="1" dirty="0">
                <a:latin typeface="Calibri"/>
                <a:cs typeface="Calibri"/>
              </a:rPr>
              <a:t>Invest</a:t>
            </a:r>
            <a:r>
              <a:rPr sz="2700" b="1" spc="-6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in</a:t>
            </a:r>
            <a:r>
              <a:rPr sz="2700" b="1" spc="-75" dirty="0">
                <a:latin typeface="Calibri"/>
                <a:cs typeface="Calibri"/>
              </a:rPr>
              <a:t> </a:t>
            </a:r>
            <a:r>
              <a:rPr sz="2700" b="1" spc="-25" dirty="0">
                <a:latin typeface="Calibri"/>
                <a:cs typeface="Calibri"/>
              </a:rPr>
              <a:t>Real-</a:t>
            </a:r>
            <a:r>
              <a:rPr sz="2700" b="1" dirty="0">
                <a:latin typeface="Calibri"/>
                <a:cs typeface="Calibri"/>
              </a:rPr>
              <a:t>Time</a:t>
            </a:r>
            <a:r>
              <a:rPr sz="2700" b="1" spc="-55" dirty="0">
                <a:latin typeface="Calibri"/>
                <a:cs typeface="Calibri"/>
              </a:rPr>
              <a:t> </a:t>
            </a:r>
            <a:r>
              <a:rPr sz="2700" b="1" spc="-10" dirty="0">
                <a:latin typeface="Calibri"/>
                <a:cs typeface="Calibri"/>
              </a:rPr>
              <a:t>Analytics</a:t>
            </a:r>
            <a:endParaRPr sz="2700">
              <a:latin typeface="Calibri"/>
              <a:cs typeface="Calibri"/>
            </a:endParaRPr>
          </a:p>
          <a:p>
            <a:pPr marL="355600" marR="1289685" lvl="1" indent="-342900">
              <a:lnSpc>
                <a:spcPts val="2590"/>
              </a:lnSpc>
              <a:spcBef>
                <a:spcPts val="63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Gunakan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in-</a:t>
            </a:r>
            <a:r>
              <a:rPr sz="2700" dirty="0">
                <a:latin typeface="Calibri"/>
                <a:cs typeface="Calibri"/>
              </a:rPr>
              <a:t>memory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analytics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atau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streaming </a:t>
            </a:r>
            <a:r>
              <a:rPr sz="2700" dirty="0">
                <a:latin typeface="Calibri"/>
                <a:cs typeface="Calibri"/>
              </a:rPr>
              <a:t>platforms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(Apache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Kafka,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Spark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Streaming).</a:t>
            </a:r>
            <a:endParaRPr sz="2700">
              <a:latin typeface="Calibri"/>
              <a:cs typeface="Calibri"/>
            </a:endParaRPr>
          </a:p>
          <a:p>
            <a:pPr marL="355600" marR="551180" lvl="1" indent="-342900">
              <a:lnSpc>
                <a:spcPts val="2590"/>
              </a:lnSpc>
              <a:spcBef>
                <a:spcPts val="65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Membantu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pengambilan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keputusan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cepat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berbasis </a:t>
            </a:r>
            <a:r>
              <a:rPr sz="2700" dirty="0">
                <a:latin typeface="Calibri"/>
                <a:cs typeface="Calibri"/>
              </a:rPr>
              <a:t>data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terkini.</a:t>
            </a:r>
            <a:endParaRPr sz="270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3269"/>
              </a:spcBef>
              <a:buAutoNum type="arabicPeriod" startAt="4"/>
              <a:tabLst>
                <a:tab pos="354330" algn="l"/>
              </a:tabLst>
            </a:pPr>
            <a:r>
              <a:rPr sz="2700" b="1" dirty="0">
                <a:latin typeface="Calibri"/>
                <a:cs typeface="Calibri"/>
              </a:rPr>
              <a:t>Develop</a:t>
            </a:r>
            <a:r>
              <a:rPr sz="2700" b="1" spc="-8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Human</a:t>
            </a:r>
            <a:r>
              <a:rPr sz="2700" b="1" spc="-8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Capital</a:t>
            </a:r>
            <a:r>
              <a:rPr sz="2700" b="1" spc="-80" dirty="0">
                <a:latin typeface="Calibri"/>
                <a:cs typeface="Calibri"/>
              </a:rPr>
              <a:t> </a:t>
            </a:r>
            <a:r>
              <a:rPr sz="2700" b="1" spc="-25" dirty="0">
                <a:latin typeface="Calibri"/>
                <a:cs typeface="Calibri"/>
              </a:rPr>
              <a:t>(Training</a:t>
            </a:r>
            <a:r>
              <a:rPr sz="2700" b="1" spc="-8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&amp;</a:t>
            </a:r>
            <a:r>
              <a:rPr sz="2700" b="1" spc="-80" dirty="0">
                <a:latin typeface="Calibri"/>
                <a:cs typeface="Calibri"/>
              </a:rPr>
              <a:t> </a:t>
            </a:r>
            <a:r>
              <a:rPr sz="2700" b="1" spc="-10" dirty="0">
                <a:latin typeface="Calibri"/>
                <a:cs typeface="Calibri"/>
              </a:rPr>
              <a:t>Upskilling)</a:t>
            </a:r>
            <a:endParaRPr sz="2700">
              <a:latin typeface="Calibri"/>
              <a:cs typeface="Calibri"/>
            </a:endParaRPr>
          </a:p>
          <a:p>
            <a:pPr marL="354965" lvl="1" indent="-342265">
              <a:lnSpc>
                <a:spcPts val="2915"/>
              </a:lnSpc>
              <a:buFont typeface="Arial MT"/>
              <a:buChar char="•"/>
              <a:tabLst>
                <a:tab pos="354965" algn="l"/>
              </a:tabLst>
            </a:pPr>
            <a:r>
              <a:rPr sz="2700" spc="-10" dirty="0">
                <a:latin typeface="Calibri"/>
                <a:cs typeface="Calibri"/>
              </a:rPr>
              <a:t>Program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i="1" dirty="0">
                <a:latin typeface="Calibri"/>
                <a:cs typeface="Calibri"/>
              </a:rPr>
              <a:t>upskilling</a:t>
            </a:r>
            <a:r>
              <a:rPr sz="2700" i="1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untuk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staf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→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dari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sekedar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reporting</a:t>
            </a:r>
            <a:endParaRPr sz="2700">
              <a:latin typeface="Calibri"/>
              <a:cs typeface="Calibri"/>
            </a:endParaRPr>
          </a:p>
          <a:p>
            <a:pPr marL="355600">
              <a:lnSpc>
                <a:spcPts val="2915"/>
              </a:lnSpc>
            </a:pPr>
            <a:r>
              <a:rPr sz="2700" dirty="0">
                <a:latin typeface="Calibri"/>
                <a:cs typeface="Calibri"/>
              </a:rPr>
              <a:t>→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ke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analisis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prediktif.</a:t>
            </a:r>
            <a:endParaRPr sz="2700">
              <a:latin typeface="Calibri"/>
              <a:cs typeface="Calibri"/>
            </a:endParaRPr>
          </a:p>
          <a:p>
            <a:pPr marL="355600" marR="448309" lvl="1" indent="-342900">
              <a:lnSpc>
                <a:spcPts val="2590"/>
              </a:lnSpc>
              <a:spcBef>
                <a:spcPts val="625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Kolaborasi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lintas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fungsi: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80" dirty="0">
                <a:latin typeface="Calibri"/>
                <a:cs typeface="Calibri"/>
              </a:rPr>
              <a:t>IT,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analis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data,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dan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manajer bisnis.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202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100"/>
              </a:spcBef>
            </a:pPr>
            <a:r>
              <a:rPr dirty="0"/>
              <a:t>Solutions</a:t>
            </a:r>
            <a:r>
              <a:rPr spc="-110" dirty="0"/>
              <a:t> </a:t>
            </a:r>
            <a:r>
              <a:rPr dirty="0"/>
              <a:t>to</a:t>
            </a:r>
            <a:r>
              <a:rPr spc="-114" dirty="0"/>
              <a:t> </a:t>
            </a:r>
            <a:r>
              <a:rPr spc="-10" dirty="0"/>
              <a:t>Overcome</a:t>
            </a:r>
            <a:r>
              <a:rPr spc="-145" dirty="0"/>
              <a:t> </a:t>
            </a:r>
            <a:r>
              <a:rPr dirty="0"/>
              <a:t>BI</a:t>
            </a:r>
            <a:r>
              <a:rPr spc="-110" dirty="0"/>
              <a:t> </a:t>
            </a:r>
            <a:r>
              <a:rPr dirty="0"/>
              <a:t>Challenges</a:t>
            </a:r>
            <a:r>
              <a:rPr spc="-85" dirty="0"/>
              <a:t> </a:t>
            </a:r>
            <a:r>
              <a:rPr spc="-25" dirty="0"/>
              <a:t>(3)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5081"/>
            <a:ext cx="7765415" cy="4369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6390" indent="-313690">
              <a:lnSpc>
                <a:spcPct val="100000"/>
              </a:lnSpc>
              <a:spcBef>
                <a:spcPts val="95"/>
              </a:spcBef>
              <a:buAutoNum type="arabicPeriod" startAt="5"/>
              <a:tabLst>
                <a:tab pos="326390" algn="l"/>
              </a:tabLst>
            </a:pPr>
            <a:r>
              <a:rPr sz="2500" b="1" dirty="0">
                <a:latin typeface="Calibri"/>
                <a:cs typeface="Calibri"/>
              </a:rPr>
              <a:t>Adopt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-20" dirty="0">
                <a:latin typeface="Calibri"/>
                <a:cs typeface="Calibri"/>
              </a:rPr>
              <a:t>Self-</a:t>
            </a:r>
            <a:r>
              <a:rPr sz="2500" b="1" dirty="0">
                <a:latin typeface="Calibri"/>
                <a:cs typeface="Calibri"/>
              </a:rPr>
              <a:t>Service</a:t>
            </a:r>
            <a:r>
              <a:rPr sz="2500" b="1" spc="-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BI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Tools</a:t>
            </a:r>
            <a:endParaRPr sz="2500">
              <a:latin typeface="Calibri"/>
              <a:cs typeface="Calibri"/>
            </a:endParaRPr>
          </a:p>
          <a:p>
            <a:pPr marL="355600" marR="885825" lvl="1" indent="-342900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10" dirty="0">
                <a:latin typeface="Calibri"/>
                <a:cs typeface="Calibri"/>
              </a:rPr>
              <a:t>Gunakan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tools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seperti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Power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BI,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Tableau,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Qlik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yang </a:t>
            </a:r>
            <a:r>
              <a:rPr sz="2500" spc="-10" dirty="0">
                <a:latin typeface="Calibri"/>
                <a:cs typeface="Calibri"/>
              </a:rPr>
              <a:t>memungkinkan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user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non-</a:t>
            </a:r>
            <a:r>
              <a:rPr sz="2500" dirty="0">
                <a:latin typeface="Calibri"/>
                <a:cs typeface="Calibri"/>
              </a:rPr>
              <a:t>teknis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menganalisis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data.</a:t>
            </a:r>
            <a:endParaRPr sz="25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4965" algn="l"/>
              </a:tabLst>
            </a:pPr>
            <a:r>
              <a:rPr sz="2500" spc="-10" dirty="0">
                <a:latin typeface="Calibri"/>
                <a:cs typeface="Calibri"/>
              </a:rPr>
              <a:t>Mengurangi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ketergantungan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pada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tim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IT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semata.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b="1" dirty="0">
                <a:latin typeface="Calibri"/>
                <a:cs typeface="Calibri"/>
              </a:rPr>
              <a:t>6.</a:t>
            </a:r>
            <a:r>
              <a:rPr sz="2500" b="1" spc="-8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Ensure</a:t>
            </a:r>
            <a:r>
              <a:rPr sz="2500" b="1" spc="-6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Data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Security</a:t>
            </a:r>
            <a:r>
              <a:rPr sz="2500" b="1" spc="-7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&amp;</a:t>
            </a:r>
            <a:r>
              <a:rPr sz="2500" b="1" spc="-5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Compliance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500" spc="-40" dirty="0">
                <a:latin typeface="Calibri"/>
                <a:cs typeface="Calibri"/>
              </a:rPr>
              <a:t>Terapkan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data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encryption,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access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control,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dan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audit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trails.</a:t>
            </a:r>
            <a:endParaRPr sz="2500">
              <a:latin typeface="Calibri"/>
              <a:cs typeface="Calibri"/>
            </a:endParaRPr>
          </a:p>
          <a:p>
            <a:pPr marL="355600" marR="337820" indent="-342900">
              <a:lnSpc>
                <a:spcPts val="2400"/>
              </a:lnSpc>
              <a:spcBef>
                <a:spcPts val="585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20" dirty="0">
                <a:latin typeface="Calibri"/>
                <a:cs typeface="Calibri"/>
              </a:rPr>
              <a:t>Integrasikan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kebijakan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BI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dengan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regulasi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perlindungan data.</a:t>
            </a:r>
            <a:endParaRPr sz="2500">
              <a:latin typeface="Calibri"/>
              <a:cs typeface="Calibri"/>
            </a:endParaRPr>
          </a:p>
          <a:p>
            <a:pPr marL="326390" indent="-313690">
              <a:lnSpc>
                <a:spcPct val="100000"/>
              </a:lnSpc>
              <a:spcBef>
                <a:spcPts val="20"/>
              </a:spcBef>
              <a:buAutoNum type="arabicPeriod" startAt="7"/>
              <a:tabLst>
                <a:tab pos="326390" algn="l"/>
              </a:tabLst>
            </a:pPr>
            <a:r>
              <a:rPr sz="2500" b="1" dirty="0">
                <a:latin typeface="Calibri"/>
                <a:cs typeface="Calibri"/>
              </a:rPr>
              <a:t>Optimize</a:t>
            </a:r>
            <a:r>
              <a:rPr sz="2500" b="1" spc="-6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Cost</a:t>
            </a:r>
            <a:r>
              <a:rPr sz="2500" b="1" spc="-6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with</a:t>
            </a:r>
            <a:r>
              <a:rPr sz="2500" b="1" spc="-6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Cloud</a:t>
            </a:r>
            <a:r>
              <a:rPr sz="2500" b="1" spc="-6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Solutions</a:t>
            </a:r>
            <a:endParaRPr sz="25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500" dirty="0">
                <a:latin typeface="Calibri"/>
                <a:cs typeface="Calibri"/>
              </a:rPr>
              <a:t>Alihkan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beban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infrastruktur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ke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cloud-</a:t>
            </a:r>
            <a:r>
              <a:rPr sz="2500" dirty="0">
                <a:latin typeface="Calibri"/>
                <a:cs typeface="Calibri"/>
              </a:rPr>
              <a:t>based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BI.</a:t>
            </a:r>
            <a:endParaRPr sz="2500">
              <a:latin typeface="Calibri"/>
              <a:cs typeface="Calibri"/>
            </a:endParaRPr>
          </a:p>
          <a:p>
            <a:pPr marL="355600" marR="311150" lvl="1" indent="-342900">
              <a:lnSpc>
                <a:spcPct val="80000"/>
              </a:lnSpc>
              <a:spcBef>
                <a:spcPts val="605"/>
              </a:spcBef>
              <a:buFont typeface="Arial MT"/>
              <a:buChar char="•"/>
              <a:tabLst>
                <a:tab pos="355600" algn="l"/>
              </a:tabLst>
            </a:pPr>
            <a:r>
              <a:rPr sz="2500" spc="-10" dirty="0">
                <a:latin typeface="Calibri"/>
                <a:cs typeface="Calibri"/>
              </a:rPr>
              <a:t>Mengurangi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biaya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awal,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meningkatkan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fleksibilitas,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dan </a:t>
            </a:r>
            <a:r>
              <a:rPr sz="2500" spc="-10" dirty="0">
                <a:latin typeface="Calibri"/>
                <a:cs typeface="Calibri"/>
              </a:rPr>
              <a:t>memudahkan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i="1" spc="-10" dirty="0">
                <a:latin typeface="Calibri"/>
                <a:cs typeface="Calibri"/>
              </a:rPr>
              <a:t>scalability</a:t>
            </a:r>
            <a:r>
              <a:rPr sz="2500" spc="-10" dirty="0">
                <a:latin typeface="Calibri"/>
                <a:cs typeface="Calibri"/>
              </a:rPr>
              <a:t>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10309"/>
            <a:ext cx="7975600" cy="3952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2324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Business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Intelligence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adalah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proses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sangat menantang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karena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kompleksitas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data,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kebutuhan </a:t>
            </a:r>
            <a:r>
              <a:rPr sz="2800" spc="-20" dirty="0">
                <a:latin typeface="Calibri"/>
                <a:cs typeface="Calibri"/>
              </a:rPr>
              <a:t>real-</a:t>
            </a:r>
            <a:r>
              <a:rPr sz="2800" dirty="0">
                <a:latin typeface="Calibri"/>
                <a:cs typeface="Calibri"/>
              </a:rPr>
              <a:t>time,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keterbatasan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sumber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daya.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Dengan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data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governance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baik,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adopsi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teknologi </a:t>
            </a:r>
            <a:r>
              <a:rPr sz="2800" dirty="0">
                <a:latin typeface="Calibri"/>
                <a:cs typeface="Calibri"/>
              </a:rPr>
              <a:t>modern,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pengembangan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SDM,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pemanfaatan </a:t>
            </a:r>
            <a:r>
              <a:rPr sz="2800" dirty="0">
                <a:latin typeface="Calibri"/>
                <a:cs typeface="Calibri"/>
              </a:rPr>
              <a:t>platform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cloud,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tantangan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tersebut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bisa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diatasi.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Pada </a:t>
            </a:r>
            <a:r>
              <a:rPr sz="2800" spc="-10" dirty="0">
                <a:latin typeface="Calibri"/>
                <a:cs typeface="Calibri"/>
              </a:rPr>
              <a:t>akhirnya,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organisasi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berhasil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mengelola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BI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akan </a:t>
            </a:r>
            <a:r>
              <a:rPr sz="2800" dirty="0">
                <a:latin typeface="Calibri"/>
                <a:cs typeface="Calibri"/>
              </a:rPr>
              <a:t>memiliki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keunggulan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kompetitif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berbasis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data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(data- </a:t>
            </a:r>
            <a:r>
              <a:rPr sz="2800" dirty="0">
                <a:latin typeface="Calibri"/>
                <a:cs typeface="Calibri"/>
              </a:rPr>
              <a:t>driven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advantage).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75641"/>
            <a:ext cx="7891145" cy="5801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42590" marR="5080" indent="-2750185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Calibri"/>
                <a:cs typeface="Calibri"/>
              </a:rPr>
              <a:t>Case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Study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1: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E-</a:t>
            </a:r>
            <a:r>
              <a:rPr sz="3200" b="1" dirty="0">
                <a:latin typeface="Calibri"/>
                <a:cs typeface="Calibri"/>
              </a:rPr>
              <a:t>Commerce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(Market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Place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ABC </a:t>
            </a:r>
            <a:r>
              <a:rPr sz="3200" b="1" dirty="0">
                <a:latin typeface="Calibri"/>
                <a:cs typeface="Calibri"/>
              </a:rPr>
              <a:t>di </a:t>
            </a:r>
            <a:r>
              <a:rPr sz="3200" b="1" spc="-10" dirty="0">
                <a:latin typeface="Calibri"/>
                <a:cs typeface="Calibri"/>
              </a:rPr>
              <a:t>Indonesia)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b="1" spc="-10" dirty="0">
                <a:latin typeface="Calibri"/>
                <a:cs typeface="Calibri"/>
              </a:rPr>
              <a:t>Tantangan</a:t>
            </a:r>
            <a:endParaRPr sz="3200">
              <a:latin typeface="Calibri"/>
              <a:cs typeface="Calibri"/>
            </a:endParaRPr>
          </a:p>
          <a:p>
            <a:pPr marL="355600" marR="191135" indent="-342900">
              <a:lnSpc>
                <a:spcPts val="3460"/>
              </a:lnSpc>
              <a:spcBef>
                <a:spcPts val="819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Data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Overload: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Jutaan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transaksi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per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hari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dari </a:t>
            </a:r>
            <a:r>
              <a:rPr sz="3200" dirty="0">
                <a:latin typeface="Calibri"/>
                <a:cs typeface="Calibri"/>
              </a:rPr>
              <a:t>penjual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dan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pembeli.</a:t>
            </a:r>
            <a:endParaRPr sz="3200">
              <a:latin typeface="Calibri"/>
              <a:cs typeface="Calibri"/>
            </a:endParaRPr>
          </a:p>
          <a:p>
            <a:pPr marL="355600" marR="112395" indent="-342900">
              <a:lnSpc>
                <a:spcPts val="3460"/>
              </a:lnSpc>
              <a:spcBef>
                <a:spcPts val="76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Data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Integration: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Data</a:t>
            </a:r>
            <a:r>
              <a:rPr sz="3200" spc="-1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tersebar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dari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payment </a:t>
            </a:r>
            <a:r>
              <a:rPr sz="3200" spc="-60" dirty="0">
                <a:latin typeface="Calibri"/>
                <a:cs typeface="Calibri"/>
              </a:rPr>
              <a:t>gateway,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kurir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logistik,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aplikasi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mobile,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dan </a:t>
            </a:r>
            <a:r>
              <a:rPr sz="3200" spc="-20" dirty="0">
                <a:latin typeface="Calibri"/>
                <a:cs typeface="Calibri"/>
              </a:rPr>
              <a:t>web.</a:t>
            </a:r>
            <a:endParaRPr sz="3200">
              <a:latin typeface="Calibri"/>
              <a:cs typeface="Calibri"/>
            </a:endParaRPr>
          </a:p>
          <a:p>
            <a:pPr marL="355600" marR="450850" indent="-342900">
              <a:lnSpc>
                <a:spcPct val="90000"/>
              </a:lnSpc>
              <a:spcBef>
                <a:spcPts val="71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Real-</a:t>
            </a:r>
            <a:r>
              <a:rPr sz="3200" dirty="0">
                <a:latin typeface="Calibri"/>
                <a:cs typeface="Calibri"/>
              </a:rPr>
              <a:t>Time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Needs: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Flash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sale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butuh</a:t>
            </a:r>
            <a:r>
              <a:rPr sz="3200" spc="-10" dirty="0">
                <a:latin typeface="Calibri"/>
                <a:cs typeface="Calibri"/>
              </a:rPr>
              <a:t> analisis detik-</a:t>
            </a:r>
            <a:r>
              <a:rPr sz="3200" spc="-45" dirty="0">
                <a:latin typeface="Calibri"/>
                <a:cs typeface="Calibri"/>
              </a:rPr>
              <a:t>ke-</a:t>
            </a:r>
            <a:r>
              <a:rPr sz="3200" dirty="0">
                <a:latin typeface="Calibri"/>
                <a:cs typeface="Calibri"/>
              </a:rPr>
              <a:t>detik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untuk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memutuskan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stok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dan </a:t>
            </a:r>
            <a:r>
              <a:rPr sz="3200" spc="-10" dirty="0">
                <a:latin typeface="Calibri"/>
                <a:cs typeface="Calibri"/>
              </a:rPr>
              <a:t>promo.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770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 MT</vt:lpstr>
      <vt:lpstr>Calibri</vt:lpstr>
      <vt:lpstr>Office Theme</vt:lpstr>
      <vt:lpstr>PowerPoint Presentation</vt:lpstr>
      <vt:lpstr>Tantangan (1)</vt:lpstr>
      <vt:lpstr>Tantangan (2)</vt:lpstr>
      <vt:lpstr>Tantangan (3)</vt:lpstr>
      <vt:lpstr>Solutions to Overcome BI Challenges (1)</vt:lpstr>
      <vt:lpstr>Solutions to Overcome BI Challenges (2)</vt:lpstr>
      <vt:lpstr>Solutions to Overcome BI Challenges (3)</vt:lpstr>
      <vt:lpstr>PowerPoint Presentation</vt:lpstr>
      <vt:lpstr>PowerPoint Presentation</vt:lpstr>
      <vt:lpstr>Case Study 1: E-Commerce (Market Place ABC di Indonesia)</vt:lpstr>
      <vt:lpstr>Case Study 2: Healthcare (Rumah Sakit XYZ)</vt:lpstr>
      <vt:lpstr>Case Study 2: Healthcare (Rumah Sakit XYZ)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rahmalia</dc:creator>
  <cp:lastModifiedBy>Sri Karnila</cp:lastModifiedBy>
  <cp:revision>1</cp:revision>
  <dcterms:created xsi:type="dcterms:W3CDTF">2025-10-19T10:55:54Z</dcterms:created>
  <dcterms:modified xsi:type="dcterms:W3CDTF">2025-10-19T10:59:21Z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2025-10-08T00:00:00Z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2025-10-19T00:00:00Z</vt:filetime>
  </property>
  <property fmtid="{D5CDD505-2E9C-101B-9397-08002B2CF9AE}" pid="5" name="Producer">
    <vt:lpwstr>Microsoft® PowerPoint® 2019</vt:lpwstr>
  </property>
</Properties>
</file>