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7" r:id="rId7"/>
    <p:sldId id="268" r:id="rId8"/>
    <p:sldId id="264" r:id="rId9"/>
    <p:sldId id="265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60"/>
  </p:normalViewPr>
  <p:slideViewPr>
    <p:cSldViewPr snapToGrid="0">
      <p:cViewPr varScale="1">
        <p:scale>
          <a:sx n="62" d="100"/>
          <a:sy n="62" d="100"/>
        </p:scale>
        <p:origin x="828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6C4A164-56CA-47C8-A44A-0F3002D20447}" type="datetimeFigureOut">
              <a:rPr lang="en-US" smtClean="0"/>
              <a:t>10/23/2023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6F67AE6-1640-4B0F-9378-790E2B8F09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97645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F67AE6-1640-4B0F-9378-790E2B8F0961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74637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10/23/2023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10/23/2023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10/23/2023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10/23/2023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10/23/2023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10/23/2023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10/23/2023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10/23/2023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10/23/2023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157"/>
            <a:ext cx="2356674" cy="6853096"/>
            <a:chOff x="6627813" y="195610"/>
            <a:chExt cx="1952625" cy="5678141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5610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10/23/2023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2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/>
              <a:t>TATA KELOLA SISTEM DAN TEKNOLOGI INFORMASI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40135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pPr algn="ctr"/>
            <a:r>
              <a:rPr lang="en-US" b="1" dirty="0"/>
              <a:t>PERTEMUAN 5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32547" y="2133600"/>
            <a:ext cx="9772065" cy="3777622"/>
          </a:xfrm>
        </p:spPr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en-US" sz="4000" b="1" dirty="0" err="1">
                <a:solidFill>
                  <a:srgbClr val="0070C0"/>
                </a:solidFill>
              </a:rPr>
              <a:t>Sistem</a:t>
            </a:r>
            <a:r>
              <a:rPr lang="en-US" sz="4000" b="1" dirty="0">
                <a:solidFill>
                  <a:srgbClr val="0070C0"/>
                </a:solidFill>
              </a:rPr>
              <a:t> </a:t>
            </a:r>
            <a:r>
              <a:rPr lang="en-US" sz="4000" b="1" dirty="0" err="1">
                <a:solidFill>
                  <a:srgbClr val="0070C0"/>
                </a:solidFill>
              </a:rPr>
              <a:t>Sentralisasi</a:t>
            </a:r>
            <a:r>
              <a:rPr lang="en-US" sz="4000" b="1" dirty="0">
                <a:solidFill>
                  <a:srgbClr val="0070C0"/>
                </a:solidFill>
              </a:rPr>
              <a:t> </a:t>
            </a:r>
            <a:r>
              <a:rPr lang="en-US" sz="4000" b="1" dirty="0" err="1">
                <a:solidFill>
                  <a:srgbClr val="0070C0"/>
                </a:solidFill>
              </a:rPr>
              <a:t>dan</a:t>
            </a:r>
            <a:r>
              <a:rPr lang="en-US" sz="4000" b="1" dirty="0">
                <a:solidFill>
                  <a:srgbClr val="0070C0"/>
                </a:solidFill>
              </a:rPr>
              <a:t> </a:t>
            </a:r>
            <a:r>
              <a:rPr lang="en-US" sz="4000" b="1" dirty="0" err="1">
                <a:solidFill>
                  <a:srgbClr val="0070C0"/>
                </a:solidFill>
              </a:rPr>
              <a:t>Desentralisasi</a:t>
            </a:r>
            <a:endParaRPr lang="en-US" sz="40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22973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OUTLINE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21588" y="1754462"/>
            <a:ext cx="8915400" cy="4512527"/>
          </a:xfrm>
        </p:spPr>
        <p:txBody>
          <a:bodyPr>
            <a:noAutofit/>
          </a:bodyPr>
          <a:lstStyle/>
          <a:p>
            <a:r>
              <a:rPr lang="id-ID" sz="2400" dirty="0"/>
              <a:t>Pendahuluan</a:t>
            </a:r>
            <a:endParaRPr lang="en-US" sz="2400" dirty="0"/>
          </a:p>
          <a:p>
            <a:r>
              <a:rPr lang="id-ID" sz="2400" dirty="0"/>
              <a:t>Sejarah Sistem Sentralisasi</a:t>
            </a:r>
            <a:endParaRPr lang="en-US" sz="2400" dirty="0"/>
          </a:p>
          <a:p>
            <a:r>
              <a:rPr lang="id-ID" sz="2400" dirty="0"/>
              <a:t>Migrasi Menuju Sistem Desentralisasi</a:t>
            </a:r>
            <a:endParaRPr lang="en-US" sz="2400" dirty="0"/>
          </a:p>
          <a:p>
            <a:r>
              <a:rPr lang="id-ID" sz="2400" dirty="0"/>
              <a:t>Sentralisasi vs. Desentralisasi</a:t>
            </a:r>
            <a:endParaRPr lang="en-US" sz="2400" dirty="0"/>
          </a:p>
          <a:p>
            <a:r>
              <a:rPr lang="id-ID" sz="2400" dirty="0"/>
              <a:t>Penutup 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204256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Pendahuluan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90591" y="1540042"/>
            <a:ext cx="10128167" cy="4543633"/>
          </a:xfrm>
        </p:spPr>
        <p:txBody>
          <a:bodyPr anchor="ctr">
            <a:noAutofit/>
          </a:bodyPr>
          <a:lstStyle/>
          <a:p>
            <a:pPr marL="0" indent="0" algn="just">
              <a:buNone/>
            </a:pPr>
            <a:r>
              <a:rPr lang="en-US" sz="2800" dirty="0" err="1"/>
              <a:t>Pemahaman</a:t>
            </a:r>
            <a:r>
              <a:rPr lang="en-US" sz="2800" dirty="0"/>
              <a:t> yang </a:t>
            </a:r>
            <a:r>
              <a:rPr lang="en-US" sz="2800" dirty="0" err="1"/>
              <a:t>utuh</a:t>
            </a:r>
            <a:r>
              <a:rPr lang="en-US" sz="2800" dirty="0"/>
              <a:t> </a:t>
            </a:r>
            <a:r>
              <a:rPr lang="en-US" sz="2800" dirty="0" err="1"/>
              <a:t>akan</a:t>
            </a:r>
            <a:r>
              <a:rPr lang="en-US" sz="2800" dirty="0"/>
              <a:t> </a:t>
            </a:r>
            <a:r>
              <a:rPr lang="en-US" sz="2800" dirty="0" err="1"/>
              <a:t>pemikiran</a:t>
            </a:r>
            <a:r>
              <a:rPr lang="en-US" sz="2800" dirty="0"/>
              <a:t> di </a:t>
            </a:r>
            <a:r>
              <a:rPr lang="en-US" sz="2800" dirty="0" err="1"/>
              <a:t>belakang</a:t>
            </a:r>
            <a:r>
              <a:rPr lang="en-US" sz="2800" dirty="0"/>
              <a:t> </a:t>
            </a:r>
            <a:r>
              <a:rPr lang="en-US" sz="2800" dirty="0" err="1"/>
              <a:t>konsep</a:t>
            </a:r>
            <a:r>
              <a:rPr lang="en-US" sz="2800" dirty="0"/>
              <a:t> </a:t>
            </a:r>
            <a:r>
              <a:rPr lang="en-US" sz="2800" dirty="0" err="1"/>
              <a:t>kedua</a:t>
            </a:r>
            <a:r>
              <a:rPr lang="en-US" sz="2800" dirty="0"/>
              <a:t> </a:t>
            </a:r>
            <a:r>
              <a:rPr lang="en-US" sz="2800" dirty="0" err="1"/>
              <a:t>sistem</a:t>
            </a:r>
            <a:r>
              <a:rPr lang="en-US" sz="2800" dirty="0"/>
              <a:t> (</a:t>
            </a:r>
            <a:r>
              <a:rPr lang="en-US" sz="2800" dirty="0" err="1"/>
              <a:t>Sentralisasi</a:t>
            </a:r>
            <a:r>
              <a:rPr lang="en-US" sz="2800" dirty="0"/>
              <a:t> &amp; </a:t>
            </a:r>
            <a:r>
              <a:rPr lang="en-US" sz="2800" dirty="0" err="1"/>
              <a:t>Desentralisasi</a:t>
            </a:r>
            <a:r>
              <a:rPr lang="en-US" sz="2800" dirty="0"/>
              <a:t>), </a:t>
            </a:r>
            <a:r>
              <a:rPr lang="en-US" sz="2800" dirty="0" err="1"/>
              <a:t>dapat</a:t>
            </a:r>
            <a:r>
              <a:rPr lang="en-US" sz="2800" dirty="0"/>
              <a:t> </a:t>
            </a:r>
            <a:r>
              <a:rPr lang="en-US" sz="2800" dirty="0" err="1"/>
              <a:t>menentukan</a:t>
            </a:r>
            <a:r>
              <a:rPr lang="en-US" sz="2800" dirty="0"/>
              <a:t> </a:t>
            </a:r>
            <a:r>
              <a:rPr lang="en-US" sz="2800" dirty="0" err="1"/>
              <a:t>pendekatan</a:t>
            </a:r>
            <a:r>
              <a:rPr lang="en-US" sz="2800" dirty="0"/>
              <a:t> </a:t>
            </a:r>
            <a:r>
              <a:rPr lang="en-US" sz="2800" dirty="0" err="1"/>
              <a:t>mana</a:t>
            </a:r>
            <a:r>
              <a:rPr lang="en-US" sz="2800" dirty="0"/>
              <a:t> yang </a:t>
            </a:r>
            <a:r>
              <a:rPr lang="en-US" sz="2800" dirty="0" err="1"/>
              <a:t>cocok</a:t>
            </a:r>
            <a:r>
              <a:rPr lang="en-US" sz="2800" dirty="0"/>
              <a:t> </a:t>
            </a:r>
            <a:r>
              <a:rPr lang="en-US" sz="2800" dirty="0" err="1"/>
              <a:t>diterapkan</a:t>
            </a:r>
            <a:r>
              <a:rPr lang="en-US" sz="2800" dirty="0"/>
              <a:t> di </a:t>
            </a:r>
            <a:r>
              <a:rPr lang="en-US" sz="2800" dirty="0" err="1"/>
              <a:t>perusahaan</a:t>
            </a:r>
            <a:r>
              <a:rPr lang="en-US" sz="2800" dirty="0"/>
              <a:t>/</a:t>
            </a:r>
            <a:r>
              <a:rPr lang="en-US" sz="2800" dirty="0" err="1"/>
              <a:t>organisasi</a:t>
            </a:r>
            <a:r>
              <a:rPr lang="en-US" sz="2800" dirty="0"/>
              <a:t> </a:t>
            </a:r>
            <a:r>
              <a:rPr lang="en-US" sz="2800" dirty="0" err="1"/>
              <a:t>tempat</a:t>
            </a:r>
            <a:r>
              <a:rPr lang="en-US" sz="2800" dirty="0"/>
              <a:t> </a:t>
            </a:r>
            <a:r>
              <a:rPr lang="en-US" sz="2800" dirty="0" err="1"/>
              <a:t>bekerja</a:t>
            </a:r>
            <a:r>
              <a:rPr lang="en-US" sz="28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5716293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d-ID" dirty="0"/>
              <a:t>Sejarah Sistem Sentralisasi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US" dirty="0" err="1"/>
              <a:t>Kebanyakan</a:t>
            </a:r>
            <a:r>
              <a:rPr lang="en-US" dirty="0"/>
              <a:t> </a:t>
            </a:r>
            <a:r>
              <a:rPr lang="en-US" dirty="0" err="1"/>
              <a:t>aplikasi</a:t>
            </a:r>
            <a:r>
              <a:rPr lang="en-US" dirty="0"/>
              <a:t> </a:t>
            </a:r>
            <a:r>
              <a:rPr lang="en-US" dirty="0" err="1"/>
              <a:t>perusahaan</a:t>
            </a:r>
            <a:r>
              <a:rPr lang="en-US" dirty="0"/>
              <a:t> </a:t>
            </a:r>
            <a:r>
              <a:rPr lang="en-US" dirty="0" err="1"/>
              <a:t>dibangun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i="1" dirty="0"/>
              <a:t>ad-hoc</a:t>
            </a:r>
            <a:r>
              <a:rPr lang="en-US" dirty="0"/>
              <a:t> </a:t>
            </a:r>
            <a:r>
              <a:rPr lang="en-US" dirty="0" err="1"/>
              <a:t>sehingga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perkembangannya</a:t>
            </a:r>
            <a:r>
              <a:rPr lang="en-US" dirty="0"/>
              <a:t> </a:t>
            </a:r>
            <a:r>
              <a:rPr lang="en-US" dirty="0" err="1"/>
              <a:t>ditemui</a:t>
            </a:r>
            <a:r>
              <a:rPr lang="en-US" dirty="0"/>
              <a:t> </a:t>
            </a:r>
            <a:r>
              <a:rPr lang="en-US" dirty="0" err="1"/>
              <a:t>fenomena</a:t>
            </a:r>
            <a:r>
              <a:rPr lang="en-US" dirty="0"/>
              <a:t> </a:t>
            </a:r>
            <a:r>
              <a:rPr lang="en-US" dirty="0" err="1"/>
              <a:t>aplikasi</a:t>
            </a:r>
            <a:r>
              <a:rPr lang="en-US" dirty="0"/>
              <a:t> </a:t>
            </a:r>
            <a:r>
              <a:rPr lang="en-US" dirty="0" err="1"/>
              <a:t>tambal</a:t>
            </a:r>
            <a:r>
              <a:rPr lang="en-US" dirty="0"/>
              <a:t> </a:t>
            </a:r>
            <a:r>
              <a:rPr lang="en-US" dirty="0" err="1"/>
              <a:t>sulam</a:t>
            </a:r>
            <a:r>
              <a:rPr lang="en-US" dirty="0"/>
              <a:t>.</a:t>
            </a:r>
          </a:p>
          <a:p>
            <a:pPr marL="0" indent="0">
              <a:buNone/>
            </a:pPr>
            <a:r>
              <a:rPr lang="en-US" dirty="0" err="1"/>
              <a:t>Fitur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karakteristik</a:t>
            </a:r>
            <a:r>
              <a:rPr lang="en-US" dirty="0"/>
              <a:t> system </a:t>
            </a:r>
            <a:r>
              <a:rPr lang="en-US" dirty="0" err="1"/>
              <a:t>sentralisasi</a:t>
            </a:r>
            <a:r>
              <a:rPr lang="en-US" dirty="0"/>
              <a:t> </a:t>
            </a:r>
            <a:r>
              <a:rPr lang="en-US" dirty="0" err="1"/>
              <a:t>antara</a:t>
            </a:r>
            <a:r>
              <a:rPr lang="en-US" dirty="0"/>
              <a:t> lain:</a:t>
            </a:r>
          </a:p>
          <a:p>
            <a:pPr>
              <a:buAutoNum type="arabicPeriod"/>
            </a:pPr>
            <a:r>
              <a:rPr lang="en-US" dirty="0" err="1"/>
              <a:t>Strategi</a:t>
            </a:r>
            <a:r>
              <a:rPr lang="en-US" dirty="0"/>
              <a:t>, </a:t>
            </a:r>
            <a:r>
              <a:rPr lang="en-US" dirty="0" err="1"/>
              <a:t>kebijakan</a:t>
            </a:r>
            <a:r>
              <a:rPr lang="en-US" dirty="0"/>
              <a:t> &amp; </a:t>
            </a:r>
            <a:r>
              <a:rPr lang="en-US" dirty="0" err="1"/>
              <a:t>pendekatan</a:t>
            </a:r>
            <a:r>
              <a:rPr lang="en-US" dirty="0"/>
              <a:t> </a:t>
            </a:r>
            <a:r>
              <a:rPr lang="en-US" dirty="0" err="1"/>
              <a:t>manajemen</a:t>
            </a:r>
            <a:r>
              <a:rPr lang="en-US" dirty="0"/>
              <a:t> </a:t>
            </a:r>
            <a:r>
              <a:rPr lang="en-US" dirty="0" err="1"/>
              <a:t>informasi</a:t>
            </a:r>
            <a:r>
              <a:rPr lang="en-US" dirty="0"/>
              <a:t> </a:t>
            </a:r>
            <a:r>
              <a:rPr lang="en-US" dirty="0" err="1"/>
              <a:t>berlaku</a:t>
            </a:r>
            <a:r>
              <a:rPr lang="en-US" dirty="0"/>
              <a:t> </a:t>
            </a:r>
            <a:r>
              <a:rPr lang="en-US" dirty="0" err="1"/>
              <a:t>seragam</a:t>
            </a:r>
            <a:r>
              <a:rPr lang="en-US" dirty="0"/>
              <a:t> &amp; </a:t>
            </a:r>
            <a:r>
              <a:rPr lang="en-US" dirty="0" err="1"/>
              <a:t>standar</a:t>
            </a:r>
            <a:r>
              <a:rPr lang="en-US" dirty="0"/>
              <a:t> </a:t>
            </a:r>
            <a:r>
              <a:rPr lang="en-US" dirty="0" err="1"/>
              <a:t>bagi</a:t>
            </a:r>
            <a:r>
              <a:rPr lang="en-US" dirty="0"/>
              <a:t> </a:t>
            </a:r>
            <a:r>
              <a:rPr lang="en-US" dirty="0" err="1"/>
              <a:t>seluruh</a:t>
            </a:r>
            <a:r>
              <a:rPr lang="en-US" dirty="0"/>
              <a:t> unit </a:t>
            </a:r>
            <a:r>
              <a:rPr lang="en-US" dirty="0" err="1"/>
              <a:t>organisasi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kecenderungan</a:t>
            </a:r>
            <a:r>
              <a:rPr lang="en-US" dirty="0"/>
              <a:t> </a:t>
            </a:r>
            <a:r>
              <a:rPr lang="en-US" dirty="0" err="1"/>
              <a:t>tatakelola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“top down”</a:t>
            </a:r>
          </a:p>
          <a:p>
            <a:pPr>
              <a:buAutoNum type="arabicPeriod"/>
            </a:pPr>
            <a:r>
              <a:rPr lang="en-US" dirty="0" err="1"/>
              <a:t>Keputusan</a:t>
            </a:r>
            <a:r>
              <a:rPr lang="en-US" dirty="0"/>
              <a:t> </a:t>
            </a:r>
            <a:r>
              <a:rPr lang="en-US" dirty="0" err="1"/>
              <a:t>terkait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jenis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, </a:t>
            </a:r>
            <a:r>
              <a:rPr lang="en-US" dirty="0" err="1"/>
              <a:t>tipe</a:t>
            </a:r>
            <a:r>
              <a:rPr lang="en-US" dirty="0"/>
              <a:t> </a:t>
            </a:r>
            <a:r>
              <a:rPr lang="en-US" dirty="0" err="1"/>
              <a:t>aplikasi</a:t>
            </a:r>
            <a:r>
              <a:rPr lang="en-US" dirty="0"/>
              <a:t>, </a:t>
            </a:r>
            <a:r>
              <a:rPr lang="en-US" dirty="0" err="1"/>
              <a:t>standar</a:t>
            </a:r>
            <a:r>
              <a:rPr lang="en-US" dirty="0"/>
              <a:t> basis data, </a:t>
            </a:r>
            <a:r>
              <a:rPr lang="en-US" dirty="0" err="1"/>
              <a:t>hak</a:t>
            </a:r>
            <a:r>
              <a:rPr lang="en-US" dirty="0"/>
              <a:t> </a:t>
            </a:r>
            <a:r>
              <a:rPr lang="en-US" dirty="0" err="1"/>
              <a:t>akses</a:t>
            </a:r>
            <a:r>
              <a:rPr lang="en-US" dirty="0"/>
              <a:t>, </a:t>
            </a:r>
            <a:r>
              <a:rPr lang="en-US" dirty="0" err="1"/>
              <a:t>spesifikasi</a:t>
            </a:r>
            <a:r>
              <a:rPr lang="en-US" dirty="0"/>
              <a:t> </a:t>
            </a:r>
            <a:r>
              <a:rPr lang="en-US" dirty="0" err="1"/>
              <a:t>perangkat</a:t>
            </a:r>
            <a:r>
              <a:rPr lang="en-US" dirty="0"/>
              <a:t> </a:t>
            </a:r>
            <a:r>
              <a:rPr lang="en-US" dirty="0" err="1"/>
              <a:t>keras</a:t>
            </a:r>
            <a:r>
              <a:rPr lang="en-US" dirty="0"/>
              <a:t> &amp; </a:t>
            </a:r>
            <a:r>
              <a:rPr lang="en-US" dirty="0" err="1"/>
              <a:t>infrastruktur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lain </a:t>
            </a:r>
            <a:r>
              <a:rPr lang="en-US" dirty="0" err="1"/>
              <a:t>sebagainya</a:t>
            </a:r>
            <a:r>
              <a:rPr lang="en-US" dirty="0"/>
              <a:t> </a:t>
            </a:r>
            <a:r>
              <a:rPr lang="en-US" dirty="0" err="1"/>
              <a:t>ditentukan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pusat</a:t>
            </a:r>
            <a:r>
              <a:rPr lang="en-US" dirty="0"/>
              <a:t> (</a:t>
            </a:r>
            <a:r>
              <a:rPr lang="en-US" dirty="0" err="1"/>
              <a:t>sentral</a:t>
            </a:r>
            <a:r>
              <a:rPr lang="en-US" dirty="0"/>
              <a:t>)</a:t>
            </a:r>
          </a:p>
          <a:p>
            <a:pPr>
              <a:buAutoNum type="arabicPeriod"/>
            </a:pPr>
            <a:r>
              <a:rPr lang="en-US" dirty="0"/>
              <a:t>Unit </a:t>
            </a:r>
            <a:r>
              <a:rPr lang="en-US" dirty="0" err="1"/>
              <a:t>teknologi</a:t>
            </a:r>
            <a:r>
              <a:rPr lang="en-US" dirty="0"/>
              <a:t> </a:t>
            </a:r>
            <a:r>
              <a:rPr lang="en-US" dirty="0" err="1"/>
              <a:t>informasi</a:t>
            </a:r>
            <a:r>
              <a:rPr lang="en-US" dirty="0"/>
              <a:t> yang </a:t>
            </a:r>
            <a:r>
              <a:rPr lang="en-US" dirty="0" err="1"/>
              <a:t>berada</a:t>
            </a:r>
            <a:r>
              <a:rPr lang="en-US" dirty="0"/>
              <a:t> di </a:t>
            </a:r>
            <a:r>
              <a:rPr lang="en-US" dirty="0" err="1"/>
              <a:t>pusat</a:t>
            </a:r>
            <a:r>
              <a:rPr lang="en-US" dirty="0"/>
              <a:t> </a:t>
            </a:r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dirty="0" err="1"/>
              <a:t>kekuasaan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/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kewenangan</a:t>
            </a:r>
            <a:r>
              <a:rPr lang="en-US" dirty="0"/>
              <a:t> yang </a:t>
            </a:r>
            <a:r>
              <a:rPr lang="en-US" dirty="0" err="1"/>
              <a:t>jauh</a:t>
            </a:r>
            <a:r>
              <a:rPr lang="en-US" dirty="0"/>
              <a:t>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besar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tinggi</a:t>
            </a:r>
            <a:r>
              <a:rPr lang="en-US" dirty="0"/>
              <a:t> </a:t>
            </a:r>
            <a:r>
              <a:rPr lang="en-US" dirty="0" err="1"/>
              <a:t>dibandingkan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unit </a:t>
            </a:r>
            <a:r>
              <a:rPr lang="en-US" dirty="0" err="1"/>
              <a:t>serupa</a:t>
            </a:r>
            <a:r>
              <a:rPr lang="en-US" dirty="0"/>
              <a:t> yang </a:t>
            </a:r>
            <a:r>
              <a:rPr lang="en-US" dirty="0" err="1"/>
              <a:t>ada</a:t>
            </a:r>
            <a:r>
              <a:rPr lang="en-US" dirty="0"/>
              <a:t> di </a:t>
            </a:r>
            <a:r>
              <a:rPr lang="en-US" dirty="0" err="1"/>
              <a:t>berbagai</a:t>
            </a:r>
            <a:r>
              <a:rPr lang="en-US" dirty="0"/>
              <a:t> </a:t>
            </a:r>
            <a:r>
              <a:rPr lang="en-US" dirty="0" err="1"/>
              <a:t>cabang</a:t>
            </a:r>
            <a:r>
              <a:rPr lang="en-US" dirty="0"/>
              <a:t> </a:t>
            </a:r>
            <a:r>
              <a:rPr lang="en-US" dirty="0" err="1"/>
              <a:t>perusahaan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unit </a:t>
            </a:r>
            <a:r>
              <a:rPr lang="en-US" dirty="0" err="1"/>
              <a:t>bisnis</a:t>
            </a:r>
            <a:r>
              <a:rPr lang="en-US" dirty="0"/>
              <a:t> </a:t>
            </a:r>
          </a:p>
          <a:p>
            <a:pPr>
              <a:buAutoNum type="arabicPeriod"/>
            </a:pPr>
            <a:r>
              <a:rPr lang="en-US" dirty="0"/>
              <a:t>Computing power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cenderung</a:t>
            </a:r>
            <a:r>
              <a:rPr lang="en-US" dirty="0"/>
              <a:t> </a:t>
            </a:r>
            <a:r>
              <a:rPr lang="en-US" dirty="0" err="1"/>
              <a:t>diletakkan</a:t>
            </a:r>
            <a:r>
              <a:rPr lang="en-US" dirty="0"/>
              <a:t> di </a:t>
            </a:r>
            <a:r>
              <a:rPr lang="en-US" dirty="0" err="1"/>
              <a:t>pusat</a:t>
            </a:r>
            <a:r>
              <a:rPr lang="en-US" dirty="0"/>
              <a:t> yang </a:t>
            </a:r>
            <a:r>
              <a:rPr lang="en-US" dirty="0" err="1"/>
              <a:t>ditandai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diinstalasinya</a:t>
            </a:r>
            <a:r>
              <a:rPr lang="en-US" dirty="0"/>
              <a:t> </a:t>
            </a:r>
            <a:r>
              <a:rPr lang="en-US" dirty="0" err="1"/>
              <a:t>sejumlah</a:t>
            </a:r>
            <a:r>
              <a:rPr lang="en-US" dirty="0"/>
              <a:t> powerful servers </a:t>
            </a:r>
            <a:r>
              <a:rPr lang="en-US" dirty="0" err="1"/>
              <a:t>dan</a:t>
            </a:r>
            <a:r>
              <a:rPr lang="en-US" dirty="0"/>
              <a:t> data warehouse yang </a:t>
            </a:r>
            <a:r>
              <a:rPr lang="en-US" dirty="0" err="1"/>
              <a:t>berisi</a:t>
            </a:r>
            <a:r>
              <a:rPr lang="en-US" dirty="0"/>
              <a:t> </a:t>
            </a:r>
            <a:r>
              <a:rPr lang="en-US" dirty="0" err="1"/>
              <a:t>seluruh</a:t>
            </a:r>
            <a:r>
              <a:rPr lang="en-US" dirty="0"/>
              <a:t> data </a:t>
            </a:r>
            <a:r>
              <a:rPr lang="en-US" dirty="0" err="1"/>
              <a:t>konsolidasi</a:t>
            </a:r>
            <a:r>
              <a:rPr lang="en-US" dirty="0"/>
              <a:t> </a:t>
            </a:r>
            <a:r>
              <a:rPr lang="en-US" dirty="0" err="1"/>
              <a:t>kantor-kantor</a:t>
            </a:r>
            <a:r>
              <a:rPr lang="en-US" dirty="0"/>
              <a:t> </a:t>
            </a:r>
            <a:r>
              <a:rPr lang="en-US" dirty="0" err="1"/>
              <a:t>cabang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9606781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Migrasi Menuju Sistem Desentralisasi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 sz="2000" dirty="0" err="1"/>
              <a:t>Keunggulan</a:t>
            </a:r>
            <a:r>
              <a:rPr lang="en-US" sz="2000" dirty="0"/>
              <a:t>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karakteristik</a:t>
            </a:r>
            <a:r>
              <a:rPr lang="en-US" sz="2000" dirty="0"/>
              <a:t> </a:t>
            </a:r>
            <a:r>
              <a:rPr lang="en-US" sz="2000" dirty="0" err="1"/>
              <a:t>Desentralisasi</a:t>
            </a:r>
            <a:r>
              <a:rPr lang="en-US" sz="2000" dirty="0"/>
              <a:t>: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dirty="0" err="1"/>
              <a:t>Kerangka</a:t>
            </a:r>
            <a:r>
              <a:rPr lang="en-US" sz="2000" dirty="0"/>
              <a:t> </a:t>
            </a:r>
            <a:r>
              <a:rPr lang="en-US" sz="2000" dirty="0" err="1"/>
              <a:t>strategis</a:t>
            </a:r>
            <a:r>
              <a:rPr lang="en-US" sz="2000" dirty="0"/>
              <a:t> SI </a:t>
            </a:r>
            <a:r>
              <a:rPr lang="en-US" sz="2000" dirty="0" err="1"/>
              <a:t>korporat</a:t>
            </a:r>
            <a:r>
              <a:rPr lang="en-US" sz="2000" dirty="0"/>
              <a:t> (</a:t>
            </a:r>
            <a:r>
              <a:rPr lang="en-US" sz="2000" dirty="0" err="1"/>
              <a:t>dokumen</a:t>
            </a:r>
            <a:r>
              <a:rPr lang="en-US" sz="2000" dirty="0"/>
              <a:t> formal </a:t>
            </a:r>
            <a:r>
              <a:rPr lang="en-US" sz="2000" dirty="0" err="1"/>
              <a:t>Masterplan</a:t>
            </a:r>
            <a:r>
              <a:rPr lang="en-US" sz="2000" dirty="0"/>
              <a:t> </a:t>
            </a:r>
            <a:r>
              <a:rPr lang="en-US" sz="2000" dirty="0" err="1"/>
              <a:t>atau</a:t>
            </a:r>
            <a:r>
              <a:rPr lang="en-US" sz="2000" dirty="0"/>
              <a:t> Information System Strategic Planning)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dirty="0" err="1"/>
              <a:t>Perangkat</a:t>
            </a:r>
            <a:r>
              <a:rPr lang="en-US" sz="2000" dirty="0"/>
              <a:t>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komponen</a:t>
            </a:r>
            <a:r>
              <a:rPr lang="en-US" sz="2000" dirty="0"/>
              <a:t> </a:t>
            </a:r>
            <a:r>
              <a:rPr lang="en-US" sz="2000" dirty="0" err="1"/>
              <a:t>Teknologi</a:t>
            </a:r>
            <a:r>
              <a:rPr lang="en-US" sz="2000" dirty="0"/>
              <a:t> </a:t>
            </a:r>
            <a:r>
              <a:rPr lang="en-US" sz="2000" dirty="0" err="1"/>
              <a:t>Informasi</a:t>
            </a:r>
            <a:r>
              <a:rPr lang="en-US" sz="2000" dirty="0"/>
              <a:t>  </a:t>
            </a:r>
            <a:r>
              <a:rPr lang="en-US" sz="2000" dirty="0" err="1"/>
              <a:t>dikembangkan</a:t>
            </a:r>
            <a:r>
              <a:rPr lang="en-US" sz="2000" dirty="0"/>
              <a:t> </a:t>
            </a:r>
            <a:r>
              <a:rPr lang="en-US" sz="2000" dirty="0" err="1"/>
              <a:t>berdasarkan</a:t>
            </a:r>
            <a:r>
              <a:rPr lang="en-US" sz="2000" dirty="0"/>
              <a:t> consensus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negosiasi</a:t>
            </a:r>
            <a:r>
              <a:rPr lang="en-US" sz="2000" dirty="0"/>
              <a:t> </a:t>
            </a:r>
            <a:r>
              <a:rPr lang="en-US" sz="2000" dirty="0" err="1"/>
              <a:t>bersama</a:t>
            </a:r>
            <a:r>
              <a:rPr lang="en-US" sz="2000" dirty="0"/>
              <a:t> (</a:t>
            </a:r>
            <a:r>
              <a:rPr lang="en-US" sz="2000" dirty="0" err="1"/>
              <a:t>perwakilan</a:t>
            </a:r>
            <a:r>
              <a:rPr lang="en-US" sz="2000" dirty="0"/>
              <a:t> </a:t>
            </a:r>
            <a:r>
              <a:rPr lang="en-US" sz="2000" dirty="0" err="1"/>
              <a:t>masing-masing</a:t>
            </a:r>
            <a:r>
              <a:rPr lang="en-US" sz="2000" dirty="0"/>
              <a:t> unit </a:t>
            </a:r>
            <a:r>
              <a:rPr lang="en-US" sz="2000" dirty="0" err="1"/>
              <a:t>bisnis</a:t>
            </a:r>
            <a:r>
              <a:rPr lang="en-US" sz="2000" dirty="0"/>
              <a:t>)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dirty="0" err="1"/>
              <a:t>Setiap</a:t>
            </a:r>
            <a:r>
              <a:rPr lang="en-US" sz="2000" dirty="0"/>
              <a:t> </a:t>
            </a:r>
            <a:r>
              <a:rPr lang="en-US" sz="2000" dirty="0" err="1"/>
              <a:t>pengambilan</a:t>
            </a:r>
            <a:r>
              <a:rPr lang="en-US" sz="2000" dirty="0"/>
              <a:t> </a:t>
            </a:r>
            <a:r>
              <a:rPr lang="en-US" sz="2000" dirty="0" err="1"/>
              <a:t>keputusan</a:t>
            </a:r>
            <a:r>
              <a:rPr lang="en-US" sz="2000" dirty="0"/>
              <a:t> </a:t>
            </a:r>
            <a:r>
              <a:rPr lang="en-US" sz="2000" dirty="0" err="1"/>
              <a:t>dilakukan</a:t>
            </a:r>
            <a:r>
              <a:rPr lang="en-US" sz="2000" dirty="0"/>
              <a:t> </a:t>
            </a:r>
            <a:r>
              <a:rPr lang="en-US" sz="2000" dirty="0" err="1"/>
              <a:t>secara</a:t>
            </a:r>
            <a:r>
              <a:rPr lang="en-US" sz="2000" dirty="0"/>
              <a:t> </a:t>
            </a:r>
            <a:r>
              <a:rPr lang="en-US" sz="2000" dirty="0" err="1"/>
              <a:t>bersama-sama</a:t>
            </a:r>
            <a:r>
              <a:rPr lang="en-US" sz="2000" dirty="0"/>
              <a:t> </a:t>
            </a:r>
            <a:r>
              <a:rPr lang="en-US" sz="2000" dirty="0" err="1"/>
              <a:t>melalui</a:t>
            </a:r>
            <a:r>
              <a:rPr lang="en-US" sz="2000" dirty="0"/>
              <a:t> forum </a:t>
            </a:r>
            <a:r>
              <a:rPr lang="en-US" sz="2000" dirty="0" err="1"/>
              <a:t>resmi</a:t>
            </a:r>
            <a:r>
              <a:rPr lang="en-US" sz="2000" dirty="0"/>
              <a:t> (</a:t>
            </a:r>
            <a:r>
              <a:rPr lang="en-US" sz="2000" dirty="0" err="1"/>
              <a:t>rapat</a:t>
            </a:r>
            <a:r>
              <a:rPr lang="en-US" sz="2000" dirty="0"/>
              <a:t>)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dirty="0" err="1"/>
              <a:t>Terbentuk</a:t>
            </a:r>
            <a:r>
              <a:rPr lang="en-US" sz="2000" dirty="0"/>
              <a:t> </a:t>
            </a:r>
            <a:r>
              <a:rPr lang="en-US" sz="2000" dirty="0" err="1"/>
              <a:t>suatu</a:t>
            </a:r>
            <a:r>
              <a:rPr lang="en-US" sz="2000" dirty="0"/>
              <a:t> </a:t>
            </a:r>
            <a:r>
              <a:rPr lang="en-US" sz="2000" dirty="0" err="1"/>
              <a:t>tim</a:t>
            </a:r>
            <a:r>
              <a:rPr lang="en-US" sz="2000" dirty="0"/>
              <a:t> </a:t>
            </a:r>
            <a:r>
              <a:rPr lang="en-US" sz="2000" dirty="0" err="1"/>
              <a:t>spesialis</a:t>
            </a:r>
            <a:r>
              <a:rPr lang="en-US" sz="2000" dirty="0"/>
              <a:t> TI (</a:t>
            </a:r>
            <a:r>
              <a:rPr lang="en-US" sz="2000" dirty="0" err="1"/>
              <a:t>penasehat</a:t>
            </a:r>
            <a:r>
              <a:rPr lang="en-US" sz="2000" dirty="0"/>
              <a:t>/</a:t>
            </a:r>
            <a:r>
              <a:rPr lang="en-US" sz="2000" dirty="0" err="1"/>
              <a:t>konsultan</a:t>
            </a:r>
            <a:r>
              <a:rPr lang="en-US" sz="2000" dirty="0"/>
              <a:t> internal </a:t>
            </a:r>
            <a:r>
              <a:rPr lang="en-US" sz="2000" dirty="0" err="1"/>
              <a:t>untuk</a:t>
            </a:r>
            <a:r>
              <a:rPr lang="en-US" sz="2000" dirty="0"/>
              <a:t> </a:t>
            </a:r>
            <a:r>
              <a:rPr lang="en-US" sz="2000" dirty="0" err="1"/>
              <a:t>melayani</a:t>
            </a:r>
            <a:r>
              <a:rPr lang="en-US" sz="2000" dirty="0"/>
              <a:t> </a:t>
            </a:r>
            <a:r>
              <a:rPr lang="en-US" sz="2000" dirty="0" err="1"/>
              <a:t>kebutuhan</a:t>
            </a:r>
            <a:r>
              <a:rPr lang="en-US" sz="2000" dirty="0"/>
              <a:t> stakeholder &amp; user yang </a:t>
            </a:r>
            <a:r>
              <a:rPr lang="en-US" sz="2000" dirty="0" err="1"/>
              <a:t>ada</a:t>
            </a:r>
            <a:r>
              <a:rPr lang="en-US" sz="2000" dirty="0"/>
              <a:t> di </a:t>
            </a:r>
            <a:r>
              <a:rPr lang="en-US" sz="2000" dirty="0" err="1"/>
              <a:t>perusahaan</a:t>
            </a:r>
            <a:r>
              <a:rPr lang="en-US" sz="2000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8482036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Sentralisasi vs. Desentralisasi</a:t>
            </a:r>
            <a:br>
              <a:rPr lang="en-US" dirty="0"/>
            </a:br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61394583"/>
              </p:ext>
            </p:extLst>
          </p:nvPr>
        </p:nvGraphicFramePr>
        <p:xfrm>
          <a:off x="1213472" y="1706258"/>
          <a:ext cx="10264030" cy="428546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3806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0979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22145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39471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94999">
                <a:tc>
                  <a:txBody>
                    <a:bodyPr/>
                    <a:lstStyle/>
                    <a:p>
                      <a:r>
                        <a:rPr lang="en-US" dirty="0"/>
                        <a:t>No.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Aspect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Centralized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Decentralized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54381"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Strategy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Decided at the top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Decided in consultation and partnership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94999">
                <a:tc>
                  <a:txBody>
                    <a:bodyPr/>
                    <a:lstStyle/>
                    <a:p>
                      <a:r>
                        <a:rPr lang="en-US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System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Unified, integrated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Federal, interfacing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220545">
                <a:tc>
                  <a:txBody>
                    <a:bodyPr/>
                    <a:lstStyle/>
                    <a:p>
                      <a:r>
                        <a:rPr lang="en-US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Specialists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Powerful,</a:t>
                      </a:r>
                      <a:r>
                        <a:rPr lang="en-US" baseline="0" dirty="0"/>
                        <a:t> distinct part </a:t>
                      </a:r>
                      <a:r>
                        <a:rPr lang="en-US" baseline="0" dirty="0" err="1"/>
                        <a:t>oforganization</a:t>
                      </a:r>
                      <a:r>
                        <a:rPr lang="en-US" baseline="0" dirty="0"/>
                        <a:t>, decide for others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Internal suppliers, act as supporters</a:t>
                      </a:r>
                      <a:r>
                        <a:rPr lang="en-US" baseline="0" dirty="0"/>
                        <a:t> and facilitators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220545">
                <a:tc>
                  <a:txBody>
                    <a:bodyPr/>
                    <a:lstStyle/>
                    <a:p>
                      <a:r>
                        <a:rPr lang="en-US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Computing Power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Most power found in the center in the form of minis and mainframes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Users have direct access to more power via PCs and work group computing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2282138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Penutup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1464527"/>
            <a:ext cx="8915400" cy="4690945"/>
          </a:xfrm>
        </p:spPr>
        <p:txBody>
          <a:bodyPr anchor="ctr">
            <a:noAutofit/>
          </a:bodyPr>
          <a:lstStyle/>
          <a:p>
            <a:pPr marL="0" indent="0">
              <a:buNone/>
            </a:pPr>
            <a:r>
              <a:rPr lang="en-US" sz="2800" dirty="0" err="1"/>
              <a:t>Jiwa</a:t>
            </a:r>
            <a:r>
              <a:rPr lang="en-US" sz="2800" dirty="0"/>
              <a:t> “user oriented” </a:t>
            </a:r>
            <a:r>
              <a:rPr lang="en-US" sz="2800" dirty="0" err="1"/>
              <a:t>atau</a:t>
            </a:r>
            <a:r>
              <a:rPr lang="en-US" sz="2800" dirty="0"/>
              <a:t> “customer oriented” </a:t>
            </a:r>
            <a:r>
              <a:rPr lang="en-US" sz="2800" dirty="0" err="1"/>
              <a:t>inilah</a:t>
            </a:r>
            <a:r>
              <a:rPr lang="en-US" sz="2800" dirty="0"/>
              <a:t> yang </a:t>
            </a:r>
            <a:r>
              <a:rPr lang="en-US" sz="2800" dirty="0" err="1"/>
              <a:t>akan</a:t>
            </a:r>
            <a:r>
              <a:rPr lang="en-US" sz="2800" dirty="0"/>
              <a:t> </a:t>
            </a:r>
            <a:r>
              <a:rPr lang="en-US" sz="2800" dirty="0" err="1"/>
              <a:t>menjadi</a:t>
            </a:r>
            <a:r>
              <a:rPr lang="en-US" sz="2800" dirty="0"/>
              <a:t> </a:t>
            </a:r>
            <a:r>
              <a:rPr lang="en-US" sz="2800" dirty="0" err="1"/>
              <a:t>kunci</a:t>
            </a:r>
            <a:r>
              <a:rPr lang="en-US" sz="2800" dirty="0"/>
              <a:t> </a:t>
            </a:r>
            <a:r>
              <a:rPr lang="en-US" sz="2800" dirty="0" err="1"/>
              <a:t>sukses</a:t>
            </a:r>
            <a:r>
              <a:rPr lang="en-US" sz="2800" dirty="0"/>
              <a:t> </a:t>
            </a:r>
            <a:r>
              <a:rPr lang="en-US" sz="2800" dirty="0" err="1"/>
              <a:t>tidaknya</a:t>
            </a:r>
            <a:r>
              <a:rPr lang="en-US" sz="2800" dirty="0"/>
              <a:t> </a:t>
            </a:r>
            <a:r>
              <a:rPr lang="en-US" sz="2800" dirty="0" err="1"/>
              <a:t>perusahaan</a:t>
            </a:r>
            <a:r>
              <a:rPr lang="en-US" sz="2800" dirty="0"/>
              <a:t>/</a:t>
            </a:r>
            <a:r>
              <a:rPr lang="en-US" sz="2800" dirty="0" err="1"/>
              <a:t>organisasi</a:t>
            </a:r>
            <a:r>
              <a:rPr lang="en-US" sz="2800" dirty="0"/>
              <a:t> </a:t>
            </a:r>
            <a:r>
              <a:rPr lang="en-US" sz="2800" dirty="0" err="1"/>
              <a:t>dalam</a:t>
            </a:r>
            <a:r>
              <a:rPr lang="en-US" sz="2800" dirty="0"/>
              <a:t> </a:t>
            </a:r>
            <a:r>
              <a:rPr lang="en-US" sz="2800" dirty="0" err="1"/>
              <a:t>mengelola</a:t>
            </a:r>
            <a:r>
              <a:rPr lang="en-US" sz="2800" dirty="0"/>
              <a:t> </a:t>
            </a:r>
            <a:r>
              <a:rPr lang="en-US" sz="2800" dirty="0" err="1"/>
              <a:t>sistem</a:t>
            </a:r>
            <a:r>
              <a:rPr lang="en-US" sz="2800" dirty="0"/>
              <a:t> </a:t>
            </a:r>
            <a:r>
              <a:rPr lang="en-US" sz="2800" dirty="0" err="1"/>
              <a:t>informasinya</a:t>
            </a:r>
            <a:r>
              <a:rPr lang="en-US" sz="280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8173944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2795810"/>
            <a:ext cx="8911687" cy="1280890"/>
          </a:xfrm>
        </p:spPr>
        <p:txBody>
          <a:bodyPr anchor="ctr">
            <a:normAutofit fontScale="90000"/>
          </a:bodyPr>
          <a:lstStyle/>
          <a:p>
            <a:pPr algn="ctr"/>
            <a:r>
              <a:rPr lang="en-US" sz="8000" b="1" dirty="0"/>
              <a:t>END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228825137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2E5369"/>
      </a:dk2>
      <a:lt2>
        <a:srgbClr val="CFE2E7"/>
      </a:lt2>
      <a:accent1>
        <a:srgbClr val="353535"/>
      </a:accent1>
      <a:accent2>
        <a:srgbClr val="31B4E6"/>
      </a:accent2>
      <a:accent3>
        <a:srgbClr val="265991"/>
      </a:accent3>
      <a:accent4>
        <a:srgbClr val="7E40CC"/>
      </a:accent4>
      <a:accent5>
        <a:srgbClr val="B927E9"/>
      </a:accent5>
      <a:accent6>
        <a:srgbClr val="E833BF"/>
      </a:accent6>
      <a:hlink>
        <a:srgbClr val="2DA0F1"/>
      </a:hlink>
      <a:folHlink>
        <a:srgbClr val="7ED1E6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4F34B87B-9C7A-41AE-A6CB-48536223DFF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245</TotalTime>
  <Words>371</Words>
  <Application>Microsoft Office PowerPoint</Application>
  <PresentationFormat>Widescreen</PresentationFormat>
  <Paragraphs>49</Paragraphs>
  <Slides>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Century Gothic</vt:lpstr>
      <vt:lpstr>Wingdings 3</vt:lpstr>
      <vt:lpstr>Wisp</vt:lpstr>
      <vt:lpstr>TATA KELOLA SISTEM DAN TEKNOLOGI INFORMASI</vt:lpstr>
      <vt:lpstr>PERTEMUAN 5</vt:lpstr>
      <vt:lpstr>OUTLINE</vt:lpstr>
      <vt:lpstr>Pendahuluan</vt:lpstr>
      <vt:lpstr>Sejarah Sistem Sentralisasi</vt:lpstr>
      <vt:lpstr>Migrasi Menuju Sistem Desentralisasi</vt:lpstr>
      <vt:lpstr>Sentralisasi vs. Desentralisasi </vt:lpstr>
      <vt:lpstr>Penutup</vt:lpstr>
      <vt:lpstr>END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TATA KELOLA SISTEM DAN TEKNOLOGI INFORMASI</dc:title>
  <dc:creator>asus</dc:creator>
  <cp:lastModifiedBy>Oci Asus</cp:lastModifiedBy>
  <cp:revision>48</cp:revision>
  <dcterms:created xsi:type="dcterms:W3CDTF">2019-10-11T13:22:16Z</dcterms:created>
  <dcterms:modified xsi:type="dcterms:W3CDTF">2023-10-23T00:57:59Z</dcterms:modified>
</cp:coreProperties>
</file>