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57" r:id="rId4"/>
    <p:sldId id="260" r:id="rId5"/>
    <p:sldId id="258" r:id="rId6"/>
    <p:sldId id="277" r:id="rId7"/>
    <p:sldId id="261" r:id="rId8"/>
    <p:sldId id="262" r:id="rId9"/>
    <p:sldId id="263" r:id="rId10"/>
    <p:sldId id="264" r:id="rId11"/>
    <p:sldId id="265" r:id="rId12"/>
    <p:sldId id="266" r:id="rId13"/>
    <p:sldId id="274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67" d="100"/>
          <a:sy n="67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62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2590800"/>
            <a:ext cx="9144000" cy="3048000"/>
          </a:xfrm>
        </p:spPr>
        <p:txBody>
          <a:bodyPr>
            <a:noAutofit/>
          </a:bodyPr>
          <a:lstStyle/>
          <a:p>
            <a:r>
              <a:rPr lang="en-ID" sz="4000" b="1" i="0">
                <a:solidFill>
                  <a:srgbClr val="0F111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MANAJEMEN MUTU PARIWISATA</a:t>
            </a:r>
          </a:p>
          <a:p>
            <a:r>
              <a:rPr lang="en-ID" sz="3600" b="1">
                <a:solidFill>
                  <a:srgbClr val="0F111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PERTEMUAN 5</a:t>
            </a:r>
          </a:p>
          <a:p>
            <a:endParaRPr lang="en-ID" sz="3600" b="1">
              <a:solidFill>
                <a:srgbClr val="0F1115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ID" sz="3200" b="1" i="0">
                <a:solidFill>
                  <a:srgbClr val="0F1115"/>
                </a:solidFill>
                <a:effectLst/>
              </a:rPr>
              <a:t>Kompetensi SDM, Training, dan Hospitality</a:t>
            </a:r>
            <a:endParaRPr lang="en-US" sz="3200" dirty="0">
              <a:solidFill>
                <a:schemeClr val="tx1"/>
              </a:solidFill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63F8D5F-1793-C8C4-80F8-895EA71503EA}"/>
              </a:ext>
            </a:extLst>
          </p:cNvPr>
          <p:cNvSpPr txBox="1"/>
          <p:nvPr/>
        </p:nvSpPr>
        <p:spPr>
          <a:xfrm>
            <a:off x="152400" y="427436"/>
            <a:ext cx="8839200" cy="59323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Studi Kasus &amp; Best Practices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 Penerapan yang Berhasil:</a:t>
            </a:r>
            <a:endParaRPr lang="en-ID" sz="28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Hotel Berbintang 5: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Program "Budaya Senyum" dan training bahasa isyarat untuk inklusivitas.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Tour Operator Terkemuka: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Sertifikasi wajib bagi pemandu wisata dan program homestay untuk immersive cultural experience.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Destinasi Wisata: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Pelatihan masyarakat lokal menjadi pelaku usaha dan pemandu wisata desa (community-based tourism).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20A86E-7A9D-8B4E-2F89-AEFF2CF65AF0}"/>
              </a:ext>
            </a:extLst>
          </p:cNvPr>
          <p:cNvSpPr txBox="1"/>
          <p:nvPr/>
        </p:nvSpPr>
        <p:spPr>
          <a:xfrm>
            <a:off x="304800" y="72990"/>
            <a:ext cx="8534400" cy="6799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 &amp; Strategi Ke Depan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 turnover SDM yang tinggi.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Keterbatasan anggaran untuk training yang berkualitas.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Perkembangan teknologi dan perubahan perilaku wisatawan.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Strategi: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Kemitraan: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Kolaborasi antara industri, pemerintah, dan lembaga pendidikan (vokasi).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Digital Training: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Memanfaatkan e-learning untuk efisiensi biaya.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Career Path yang Jelas: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Membuat rencana karier yang menarik untuk mempertahankan SDM terbaik.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00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D5EF0BF-2F36-EC15-51DB-3C2DC7834214}"/>
              </a:ext>
            </a:extLst>
          </p:cNvPr>
          <p:cNvSpPr txBox="1"/>
          <p:nvPr/>
        </p:nvSpPr>
        <p:spPr>
          <a:xfrm>
            <a:off x="38100" y="309562"/>
            <a:ext cx="9296400" cy="4980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Simpulan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Mutu pariwisata sangat ditentukan oleh kualitas SDM yang kompeten dan memiliki jiwa hospitality.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Kompetensi (hard skill &amp; soft skill) dan nilai hospitality adalah dua sisi mata uang yang tidak terpisahkan.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Program training yang berkelanjutan dan terstruktur adalah kunci untuk mengembangkan dan mempertahankan mutu SDM pariwisata.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Pendekatan manajemen SDM yang berkelanjutan diperlukan unt</a:t>
            </a: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uk menciptakan pariwisata yang berkualitas dan bertanggung jawab.</a:t>
            </a:r>
          </a:p>
          <a:p>
            <a:pPr algn="l">
              <a:spcBef>
                <a:spcPts val="1200"/>
              </a:spcBef>
              <a:spcAft>
                <a:spcPts val="600"/>
              </a:spcAft>
            </a:pP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2209800"/>
            <a:ext cx="6400800" cy="1752600"/>
          </a:xfrm>
        </p:spPr>
        <p:txBody>
          <a:bodyPr>
            <a:normAutofit/>
          </a:bodyPr>
          <a:lstStyle/>
          <a:p>
            <a:r>
              <a:rPr lang="en-US" sz="5400" i="1" dirty="0">
                <a:solidFill>
                  <a:schemeClr val="tx1"/>
                </a:solidFill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133654"/>
            <a:ext cx="8610600" cy="393904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b="1">
                <a:solidFill>
                  <a:srgbClr val="0F1115"/>
                </a:solidFill>
                <a:effectLst/>
                <a:latin typeface="quote-cjk-patch"/>
              </a:rPr>
              <a:t>Konsep Dasar Manajemen Mutu Pariwisata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024169-6C0C-8D94-CC7A-567AC81EEB72}"/>
              </a:ext>
            </a:extLst>
          </p:cNvPr>
          <p:cNvSpPr txBox="1"/>
          <p:nvPr/>
        </p:nvSpPr>
        <p:spPr>
          <a:xfrm>
            <a:off x="-38100" y="779667"/>
            <a:ext cx="9220200" cy="57323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Definisi:</a:t>
            </a:r>
            <a:b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</a:b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Manajemen mutu pariwisata adalah suatu pendekatan sistematis untuk mengelola semua elemen dalam industri pariwisata guna memenuhi atau melampaui harapan wisatawan, sehingga menciptakan nilai dan keberlanjutan.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Fokus Utama: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Kualitas Destinasi (Attraction)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Kualitas Fasilitas (Amenities)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quote-cjk-patch"/>
              </a:rPr>
              <a:t>Kualitas Aksesibilitas (Accessibility)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quote-cjk-patch"/>
              </a:rPr>
              <a:t>Kualitas Layanan (SDM &amp; Hospitality)</a:t>
            </a: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85092D91-EE20-44C6-9E19-01DDEE985BFE}"/>
              </a:ext>
            </a:extLst>
          </p:cNvPr>
          <p:cNvSpPr txBox="1"/>
          <p:nvPr/>
        </p:nvSpPr>
        <p:spPr>
          <a:xfrm>
            <a:off x="140493" y="304800"/>
            <a:ext cx="8763000" cy="6858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SDM sebagai Pilar Utama Mutu Pariwisata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Peran Sentral SDM:</a:t>
            </a:r>
            <a:b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SDM dalam pariwisata bukan hanya sebagai pekerja, tetapi sebagai </a:t>
            </a: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"aktor"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yang menghidupkan pengalaman wisata.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Frontliner: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Resepsionis, pelayan, pemandu wisata.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Back Office: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Chef, housekeeping, manajer.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Semuanya berkontribusi langsung terhadap persepsi mutu.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Tantangan SDM Pariwisata Indonesia: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Keterampilan (skill) yang belum merata.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Mentalitas pelayanan (service mindset) yang perlu ditingkatkan.</a:t>
            </a:r>
            <a:b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(Sumber: Kurniansah &amp; Rekan, 2024)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en-ID" sz="2400"/>
            </a:b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D82F548-5CD5-DF8C-D664-CE651BEF9E11}"/>
              </a:ext>
            </a:extLst>
          </p:cNvPr>
          <p:cNvSpPr txBox="1"/>
          <p:nvPr/>
        </p:nvSpPr>
        <p:spPr>
          <a:xfrm>
            <a:off x="342900" y="400050"/>
            <a:ext cx="8801100" cy="59862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Kompetensi SDM Pariwisata (1)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 itu Kompetensi?</a:t>
            </a:r>
            <a:b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Kombinasi dari pengetahuan (knowledge), keterampilan (skill), dan sikap (attitude) yang diperlukan untuk melakukan suatu pekerjaan dengan baik.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Jenis-Jenis Kompetensi Inti: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Kompetensi Teknis (Hard Skill):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Pengetahuan tentang produk wisata.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Kemampuan berbahasa asing.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Keahlian operasional (contoh: mixology, guiding technique).</a:t>
            </a:r>
          </a:p>
          <a:p>
            <a:pPr>
              <a:buNone/>
            </a:pPr>
            <a:br>
              <a:rPr lang="en-ID"/>
            </a:b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C6FED1-B13F-6B7C-21C4-ABFFCF3E844B}"/>
              </a:ext>
            </a:extLst>
          </p:cNvPr>
          <p:cNvSpPr txBox="1"/>
          <p:nvPr/>
        </p:nvSpPr>
        <p:spPr>
          <a:xfrm>
            <a:off x="419100" y="148424"/>
            <a:ext cx="8305800" cy="62658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Kompetensi SDM Pariwisata (2)</a:t>
            </a:r>
          </a:p>
          <a:p>
            <a:pPr algn="l">
              <a:spcBef>
                <a:spcPts val="1200"/>
              </a:spcBef>
              <a:spcAft>
                <a:spcPts val="600"/>
              </a:spcAft>
              <a:buFont typeface="+mj-lt"/>
              <a:buAutoNum type="arabicPeriod" startAt="2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Kompetensi Non-Teknis (Soft Skill):</a:t>
            </a:r>
            <a:endParaRPr lang="en-ID" sz="28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+mj-lt"/>
              <a:buAutoNum type="arabicPeriod" startAt="2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Komunikasi: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Mendengarkan aktif dan menyampaikan informasi dengan jelas.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 startAt="2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Kerja Sama Tim: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Sinergi antar divisi.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 startAt="2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Problem Solving: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Menangani keluhan dengan cepat dan efektif.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+mj-lt"/>
              <a:buAutoNum type="arabicPeriod" startAt="2"/>
            </a:pPr>
            <a:r>
              <a:rPr lang="en-ID" sz="28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Adaptabilitas:</a:t>
            </a:r>
            <a:r>
              <a:rPr lang="en-ID" sz="28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Menghadapi berbagai karakter wisatawan.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r>
              <a:rPr lang="en-ID" sz="28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(Sumber: Marhaeni, 2024; Siregar, 2025)</a:t>
            </a:r>
            <a:endParaRPr lang="en-ID" sz="28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B711892-4CB1-E623-55B3-0A205BD31569}"/>
              </a:ext>
            </a:extLst>
          </p:cNvPr>
          <p:cNvSpPr txBox="1"/>
          <p:nvPr/>
        </p:nvSpPr>
        <p:spPr>
          <a:xfrm>
            <a:off x="304800" y="1219200"/>
            <a:ext cx="8534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sz="24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B76244-3F25-C959-CC78-C7DC776264E1}"/>
              </a:ext>
            </a:extLst>
          </p:cNvPr>
          <p:cNvSpPr txBox="1"/>
          <p:nvPr/>
        </p:nvSpPr>
        <p:spPr>
          <a:xfrm>
            <a:off x="319087" y="152400"/>
            <a:ext cx="8077200" cy="6950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2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Konsep Hospitality dalam Mutu Layanan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Hospitality lebih dari sekadar Service: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Service (Layanan):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Tindakan memenuhi kebutuhan dasar (contoh: mengantar makanan).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Hospitality (Keramahan):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Cara memberikan layanan dengan hati, menciptakan hubungan emosional dan pengalaman yang berkesan (contoh: mengingat nama tamu, memberikan saran personal).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Prinsip Dasar Hospitality: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Senyum, Sapa, Salam (3S).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Antisipatif: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Memahami kebutuhan tamu sebelum diminta.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Empati: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Merasakan apa yang dirasakan tamu.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233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D45A3B1-7429-A468-9398-056121F624C4}"/>
              </a:ext>
            </a:extLst>
          </p:cNvPr>
          <p:cNvSpPr txBox="1"/>
          <p:nvPr/>
        </p:nvSpPr>
        <p:spPr>
          <a:xfrm>
            <a:off x="419100" y="152400"/>
            <a:ext cx="8305800" cy="435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it-IT" sz="3600" b="1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EF2FD-83D4-E08D-1D0A-54F9AE59A8EF}"/>
              </a:ext>
            </a:extLst>
          </p:cNvPr>
          <p:cNvSpPr txBox="1"/>
          <p:nvPr/>
        </p:nvSpPr>
        <p:spPr>
          <a:xfrm>
            <a:off x="95250" y="587840"/>
            <a:ext cx="9067800" cy="58041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Pentingnya Training bagi Pengembangan SDM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Training sebagai Investasi, bukan Biaya.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Fungsi Training: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Bridging the Gap: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Menjembatani kesenjangan antara kompetensi yang dimiliki dengan yang dibutuhkan.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Standardisasi: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Menyeragamkan kualitas layanan sesuai standar perusahaan.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Motivasi: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Meningkatkan kepercayaan diri dan loyalitas karyawan.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Inovasi: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Memperkenalkan teknik dan tren layanan terbaru.</a:t>
            </a:r>
            <a:b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400" b="0" i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(Sumber: Rahayu dkk., 2022; Marhaeni, 2024)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en-ID"/>
            </a:br>
            <a:endParaRPr lang="en-ID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BB5574D-2B43-2850-A888-D2E3A5820D58}"/>
              </a:ext>
            </a:extLst>
          </p:cNvPr>
          <p:cNvSpPr txBox="1"/>
          <p:nvPr/>
        </p:nvSpPr>
        <p:spPr>
          <a:xfrm>
            <a:off x="342900" y="228600"/>
            <a:ext cx="8458200" cy="5568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8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Jenis-Jenis Program Training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Training Berdasarkan Waktu: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Induction Training: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Untuk karyawan baru.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In-Service Training: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Untuk pengembangan skill selama bekerja.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Refresher Training: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Penyegaran kembali.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Training Berdasarkan Materi:</a:t>
            </a: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Technical Skill Training: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(e.g., penggunaan sistem reservasi baru).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Soft Skill Training: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(e.g., handling complaint, negosiasi).</a:t>
            </a:r>
          </a:p>
          <a:p>
            <a:pPr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0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Hospitality &amp; Service Excellence Training:</a:t>
            </a:r>
            <a:r>
              <a:rPr lang="en-ID" sz="20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Menanamkan budaya keramahan.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CD821F-5810-AAD7-2F1D-CA9F134E969F}"/>
              </a:ext>
            </a:extLst>
          </p:cNvPr>
          <p:cNvSpPr txBox="1"/>
          <p:nvPr/>
        </p:nvSpPr>
        <p:spPr>
          <a:xfrm>
            <a:off x="228600" y="304800"/>
            <a:ext cx="9144000" cy="5342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SDM Pariwisata Berkelanjutan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 Haki Sekarang, Tapi Juga Masa Depan.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Konsep SDM berkelanjutan memastikan pengembangan kompetensi sejalan dengan prinsip ekonomi, sosial, dan lingkungan.</a:t>
            </a:r>
          </a:p>
          <a:p>
            <a:pPr algn="l">
              <a:spcBef>
                <a:spcPts val="45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Contoh Penerapan: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l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Training tentang </a:t>
            </a: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wisata berkelanjutan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dan </a:t>
            </a:r>
            <a:r>
              <a:rPr lang="en-ID" sz="2400" b="1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etika berinteraksi dengan alam/budaya lokal</a:t>
            </a: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Pengembangan karier jangka panjang untuk mengurangi turnover.</a:t>
            </a:r>
          </a:p>
          <a:p>
            <a:pPr marL="742950" lvl="1" indent="-285750" algn="l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D" sz="2400" b="0" i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Pemberdayaan masyarakat lokal sebagai SDM inti.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</a:pPr>
            <a:endParaRPr lang="en-ID" sz="20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4580</TotalTime>
  <Words>764</Words>
  <Application>Microsoft Office PowerPoint</Application>
  <PresentationFormat>On-screen Show (4:3)</PresentationFormat>
  <Paragraphs>87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538</cp:revision>
  <cp:lastPrinted>2017-08-29T02:54:51Z</cp:lastPrinted>
  <dcterms:created xsi:type="dcterms:W3CDTF">2010-04-18T12:06:30Z</dcterms:created>
  <dcterms:modified xsi:type="dcterms:W3CDTF">2025-10-20T02:01:31Z</dcterms:modified>
</cp:coreProperties>
</file>