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209800"/>
            <a:ext cx="9144000" cy="2209800"/>
          </a:xfrm>
        </p:spPr>
        <p:txBody>
          <a:bodyPr>
            <a:noAutofit/>
          </a:bodyPr>
          <a:lstStyle/>
          <a:p>
            <a:pPr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PENGANTAR SISTEM INFORMASI</a:t>
            </a:r>
          </a:p>
          <a:p>
            <a:pPr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 PARIWISATA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B476CD-BFEF-6703-2011-B92148BC3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815528"/>
              </p:ext>
            </p:extLst>
          </p:nvPr>
        </p:nvGraphicFramePr>
        <p:xfrm>
          <a:off x="835315" y="3724275"/>
          <a:ext cx="8229600" cy="6096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55210099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61583985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fontAlgn="t"/>
                      <a:r>
                        <a:rPr lang="en-ID" sz="2000">
                          <a:effectLst/>
                        </a:rPr>
                        <a:t>Sistem Informasi Digital Pariwisata</a:t>
                      </a:r>
                    </a:p>
                  </a:txBody>
                  <a:tcPr marL="44186" marR="44186" marT="44186" marB="44186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5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ID" sz="1000">
                        <a:effectLst/>
                      </a:endParaRPr>
                    </a:p>
                  </a:txBody>
                  <a:tcPr marL="44186" marR="44186" marT="44186" marB="44186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33464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E5E6F048-3299-D5EE-6871-184A29389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29525"/>
            <a:ext cx="1847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229600" cy="685800"/>
          </a:xfrm>
        </p:spPr>
        <p:txBody>
          <a:bodyPr>
            <a:noAutofit/>
          </a:bodyPr>
          <a:lstStyle/>
          <a:p>
            <a:pPr algn="just"/>
            <a:r>
              <a:rPr lang="en-US" b="1" i="0">
                <a:solidFill>
                  <a:schemeClr val="tx2"/>
                </a:solidFill>
                <a:effectLst/>
                <a:latin typeface="quote-cjk-patch"/>
              </a:rPr>
              <a:t>The Backbone of Travel Industry - GDS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3BF7F2-103F-F9B5-21C7-A83699A65EF3}"/>
              </a:ext>
            </a:extLst>
          </p:cNvPr>
          <p:cNvSpPr txBox="1"/>
          <p:nvPr/>
        </p:nvSpPr>
        <p:spPr>
          <a:xfrm>
            <a:off x="1333500" y="457200"/>
            <a:ext cx="6477000" cy="1006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Contoh Aplikasi: Global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 Distribution System (GDS)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BF3C33-FEBE-3186-4B51-CCFEAC7E7E71}"/>
              </a:ext>
            </a:extLst>
          </p:cNvPr>
          <p:cNvSpPr txBox="1"/>
          <p:nvPr/>
        </p:nvSpPr>
        <p:spPr>
          <a:xfrm>
            <a:off x="381000" y="2262187"/>
            <a:ext cx="7620000" cy="3762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 itu?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Jaringan komputer yang menghubungkan penyedia layanan (maskapai, hotel, rental mobil) dengan agen perjalanan.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Fungsi: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Menampilkan ketersediaan, harga, dan memproses reservasi secara real-time.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Amadeus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Sabre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Travelport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Analogi: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"Pasar grosir" untuk produk pariwisata.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9544F9-38CE-82BB-BF9E-5CAA246DB956}"/>
              </a:ext>
            </a:extLst>
          </p:cNvPr>
          <p:cNvSpPr txBox="1"/>
          <p:nvPr/>
        </p:nvSpPr>
        <p:spPr>
          <a:xfrm>
            <a:off x="1295400" y="275500"/>
            <a:ext cx="6553200" cy="1006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Kategori Sistem Informasi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 dalam Pariwisata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2F609E-AF10-B744-7841-5C6C6DFBC92F}"/>
              </a:ext>
            </a:extLst>
          </p:cNvPr>
          <p:cNvSpPr txBox="1"/>
          <p:nvPr/>
        </p:nvSpPr>
        <p:spPr>
          <a:xfrm>
            <a:off x="152400" y="1282314"/>
            <a:ext cx="8153400" cy="5301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Level Penerapan Sistem Informasi</a:t>
            </a:r>
          </a:p>
          <a:p>
            <a:endParaRPr lang="en-ID" sz="2800" b="1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Strategic Level (Organisasi):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DSS untuk keputusan investasi destinasi.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Management Level (Manajer):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Sistem pemasaran, laporan keuangan.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Operational Level (Frontline):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Property Management System (PMS) untuk hotel, Point of Sale (POS) untuk restoran.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External Level (Konsumen):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Website, aplikasi mobile, kiosk informasi.</a:t>
            </a:r>
          </a:p>
          <a:p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248400" cy="1676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1905000"/>
            <a:ext cx="5829300" cy="1371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Masa Depan: Pariwisata yang Lebih Cerdas &amp; Personal</a:t>
            </a:r>
            <a:endParaRPr lang="sv-S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14400" y="3419474"/>
            <a:ext cx="6934200" cy="24479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b="1"/>
              <a:t>Artificial Intelligence (AI) &amp; Chatbot:</a:t>
            </a:r>
            <a:r>
              <a:rPr lang="en-ID"/>
              <a:t> Layanan customer service .</a:t>
            </a:r>
          </a:p>
          <a:p>
            <a:r>
              <a:rPr lang="en-ID" b="1"/>
              <a:t>Big Data &amp; Personalization:</a:t>
            </a:r>
            <a:r>
              <a:rPr lang="en-ID"/>
              <a:t> Rekomendasi perjalanan yang sangat personal.</a:t>
            </a:r>
          </a:p>
          <a:p>
            <a:r>
              <a:rPr lang="en-ID" b="1"/>
              <a:t>Augmented Reality (AR):</a:t>
            </a:r>
            <a:r>
              <a:rPr lang="en-ID"/>
              <a:t> Virtual tour sebelum berkunjung.</a:t>
            </a:r>
          </a:p>
          <a:p>
            <a:r>
              <a:rPr lang="en-ID" b="1"/>
              <a:t>Internet of Things (IoT):</a:t>
            </a:r>
            <a:r>
              <a:rPr lang="en-ID"/>
              <a:t> Smart hotel room, keyless entry.</a:t>
            </a:r>
          </a:p>
          <a:p>
            <a:r>
              <a:rPr lang="en-ID" b="1"/>
              <a:t>Sustainability Tech:</a:t>
            </a:r>
            <a:r>
              <a:rPr lang="en-ID"/>
              <a:t> Mempromosikan pariwisata berkelanjutan.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FA8C81-F282-742B-C6B9-51AB8A7BDF8D}"/>
              </a:ext>
            </a:extLst>
          </p:cNvPr>
          <p:cNvSpPr txBox="1"/>
          <p:nvPr/>
        </p:nvSpPr>
        <p:spPr>
          <a:xfrm>
            <a:off x="800100" y="619238"/>
            <a:ext cx="7543800" cy="414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 Masa Depan &amp; Digitalisasi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248400" cy="1676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1023937"/>
            <a:ext cx="5829300" cy="7286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Tantangan dalam Implementasi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76300" y="1752600"/>
            <a:ext cx="7543800" cy="2743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sz="2000" b="1"/>
              <a:t>Kesenjangan Digital (Digital Divide):</a:t>
            </a:r>
            <a:r>
              <a:rPr lang="en-ID" sz="2000"/>
              <a:t> Tidak semua daerah/pelaku punya akses dan kemampuan.</a:t>
            </a:r>
          </a:p>
          <a:p>
            <a:r>
              <a:rPr lang="en-ID" sz="2000" b="1"/>
              <a:t>Keamanan Data &amp; Privasi:</a:t>
            </a:r>
            <a:r>
              <a:rPr lang="en-ID" sz="2000"/>
              <a:t> Perlindungan data pribadi dan transaksi finansial.</a:t>
            </a:r>
          </a:p>
          <a:p>
            <a:r>
              <a:rPr lang="en-ID" sz="2000" b="1"/>
              <a:t>Integrasi Sistem:</a:t>
            </a:r>
            <a:r>
              <a:rPr lang="en-ID" sz="2000"/>
              <a:t> Menghubungkan sistem lama dengan teknologi baru.</a:t>
            </a:r>
          </a:p>
          <a:p>
            <a:r>
              <a:rPr lang="en-ID" sz="2000" b="1"/>
              <a:t>Ketergantungan pada Platform Besar:</a:t>
            </a:r>
            <a:r>
              <a:rPr lang="en-ID" sz="2000"/>
              <a:t> Komisi tinggi dari OTA global.</a:t>
            </a:r>
          </a:p>
          <a:p>
            <a:endParaRPr lang="sv-S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648862-E56C-1E1F-6EF9-8E86FFE94112}"/>
              </a:ext>
            </a:extLst>
          </p:cNvPr>
          <p:cNvSpPr txBox="1"/>
          <p:nvPr/>
        </p:nvSpPr>
        <p:spPr>
          <a:xfrm>
            <a:off x="2286000" y="381000"/>
            <a:ext cx="4572000" cy="402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Penerapan</a:t>
            </a: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F1F81B-7FFF-E07D-1FAC-7258D4A6EA0B}"/>
              </a:ext>
            </a:extLst>
          </p:cNvPr>
          <p:cNvSpPr txBox="1"/>
          <p:nvPr/>
        </p:nvSpPr>
        <p:spPr>
          <a:xfrm>
            <a:off x="1697182" y="473809"/>
            <a:ext cx="4572000" cy="414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4CE0B8-2D6B-BF61-4ECE-D6F1D277605E}"/>
              </a:ext>
            </a:extLst>
          </p:cNvPr>
          <p:cNvSpPr txBox="1"/>
          <p:nvPr/>
        </p:nvSpPr>
        <p:spPr>
          <a:xfrm>
            <a:off x="381000" y="1225833"/>
            <a:ext cx="8382000" cy="4406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 Informasi Pariwisata bukan hanya tentang teknologi, tetapi tentang </a:t>
            </a: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menciptakan nilai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bagi semua stakeholder.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 adalah </a:t>
            </a: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jantung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dari industri pariwisata modern, menggerakkan operasional, pemasaran, dan layanan.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Pemahaman tentang SI memungkinkan kita untuk tidak hanya menjadi pengguna, tetapi juga </a:t>
            </a: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inovator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dalam menciptakan pengalaman wisata yang lebih baik di era digital.</a:t>
            </a:r>
          </a:p>
        </p:txBody>
      </p:sp>
    </p:spTree>
    <p:extLst>
      <p:ext uri="{BB962C8B-B14F-4D97-AF65-F5344CB8AC3E}">
        <p14:creationId xmlns:p14="http://schemas.microsoft.com/office/powerpoint/2010/main" val="296767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0" y="457200"/>
            <a:ext cx="6400800" cy="1752600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rgbClr val="00B050"/>
                </a:solidFill>
              </a:rPr>
              <a:t>Pembelajaran</a:t>
            </a:r>
            <a:r>
              <a:rPr lang="en-US" sz="5400" b="1">
                <a:solidFill>
                  <a:schemeClr val="tx1"/>
                </a:solidFill>
              </a:rPr>
              <a:t>?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545C8C-B827-6C35-4B95-0ACFD2A9D0FA}"/>
              </a:ext>
            </a:extLst>
          </p:cNvPr>
          <p:cNvSpPr txBox="1"/>
          <p:nvPr/>
        </p:nvSpPr>
        <p:spPr>
          <a:xfrm>
            <a:off x="304800" y="1420758"/>
            <a:ext cx="7772400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Memahami Konsep Dasar Sistem Informasi (SI)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Mengenal Ekosistem Pariwisata (5A+1A)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Definisi Sistem Informasi Pariwisata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Peran dan Manfaat SI dalam Industri Pariwisata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Komponen-Komponen Sistem Informasi Pariwisata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Contoh Aplikasi dalam Berbagai Sektor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Tren Masa Depan: Menuju Pariwisata Digital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77300" cy="1905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0B050"/>
                </a:solidFill>
                <a:effectLst/>
                <a:latin typeface="quote-cjk-patch"/>
              </a:rPr>
              <a:t>Apa itu Sistem Informasi?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2C896-5DC4-8DC9-013D-89759683015C}"/>
              </a:ext>
            </a:extLst>
          </p:cNvPr>
          <p:cNvSpPr txBox="1"/>
          <p:nvPr/>
        </p:nvSpPr>
        <p:spPr>
          <a:xfrm>
            <a:off x="290512" y="1371600"/>
            <a:ext cx="8343900" cy="4375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Sistem: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Sekumpulan komponen yang saling berhubungan dan bekerja sama untuk mencapai suatu tujuan.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Informasi: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Data yang telah diolah menjadi bentuk yang memiliki makna dan bermanfaat.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Sistem Informasi (SI):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Suatu kerangka kerja yang mengintegrasikan manusia, data, proses, dan teknologi untuk mengumpulkan, mengolah, menyimpan, dan mendistribusikan informasi untuk mendukung pengambilan keputusan, koordinasi, dan kontrol dalam sebuah organisasi.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0" i="0">
                <a:solidFill>
                  <a:srgbClr val="0F1115"/>
                </a:solidFill>
                <a:effectLst/>
                <a:latin typeface="quote-cjk-patch"/>
              </a:rPr>
              <a:t>Diagram sederhana: </a:t>
            </a:r>
            <a:r>
              <a:rPr lang="pt-BR" sz="2000" b="1" i="0">
                <a:solidFill>
                  <a:srgbClr val="0F1115"/>
                </a:solidFill>
                <a:effectLst/>
                <a:latin typeface="quote-cjk-patch"/>
              </a:rPr>
              <a:t>Data -&gt; Proses -&gt; Informasi -&gt; Keputusan</a:t>
            </a:r>
            <a:r>
              <a:rPr lang="pt-BR" sz="20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  <a:br>
              <a:rPr lang="pt-BR" sz="2000"/>
            </a:b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19100" y="609600"/>
            <a:ext cx="8305800" cy="5638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5200" b="1">
                <a:solidFill>
                  <a:srgbClr val="0F1115"/>
                </a:solidFill>
                <a:effectLst/>
                <a:latin typeface="quote-cjk-patch"/>
              </a:rPr>
              <a:t>Memahami Ekosistem</a:t>
            </a: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5200" b="1">
                <a:solidFill>
                  <a:srgbClr val="0F1115"/>
                </a:solidFill>
                <a:effectLst/>
                <a:latin typeface="quote-cjk-patch"/>
              </a:rPr>
              <a:t> Pariwisata(5A+1A)</a:t>
            </a:r>
          </a:p>
          <a:p>
            <a:pPr algn="l"/>
            <a:r>
              <a:rPr lang="en-ID" sz="3300" b="1" i="0">
                <a:solidFill>
                  <a:srgbClr val="0F1115"/>
                </a:solidFill>
                <a:effectLst/>
                <a:latin typeface="quote-cjk-patch"/>
              </a:rPr>
              <a:t>Industri Pariwisata: Sebuah Jaringan yang Kompleks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Industri pariwisata dibangun atas beberapa elemen kunci (5A+1A):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Attraction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(Daya Tarik)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Accessibility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(Aksesibilitas)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Amenity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(Fasilitas)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Accommodation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(Akomodasi)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Activity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(Aktivitas)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+ Ancillary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(Layanan Pendukung: bank, telecom, kesehatan, dll)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Visual: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Infografis lingkaran dengan 6 ikon di dalamnya yang mewakili masing-masing A.</a:t>
            </a:r>
          </a:p>
          <a:p>
            <a:pPr algn="l"/>
            <a:endParaRPr lang="nn-NO" sz="3600" b="1">
              <a:solidFill>
                <a:schemeClr val="tx1"/>
              </a:solidFill>
            </a:endParaRPr>
          </a:p>
          <a:p>
            <a:pPr algn="l"/>
            <a:endParaRPr lang="nn-NO">
              <a:solidFill>
                <a:schemeClr val="tx1"/>
              </a:solidFill>
            </a:endParaRPr>
          </a:p>
          <a:p>
            <a:endParaRPr lang="en-ID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EE8B46-736E-3EFF-8BDE-A93E216B8A67}"/>
              </a:ext>
            </a:extLst>
          </p:cNvPr>
          <p:cNvSpPr txBox="1"/>
          <p:nvPr/>
        </p:nvSpPr>
        <p:spPr>
          <a:xfrm>
            <a:off x="457200" y="228600"/>
            <a:ext cx="8534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Definisi Sistem Informasi Pariwisata</a:t>
            </a:r>
          </a:p>
          <a:p>
            <a:pPr algn="ctr"/>
            <a:endParaRPr lang="en-ID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ED1CA0-21C7-64AD-D531-33FE13A87EE9}"/>
              </a:ext>
            </a:extLst>
          </p:cNvPr>
          <p:cNvSpPr txBox="1"/>
          <p:nvPr/>
        </p:nvSpPr>
        <p:spPr>
          <a:xfrm>
            <a:off x="433387" y="1552039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Sistem Informasi Pariwisata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adalah suatu sistem yang dirancang khusus untuk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mengelola, memproses, dan menyebarluaskan informasi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yang dibutuhkan oleh semua pelaku dalam ekosistem pariwisata (wisatawan, bisnis, pemerintah) guna mendukung operasional, pelayanan, dan pengambilan keputusan strategis.</a:t>
            </a:r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915400" cy="1165741"/>
          </a:xfrm>
        </p:spPr>
        <p:txBody>
          <a:bodyPr>
            <a:no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endParaRPr lang="it-IT" sz="2800" b="1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4000" b="1">
                <a:solidFill>
                  <a:srgbClr val="0F1115"/>
                </a:solidFill>
                <a:effectLst/>
                <a:latin typeface="quote-cjk-patch"/>
              </a:rPr>
              <a:t>Mengapa SI Penting bagi Pariwisata?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53FA3C-699E-05C0-EEE2-30A43FC9344C}"/>
              </a:ext>
            </a:extLst>
          </p:cNvPr>
          <p:cNvSpPr txBox="1"/>
          <p:nvPr/>
        </p:nvSpPr>
        <p:spPr>
          <a:xfrm>
            <a:off x="408710" y="1524000"/>
            <a:ext cx="8735290" cy="4193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Sektor Jasa: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Pariwisata adalah produk intangible (tidak berwujud). Informasi adalah PRODUK UTAMA.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High Touch &amp; High Tech: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Memadukan pelayanan manusia dengan efisiensi teknologi.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Dinamis &amp; Real-Time: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Harga, ketersediaan, dan review berubah sangat cepat.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Global Reach: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Menghubungkan pemain lokal dengan pasar global.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19200" y="304800"/>
            <a:ext cx="7734300" cy="1752600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  <a:effectLst/>
              </a:rPr>
              <a:t>Manfaat bagi Stakeholder 1</a:t>
            </a:r>
          </a:p>
        </p:txBody>
      </p:sp>
      <p:sp>
        <p:nvSpPr>
          <p:cNvPr id="3" name="Oval 2"/>
          <p:cNvSpPr/>
          <p:nvPr/>
        </p:nvSpPr>
        <p:spPr>
          <a:xfrm>
            <a:off x="552450" y="1219200"/>
            <a:ext cx="6477000" cy="10287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b="1"/>
              <a:t>Manfaat Bagi Wisatawan (Travellers)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2428876"/>
            <a:ext cx="7848600" cy="3352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b="1"/>
              <a:t>Perencanaan Perjalanan:</a:t>
            </a:r>
            <a:r>
              <a:rPr lang="en-ID"/>
              <a:t> Mencari inspirasi, membandingkan destinasi.</a:t>
            </a:r>
          </a:p>
          <a:p>
            <a:r>
              <a:rPr lang="en-ID" b="1"/>
              <a:t>Booking &amp; Reservasi:</a:t>
            </a:r>
            <a:r>
              <a:rPr lang="en-ID"/>
              <a:t> Memesan tiket, hotel, tur secara mudah.</a:t>
            </a:r>
          </a:p>
          <a:p>
            <a:r>
              <a:rPr lang="en-ID" b="1"/>
              <a:t>Selama Perjalanan:</a:t>
            </a:r>
            <a:r>
              <a:rPr lang="en-ID"/>
              <a:t> Navigasi, rekomendasi kuliner, terjemahan bahasa.</a:t>
            </a:r>
          </a:p>
          <a:p>
            <a:r>
              <a:rPr lang="en-ID" b="1"/>
              <a:t>Setelah Perjalanan:</a:t>
            </a:r>
            <a:r>
              <a:rPr lang="en-ID"/>
              <a:t> Berbagi pengalaman melalui review dan media sosial.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70D0862-2581-8D23-BE06-38D52F055615}"/>
              </a:ext>
            </a:extLst>
          </p:cNvPr>
          <p:cNvSpPr/>
          <p:nvPr/>
        </p:nvSpPr>
        <p:spPr>
          <a:xfrm>
            <a:off x="762000" y="1194106"/>
            <a:ext cx="6477000" cy="10287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b="1">
                <a:latin typeface="Times New Roman" panose="02020603050405020304" pitchFamily="18" charset="0"/>
                <a:cs typeface="Times New Roman" panose="02020603050405020304" pitchFamily="18" charset="0"/>
              </a:rPr>
              <a:t>Manfaat Bagi Pelaku Bisnis &amp; Destinasi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103B27-C229-A61D-DDF1-ED324E6225B6}"/>
              </a:ext>
            </a:extLst>
          </p:cNvPr>
          <p:cNvSpPr txBox="1"/>
          <p:nvPr/>
        </p:nvSpPr>
        <p:spPr>
          <a:xfrm>
            <a:off x="2819400" y="609600"/>
            <a:ext cx="4572000" cy="378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Manfaat bagi Stakeholder 2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5BA7BBA-1650-4380-8093-18A1AFD32286}"/>
              </a:ext>
            </a:extLst>
          </p:cNvPr>
          <p:cNvSpPr/>
          <p:nvPr/>
        </p:nvSpPr>
        <p:spPr>
          <a:xfrm>
            <a:off x="533400" y="2428876"/>
            <a:ext cx="7848600" cy="3352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b="1"/>
              <a:t>Meningkatkan Penjualan &amp; Pemasaran:</a:t>
            </a:r>
            <a:r>
              <a:rPr lang="en-ID"/>
              <a:t> Website, SEO, Online Travel Agent (OTA).</a:t>
            </a:r>
          </a:p>
          <a:p>
            <a:r>
              <a:rPr lang="en-ID" b="1"/>
              <a:t>Manajemen Operasional:</a:t>
            </a:r>
            <a:r>
              <a:rPr lang="en-ID"/>
              <a:t> Sistem reservasi, check-in/out, housekeeping.</a:t>
            </a:r>
          </a:p>
          <a:p>
            <a:r>
              <a:rPr lang="en-ID" b="1"/>
              <a:t>Manajemen Hubungan Pelanggan (CRM):</a:t>
            </a:r>
            <a:r>
              <a:rPr lang="en-ID"/>
              <a:t> Loyalty program, personalized marketing.</a:t>
            </a:r>
          </a:p>
          <a:p>
            <a:r>
              <a:rPr lang="en-ID" b="1"/>
              <a:t>Analisis Data:</a:t>
            </a:r>
            <a:r>
              <a:rPr lang="en-ID"/>
              <a:t> Memahami perilaku pelanggan dan tren pasar.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952500" y="1009926"/>
            <a:ext cx="7239000" cy="1524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Apa Saja yang Membentuk SI Pariwisata?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92F8A0-EE8F-EEAB-17CB-BFEEEE03945F}"/>
              </a:ext>
            </a:extLst>
          </p:cNvPr>
          <p:cNvSpPr txBox="1"/>
          <p:nvPr/>
        </p:nvSpPr>
        <p:spPr>
          <a:xfrm>
            <a:off x="171450" y="551896"/>
            <a:ext cx="8610600" cy="429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Komponen Sistem Informasi Pariwisata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1450" y="2514600"/>
            <a:ext cx="8743950" cy="3581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Hardware: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Server, komputer, smartphone, scanner tiket.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Software: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Aplikasi booking, software manajemen hotel, website.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Data: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Data destinasi, harga, ketersediaan kamar, ulasan pelanggan.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Prosedur: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SOP check-in, proses pembatalan, manajemen komplain.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Manusia: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Wisatawan, staf TI, resepsionis, agen perjalanan.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4568</TotalTime>
  <Words>825</Words>
  <Application>Microsoft Office PowerPoint</Application>
  <PresentationFormat>On-screen Show (4:3)</PresentationFormat>
  <Paragraphs>92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534</cp:revision>
  <cp:lastPrinted>2017-08-29T02:54:51Z</cp:lastPrinted>
  <dcterms:created xsi:type="dcterms:W3CDTF">2010-04-18T12:06:30Z</dcterms:created>
  <dcterms:modified xsi:type="dcterms:W3CDTF">2025-09-22T04:53:31Z</dcterms:modified>
</cp:coreProperties>
</file>