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8" r:id="rId13"/>
    <p:sldId id="319" r:id="rId14"/>
    <p:sldId id="302" r:id="rId15"/>
  </p:sldIdLst>
  <p:sldSz cx="9144000" cy="6858000" type="screen4x3"/>
  <p:notesSz cx="7102475" cy="9388475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04864"/>
            <a:ext cx="895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/>
              <a:t>Simulasi</a:t>
            </a:r>
            <a:r>
              <a:rPr lang="en-US" sz="4800" b="1" dirty="0"/>
              <a:t> Seminar Internal </a:t>
            </a:r>
            <a:r>
              <a:rPr lang="en-US" sz="4800" b="1" dirty="0" smtClean="0"/>
              <a:t>1</a:t>
            </a:r>
          </a:p>
          <a:p>
            <a:pPr algn="ctr"/>
            <a:r>
              <a:rPr lang="en-US" sz="4000" dirty="0" err="1" smtClean="0"/>
              <a:t>Pertemuan</a:t>
            </a:r>
            <a:r>
              <a:rPr lang="en-US" sz="4000" dirty="0" smtClean="0"/>
              <a:t> 5</a:t>
            </a:r>
            <a:endParaRPr lang="id-ID" sz="40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Simulasi</a:t>
            </a:r>
            <a:r>
              <a:rPr lang="en-US" sz="4000" b="1" dirty="0"/>
              <a:t> Seminar Internal: </a:t>
            </a:r>
            <a:r>
              <a:rPr lang="en-US" sz="4000" b="1" dirty="0" err="1"/>
              <a:t>Aturan</a:t>
            </a:r>
            <a:r>
              <a:rPr lang="en-US" sz="4000" b="1" dirty="0"/>
              <a:t> </a:t>
            </a:r>
            <a:r>
              <a:rPr lang="en-US" sz="4000" b="1" dirty="0" smtClean="0"/>
              <a:t>Main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Beberapa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mahasiswa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menjadi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smtClean="0">
                <a:solidFill>
                  <a:srgbClr val="0A2864"/>
                </a:solidFill>
              </a:rPr>
              <a:t>presenter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Mahasiswa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>
                <a:solidFill>
                  <a:srgbClr val="0A2864"/>
                </a:solidFill>
              </a:rPr>
              <a:t>lain </a:t>
            </a:r>
            <a:r>
              <a:rPr lang="en-US" sz="4000" dirty="0" err="1">
                <a:solidFill>
                  <a:srgbClr val="0A2864"/>
                </a:solidFill>
              </a:rPr>
              <a:t>bertugas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sebagai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penanya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dan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pemberi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smtClean="0">
                <a:solidFill>
                  <a:srgbClr val="0A2864"/>
                </a:solidFill>
              </a:rPr>
              <a:t>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Setiap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sesi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diakhiri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dengan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diskusi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dan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rangkuman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 smtClean="0">
                <a:solidFill>
                  <a:srgbClr val="0A2864"/>
                </a:solidFill>
              </a:rPr>
              <a:t>dosen</a:t>
            </a:r>
            <a:endParaRPr lang="en-US" sz="4000" dirty="0">
              <a:solidFill>
                <a:srgbClr val="0A2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73569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Aktivitas</a:t>
            </a:r>
            <a:r>
              <a:rPr lang="en-US" sz="4000" b="1" dirty="0"/>
              <a:t> </a:t>
            </a:r>
            <a:r>
              <a:rPr lang="en-US" sz="4000" b="1" dirty="0" err="1" smtClean="0"/>
              <a:t>Kelas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0A2864"/>
                </a:solidFill>
              </a:rPr>
              <a:t>Role-play </a:t>
            </a:r>
            <a:r>
              <a:rPr lang="en-US" sz="4000" dirty="0" err="1">
                <a:solidFill>
                  <a:srgbClr val="0A2864"/>
                </a:solidFill>
              </a:rPr>
              <a:t>presentasi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jurnal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singkat</a:t>
            </a:r>
            <a:r>
              <a:rPr lang="en-US" sz="4000" dirty="0">
                <a:solidFill>
                  <a:srgbClr val="0A2864"/>
                </a:solidFill>
              </a:rPr>
              <a:t> (5 </a:t>
            </a:r>
            <a:r>
              <a:rPr lang="en-US" sz="4000" dirty="0" err="1" smtClean="0">
                <a:solidFill>
                  <a:srgbClr val="0A2864"/>
                </a:solidFill>
              </a:rPr>
              <a:t>menit</a:t>
            </a:r>
            <a:r>
              <a:rPr lang="en-US" sz="4000" dirty="0" smtClean="0">
                <a:solidFill>
                  <a:srgbClr val="0A2864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Sesi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tanya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jawab</a:t>
            </a:r>
            <a:r>
              <a:rPr lang="en-US" sz="4000" dirty="0">
                <a:solidFill>
                  <a:srgbClr val="0A2864"/>
                </a:solidFill>
              </a:rPr>
              <a:t> &amp; </a:t>
            </a:r>
            <a:r>
              <a:rPr lang="en-US" sz="4000" dirty="0" err="1">
                <a:solidFill>
                  <a:srgbClr val="0A2864"/>
                </a:solidFill>
              </a:rPr>
              <a:t>kritik</a:t>
            </a:r>
            <a:r>
              <a:rPr lang="en-US" sz="4000" dirty="0">
                <a:solidFill>
                  <a:srgbClr val="0A2864"/>
                </a:solidFill>
              </a:rPr>
              <a:t> (5 </a:t>
            </a:r>
            <a:r>
              <a:rPr lang="en-US" sz="4000" dirty="0" err="1" smtClean="0">
                <a:solidFill>
                  <a:srgbClr val="0A2864"/>
                </a:solidFill>
              </a:rPr>
              <a:t>menit</a:t>
            </a:r>
            <a:r>
              <a:rPr lang="en-US" sz="4000" dirty="0" smtClean="0">
                <a:solidFill>
                  <a:srgbClr val="0A2864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Pemberian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>
                <a:solidFill>
                  <a:srgbClr val="0A2864"/>
                </a:solidFill>
              </a:rPr>
              <a:t>feedback </a:t>
            </a:r>
            <a:r>
              <a:rPr lang="en-US" sz="4000" dirty="0" err="1">
                <a:solidFill>
                  <a:srgbClr val="0A2864"/>
                </a:solidFill>
              </a:rPr>
              <a:t>tertulis</a:t>
            </a:r>
            <a:r>
              <a:rPr lang="en-US" sz="4000" dirty="0">
                <a:solidFill>
                  <a:srgbClr val="0A2864"/>
                </a:solidFill>
              </a:rPr>
              <a:t> &amp; </a:t>
            </a:r>
            <a:r>
              <a:rPr lang="en-US" sz="4000" dirty="0" err="1" smtClean="0">
                <a:solidFill>
                  <a:srgbClr val="0A2864"/>
                </a:solidFill>
              </a:rPr>
              <a:t>lisan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49261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468C"/>
                </a:solidFill>
              </a:rPr>
              <a:t>Rubrik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err="1">
                <a:solidFill>
                  <a:srgbClr val="00468C"/>
                </a:solidFill>
              </a:rPr>
              <a:t>Penilaian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smtClean="0">
                <a:solidFill>
                  <a:srgbClr val="00468C"/>
                </a:solidFill>
              </a:rPr>
              <a:t>Feedback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fi-FI" sz="4000" dirty="0" smtClean="0">
                <a:solidFill>
                  <a:srgbClr val="0A2864"/>
                </a:solidFill>
              </a:rPr>
              <a:t>Analisis </a:t>
            </a:r>
            <a:r>
              <a:rPr lang="fi-FI" sz="4000" dirty="0">
                <a:solidFill>
                  <a:srgbClr val="0A2864"/>
                </a:solidFill>
              </a:rPr>
              <a:t>substansi: </a:t>
            </a:r>
            <a:r>
              <a:rPr lang="fi-FI" sz="4000" dirty="0" smtClean="0">
                <a:solidFill>
                  <a:srgbClr val="0A2864"/>
                </a:solidFill>
              </a:rPr>
              <a:t>40%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000" dirty="0" smtClean="0">
                <a:solidFill>
                  <a:srgbClr val="0A2864"/>
                </a:solidFill>
              </a:rPr>
              <a:t>Kualitas </a:t>
            </a:r>
            <a:r>
              <a:rPr lang="fi-FI" sz="4000" dirty="0">
                <a:solidFill>
                  <a:srgbClr val="0A2864"/>
                </a:solidFill>
              </a:rPr>
              <a:t>argumentasi: </a:t>
            </a:r>
            <a:r>
              <a:rPr lang="fi-FI" sz="4000" dirty="0" smtClean="0">
                <a:solidFill>
                  <a:srgbClr val="0A2864"/>
                </a:solidFill>
              </a:rPr>
              <a:t>30%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000" dirty="0" smtClean="0">
                <a:solidFill>
                  <a:srgbClr val="0A2864"/>
                </a:solidFill>
              </a:rPr>
              <a:t>Saran </a:t>
            </a:r>
            <a:r>
              <a:rPr lang="fi-FI" sz="4000" dirty="0">
                <a:solidFill>
                  <a:srgbClr val="0A2864"/>
                </a:solidFill>
              </a:rPr>
              <a:t>perbaikan: </a:t>
            </a:r>
            <a:r>
              <a:rPr lang="fi-FI" sz="4000" dirty="0" smtClean="0">
                <a:solidFill>
                  <a:srgbClr val="0A2864"/>
                </a:solidFill>
              </a:rPr>
              <a:t>20%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000" dirty="0" smtClean="0">
                <a:solidFill>
                  <a:srgbClr val="0A2864"/>
                </a:solidFill>
              </a:rPr>
              <a:t>Etika </a:t>
            </a:r>
            <a:r>
              <a:rPr lang="fi-FI" sz="4000" dirty="0">
                <a:solidFill>
                  <a:srgbClr val="0A2864"/>
                </a:solidFill>
              </a:rPr>
              <a:t>penyampaian: 10</a:t>
            </a:r>
            <a:r>
              <a:rPr lang="fi-FI" sz="4000" dirty="0" smtClean="0">
                <a:solidFill>
                  <a:srgbClr val="0A2864"/>
                </a:solidFill>
              </a:rPr>
              <a:t>%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849130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468C"/>
                </a:solidFill>
              </a:rPr>
              <a:t>Ringkasan</a:t>
            </a:r>
            <a:r>
              <a:rPr lang="en-US" sz="4000" b="1" dirty="0">
                <a:solidFill>
                  <a:srgbClr val="00468C"/>
                </a:solidFill>
              </a:rPr>
              <a:t> &amp; </a:t>
            </a:r>
            <a:r>
              <a:rPr lang="en-US" sz="4000" b="1" dirty="0" err="1" smtClean="0">
                <a:solidFill>
                  <a:srgbClr val="00468C"/>
                </a:solidFill>
              </a:rPr>
              <a:t>Penutup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Kritik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akademik</a:t>
            </a:r>
            <a:r>
              <a:rPr lang="en-US" sz="4000" dirty="0">
                <a:solidFill>
                  <a:srgbClr val="0A2864"/>
                </a:solidFill>
              </a:rPr>
              <a:t> = </a:t>
            </a:r>
            <a:r>
              <a:rPr lang="en-US" sz="4000" dirty="0" err="1">
                <a:solidFill>
                  <a:srgbClr val="0A2864"/>
                </a:solidFill>
              </a:rPr>
              <a:t>alat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perbaikan</a:t>
            </a:r>
            <a:r>
              <a:rPr lang="en-US" sz="4000" dirty="0">
                <a:solidFill>
                  <a:srgbClr val="0A2864"/>
                </a:solidFill>
              </a:rPr>
              <a:t>, </a:t>
            </a:r>
            <a:r>
              <a:rPr lang="en-US" sz="4000" dirty="0" err="1">
                <a:solidFill>
                  <a:srgbClr val="0A2864"/>
                </a:solidFill>
              </a:rPr>
              <a:t>bukan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 smtClean="0">
                <a:solidFill>
                  <a:srgbClr val="0A2864"/>
                </a:solidFill>
              </a:rPr>
              <a:t>serangan</a:t>
            </a:r>
            <a:endParaRPr lang="en-US" sz="4000" dirty="0">
              <a:solidFill>
                <a:srgbClr val="0A286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Umpan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balik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konstruktif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membantu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penulis</a:t>
            </a:r>
            <a:r>
              <a:rPr lang="en-US" sz="4000" dirty="0">
                <a:solidFill>
                  <a:srgbClr val="0A2864"/>
                </a:solidFill>
              </a:rPr>
              <a:t> &amp; </a:t>
            </a:r>
            <a:r>
              <a:rPr lang="en-US" sz="4000" dirty="0" smtClean="0">
                <a:solidFill>
                  <a:srgbClr val="0A2864"/>
                </a:solidFill>
              </a:rPr>
              <a:t>presenter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Bangun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budaya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diskusi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akademik</a:t>
            </a:r>
            <a:r>
              <a:rPr lang="en-US" sz="4000" dirty="0">
                <a:solidFill>
                  <a:srgbClr val="0A2864"/>
                </a:solidFill>
              </a:rPr>
              <a:t> yang </a:t>
            </a:r>
            <a:r>
              <a:rPr lang="en-US" sz="4000" dirty="0" err="1" smtClean="0">
                <a:solidFill>
                  <a:srgbClr val="0A2864"/>
                </a:solidFill>
              </a:rPr>
              <a:t>sehat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3264536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468C"/>
                </a:solidFill>
              </a:rPr>
              <a:t>Mengapa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err="1">
                <a:solidFill>
                  <a:srgbClr val="00468C"/>
                </a:solidFill>
              </a:rPr>
              <a:t>Kritik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err="1">
                <a:solidFill>
                  <a:srgbClr val="00468C"/>
                </a:solidFill>
              </a:rPr>
              <a:t>Akademik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err="1">
                <a:solidFill>
                  <a:srgbClr val="00468C"/>
                </a:solidFill>
              </a:rPr>
              <a:t>Penting</a:t>
            </a:r>
            <a:r>
              <a:rPr lang="en-US" sz="4000" b="1" dirty="0">
                <a:solidFill>
                  <a:srgbClr val="00468C"/>
                </a:solidFill>
              </a:rPr>
              <a:t>?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>
                <a:solidFill>
                  <a:srgbClr val="0A2864"/>
                </a:solidFill>
              </a:rPr>
              <a:t>Meningkatkan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kualitas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karya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 smtClean="0">
                <a:solidFill>
                  <a:srgbClr val="0A2864"/>
                </a:solidFill>
              </a:rPr>
              <a:t>ilmiah</a:t>
            </a:r>
            <a:endParaRPr lang="en-US" sz="3200" dirty="0">
              <a:solidFill>
                <a:srgbClr val="0A286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A2864"/>
                </a:solidFill>
              </a:rPr>
              <a:t>Mendorong</a:t>
            </a:r>
            <a:r>
              <a:rPr lang="en-US" sz="3200" dirty="0" smtClean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pemikiran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kritis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dan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 smtClean="0">
                <a:solidFill>
                  <a:srgbClr val="0A2864"/>
                </a:solidFill>
              </a:rPr>
              <a:t>objektif</a:t>
            </a:r>
            <a:endParaRPr lang="en-US" sz="3200" dirty="0">
              <a:solidFill>
                <a:srgbClr val="0A286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A2864"/>
                </a:solidFill>
              </a:rPr>
              <a:t>Membangun</a:t>
            </a:r>
            <a:r>
              <a:rPr lang="en-US" sz="3200" dirty="0" smtClean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budaya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akademik</a:t>
            </a:r>
            <a:r>
              <a:rPr lang="en-US" sz="3200" dirty="0">
                <a:solidFill>
                  <a:srgbClr val="0A2864"/>
                </a:solidFill>
              </a:rPr>
              <a:t> yang </a:t>
            </a:r>
            <a:r>
              <a:rPr lang="en-US" sz="3200" dirty="0" err="1" smtClean="0">
                <a:solidFill>
                  <a:srgbClr val="0A2864"/>
                </a:solidFill>
              </a:rPr>
              <a:t>sehat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err="1"/>
              <a:t>vs</a:t>
            </a:r>
            <a:r>
              <a:rPr lang="en-US" sz="4000" b="1" dirty="0"/>
              <a:t> </a:t>
            </a:r>
            <a:r>
              <a:rPr lang="en-US" sz="4000" b="1" dirty="0" err="1"/>
              <a:t>Umpan</a:t>
            </a:r>
            <a:r>
              <a:rPr lang="en-US" sz="4000" b="1" dirty="0"/>
              <a:t> </a:t>
            </a:r>
            <a:r>
              <a:rPr lang="en-US" sz="4000" b="1" dirty="0" err="1"/>
              <a:t>Balik</a:t>
            </a:r>
            <a:r>
              <a:rPr lang="en-US" sz="4000" b="1" dirty="0"/>
              <a:t> </a:t>
            </a:r>
            <a:r>
              <a:rPr lang="en-US" sz="4000" b="1" dirty="0" err="1"/>
              <a:t>Konstruktif</a:t>
            </a:r>
            <a:r>
              <a:rPr lang="en-US" sz="4000" b="1" dirty="0"/>
              <a:t> </a:t>
            </a:r>
            <a:r>
              <a:rPr lang="en-US" sz="4000" b="1" dirty="0" err="1" smtClean="0"/>
              <a:t>Presentasi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Jurnal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5940" y="3018818"/>
            <a:ext cx="7744613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>
                <a:solidFill>
                  <a:srgbClr val="0A2864"/>
                </a:solidFill>
              </a:rPr>
              <a:t>Kritik</a:t>
            </a:r>
            <a:r>
              <a:rPr lang="en-US" sz="3200" dirty="0">
                <a:solidFill>
                  <a:srgbClr val="0A2864"/>
                </a:solidFill>
              </a:rPr>
              <a:t>: </a:t>
            </a:r>
            <a:r>
              <a:rPr lang="en-US" sz="3200" dirty="0" err="1">
                <a:solidFill>
                  <a:srgbClr val="0A2864"/>
                </a:solidFill>
              </a:rPr>
              <a:t>hanya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menunjuk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kelemahan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tanpa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 smtClean="0">
                <a:solidFill>
                  <a:srgbClr val="0A2864"/>
                </a:solidFill>
              </a:rPr>
              <a:t>solusi</a:t>
            </a:r>
            <a:r>
              <a:rPr lang="en-US" sz="3200" dirty="0" smtClean="0">
                <a:solidFill>
                  <a:srgbClr val="0A2864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A2864"/>
                </a:solidFill>
              </a:rPr>
              <a:t>Umpan</a:t>
            </a:r>
            <a:r>
              <a:rPr lang="en-US" sz="3200" dirty="0" smtClean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balik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konstruktif</a:t>
            </a:r>
            <a:r>
              <a:rPr lang="en-US" sz="3200" dirty="0">
                <a:solidFill>
                  <a:srgbClr val="0A2864"/>
                </a:solidFill>
              </a:rPr>
              <a:t>: </a:t>
            </a:r>
            <a:r>
              <a:rPr lang="en-US" sz="3200" dirty="0" err="1">
                <a:solidFill>
                  <a:srgbClr val="0A2864"/>
                </a:solidFill>
              </a:rPr>
              <a:t>menunjukkan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kelemahan</a:t>
            </a:r>
            <a:r>
              <a:rPr lang="en-US" sz="3200" dirty="0">
                <a:solidFill>
                  <a:srgbClr val="0A2864"/>
                </a:solidFill>
              </a:rPr>
              <a:t> + saran </a:t>
            </a:r>
            <a:r>
              <a:rPr lang="en-US" sz="3200" dirty="0" err="1" smtClean="0">
                <a:solidFill>
                  <a:srgbClr val="0A2864"/>
                </a:solidFill>
              </a:rPr>
              <a:t>perbaikan</a:t>
            </a:r>
            <a:r>
              <a:rPr lang="en-US" sz="3200" dirty="0" smtClean="0">
                <a:solidFill>
                  <a:srgbClr val="0A2864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A2864"/>
                </a:solidFill>
              </a:rPr>
              <a:t>Fokus</a:t>
            </a:r>
            <a:r>
              <a:rPr lang="en-US" sz="3200" dirty="0" smtClean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pada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karya</a:t>
            </a:r>
            <a:r>
              <a:rPr lang="en-US" sz="3200" dirty="0">
                <a:solidFill>
                  <a:srgbClr val="0A2864"/>
                </a:solidFill>
              </a:rPr>
              <a:t>, </a:t>
            </a:r>
            <a:r>
              <a:rPr lang="en-US" sz="3200" dirty="0" err="1">
                <a:solidFill>
                  <a:srgbClr val="0A2864"/>
                </a:solidFill>
              </a:rPr>
              <a:t>bukan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pada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 smtClean="0">
                <a:solidFill>
                  <a:srgbClr val="0A2864"/>
                </a:solidFill>
              </a:rPr>
              <a:t>pribadi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Langkah</a:t>
            </a:r>
            <a:r>
              <a:rPr lang="en-US" sz="4000" b="1" dirty="0"/>
              <a:t> </a:t>
            </a:r>
            <a:r>
              <a:rPr lang="en-US" sz="4000" b="1" dirty="0" err="1"/>
              <a:t>Memberikan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</a:rPr>
              <a:t>Dengarkan</a:t>
            </a:r>
            <a:r>
              <a:rPr lang="en-US" sz="3200" dirty="0">
                <a:solidFill>
                  <a:schemeClr val="tx1"/>
                </a:solidFill>
              </a:rPr>
              <a:t> &amp; </a:t>
            </a:r>
            <a:r>
              <a:rPr lang="en-US" sz="3200" dirty="0" err="1">
                <a:solidFill>
                  <a:schemeClr val="tx1"/>
                </a:solidFill>
              </a:rPr>
              <a:t>pahami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argumen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seksama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Identifikasi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kekuatan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kelemahan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Gunakan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data/</a:t>
            </a:r>
            <a:r>
              <a:rPr lang="en-US" sz="3200" dirty="0" err="1">
                <a:solidFill>
                  <a:schemeClr val="tx1"/>
                </a:solidFill>
              </a:rPr>
              <a:t>referensi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dasar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kritik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Sampaikan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bahasa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akademik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sopan</a:t>
            </a:r>
            <a:endParaRPr lang="id-ID" sz="3200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Kriteria</a:t>
            </a:r>
            <a:r>
              <a:rPr lang="en-US" sz="4000" b="1" dirty="0"/>
              <a:t> </a:t>
            </a:r>
            <a:r>
              <a:rPr lang="en-US" sz="4000" b="1" dirty="0" err="1"/>
              <a:t>Analisis</a:t>
            </a:r>
            <a:r>
              <a:rPr lang="en-US" sz="4000" b="1" dirty="0"/>
              <a:t> </a:t>
            </a:r>
            <a:r>
              <a:rPr lang="en-US" sz="4000" b="1" dirty="0" smtClean="0"/>
              <a:t>Seminar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1772816"/>
            <a:ext cx="7632848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4000" dirty="0">
                <a:solidFill>
                  <a:schemeClr val="tx1"/>
                </a:solidFill>
              </a:rPr>
              <a:t>Konten: relevansi, keaslian, kontribusi </a:t>
            </a:r>
            <a:r>
              <a:rPr lang="sv-SE" sz="4000" dirty="0" smtClean="0">
                <a:solidFill>
                  <a:schemeClr val="tx1"/>
                </a:solidFill>
              </a:rPr>
              <a:t>ilmiah.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4000" dirty="0" smtClean="0">
                <a:solidFill>
                  <a:schemeClr val="tx1"/>
                </a:solidFill>
              </a:rPr>
              <a:t>Metode</a:t>
            </a:r>
            <a:r>
              <a:rPr lang="sv-SE" sz="4000" dirty="0">
                <a:solidFill>
                  <a:schemeClr val="tx1"/>
                </a:solidFill>
              </a:rPr>
              <a:t>: kejelasan desain &amp; </a:t>
            </a:r>
            <a:r>
              <a:rPr lang="sv-SE" sz="4000" dirty="0" smtClean="0">
                <a:solidFill>
                  <a:schemeClr val="tx1"/>
                </a:solidFill>
              </a:rPr>
              <a:t>analisis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4000" dirty="0" smtClean="0">
                <a:solidFill>
                  <a:schemeClr val="tx1"/>
                </a:solidFill>
              </a:rPr>
              <a:t>Argumen</a:t>
            </a:r>
            <a:r>
              <a:rPr lang="sv-SE" sz="4000" dirty="0">
                <a:solidFill>
                  <a:schemeClr val="tx1"/>
                </a:solidFill>
              </a:rPr>
              <a:t>: logika &amp; </a:t>
            </a:r>
            <a:r>
              <a:rPr lang="sv-SE" sz="4000" dirty="0" smtClean="0">
                <a:solidFill>
                  <a:schemeClr val="tx1"/>
                </a:solidFill>
              </a:rPr>
              <a:t>konsistensi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4000" dirty="0" smtClean="0">
                <a:solidFill>
                  <a:schemeClr val="tx1"/>
                </a:solidFill>
              </a:rPr>
              <a:t>Presentasi</a:t>
            </a:r>
            <a:r>
              <a:rPr lang="sv-SE" sz="4000" dirty="0">
                <a:solidFill>
                  <a:schemeClr val="tx1"/>
                </a:solidFill>
              </a:rPr>
              <a:t>: struktur, visual, </a:t>
            </a:r>
            <a:r>
              <a:rPr lang="sv-SE" sz="4000" dirty="0" smtClean="0">
                <a:solidFill>
                  <a:schemeClr val="tx1"/>
                </a:solidFill>
              </a:rPr>
              <a:t>komunikasi</a:t>
            </a:r>
            <a:endParaRPr lang="id-ID" sz="4000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468C"/>
                </a:solidFill>
              </a:rPr>
              <a:t>Contoh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err="1">
                <a:solidFill>
                  <a:srgbClr val="00468C"/>
                </a:solidFill>
              </a:rPr>
              <a:t>Kritik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r>
              <a:rPr lang="en-US" sz="4000" b="1" dirty="0" err="1">
                <a:solidFill>
                  <a:srgbClr val="00468C"/>
                </a:solidFill>
              </a:rPr>
              <a:t>Konstruktif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4808" y="1412776"/>
            <a:ext cx="7992888" cy="42780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4000" dirty="0">
                <a:solidFill>
                  <a:srgbClr val="0A2864"/>
                </a:solidFill>
              </a:rPr>
              <a:t>“Metode sudah jelas, mungkin bisa ditambahkan justifikasi pemilihan sampel</a:t>
            </a:r>
            <a:r>
              <a:rPr lang="sv-SE" sz="4000" dirty="0" smtClean="0">
                <a:solidFill>
                  <a:srgbClr val="0A2864"/>
                </a:solidFill>
              </a:rPr>
              <a:t>.”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4000" dirty="0" smtClean="0">
                <a:solidFill>
                  <a:srgbClr val="0A2864"/>
                </a:solidFill>
              </a:rPr>
              <a:t>“</a:t>
            </a:r>
            <a:r>
              <a:rPr lang="sv-SE" sz="4000" dirty="0">
                <a:solidFill>
                  <a:srgbClr val="0A2864"/>
                </a:solidFill>
              </a:rPr>
              <a:t>Data mendukung argumen, alangkah baiknya jika visualisasi lebih ringkas</a:t>
            </a:r>
            <a:r>
              <a:rPr lang="sv-SE" sz="4000" dirty="0" smtClean="0">
                <a:solidFill>
                  <a:srgbClr val="0A2864"/>
                </a:solidFill>
              </a:rPr>
              <a:t>.”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yang </a:t>
            </a:r>
            <a:endParaRPr lang="en-US" sz="4000" b="1" dirty="0" smtClean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/>
              <a:t>Kurang</a:t>
            </a:r>
            <a:r>
              <a:rPr lang="en-US" sz="4000" b="1" dirty="0" smtClean="0"/>
              <a:t> </a:t>
            </a:r>
            <a:r>
              <a:rPr lang="en-US" sz="4000" b="1" dirty="0" err="1"/>
              <a:t>Tepat</a:t>
            </a:r>
            <a:r>
              <a:rPr lang="en-US" sz="4000" b="1" dirty="0">
                <a:solidFill>
                  <a:srgbClr val="00468C"/>
                </a:solidFill>
              </a:rPr>
              <a:t>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>
                <a:solidFill>
                  <a:srgbClr val="0A2864"/>
                </a:solidFill>
              </a:rPr>
              <a:t>“Presentasinya membosankan</a:t>
            </a:r>
            <a:r>
              <a:rPr lang="sv-SE" sz="3200" dirty="0" smtClean="0">
                <a:solidFill>
                  <a:srgbClr val="0A2864"/>
                </a:solidFill>
              </a:rPr>
              <a:t>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srgbClr val="0A2864"/>
                </a:solidFill>
              </a:rPr>
              <a:t>“</a:t>
            </a:r>
            <a:r>
              <a:rPr lang="sv-SE" sz="3200" dirty="0">
                <a:solidFill>
                  <a:srgbClr val="0A2864"/>
                </a:solidFill>
              </a:rPr>
              <a:t>Saya tidak suka cara penyampaiannya</a:t>
            </a:r>
            <a:r>
              <a:rPr lang="sv-SE" sz="3200" dirty="0" smtClean="0">
                <a:solidFill>
                  <a:srgbClr val="0A2864"/>
                </a:solidFill>
              </a:rPr>
              <a:t>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srgbClr val="0A2864"/>
                </a:solidFill>
              </a:rPr>
              <a:t>Komentar </a:t>
            </a:r>
            <a:r>
              <a:rPr lang="sv-SE" sz="3200" dirty="0">
                <a:solidFill>
                  <a:srgbClr val="0A2864"/>
                </a:solidFill>
              </a:rPr>
              <a:t>tanpa alasan ilmiah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Teknik</a:t>
            </a:r>
            <a:r>
              <a:rPr lang="en-US" sz="4000" b="1" dirty="0"/>
              <a:t> </a:t>
            </a:r>
            <a:r>
              <a:rPr lang="en-US" sz="4000" b="1" dirty="0" err="1"/>
              <a:t>Menyampaikan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err="1" smtClean="0"/>
              <a:t>Akademik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897480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>
                <a:solidFill>
                  <a:srgbClr val="0A2864"/>
                </a:solidFill>
              </a:rPr>
              <a:t>Gunakan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kalimat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positif</a:t>
            </a:r>
            <a:r>
              <a:rPr lang="en-US" sz="3200" dirty="0">
                <a:solidFill>
                  <a:srgbClr val="0A2864"/>
                </a:solidFill>
              </a:rPr>
              <a:t>: ‘Akan </a:t>
            </a:r>
            <a:r>
              <a:rPr lang="en-US" sz="3200" dirty="0" err="1">
                <a:solidFill>
                  <a:srgbClr val="0A2864"/>
                </a:solidFill>
              </a:rPr>
              <a:t>lebih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baik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jika</a:t>
            </a:r>
            <a:r>
              <a:rPr lang="en-US" sz="3200" dirty="0" smtClean="0">
                <a:solidFill>
                  <a:srgbClr val="0A2864"/>
                </a:solidFill>
              </a:rPr>
              <a:t>…’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A2864"/>
                </a:solidFill>
              </a:rPr>
              <a:t>Sampaikan</a:t>
            </a:r>
            <a:r>
              <a:rPr lang="en-US" sz="3200" dirty="0" smtClean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dengan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tenang</a:t>
            </a:r>
            <a:r>
              <a:rPr lang="en-US" sz="3200" dirty="0">
                <a:solidFill>
                  <a:srgbClr val="0A2864"/>
                </a:solidFill>
              </a:rPr>
              <a:t>, </a:t>
            </a:r>
            <a:r>
              <a:rPr lang="en-US" sz="3200" dirty="0" err="1">
                <a:solidFill>
                  <a:srgbClr val="0A2864"/>
                </a:solidFill>
              </a:rPr>
              <a:t>hindari</a:t>
            </a:r>
            <a:r>
              <a:rPr lang="en-US" sz="3200" dirty="0">
                <a:solidFill>
                  <a:srgbClr val="0A2864"/>
                </a:solidFill>
              </a:rPr>
              <a:t> nada </a:t>
            </a:r>
            <a:r>
              <a:rPr lang="en-US" sz="3200" dirty="0" err="1" smtClean="0">
                <a:solidFill>
                  <a:srgbClr val="0A2864"/>
                </a:solidFill>
              </a:rPr>
              <a:t>menyerang</a:t>
            </a:r>
            <a:r>
              <a:rPr lang="en-US" sz="3200" dirty="0" smtClean="0">
                <a:solidFill>
                  <a:srgbClr val="0A2864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A2864"/>
                </a:solidFill>
              </a:rPr>
              <a:t>Jaga</a:t>
            </a:r>
            <a:r>
              <a:rPr lang="en-US" sz="3200" dirty="0" smtClean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kontak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mata</a:t>
            </a:r>
            <a:r>
              <a:rPr lang="en-US" sz="3200" dirty="0">
                <a:solidFill>
                  <a:srgbClr val="0A2864"/>
                </a:solidFill>
              </a:rPr>
              <a:t> &amp; </a:t>
            </a:r>
            <a:r>
              <a:rPr lang="en-US" sz="3200" dirty="0" err="1">
                <a:solidFill>
                  <a:srgbClr val="0A2864"/>
                </a:solidFill>
              </a:rPr>
              <a:t>bahasa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>
                <a:solidFill>
                  <a:srgbClr val="0A2864"/>
                </a:solidFill>
              </a:rPr>
              <a:t>tubuh</a:t>
            </a:r>
            <a:r>
              <a:rPr lang="en-US" sz="3200" dirty="0">
                <a:solidFill>
                  <a:srgbClr val="0A2864"/>
                </a:solidFill>
              </a:rPr>
              <a:t> </a:t>
            </a:r>
            <a:r>
              <a:rPr lang="en-US" sz="3200" dirty="0" err="1" smtClean="0">
                <a:solidFill>
                  <a:srgbClr val="0A2864"/>
                </a:solidFill>
              </a:rPr>
              <a:t>profesional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err="1"/>
              <a:t>Diskusi</a:t>
            </a:r>
            <a:r>
              <a:rPr lang="en-US" sz="4000" b="1" dirty="0"/>
              <a:t> </a:t>
            </a:r>
            <a:r>
              <a:rPr lang="en-US" sz="4000" b="1" dirty="0" err="1" smtClean="0"/>
              <a:t>Akademik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Hormati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pendapat</a:t>
            </a:r>
            <a:r>
              <a:rPr lang="en-US" sz="4000" dirty="0">
                <a:solidFill>
                  <a:srgbClr val="0A2864"/>
                </a:solidFill>
              </a:rPr>
              <a:t> orang </a:t>
            </a:r>
            <a:r>
              <a:rPr lang="en-US" sz="4000" dirty="0" smtClean="0">
                <a:solidFill>
                  <a:srgbClr val="0A2864"/>
                </a:solidFill>
              </a:rPr>
              <a:t>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Tidak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memotong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 smtClean="0">
                <a:solidFill>
                  <a:srgbClr val="0A2864"/>
                </a:solidFill>
              </a:rPr>
              <a:t>pembicaraan</a:t>
            </a:r>
            <a:endParaRPr lang="en-US" sz="4000" dirty="0">
              <a:solidFill>
                <a:srgbClr val="0A286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Menggunakan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bahasa</a:t>
            </a:r>
            <a:r>
              <a:rPr lang="en-US" sz="4000" dirty="0">
                <a:solidFill>
                  <a:srgbClr val="0A2864"/>
                </a:solidFill>
              </a:rPr>
              <a:t> yang </a:t>
            </a:r>
            <a:r>
              <a:rPr lang="en-US" sz="4000" dirty="0" err="1" smtClean="0">
                <a:solidFill>
                  <a:srgbClr val="0A2864"/>
                </a:solidFill>
              </a:rPr>
              <a:t>sopan</a:t>
            </a:r>
            <a:endParaRPr lang="en-US" sz="4000" dirty="0">
              <a:solidFill>
                <a:srgbClr val="0A286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0A2864"/>
                </a:solidFill>
              </a:rPr>
              <a:t>Fokus</a:t>
            </a:r>
            <a:r>
              <a:rPr lang="en-US" sz="4000" dirty="0" smtClean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pada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>
                <a:solidFill>
                  <a:srgbClr val="0A2864"/>
                </a:solidFill>
              </a:rPr>
              <a:t>substansi</a:t>
            </a:r>
            <a:r>
              <a:rPr lang="en-US" sz="4000" dirty="0">
                <a:solidFill>
                  <a:srgbClr val="0A2864"/>
                </a:solidFill>
              </a:rPr>
              <a:t>, </a:t>
            </a:r>
            <a:r>
              <a:rPr lang="en-US" sz="4000" dirty="0" err="1">
                <a:solidFill>
                  <a:srgbClr val="0A2864"/>
                </a:solidFill>
              </a:rPr>
              <a:t>bukan</a:t>
            </a:r>
            <a:r>
              <a:rPr lang="en-US" sz="4000" dirty="0">
                <a:solidFill>
                  <a:srgbClr val="0A2864"/>
                </a:solidFill>
              </a:rPr>
              <a:t> </a:t>
            </a:r>
            <a:r>
              <a:rPr lang="en-US" sz="4000" dirty="0" err="1" smtClean="0">
                <a:solidFill>
                  <a:srgbClr val="0A2864"/>
                </a:solidFill>
              </a:rPr>
              <a:t>pribadi</a:t>
            </a:r>
            <a:endParaRPr lang="en-US" sz="4000" dirty="0">
              <a:solidFill>
                <a:srgbClr val="0A2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2536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2986</TotalTime>
  <Words>378</Words>
  <Application>Microsoft Office PowerPoint</Application>
  <PresentationFormat>On-screen Show (4:3)</PresentationFormat>
  <Paragraphs>69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506</cp:revision>
  <cp:lastPrinted>2017-04-16T14:44:29Z</cp:lastPrinted>
  <dcterms:created xsi:type="dcterms:W3CDTF">2010-04-18T12:06:30Z</dcterms:created>
  <dcterms:modified xsi:type="dcterms:W3CDTF">2025-10-01T07:42:28Z</dcterms:modified>
</cp:coreProperties>
</file>