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318" r:id="rId3"/>
    <p:sldId id="367" r:id="rId4"/>
    <p:sldId id="369" r:id="rId5"/>
    <p:sldId id="391" r:id="rId6"/>
    <p:sldId id="392" r:id="rId7"/>
    <p:sldId id="371" r:id="rId8"/>
    <p:sldId id="408" r:id="rId9"/>
    <p:sldId id="409" r:id="rId10"/>
    <p:sldId id="407" r:id="rId11"/>
    <p:sldId id="393" r:id="rId12"/>
    <p:sldId id="410" r:id="rId13"/>
    <p:sldId id="397" r:id="rId14"/>
    <p:sldId id="411" r:id="rId15"/>
    <p:sldId id="412" r:id="rId16"/>
    <p:sldId id="414" r:id="rId17"/>
    <p:sldId id="396" r:id="rId18"/>
    <p:sldId id="415" r:id="rId19"/>
    <p:sldId id="416" r:id="rId20"/>
    <p:sldId id="417" r:id="rId21"/>
    <p:sldId id="398" r:id="rId22"/>
    <p:sldId id="419" r:id="rId23"/>
    <p:sldId id="420" r:id="rId24"/>
    <p:sldId id="421" r:id="rId25"/>
    <p:sldId id="422" r:id="rId26"/>
    <p:sldId id="300" r:id="rId27"/>
  </p:sldIdLst>
  <p:sldSz cx="9144000" cy="6858000" type="screen4x3"/>
  <p:notesSz cx="7045325" cy="9345613"/>
  <p:custDataLst>
    <p:tags r:id="rId3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4580" autoAdjust="0"/>
  </p:normalViewPr>
  <p:slideViewPr>
    <p:cSldViewPr>
      <p:cViewPr varScale="1">
        <p:scale>
          <a:sx n="68" d="100"/>
          <a:sy n="68" d="100"/>
        </p:scale>
        <p:origin x="13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9.31408" units="1/cm"/>
          <inkml:channelProperty channel="Y" name="resolution" value="49.23077" units="1/cm"/>
          <inkml:channelProperty channel="T" name="resolution" value="1" units="1/dev"/>
        </inkml:channelProperties>
      </inkml:inkSource>
      <inkml:timestamp xml:id="ts0" timeString="2025-10-19T12:42:43.514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1942 6376 0,'79'0'265,"-39"0"-233,39 0-32,-39 0 15,39 0 1,-39 0 0,-1 0-1,1 0-15,0 0 16,-1 0-1,1 0 17,-1 0-32,1 0 15,0 0 1,-1 0 0,41 0-1,-1 0 16,-40 0 1,1 0-1,0 0 0,-1 0-31,1 0 31,0 0-15,-1 0 0,40 0-1,1 0 17,-41 0-17,1 0-15,0 0 16,39 0-1,-79 40 1,39-40-16,1 0 16,0 0-1,-1 0 17,1 0-1,0 0 0,-40 39-15,39-39 15,1 0-31,-1 0 16,1 40 15,0-40-16,-1 0 48,1 0-1,0 0 17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9.31408" units="1/cm"/>
          <inkml:channelProperty channel="Y" name="resolution" value="49.23077" units="1/cm"/>
          <inkml:channelProperty channel="T" name="resolution" value="1" units="1/dev"/>
        </inkml:channelProperties>
      </inkml:inkSource>
      <inkml:timestamp xml:id="ts0" timeString="2025-10-19T12:43:09.297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17594 9505 0,'40'0'141,"79"-40"-125,39 40-1,238-79 1,40 40-16,79 39 16,1-40-1,-160 40 1,40 0-1,-158 0-15,79 0 16,40 0 0,-80 40-1,-118-40 1,-40 39-16,0 1 16,-80-1-1,1-39 1,-1 0-1,1 0 48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9.31408" units="1/cm"/>
          <inkml:channelProperty channel="Y" name="resolution" value="49.23077" units="1/cm"/>
          <inkml:channelProperty channel="T" name="resolution" value="1" units="1/dev"/>
        </inkml:channelProperties>
      </inkml:inkSource>
      <inkml:timestamp xml:id="ts0" timeString="2025-10-19T12:43:13.336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1823 10733 0,'0'-40'203,"119"1"-187,119 39-1,39-40-15,40 0 16,79 1-1,80 39 1,-40 0-16,0 0 16,-80 0-1,80 0 1,-79 0 0,0 39-16,-1 41 15,-78-1 1,-120 0-1,40-39 1,-119-40-16,-39 0 16,0 0 234,39 0-235,0 0 1,40 0-16,40 0 16,-1 0-1,40 0 1,-39 0-1,39 0-15,-40 0 16,-118 0 0,79 0-1,-40 0 1,0 0-16,-39 0 16,79 0-1,-40 0 1,0 0-1,40-40-15,-79 40 297,79 0-281,0 0 0,79-40-1,0 1 1,119 39-16,-40 0 15,40 0 1,-119 0 0,-39 0-1,-40 0-15,-40 0 16,0 0 0,-39 0-1,-1 0 1,41 0-1,-41 0 1,1 0 0,0 0-16,78 0 15,-78 0 1,39 0 234,40 0-234,0 0-1,79 0-15,80 0 16,118 0-1,79 39 1,80-39-16,-79 40 16,-120-40-1,80 79 1,0-79 0,-79 40-16,-120-1 15,-78-39 1,-1 40-1,1-40 1,-119 0 203,39 0-204,40 0-15,79-40 16,119 40 0,79-39-1,0 39 1,80 0-16,-40 0 16,-119 0-1,-119 0 1,-79 0-1,39 0-15,40 0 16,0 0 0,1 39-1,-81-39 1,41 0-16,-80 0 16,-39 0-1,-1 0 1,120 40-1,-80-40-15,-39 0 16,0 0 31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9.31408" units="1/cm"/>
          <inkml:channelProperty channel="Y" name="resolution" value="49.23077" units="1/cm"/>
          <inkml:channelProperty channel="T" name="resolution" value="1" units="1/dev"/>
        </inkml:channelProperties>
      </inkml:inkSource>
      <inkml:timestamp xml:id="ts0" timeString="2025-10-19T12:43:15.83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4557 11565 0,'40'0'31,"39"0"-15,1 0-1,38 0-15,41 0 16,118 0 0,1 0-1,-80 39 1,-40-39-16,-78 0 16,118 40-1,-79-1 1,39 1-16,-79-40 15,-39 0 1,0 0 0,39 0-1,40 0-15,-40 0 16,0 0 171,40-40-171,40 40 0,39-39-1,39 39-15,-78 0 16,-80 0 0,0 0-1,-39 0-15,39 0 16,1 0-1,-41 39 1,40-39 0,-39 0-16,0 0 15,39 40 1,0-40 0,-39 40-1,-1-40 126,1 0-126,0 0 17,-1 0 15,41 0 140,-1 0-171,40 0-1,39 0 1,-79 0 0,1 0-16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9.31408" units="1/cm"/>
          <inkml:channelProperty channel="Y" name="resolution" value="49.23077" units="1/cm"/>
          <inkml:channelProperty channel="T" name="resolution" value="1" units="1/dev"/>
        </inkml:channelProperties>
      </inkml:inkSource>
      <inkml:timestamp xml:id="ts0" timeString="2025-10-19T12:43:18.77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15732 12198 0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9.31408" units="1/cm"/>
          <inkml:channelProperty channel="Y" name="resolution" value="49.23077" units="1/cm"/>
          <inkml:channelProperty channel="T" name="resolution" value="1" units="1/dev"/>
        </inkml:channelProperties>
      </inkml:inkSource>
      <inkml:timestamp xml:id="ts0" timeString="2025-10-19T12:43:32.751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1863 12871 0,'39'0'203,"120"0"-187,79 0-1,79 0-15,119 40 16,79 39 0,-40-39-1,1 118 1,-40-118-16,-238 0 16,-79-40-1,0 0 1,-40 0-1,-40 0-15,1 0 16,39 0 0,40 0-1,40-80-15,-80 41 16,-39 39 265,-1 0-265,1 0-16,-1 0 15,1 0 1,79 0 0,0-40-1,0 1-15,0 39 16,-40 0 0,40 0-1,39 0-15,-79 0 16,40 0-1,-39 0 1,-1 0 0,0 0-16,0 0 15,-39 0 1,39 0 0,-39 0-1,39 0-15,0 0 16,1 0-1,-1 0 1,-40 0 0,1 0-16,39 0 15,-39 0 1,0 0 0,78 0-16,-78 0 15,0 0 1,39 0-1,40 0 1,0 0 0,39 0-16,-79 0 15,1 0 1,39 0 0,-40 0-16,0 0 31,0 0-16,-39 0 204,79 0-203,79 0-1,119-40 1,40 0-16,118 40 16,119 0-1,-78-39 1,-41 39-16,120 0 16,-199 39-1,0-39 1,-198 40-1,0 0 1,-79-40-16,0 0 16,-40 0-1,-39 0 1,0 0 0,78 0-16,-38 0 234,-1-40-234,40 40 16,39-40-1,40 40 1,40-39-16,79 39 15,0-40 1,40 40 0,-40 0-1,-79 0-15,-40 0 16,79 0 0,-118 0-1,-1 0 1,-79 0-16,40 0 15,40 0 1,-40 0 0,-40 0-1,-40 0-15,41 0 16,-1 0 0,0 0-1,0 0 1,40 0-16,-79 0 15,0 0 1,78 0 62,-78 0-62,0 0-1,-1 0 1,41 0 328,38 0-329,-78 0 1,39 0-16,-39 0 16,39 0-1,0 0 1,-39 0 0,39 0-16,-39 0 15,0 0 1,39 0 15,-40 0-31,1 0 16,39 0-1,40 0 1,0 0-16,-40 0 16,1 0-1,-41 0 1,1 0-1,-1 0 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9.31408" units="1/cm"/>
          <inkml:channelProperty channel="Y" name="resolution" value="49.23077" units="1/cm"/>
          <inkml:channelProperty channel="T" name="resolution" value="1" units="1/dev"/>
        </inkml:channelProperties>
      </inkml:inkSource>
      <inkml:timestamp xml:id="ts0" timeString="2025-10-19T12:43:34.821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1506 13901 0,'79'0'172,"40"-39"-172,40-1 15,-1 0 1,120 40-1,39 0-15,39 0 16,-118 0 0,0 0-1,0 0 1,-120 0-16,41 0 16,-80 0-1,40 0 1,0 0-1,40 0-15,-41 0 16,-38 0 0,-41 0-1,1 0 63,0 0 126,39 0-173,0 0-31,-39 0 31,39 0 94,-39 0-109,-1 0-1,1 0 1,-1 0 46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9.31408" units="1/cm"/>
          <inkml:channelProperty channel="Y" name="resolution" value="49.23077" units="1/cm"/>
          <inkml:channelProperty channel="T" name="resolution" value="1" units="1/dev"/>
        </inkml:channelProperties>
      </inkml:inkSource>
      <inkml:timestamp xml:id="ts0" timeString="2025-10-19T12:42:45.731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1902 6654 0,'80'0'203,"-1"0"-203,0 0 16,40 39 0,-40-39-1,1 0-15,-1 0 16,-40 0 0,41 0-1,-41 0 1,80 0-1,-79 0-15,-1 0 16,1 0 0,39 0-1,-39 0 1,0 0 15,-1 0-15,1 0-16,-1 0 31,1 0-15,0 0-1,-1 0 17,1 0-1,0 0-31,-1 0 15,40 0 17,-39 40-32,0-40 15,-1 0 1,1 0 0,0 0-1,-1 0 16,1 0 1,39 0-1,-39 0 0,-1 0 0,1 0 1,0 0 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9.31408" units="1/cm"/>
          <inkml:channelProperty channel="Y" name="resolution" value="49.23077" units="1/cm"/>
          <inkml:channelProperty channel="T" name="resolution" value="1" units="1/dev"/>
        </inkml:channelProperties>
      </inkml:inkSource>
      <inkml:timestamp xml:id="ts0" timeString="2025-10-19T12:42:47.888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10462 7525 0,'39'0'188,"1"0"-173,39 0 1,0 0 0,1 0-1,-41 0 1,40 0-16,-79 39 16,40-39-1,0 0 16,-1 0 16,1 0-15,0 0-1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9.31408" units="1/cm"/>
          <inkml:channelProperty channel="Y" name="resolution" value="49.23077" units="1/cm"/>
          <inkml:channelProperty channel="T" name="resolution" value="1" units="1/dev"/>
        </inkml:channelProperties>
      </inkml:inkSource>
      <inkml:timestamp xml:id="ts0" timeString="2025-10-19T12:42:50.438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14068 7406 0,'39'0'156,"40"0"-140,1 0 0,78 0-1,80 0 1,-119 0-16,79 0 16,-79 0-1,-40 0 1,-39 0-1,39 0 189,0 0-189,40 0 1,0 0-1,79 0-15,0 0 16,40 0 0,-80 0-1,120 0 1,-80 40-16,-119-40 16,-39 0-1,-1 0 16,41 0-31,78 0 235,40 0-235,-39 0 15,-40 0 1,-40 0 0,-39 0-1,-1 0 32,1 0-47,-1 0 16,41 0 15,-41 0 16,1 0 109,39 0-156,-39 0 16,-1 0-1,41 0 1,-1 0-16,-39 0 16,-1 0-1,1 0 1,-40 39 390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9.31408" units="1/cm"/>
          <inkml:channelProperty channel="Y" name="resolution" value="49.23077" units="1/cm"/>
          <inkml:channelProperty channel="T" name="resolution" value="1" units="1/dev"/>
        </inkml:channelProperties>
      </inkml:inkSource>
      <inkml:timestamp xml:id="ts0" timeString="2025-10-19T12:42:53.301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12364 8713 0,'0'-40'47,"39"40"109,40-39-156,40 39 15,159 0 1,-40 0 0,79-40-1,-119 40-15,-79 0 16,79 0 0,-40 0-1,-79 0 1,40 0-16,-39 0 15,-1 0 17,0 0-32,-39 0 15,39 0 1,-39 0 0,39 0-1,-40 0-15,1 0 16,0 0-1,-1 0 64,41 0-17,-41 0-46,1 0 15,-1 0 16,1 0-32,0 0 1,-1 0 15,1 0-15,0 0 0,-1 0-16,1 0 15,-1 0 16,1 0 79,39 0-63,-39 0-16,0 0 31,-1 0-62,1 0 16,-1 0 15,1 0 47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9.31408" units="1/cm"/>
          <inkml:channelProperty channel="Y" name="resolution" value="49.23077" units="1/cm"/>
          <inkml:channelProperty channel="T" name="resolution" value="1" units="1/dev"/>
        </inkml:channelProperties>
      </inkml:inkSource>
      <inkml:timestamp xml:id="ts0" timeString="2025-10-19T12:42:55.308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2021 8713 0,'40'0'171,"79"0"-171,79 0 16,238-79 0,79 39-1,317 40 1,-79 0-16,-436 0 16,436 79-1,-278-39 1,-276 0-1,-81-1-15,-38-39 16,-41 0 0,1 0-1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9.31408" units="1/cm"/>
          <inkml:channelProperty channel="Y" name="resolution" value="49.23077" units="1/cm"/>
          <inkml:channelProperty channel="T" name="resolution" value="1" units="1/dev"/>
        </inkml:channelProperties>
      </inkml:inkSource>
      <inkml:timestamp xml:id="ts0" timeString="2025-10-19T12:42:58.13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17673 8713 0,'80'0'140,"-1"-40"-124,40 1-16,0 39 16,0 0-1,39 0 1,80-40 0,39 40-16,1-39 15,39 39 1,-80 0-1,1-40-15,-79 40 16,-80 0 0,0 0-1,159 0 1,-40 0-16,-79 0 16,-40 0-1,0 0 1,-39 0-16,0 0 15,-1 0 1,80 0 0,-40 0-1,-39 0 1,79 0-16,-40 0 16,40-40-1,-79 40 1,79 0-16,-40 0 15,-40 0 1,1 0 0,39 0-1,40 0 1,-40 0 0,-39 0-1,39 0 1,1 0-1,-1 0-15,-40 0 16,41 0 0,39 0-16,-80 0 15,40 40 1,-39-40 0,0 0 62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9.31408" units="1/cm"/>
          <inkml:channelProperty channel="Y" name="resolution" value="49.23077" units="1/cm"/>
          <inkml:channelProperty channel="T" name="resolution" value="1" units="1/dev"/>
        </inkml:channelProperties>
      </inkml:inkSource>
      <inkml:timestamp xml:id="ts0" timeString="2025-10-19T12:42:59.942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1625 9584 0,'40'0'47,"-1"0"109,1 0-140,0 0 31,-1 0-32,1 0 1,-1 0-1,1 0 17,0 0-17,-1 0 1,1 0 0,79 0-1,-80 0 1,1 40-1,0-40 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9.31408" units="1/cm"/>
          <inkml:channelProperty channel="Y" name="resolution" value="49.23077" units="1/cm"/>
          <inkml:channelProperty channel="T" name="resolution" value="1" units="1/dev"/>
        </inkml:channelProperties>
      </inkml:inkSource>
      <inkml:timestamp xml:id="ts0" timeString="2025-10-19T12:43:02.64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12482 9743 0,'40'0'172,"39"-40"-172,1 40 16,-41 0 0,278 0-1,0 0 1,-79-40-1,39 40-15,-39-39 16,-79 39 0,-1 0-1,1-40-15,-40 40 16,-40 0 0,0 0-1,40 0 1,0 0-16,0 0 15,-80 0 1,80 0 0,-40 0-1,80 0-15,-119 0 16,78 0 0,-78 0-1,0 0 1,39 0-16,0 0 15,-39 0 1,-1 0 109,1 0-47,0 0-62,-1 0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pemenuhan</a:t>
            </a:r>
            <a:r>
              <a:rPr lang="en-US" dirty="0"/>
              <a:t> </a:t>
            </a:r>
            <a:r>
              <a:rPr lang="en-US" dirty="0" err="1"/>
              <a:t>prestasi</a:t>
            </a:r>
            <a:r>
              <a:rPr lang="en-US" dirty="0"/>
              <a:t> </a:t>
            </a:r>
            <a:r>
              <a:rPr lang="en-US" dirty="0" err="1"/>
              <a:t>kpd</a:t>
            </a:r>
            <a:r>
              <a:rPr lang="en-US" dirty="0"/>
              <a:t> 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kreditur</a:t>
            </a:r>
            <a:r>
              <a:rPr lang="en-US" dirty="0"/>
              <a:t>, </a:t>
            </a:r>
            <a:r>
              <a:rPr lang="en-US" dirty="0" err="1"/>
              <a:t>membebaskan</a:t>
            </a:r>
            <a:r>
              <a:rPr lang="en-US" dirty="0"/>
              <a:t> </a:t>
            </a:r>
            <a:r>
              <a:rPr lang="en-US" dirty="0" err="1"/>
              <a:t>debitur</a:t>
            </a:r>
            <a:r>
              <a:rPr lang="en-US" dirty="0"/>
              <a:t> </a:t>
            </a:r>
            <a:r>
              <a:rPr lang="en-US" dirty="0" err="1"/>
              <a:t>thd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thd</a:t>
            </a:r>
            <a:r>
              <a:rPr lang="en-US" dirty="0"/>
              <a:t> </a:t>
            </a:r>
            <a:r>
              <a:rPr lang="en-US" dirty="0" err="1"/>
              <a:t>kreditur</a:t>
            </a:r>
            <a:r>
              <a:rPr lang="en-US" dirty="0"/>
              <a:t> </a:t>
            </a:r>
            <a:r>
              <a:rPr lang="en-US" dirty="0" err="1"/>
              <a:t>selebihnya</a:t>
            </a:r>
            <a:r>
              <a:rPr lang="en-US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9436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2610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7567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9054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8429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272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0015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1831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0936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2862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Cth</a:t>
            </a:r>
            <a:r>
              <a:rPr lang="en-US" dirty="0"/>
              <a:t>: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ketika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dua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orang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penjual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barang-barang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yang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sama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jenisnya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mengadakan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persetujuan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untuk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tidak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saling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melakukan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persaingan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,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maka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hal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ini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termasuk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dalam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perikatan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untuk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tidak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melakukan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sesuatu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247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Cth</a:t>
            </a:r>
            <a:r>
              <a:rPr lang="en-US" dirty="0"/>
              <a:t> </a:t>
            </a:r>
            <a:r>
              <a:rPr lang="en-US" dirty="0" err="1"/>
              <a:t>sepintas</a:t>
            </a:r>
            <a:r>
              <a:rPr lang="en-US" dirty="0"/>
              <a:t> </a:t>
            </a:r>
            <a:r>
              <a:rPr lang="en-US" dirty="0" err="1"/>
              <a:t>lalu</a:t>
            </a:r>
            <a:r>
              <a:rPr lang="en-US" dirty="0"/>
              <a:t>: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perjanjian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jual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beli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,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dimana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perjanjian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ini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akan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berakhir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sekejap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setelah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barang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yang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dibeli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diserahkan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serta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harga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yang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disetujui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telah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dibayar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.</a:t>
            </a:r>
            <a:r>
              <a:rPr lang="en-ID" dirty="0"/>
              <a:t> </a:t>
            </a:r>
          </a:p>
          <a:p>
            <a:r>
              <a:rPr lang="en-ID" dirty="0" err="1"/>
              <a:t>Cth</a:t>
            </a:r>
            <a:r>
              <a:rPr lang="en-ID" dirty="0"/>
              <a:t> </a:t>
            </a:r>
            <a:r>
              <a:rPr lang="en-ID" dirty="0" err="1"/>
              <a:t>berkelanjutan</a:t>
            </a:r>
            <a:r>
              <a:rPr lang="en-ID" dirty="0"/>
              <a:t>: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perikatan-perikatan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yang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timbul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dari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perjanjian-perjanjian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sewa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menyewa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dan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perburuhan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(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perjanjian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kerja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)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487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Cth</a:t>
            </a:r>
            <a:r>
              <a:rPr lang="en-US" dirty="0"/>
              <a:t>: 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A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mempunyai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hutang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kepada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B,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sebesar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Rp 1.000.000,-. A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tidak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dapat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membayar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kembali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hutangnya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itu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.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Kemudian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antara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A dan B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dibuat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perjanjian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,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bahwa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untuk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membayar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hutangnya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, A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dapat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membayar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dengan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sebuah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televisi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atau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sebuah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handphone.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715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Cth</a:t>
            </a:r>
            <a:r>
              <a:rPr lang="en-US" dirty="0"/>
              <a:t>: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debitur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diwajibkan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menyerahkan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sebuah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rumah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,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akan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tetapi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bila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penyerahan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“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tidak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mungkin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”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dilakukan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,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prestasi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itu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dapat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diganti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dengan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sejumlah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uang.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Dengan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penyerahan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uang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sebagai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pengganti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,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berarti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debitur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telah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melaksanakan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prestasi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yang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sempurna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.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251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5979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Cth</a:t>
            </a:r>
            <a:r>
              <a:rPr lang="en-US" dirty="0"/>
              <a:t> generic: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penyerahan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beras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sebanyak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10 kg.</a:t>
            </a:r>
            <a:r>
              <a:rPr lang="en-ID" dirty="0"/>
              <a:t> </a:t>
            </a:r>
            <a:br>
              <a:rPr lang="en-ID" dirty="0"/>
            </a:br>
            <a:r>
              <a:rPr lang="en-ID" dirty="0" err="1"/>
              <a:t>Spesifik</a:t>
            </a:r>
            <a:r>
              <a:rPr lang="en-ID" dirty="0"/>
              <a:t>: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diwajibkan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menyerahkan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beras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sebanyak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10 kg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dari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Kab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. A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kualitas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nomor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7877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Cth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: 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A dan B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sama-sama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meminjam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uang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sebanyak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Rp1.000.000,- (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juta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rupiah).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Untuk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mengembalikannya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mereka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bisa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membaginya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: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sama-sama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Rp500.000,-</a:t>
            </a:r>
            <a:br>
              <a:rPr lang="en-ID" sz="2800" dirty="0"/>
            </a:br>
            <a:r>
              <a:rPr lang="en-ID" dirty="0" err="1"/>
              <a:t>Tdk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dibagi</a:t>
            </a:r>
            <a:r>
              <a:rPr lang="en-ID" dirty="0"/>
              <a:t>: 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orang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wajib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menyerahkan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seekor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burung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murai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(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hidup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),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tidak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dapat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pertama-tama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mengirim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kepalanya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,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kemudian</a:t>
            </a:r>
            <a:r>
              <a:rPr lang="en-ID" sz="1800" b="0" i="0" dirty="0">
                <a:solidFill>
                  <a:srgbClr val="242021"/>
                </a:solidFill>
                <a:effectLst/>
                <a:latin typeface="BookAntiqua"/>
              </a:rPr>
              <a:t> </a:t>
            </a:r>
            <a:r>
              <a:rPr lang="en-ID" sz="1800" b="0" i="0" dirty="0" err="1">
                <a:solidFill>
                  <a:srgbClr val="242021"/>
                </a:solidFill>
                <a:effectLst/>
                <a:latin typeface="BookAntiqua"/>
              </a:rPr>
              <a:t>dilanjutkan</a:t>
            </a:r>
            <a:r>
              <a:rPr lang="en-ID" dirty="0"/>
              <a:t> </a:t>
            </a:r>
            <a:r>
              <a:rPr lang="en-ID" dirty="0" err="1"/>
              <a:t>sayap</a:t>
            </a:r>
            <a:r>
              <a:rPr lang="en-ID" dirty="0"/>
              <a:t> dan </a:t>
            </a:r>
            <a:r>
              <a:rPr lang="en-ID" dirty="0" err="1"/>
              <a:t>kakinya</a:t>
            </a:r>
            <a:r>
              <a:rPr lang="en-ID" dirty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5687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320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MACAM-MACAM PERIKATAN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MACAM-MACAM PERIKATAN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customXml" Target="../ink/ink6.xml"/><Relationship Id="rId18" Type="http://schemas.openxmlformats.org/officeDocument/2006/relationships/image" Target="../media/image11.png"/><Relationship Id="rId26" Type="http://schemas.openxmlformats.org/officeDocument/2006/relationships/image" Target="../media/image15.png"/><Relationship Id="rId3" Type="http://schemas.openxmlformats.org/officeDocument/2006/relationships/customXml" Target="../ink/ink1.xml"/><Relationship Id="rId21" Type="http://schemas.openxmlformats.org/officeDocument/2006/relationships/customXml" Target="../ink/ink10.xml"/><Relationship Id="rId7" Type="http://schemas.openxmlformats.org/officeDocument/2006/relationships/customXml" Target="../ink/ink3.xml"/><Relationship Id="rId12" Type="http://schemas.openxmlformats.org/officeDocument/2006/relationships/image" Target="../media/image8.png"/><Relationship Id="rId17" Type="http://schemas.openxmlformats.org/officeDocument/2006/relationships/customXml" Target="../ink/ink8.xml"/><Relationship Id="rId25" Type="http://schemas.openxmlformats.org/officeDocument/2006/relationships/customXml" Target="../ink/ink12.xml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10.png"/><Relationship Id="rId20" Type="http://schemas.openxmlformats.org/officeDocument/2006/relationships/image" Target="../media/image12.png"/><Relationship Id="rId29" Type="http://schemas.openxmlformats.org/officeDocument/2006/relationships/customXml" Target="../ink/ink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customXml" Target="../ink/ink5.xml"/><Relationship Id="rId24" Type="http://schemas.openxmlformats.org/officeDocument/2006/relationships/image" Target="../media/image14.png"/><Relationship Id="rId32" Type="http://schemas.openxmlformats.org/officeDocument/2006/relationships/image" Target="../media/image18.png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23" Type="http://schemas.openxmlformats.org/officeDocument/2006/relationships/customXml" Target="../ink/ink11.xml"/><Relationship Id="rId28" Type="http://schemas.openxmlformats.org/officeDocument/2006/relationships/image" Target="../media/image16.png"/><Relationship Id="rId10" Type="http://schemas.openxmlformats.org/officeDocument/2006/relationships/image" Target="../media/image7.png"/><Relationship Id="rId19" Type="http://schemas.openxmlformats.org/officeDocument/2006/relationships/customXml" Target="../ink/ink9.xml"/><Relationship Id="rId31" Type="http://schemas.openxmlformats.org/officeDocument/2006/relationships/customXml" Target="../ink/ink15.xml"/><Relationship Id="rId4" Type="http://schemas.openxmlformats.org/officeDocument/2006/relationships/image" Target="../media/image4.png"/><Relationship Id="rId9" Type="http://schemas.openxmlformats.org/officeDocument/2006/relationships/customXml" Target="../ink/ink4.xml"/><Relationship Id="rId14" Type="http://schemas.openxmlformats.org/officeDocument/2006/relationships/image" Target="../media/image9.png"/><Relationship Id="rId22" Type="http://schemas.openxmlformats.org/officeDocument/2006/relationships/image" Target="../media/image13.png"/><Relationship Id="rId27" Type="http://schemas.openxmlformats.org/officeDocument/2006/relationships/customXml" Target="../ink/ink13.xml"/><Relationship Id="rId30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0049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MACAM-MACAM PERIKATAN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</a:p>
          <a:p>
            <a:pPr algn="ctr"/>
            <a:r>
              <a:rPr lang="en-ID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ID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yang Dapat Dibagi dan yang Tidak Dapat Dibagi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mana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mengurangi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dikatakan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dibagi-bagi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deelbaar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kalau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dipecah-pecah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sedemikian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masing-masing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keseluruhannya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mengubah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08217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Dengan Penetapan Hukuman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bertujuan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sampai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melalaikan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dipakai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menjalani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ditetapkan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jumlah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sebenarnya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ditetapkan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5735334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erikatan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Subjeknya</a:t>
            </a: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715557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Tanggung Menanggung (Tanggung Renteng)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dan/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(Ps. 1278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mana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wajib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membayar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bersama-sama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menuntut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pelunasan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membebaskan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peminjam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di mana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pelunasan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pinjaman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336382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Tanggung Menanggung (Tanggung Renteng)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Ps. 1282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renteng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+mj-lt"/>
              <a:buAutoNum type="alphaLcPeriod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tegas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dinyatakan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anggapan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lphaLcPeriod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pasif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masing-masing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pemenuhan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lphaLcPeriod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persetujuan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tegas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diharuskan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persetujuan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kepatutan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659792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Tanggung Menanggung (Tanggung Renteng)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B, C, D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bersama-sama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meminjam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Rp 3.000.000,-, masing-masing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Rp 1.000.000,-.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B, C, dan D masing-masing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Rp 1.000.000,-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B, C dan D masing-masing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Rp 1.000.000,-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masing-masing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keseluruhannya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Rp 3.000.000.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C45992D-F106-48B6-A5A8-40E1CE1CEDE9}"/>
                  </a:ext>
                </a:extLst>
              </p14:cNvPr>
              <p14:cNvContentPartPr/>
              <p14:nvPr/>
            </p14:nvContentPartPr>
            <p14:xfrm>
              <a:off x="699120" y="2295360"/>
              <a:ext cx="742320" cy="432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C45992D-F106-48B6-A5A8-40E1CE1CEDE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83280" y="2232000"/>
                <a:ext cx="773640" cy="169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5E6C969D-A451-4850-93A3-F21DF62D6598}"/>
                  </a:ext>
                </a:extLst>
              </p14:cNvPr>
              <p14:cNvContentPartPr/>
              <p14:nvPr/>
            </p14:nvContentPartPr>
            <p14:xfrm>
              <a:off x="684720" y="2395440"/>
              <a:ext cx="756720" cy="2880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5E6C969D-A451-4850-93A3-F21DF62D659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68880" y="2332080"/>
                <a:ext cx="788040" cy="155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61586826-055D-4D23-A0C9-6CF4037F52E5}"/>
                  </a:ext>
                </a:extLst>
              </p14:cNvPr>
              <p14:cNvContentPartPr/>
              <p14:nvPr/>
            </p14:nvContentPartPr>
            <p14:xfrm>
              <a:off x="3766320" y="2709000"/>
              <a:ext cx="228600" cy="1440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61586826-055D-4D23-A0C9-6CF4037F52E5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750480" y="2645640"/>
                <a:ext cx="259920" cy="141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CBF456FD-FC3E-4B2D-8739-95C10CDE5596}"/>
                  </a:ext>
                </a:extLst>
              </p14:cNvPr>
              <p14:cNvContentPartPr/>
              <p14:nvPr/>
            </p14:nvContentPartPr>
            <p14:xfrm>
              <a:off x="5064480" y="2666160"/>
              <a:ext cx="1626480" cy="2880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CBF456FD-FC3E-4B2D-8739-95C10CDE5596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048640" y="2602800"/>
                <a:ext cx="1657800" cy="155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4EB1ED3A-B3CC-4E90-8B04-AF3446F7C107}"/>
                  </a:ext>
                </a:extLst>
              </p14:cNvPr>
              <p14:cNvContentPartPr/>
              <p14:nvPr/>
            </p14:nvContentPartPr>
            <p14:xfrm>
              <a:off x="4451040" y="3093840"/>
              <a:ext cx="1241280" cy="4320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4EB1ED3A-B3CC-4E90-8B04-AF3446F7C107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435200" y="3030480"/>
                <a:ext cx="1272600" cy="169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8BC914F0-3997-461E-9A72-12811E533BA9}"/>
                  </a:ext>
                </a:extLst>
              </p14:cNvPr>
              <p14:cNvContentPartPr/>
              <p14:nvPr/>
            </p14:nvContentPartPr>
            <p14:xfrm>
              <a:off x="727560" y="3093840"/>
              <a:ext cx="1769400" cy="7164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8BC914F0-3997-461E-9A72-12811E533BA9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711720" y="3030480"/>
                <a:ext cx="1800720" cy="198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F0B3FF90-6836-4F0E-9BB0-905E14631E8C}"/>
                  </a:ext>
                </a:extLst>
              </p14:cNvPr>
              <p14:cNvContentPartPr/>
              <p14:nvPr/>
            </p14:nvContentPartPr>
            <p14:xfrm>
              <a:off x="6362280" y="3051000"/>
              <a:ext cx="1897920" cy="8604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F0B3FF90-6836-4F0E-9BB0-905E14631E8C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6346440" y="2987640"/>
                <a:ext cx="1929240" cy="212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BAB2021B-F908-49F8-9DC4-1A980C7768A1}"/>
                  </a:ext>
                </a:extLst>
              </p14:cNvPr>
              <p14:cNvContentPartPr/>
              <p14:nvPr/>
            </p14:nvContentPartPr>
            <p14:xfrm>
              <a:off x="585000" y="3450240"/>
              <a:ext cx="243000" cy="1476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BAB2021B-F908-49F8-9DC4-1A980C7768A1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569160" y="3386880"/>
                <a:ext cx="274320" cy="141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CA6F4EB5-6617-47FB-9FB7-A828C2F0EF27}"/>
                  </a:ext>
                </a:extLst>
              </p14:cNvPr>
              <p14:cNvContentPartPr/>
              <p14:nvPr/>
            </p14:nvContentPartPr>
            <p14:xfrm>
              <a:off x="4493520" y="3450240"/>
              <a:ext cx="1341360" cy="5760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CA6F4EB5-6617-47FB-9FB7-A828C2F0EF27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4477680" y="3386880"/>
                <a:ext cx="1372680" cy="184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B201FB41-19D3-4D42-A1C7-27E40CAC0575}"/>
                  </a:ext>
                </a:extLst>
              </p14:cNvPr>
              <p14:cNvContentPartPr/>
              <p14:nvPr/>
            </p14:nvContentPartPr>
            <p14:xfrm>
              <a:off x="6333840" y="3350520"/>
              <a:ext cx="1683720" cy="7164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B201FB41-19D3-4D42-A1C7-27E40CAC0575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6318000" y="3287160"/>
                <a:ext cx="1715040" cy="198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D869C2E7-3007-4AAD-A362-175FF132B3DF}"/>
                  </a:ext>
                </a:extLst>
              </p14:cNvPr>
              <p14:cNvContentPartPr/>
              <p14:nvPr/>
            </p14:nvContentPartPr>
            <p14:xfrm>
              <a:off x="656280" y="3792600"/>
              <a:ext cx="7076160" cy="17136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D869C2E7-3007-4AAD-A362-175FF132B3DF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640440" y="3729240"/>
                <a:ext cx="7107480" cy="298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9DEBE0C9-8D64-4FCA-B21A-A644B3233B5B}"/>
                  </a:ext>
                </a:extLst>
              </p14:cNvPr>
              <p14:cNvContentPartPr/>
              <p14:nvPr/>
            </p14:nvContentPartPr>
            <p14:xfrm>
              <a:off x="1640520" y="4163400"/>
              <a:ext cx="1740960" cy="7164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9DEBE0C9-8D64-4FCA-B21A-A644B3233B5B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1624680" y="4100040"/>
                <a:ext cx="1772280" cy="198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32710DDB-1AA7-4D15-B59A-64A0AC2F8274}"/>
                  </a:ext>
                </a:extLst>
              </p14:cNvPr>
              <p14:cNvContentPartPr/>
              <p14:nvPr/>
            </p14:nvContentPartPr>
            <p14:xfrm>
              <a:off x="5663520" y="4391280"/>
              <a:ext cx="360" cy="36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32710DDB-1AA7-4D15-B59A-64A0AC2F8274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5647680" y="4327920"/>
                <a:ext cx="31680" cy="127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FB82D9EB-9F3D-447E-B55E-096FF37CE282}"/>
                  </a:ext>
                </a:extLst>
              </p14:cNvPr>
              <p14:cNvContentPartPr/>
              <p14:nvPr/>
            </p14:nvContentPartPr>
            <p14:xfrm>
              <a:off x="670680" y="4633560"/>
              <a:ext cx="6833160" cy="14328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FB82D9EB-9F3D-447E-B55E-096FF37CE282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654840" y="4570200"/>
                <a:ext cx="6864480" cy="27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7BD73C0E-1D03-43B3-B86F-7FFC3B13B822}"/>
                  </a:ext>
                </a:extLst>
              </p14:cNvPr>
              <p14:cNvContentPartPr/>
              <p14:nvPr/>
            </p14:nvContentPartPr>
            <p14:xfrm>
              <a:off x="542160" y="4961520"/>
              <a:ext cx="1326960" cy="4320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7BD73C0E-1D03-43B3-B86F-7FFC3B13B822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526320" y="4898160"/>
                <a:ext cx="1358280" cy="169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41903439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erikatan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Mulai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Berakhirnya</a:t>
            </a: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796045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Bersyarat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dikatakan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accidentalia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dijanjikan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berakibat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ditundanya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Ps. 1253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bersyarat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digantungkan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memang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menangguhkan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sampai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terjadinya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membatalkan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tergantung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tidaknya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9430478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Bersyarat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berakhirnya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digantungkan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dijanjikan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berakibat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ditundanya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Ps. 1253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bersyarat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digantungkan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memang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menangguhkan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sampai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terjadinya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membatalkan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tergantung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tidaknya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205718154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Bersyarat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Tangguh: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digantungkan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dipenuhi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 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janji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kalau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menyewakan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rumah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miliki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tempati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mendapat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beasiswa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studi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lanjut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Law School Harvard University. Jika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beasiswa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pernah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endParaRPr lang="en-US" sz="2400" b="1" dirty="0">
              <a:solidFill>
                <a:srgbClr val="FF0000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151138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pengetahuan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dibedakan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paling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sederhana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masing-masing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seketika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ditagih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Bersyarat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2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berakhirnya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digantungkan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batal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b="1" dirty="0" err="1">
                <a:solidFill>
                  <a:srgbClr val="C00000"/>
                </a:solidFill>
              </a:rPr>
              <a:t>Cth</a:t>
            </a:r>
            <a:r>
              <a:rPr lang="en-ID" b="1" dirty="0">
                <a:solidFill>
                  <a:srgbClr val="C00000"/>
                </a:solidFill>
              </a:rPr>
              <a:t>: A </a:t>
            </a:r>
            <a:r>
              <a:rPr lang="en-ID" b="1" dirty="0" err="1">
                <a:solidFill>
                  <a:srgbClr val="C00000"/>
                </a:solidFill>
              </a:rPr>
              <a:t>menyewakan</a:t>
            </a:r>
            <a:r>
              <a:rPr lang="en-ID" b="1" dirty="0">
                <a:solidFill>
                  <a:srgbClr val="C00000"/>
                </a:solidFill>
              </a:rPr>
              <a:t> </a:t>
            </a:r>
            <a:r>
              <a:rPr lang="en-ID" b="1" dirty="0" err="1">
                <a:solidFill>
                  <a:srgbClr val="C00000"/>
                </a:solidFill>
              </a:rPr>
              <a:t>rumah</a:t>
            </a:r>
            <a:r>
              <a:rPr lang="en-ID" b="1" dirty="0">
                <a:solidFill>
                  <a:srgbClr val="C00000"/>
                </a:solidFill>
              </a:rPr>
              <a:t> yang </a:t>
            </a:r>
            <a:r>
              <a:rPr lang="en-ID" b="1" dirty="0" err="1">
                <a:solidFill>
                  <a:srgbClr val="C00000"/>
                </a:solidFill>
              </a:rPr>
              <a:t>dimilikinya</a:t>
            </a:r>
            <a:r>
              <a:rPr lang="en-ID" b="1" dirty="0">
                <a:solidFill>
                  <a:srgbClr val="C00000"/>
                </a:solidFill>
              </a:rPr>
              <a:t> </a:t>
            </a:r>
            <a:r>
              <a:rPr lang="en-ID" b="1" dirty="0" err="1">
                <a:solidFill>
                  <a:srgbClr val="C00000"/>
                </a:solidFill>
              </a:rPr>
              <a:t>kepada</a:t>
            </a:r>
            <a:r>
              <a:rPr lang="en-ID" b="1" dirty="0">
                <a:solidFill>
                  <a:srgbClr val="C00000"/>
                </a:solidFill>
              </a:rPr>
              <a:t> B. Ketika A </a:t>
            </a:r>
            <a:r>
              <a:rPr lang="en-ID" b="1" dirty="0" err="1">
                <a:solidFill>
                  <a:srgbClr val="C00000"/>
                </a:solidFill>
              </a:rPr>
              <a:t>menyewakan</a:t>
            </a:r>
            <a:r>
              <a:rPr lang="en-ID" b="1" dirty="0">
                <a:solidFill>
                  <a:srgbClr val="C00000"/>
                </a:solidFill>
              </a:rPr>
              <a:t> </a:t>
            </a:r>
            <a:r>
              <a:rPr lang="en-ID" b="1" dirty="0" err="1">
                <a:solidFill>
                  <a:srgbClr val="C00000"/>
                </a:solidFill>
              </a:rPr>
              <a:t>rumah</a:t>
            </a:r>
            <a:r>
              <a:rPr lang="en-ID" b="1" dirty="0">
                <a:solidFill>
                  <a:srgbClr val="C00000"/>
                </a:solidFill>
              </a:rPr>
              <a:t> </a:t>
            </a:r>
            <a:r>
              <a:rPr lang="en-ID" b="1" dirty="0" err="1">
                <a:solidFill>
                  <a:srgbClr val="C00000"/>
                </a:solidFill>
              </a:rPr>
              <a:t>tersebut</a:t>
            </a:r>
            <a:r>
              <a:rPr lang="en-ID" b="1" dirty="0">
                <a:solidFill>
                  <a:srgbClr val="C00000"/>
                </a:solidFill>
              </a:rPr>
              <a:t> </a:t>
            </a:r>
            <a:r>
              <a:rPr lang="en-ID" b="1" dirty="0" err="1">
                <a:solidFill>
                  <a:srgbClr val="C00000"/>
                </a:solidFill>
              </a:rPr>
              <a:t>kepada</a:t>
            </a:r>
            <a:r>
              <a:rPr lang="en-ID" b="1" dirty="0">
                <a:solidFill>
                  <a:srgbClr val="C00000"/>
                </a:solidFill>
              </a:rPr>
              <a:t> B </a:t>
            </a:r>
            <a:r>
              <a:rPr lang="en-ID" b="1" dirty="0" err="1">
                <a:solidFill>
                  <a:srgbClr val="C00000"/>
                </a:solidFill>
              </a:rPr>
              <a:t>disertai</a:t>
            </a:r>
            <a:r>
              <a:rPr lang="en-ID" b="1" dirty="0">
                <a:solidFill>
                  <a:srgbClr val="C00000"/>
                </a:solidFill>
              </a:rPr>
              <a:t> </a:t>
            </a:r>
            <a:r>
              <a:rPr lang="en-ID" b="1" dirty="0" err="1">
                <a:solidFill>
                  <a:srgbClr val="C00000"/>
                </a:solidFill>
              </a:rPr>
              <a:t>dengan</a:t>
            </a:r>
            <a:r>
              <a:rPr lang="en-ID" b="1" dirty="0">
                <a:solidFill>
                  <a:srgbClr val="C00000"/>
                </a:solidFill>
              </a:rPr>
              <a:t> </a:t>
            </a:r>
            <a:r>
              <a:rPr lang="en-ID" b="1" dirty="0" err="1">
                <a:solidFill>
                  <a:srgbClr val="C00000"/>
                </a:solidFill>
              </a:rPr>
              <a:t>persyaratan</a:t>
            </a:r>
            <a:r>
              <a:rPr lang="en-ID" b="1" dirty="0">
                <a:solidFill>
                  <a:srgbClr val="C00000"/>
                </a:solidFill>
              </a:rPr>
              <a:t> </a:t>
            </a:r>
            <a:r>
              <a:rPr lang="en-ID" b="1" dirty="0" err="1">
                <a:solidFill>
                  <a:srgbClr val="C00000"/>
                </a:solidFill>
              </a:rPr>
              <a:t>bahwa</a:t>
            </a:r>
            <a:r>
              <a:rPr lang="en-ID" b="1" dirty="0">
                <a:solidFill>
                  <a:srgbClr val="C00000"/>
                </a:solidFill>
              </a:rPr>
              <a:t> A </a:t>
            </a:r>
            <a:r>
              <a:rPr lang="en-ID" b="1" dirty="0" err="1">
                <a:solidFill>
                  <a:srgbClr val="C00000"/>
                </a:solidFill>
              </a:rPr>
              <a:t>akan</a:t>
            </a:r>
            <a:r>
              <a:rPr lang="en-ID" b="1" dirty="0">
                <a:solidFill>
                  <a:srgbClr val="C00000"/>
                </a:solidFill>
              </a:rPr>
              <a:t> </a:t>
            </a:r>
            <a:r>
              <a:rPr lang="en-ID" b="1" dirty="0" err="1">
                <a:solidFill>
                  <a:srgbClr val="C00000"/>
                </a:solidFill>
              </a:rPr>
              <a:t>mengakhiri</a:t>
            </a:r>
            <a:r>
              <a:rPr lang="en-ID" b="1" dirty="0">
                <a:solidFill>
                  <a:srgbClr val="C00000"/>
                </a:solidFill>
              </a:rPr>
              <a:t> </a:t>
            </a:r>
            <a:r>
              <a:rPr lang="en-ID" b="1" dirty="0" err="1">
                <a:solidFill>
                  <a:srgbClr val="C00000"/>
                </a:solidFill>
              </a:rPr>
              <a:t>perjanjian</a:t>
            </a:r>
            <a:r>
              <a:rPr lang="en-ID" b="1" dirty="0">
                <a:solidFill>
                  <a:srgbClr val="C00000"/>
                </a:solidFill>
              </a:rPr>
              <a:t> </a:t>
            </a:r>
            <a:r>
              <a:rPr lang="en-ID" b="1" dirty="0" err="1">
                <a:solidFill>
                  <a:srgbClr val="C00000"/>
                </a:solidFill>
              </a:rPr>
              <a:t>tersebut</a:t>
            </a:r>
            <a:r>
              <a:rPr lang="en-ID" b="1" dirty="0">
                <a:solidFill>
                  <a:srgbClr val="C00000"/>
                </a:solidFill>
              </a:rPr>
              <a:t> </a:t>
            </a:r>
            <a:r>
              <a:rPr lang="en-ID" b="1" dirty="0" err="1">
                <a:solidFill>
                  <a:srgbClr val="C00000"/>
                </a:solidFill>
              </a:rPr>
              <a:t>apabila</a:t>
            </a:r>
            <a:r>
              <a:rPr lang="en-ID" b="1" dirty="0">
                <a:solidFill>
                  <a:srgbClr val="C00000"/>
                </a:solidFill>
              </a:rPr>
              <a:t> </a:t>
            </a:r>
            <a:r>
              <a:rPr lang="en-ID" b="1" dirty="0" err="1">
                <a:solidFill>
                  <a:srgbClr val="C00000"/>
                </a:solidFill>
              </a:rPr>
              <a:t>anak</a:t>
            </a:r>
            <a:r>
              <a:rPr lang="en-ID" b="1" dirty="0">
                <a:solidFill>
                  <a:srgbClr val="C00000"/>
                </a:solidFill>
              </a:rPr>
              <a:t> A, </a:t>
            </a:r>
            <a:r>
              <a:rPr lang="en-ID" b="1" dirty="0" err="1">
                <a:solidFill>
                  <a:srgbClr val="C00000"/>
                </a:solidFill>
              </a:rPr>
              <a:t>yakni</a:t>
            </a:r>
            <a:r>
              <a:rPr lang="en-ID" b="1" dirty="0">
                <a:solidFill>
                  <a:srgbClr val="C00000"/>
                </a:solidFill>
              </a:rPr>
              <a:t> C yang </a:t>
            </a:r>
            <a:r>
              <a:rPr lang="en-ID" b="1" dirty="0" err="1">
                <a:solidFill>
                  <a:srgbClr val="C00000"/>
                </a:solidFill>
              </a:rPr>
              <a:t>studi</a:t>
            </a:r>
            <a:r>
              <a:rPr lang="en-ID" b="1" dirty="0">
                <a:solidFill>
                  <a:srgbClr val="C00000"/>
                </a:solidFill>
              </a:rPr>
              <a:t> </a:t>
            </a:r>
            <a:r>
              <a:rPr lang="en-ID" b="1" dirty="0" err="1">
                <a:solidFill>
                  <a:srgbClr val="C00000"/>
                </a:solidFill>
              </a:rPr>
              <a:t>lanjut</a:t>
            </a:r>
            <a:r>
              <a:rPr lang="en-ID" b="1" dirty="0">
                <a:solidFill>
                  <a:srgbClr val="C00000"/>
                </a:solidFill>
              </a:rPr>
              <a:t> di Law School Harvard University </a:t>
            </a:r>
            <a:r>
              <a:rPr lang="en-ID" b="1" dirty="0" err="1">
                <a:solidFill>
                  <a:srgbClr val="C00000"/>
                </a:solidFill>
              </a:rPr>
              <a:t>telah</a:t>
            </a:r>
            <a:r>
              <a:rPr lang="en-ID" b="1" dirty="0">
                <a:solidFill>
                  <a:srgbClr val="C00000"/>
                </a:solidFill>
              </a:rPr>
              <a:t> </a:t>
            </a:r>
            <a:r>
              <a:rPr lang="en-ID" b="1" dirty="0" err="1">
                <a:solidFill>
                  <a:srgbClr val="C00000"/>
                </a:solidFill>
              </a:rPr>
              <a:t>kembali</a:t>
            </a:r>
            <a:r>
              <a:rPr lang="en-ID" b="1" dirty="0">
                <a:solidFill>
                  <a:srgbClr val="C00000"/>
                </a:solidFill>
              </a:rPr>
              <a:t> </a:t>
            </a:r>
            <a:r>
              <a:rPr lang="en-ID" b="1" dirty="0" err="1">
                <a:solidFill>
                  <a:srgbClr val="C00000"/>
                </a:solidFill>
              </a:rPr>
              <a:t>ke</a:t>
            </a:r>
            <a:r>
              <a:rPr lang="en-ID" b="1" dirty="0">
                <a:solidFill>
                  <a:srgbClr val="C00000"/>
                </a:solidFill>
              </a:rPr>
              <a:t> Indonesia. </a:t>
            </a:r>
            <a:r>
              <a:rPr lang="en-ID" b="1" dirty="0" err="1">
                <a:solidFill>
                  <a:srgbClr val="C00000"/>
                </a:solidFill>
              </a:rPr>
              <a:t>Apabila</a:t>
            </a:r>
            <a:r>
              <a:rPr lang="en-ID" b="1" dirty="0">
                <a:solidFill>
                  <a:srgbClr val="C00000"/>
                </a:solidFill>
              </a:rPr>
              <a:t> C </a:t>
            </a:r>
            <a:r>
              <a:rPr lang="en-ID" b="1" dirty="0" err="1">
                <a:solidFill>
                  <a:srgbClr val="C00000"/>
                </a:solidFill>
              </a:rPr>
              <a:t>telah</a:t>
            </a:r>
            <a:r>
              <a:rPr lang="en-ID" b="1" dirty="0">
                <a:solidFill>
                  <a:srgbClr val="C00000"/>
                </a:solidFill>
              </a:rPr>
              <a:t> Kembali </a:t>
            </a:r>
            <a:r>
              <a:rPr lang="en-ID" b="1" dirty="0" err="1">
                <a:solidFill>
                  <a:srgbClr val="C00000"/>
                </a:solidFill>
              </a:rPr>
              <a:t>ke</a:t>
            </a:r>
            <a:r>
              <a:rPr lang="en-ID" b="1" dirty="0">
                <a:solidFill>
                  <a:srgbClr val="C00000"/>
                </a:solidFill>
              </a:rPr>
              <a:t> Indonesia, </a:t>
            </a:r>
            <a:r>
              <a:rPr lang="en-ID" b="1" dirty="0" err="1">
                <a:solidFill>
                  <a:srgbClr val="C00000"/>
                </a:solidFill>
              </a:rPr>
              <a:t>maka</a:t>
            </a:r>
            <a:r>
              <a:rPr lang="en-ID" b="1" dirty="0">
                <a:solidFill>
                  <a:srgbClr val="C00000"/>
                </a:solidFill>
              </a:rPr>
              <a:t> </a:t>
            </a:r>
            <a:r>
              <a:rPr lang="en-ID" b="1" dirty="0" err="1">
                <a:solidFill>
                  <a:srgbClr val="C00000"/>
                </a:solidFill>
              </a:rPr>
              <a:t>perjanjian</a:t>
            </a:r>
            <a:r>
              <a:rPr lang="en-ID" b="1" dirty="0">
                <a:solidFill>
                  <a:srgbClr val="C00000"/>
                </a:solidFill>
              </a:rPr>
              <a:t> </a:t>
            </a:r>
            <a:r>
              <a:rPr lang="en-ID" b="1" dirty="0" err="1">
                <a:solidFill>
                  <a:srgbClr val="C00000"/>
                </a:solidFill>
              </a:rPr>
              <a:t>sewa</a:t>
            </a:r>
            <a:r>
              <a:rPr lang="en-ID" b="1" dirty="0">
                <a:solidFill>
                  <a:srgbClr val="C00000"/>
                </a:solidFill>
              </a:rPr>
              <a:t> </a:t>
            </a:r>
            <a:r>
              <a:rPr lang="en-ID" b="1" dirty="0" err="1">
                <a:solidFill>
                  <a:srgbClr val="C00000"/>
                </a:solidFill>
              </a:rPr>
              <a:t>tersebut</a:t>
            </a:r>
            <a:r>
              <a:rPr lang="en-ID" b="1" dirty="0">
                <a:solidFill>
                  <a:srgbClr val="C00000"/>
                </a:solidFill>
              </a:rPr>
              <a:t> </a:t>
            </a:r>
            <a:r>
              <a:rPr lang="en-ID" b="1" dirty="0" err="1">
                <a:solidFill>
                  <a:srgbClr val="C00000"/>
                </a:solidFill>
              </a:rPr>
              <a:t>menjadi</a:t>
            </a:r>
            <a:r>
              <a:rPr lang="en-ID" b="1" dirty="0">
                <a:solidFill>
                  <a:srgbClr val="C00000"/>
                </a:solidFill>
              </a:rPr>
              <a:t> </a:t>
            </a:r>
            <a:r>
              <a:rPr lang="en-ID" b="1" dirty="0" err="1">
                <a:solidFill>
                  <a:srgbClr val="C00000"/>
                </a:solidFill>
              </a:rPr>
              <a:t>batal</a:t>
            </a:r>
            <a:r>
              <a:rPr lang="en-ID" b="1" dirty="0">
                <a:solidFill>
                  <a:srgbClr val="C00000"/>
                </a:solidFill>
              </a:rPr>
              <a:t> </a:t>
            </a:r>
            <a:r>
              <a:rPr lang="en-ID" b="1" dirty="0" err="1">
                <a:solidFill>
                  <a:srgbClr val="C00000"/>
                </a:solidFill>
              </a:rPr>
              <a:t>atau</a:t>
            </a:r>
            <a:r>
              <a:rPr lang="en-ID" b="1" dirty="0">
                <a:solidFill>
                  <a:srgbClr val="C00000"/>
                </a:solidFill>
              </a:rPr>
              <a:t> </a:t>
            </a:r>
            <a:r>
              <a:rPr lang="en-ID" b="1" dirty="0" err="1">
                <a:solidFill>
                  <a:srgbClr val="C00000"/>
                </a:solidFill>
              </a:rPr>
              <a:t>berakhir</a:t>
            </a:r>
            <a:r>
              <a:rPr lang="en-ID" b="1" dirty="0">
                <a:solidFill>
                  <a:srgbClr val="C00000"/>
                </a:solidFill>
              </a:rPr>
              <a:t>.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196378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dengan Ketetapan Waktu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hapusnya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digantungkan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ketetapan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menunggu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3338436"/>
      </p:ext>
    </p:extLst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dengan Ketetapan Waktu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menangguhkan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menangguhkan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lama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ketetapan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kepastian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kepastiannya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ketetapan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kepastian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masa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2144575"/>
      </p:ext>
    </p:extLst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dengan Ketetapan Waktu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 dan B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rumah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20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maret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2016,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20 April 2016.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lain: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berjanji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laki-lakinya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kawin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rumahnya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bayi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dikandung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isterinya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dilahirkan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828171"/>
      </p:ext>
    </p:extLst>
  </p:cSld>
  <p:clrMapOvr>
    <a:masterClrMapping/>
  </p:clrMapOvr>
  <p:transition spd="slow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D0561F6-0639-4467-AD6B-BD85024D3F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832" y="584684"/>
            <a:ext cx="8892480" cy="5688632"/>
          </a:xfrm>
        </p:spPr>
        <p:txBody>
          <a:bodyPr>
            <a:normAutofit/>
          </a:bodyPr>
          <a:lstStyle/>
          <a:p>
            <a:r>
              <a:rPr lang="en-ID" sz="1600" b="1" dirty="0">
                <a:solidFill>
                  <a:schemeClr val="tx1"/>
                </a:solidFill>
              </a:rPr>
              <a:t>TUGAS KELOMPOK VIDEO &amp; ROLE PLAY</a:t>
            </a:r>
          </a:p>
          <a:p>
            <a:pPr algn="just"/>
            <a:r>
              <a:rPr lang="en-ID" sz="1600" b="1" dirty="0">
                <a:solidFill>
                  <a:schemeClr val="tx1"/>
                </a:solidFill>
              </a:rPr>
              <a:t>Mata </a:t>
            </a:r>
            <a:r>
              <a:rPr lang="en-ID" sz="1600" b="1" dirty="0" err="1">
                <a:solidFill>
                  <a:schemeClr val="tx1"/>
                </a:solidFill>
              </a:rPr>
              <a:t>Kuliah</a:t>
            </a:r>
            <a:r>
              <a:rPr lang="en-ID" sz="1600" b="1" dirty="0">
                <a:solidFill>
                  <a:schemeClr val="tx1"/>
                </a:solidFill>
              </a:rPr>
              <a:t> : </a:t>
            </a:r>
            <a:r>
              <a:rPr lang="en-ID" sz="1600" b="1" dirty="0" err="1">
                <a:solidFill>
                  <a:schemeClr val="tx1"/>
                </a:solidFill>
              </a:rPr>
              <a:t>Hukum</a:t>
            </a:r>
            <a:r>
              <a:rPr lang="en-ID" sz="1600" b="1" dirty="0">
                <a:solidFill>
                  <a:schemeClr val="tx1"/>
                </a:solidFill>
              </a:rPr>
              <a:t> </a:t>
            </a:r>
            <a:r>
              <a:rPr lang="en-ID" sz="1600" b="1" dirty="0" err="1">
                <a:solidFill>
                  <a:schemeClr val="tx1"/>
                </a:solidFill>
              </a:rPr>
              <a:t>Perikatan</a:t>
            </a:r>
            <a:endParaRPr lang="en-ID" sz="1600" b="1" dirty="0">
              <a:solidFill>
                <a:schemeClr val="tx1"/>
              </a:solidFill>
            </a:endParaRPr>
          </a:p>
          <a:p>
            <a:pPr algn="just"/>
            <a:r>
              <a:rPr lang="en-ID" sz="1600" b="1" dirty="0" err="1">
                <a:solidFill>
                  <a:schemeClr val="tx1"/>
                </a:solidFill>
              </a:rPr>
              <a:t>Durasi</a:t>
            </a:r>
            <a:r>
              <a:rPr lang="en-ID" sz="1600" b="1" dirty="0">
                <a:solidFill>
                  <a:schemeClr val="tx1"/>
                </a:solidFill>
              </a:rPr>
              <a:t> Video : 8-10 </a:t>
            </a:r>
            <a:r>
              <a:rPr lang="en-ID" sz="1600" b="1" dirty="0" err="1">
                <a:solidFill>
                  <a:schemeClr val="tx1"/>
                </a:solidFill>
              </a:rPr>
              <a:t>menit</a:t>
            </a:r>
            <a:r>
              <a:rPr lang="en-ID" sz="1600" b="1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n-ID" sz="1600" b="1" dirty="0">
                <a:solidFill>
                  <a:schemeClr val="tx1"/>
                </a:solidFill>
              </a:rPr>
              <a:t>Format : Video </a:t>
            </a:r>
            <a:r>
              <a:rPr lang="en-ID" sz="1600" b="1" dirty="0" err="1">
                <a:solidFill>
                  <a:schemeClr val="tx1"/>
                </a:solidFill>
              </a:rPr>
              <a:t>edukatif</a:t>
            </a:r>
            <a:r>
              <a:rPr lang="en-ID" sz="1600" b="1" dirty="0">
                <a:solidFill>
                  <a:schemeClr val="tx1"/>
                </a:solidFill>
              </a:rPr>
              <a:t> (</a:t>
            </a:r>
            <a:r>
              <a:rPr lang="en-ID" sz="1600" b="1" dirty="0" err="1">
                <a:solidFill>
                  <a:schemeClr val="tx1"/>
                </a:solidFill>
              </a:rPr>
              <a:t>penjelasan</a:t>
            </a:r>
            <a:r>
              <a:rPr lang="en-ID" sz="1600" b="1" dirty="0">
                <a:solidFill>
                  <a:schemeClr val="tx1"/>
                </a:solidFill>
              </a:rPr>
              <a:t> </a:t>
            </a:r>
            <a:r>
              <a:rPr lang="en-ID" sz="1600" b="1" dirty="0" err="1">
                <a:solidFill>
                  <a:schemeClr val="tx1"/>
                </a:solidFill>
              </a:rPr>
              <a:t>teori</a:t>
            </a:r>
            <a:r>
              <a:rPr lang="en-ID" sz="1600" b="1" dirty="0">
                <a:solidFill>
                  <a:schemeClr val="tx1"/>
                </a:solidFill>
              </a:rPr>
              <a:t> + </a:t>
            </a:r>
            <a:r>
              <a:rPr lang="en-ID" sz="1600" b="1" dirty="0" err="1">
                <a:solidFill>
                  <a:schemeClr val="tx1"/>
                </a:solidFill>
              </a:rPr>
              <a:t>simulasi</a:t>
            </a:r>
            <a:r>
              <a:rPr lang="en-ID" sz="1600" b="1" dirty="0">
                <a:solidFill>
                  <a:schemeClr val="tx1"/>
                </a:solidFill>
              </a:rPr>
              <a:t> </a:t>
            </a:r>
            <a:r>
              <a:rPr lang="en-ID" sz="1600" b="1" dirty="0" err="1">
                <a:solidFill>
                  <a:schemeClr val="tx1"/>
                </a:solidFill>
              </a:rPr>
              <a:t>kasus</a:t>
            </a:r>
            <a:r>
              <a:rPr lang="en-ID" sz="1600" b="1" dirty="0">
                <a:solidFill>
                  <a:schemeClr val="tx1"/>
                </a:solidFill>
              </a:rPr>
              <a:t>/role play)</a:t>
            </a:r>
          </a:p>
          <a:p>
            <a:pPr algn="just"/>
            <a:endParaRPr lang="en-ID" sz="1600" dirty="0">
              <a:solidFill>
                <a:schemeClr val="tx1"/>
              </a:solidFill>
            </a:endParaRPr>
          </a:p>
          <a:p>
            <a:pPr algn="just"/>
            <a:r>
              <a:rPr lang="en-ID" sz="1600" b="1" dirty="0" err="1">
                <a:solidFill>
                  <a:schemeClr val="tx1"/>
                </a:solidFill>
              </a:rPr>
              <a:t>Tujuan</a:t>
            </a:r>
            <a:r>
              <a:rPr lang="en-ID" sz="1600" b="1" dirty="0">
                <a:solidFill>
                  <a:schemeClr val="tx1"/>
                </a:solidFill>
              </a:rPr>
              <a:t> </a:t>
            </a:r>
            <a:r>
              <a:rPr lang="en-ID" sz="1600" b="1" dirty="0" err="1">
                <a:solidFill>
                  <a:schemeClr val="tx1"/>
                </a:solidFill>
              </a:rPr>
              <a:t>Tugas</a:t>
            </a:r>
            <a:endParaRPr lang="en-ID" sz="1600" b="1" dirty="0">
              <a:solidFill>
                <a:schemeClr val="tx1"/>
              </a:solidFill>
            </a:endParaRPr>
          </a:p>
          <a:p>
            <a:pPr algn="just"/>
            <a:r>
              <a:rPr lang="en-ID" sz="1600" dirty="0" err="1">
                <a:solidFill>
                  <a:schemeClr val="tx1"/>
                </a:solidFill>
              </a:rPr>
              <a:t>Mahasiswa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mampu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menjelaskan</a:t>
            </a:r>
            <a:r>
              <a:rPr lang="en-ID" sz="1600" dirty="0">
                <a:solidFill>
                  <a:schemeClr val="tx1"/>
                </a:solidFill>
              </a:rPr>
              <a:t> dan </a:t>
            </a:r>
            <a:r>
              <a:rPr lang="en-ID" sz="1600" dirty="0" err="1">
                <a:solidFill>
                  <a:schemeClr val="tx1"/>
                </a:solidFill>
              </a:rPr>
              <a:t>memberikan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contoh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nyata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berbagai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macam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perikatan</a:t>
            </a:r>
            <a:r>
              <a:rPr lang="en-ID" sz="16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ID" sz="1600" dirty="0" err="1">
                <a:solidFill>
                  <a:schemeClr val="tx1"/>
                </a:solidFill>
              </a:rPr>
              <a:t>Mahasiswa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dapat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memerankan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peristiwa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hukum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sederhana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sesuai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konsep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hukum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perdata</a:t>
            </a:r>
            <a:r>
              <a:rPr lang="en-ID" sz="16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ID" sz="1600" dirty="0" err="1">
                <a:solidFill>
                  <a:schemeClr val="tx1"/>
                </a:solidFill>
              </a:rPr>
              <a:t>Mahasiswa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mengasah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keterampilan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komunikasi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hukum</a:t>
            </a:r>
            <a:r>
              <a:rPr lang="en-ID" sz="1600" dirty="0">
                <a:solidFill>
                  <a:schemeClr val="tx1"/>
                </a:solidFill>
              </a:rPr>
              <a:t> dan </a:t>
            </a:r>
            <a:r>
              <a:rPr lang="en-ID" sz="1600" dirty="0" err="1">
                <a:solidFill>
                  <a:schemeClr val="tx1"/>
                </a:solidFill>
              </a:rPr>
              <a:t>kolaborasi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tim</a:t>
            </a:r>
            <a:endParaRPr lang="en-ID" sz="1600" dirty="0">
              <a:solidFill>
                <a:schemeClr val="tx1"/>
              </a:solidFill>
            </a:endParaRPr>
          </a:p>
          <a:p>
            <a:pPr algn="just"/>
            <a:endParaRPr lang="en-ID" sz="1600" dirty="0">
              <a:solidFill>
                <a:schemeClr val="tx1"/>
              </a:solidFill>
            </a:endParaRPr>
          </a:p>
          <a:p>
            <a:pPr algn="just"/>
            <a:endParaRPr lang="en-ID" sz="1600" dirty="0">
              <a:solidFill>
                <a:schemeClr val="tx1"/>
              </a:solidFill>
            </a:endParaRPr>
          </a:p>
          <a:p>
            <a:pPr algn="just"/>
            <a:r>
              <a:rPr lang="en-ID" sz="1600" dirty="0" err="1">
                <a:solidFill>
                  <a:schemeClr val="tx1"/>
                </a:solidFill>
              </a:rPr>
              <a:t>Ketentuan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umum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</a:p>
          <a:p>
            <a:pPr marL="228600" indent="-228600" algn="just">
              <a:buAutoNum type="arabicPeriod"/>
            </a:pPr>
            <a:r>
              <a:rPr lang="en-ID" sz="1600" dirty="0">
                <a:solidFill>
                  <a:schemeClr val="tx1"/>
                </a:solidFill>
              </a:rPr>
              <a:t>Video </a:t>
            </a:r>
            <a:r>
              <a:rPr lang="en-ID" sz="1600" dirty="0" err="1">
                <a:solidFill>
                  <a:schemeClr val="tx1"/>
                </a:solidFill>
              </a:rPr>
              <a:t>dibagi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menjadi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dua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bagian</a:t>
            </a:r>
            <a:r>
              <a:rPr lang="en-ID" sz="1600" dirty="0">
                <a:solidFill>
                  <a:schemeClr val="tx1"/>
                </a:solidFill>
              </a:rPr>
              <a:t> :</a:t>
            </a:r>
          </a:p>
          <a:p>
            <a:pPr marL="171450" indent="-171450" algn="just">
              <a:buFontTx/>
              <a:buChar char="-"/>
            </a:pPr>
            <a:r>
              <a:rPr lang="en-ID" sz="1600" dirty="0" err="1">
                <a:solidFill>
                  <a:schemeClr val="tx1"/>
                </a:solidFill>
              </a:rPr>
              <a:t>Penjelasan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materi</a:t>
            </a:r>
            <a:r>
              <a:rPr lang="en-ID" sz="1600" dirty="0">
                <a:solidFill>
                  <a:schemeClr val="tx1"/>
                </a:solidFill>
              </a:rPr>
              <a:t> (</a:t>
            </a:r>
            <a:r>
              <a:rPr lang="en-ID" sz="1600" dirty="0" err="1">
                <a:solidFill>
                  <a:schemeClr val="tx1"/>
                </a:solidFill>
              </a:rPr>
              <a:t>teori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singkat</a:t>
            </a:r>
            <a:r>
              <a:rPr lang="en-ID" sz="1600" dirty="0">
                <a:solidFill>
                  <a:schemeClr val="tx1"/>
                </a:solidFill>
              </a:rPr>
              <a:t>+ </a:t>
            </a:r>
            <a:r>
              <a:rPr lang="en-ID" sz="1600" dirty="0" err="1">
                <a:solidFill>
                  <a:schemeClr val="tx1"/>
                </a:solidFill>
              </a:rPr>
              <a:t>dasar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hukum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KUHPerdata</a:t>
            </a:r>
            <a:r>
              <a:rPr lang="en-ID" sz="1600" dirty="0">
                <a:solidFill>
                  <a:schemeClr val="tx1"/>
                </a:solidFill>
              </a:rPr>
              <a:t>)</a:t>
            </a:r>
          </a:p>
          <a:p>
            <a:pPr marL="171450" indent="-171450" algn="just">
              <a:buFontTx/>
              <a:buChar char="-"/>
            </a:pPr>
            <a:r>
              <a:rPr lang="en-ID" sz="1600" dirty="0" err="1">
                <a:solidFill>
                  <a:schemeClr val="tx1"/>
                </a:solidFill>
              </a:rPr>
              <a:t>Simulasi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atau</a:t>
            </a:r>
            <a:r>
              <a:rPr lang="en-ID" sz="1600" dirty="0">
                <a:solidFill>
                  <a:schemeClr val="tx1"/>
                </a:solidFill>
              </a:rPr>
              <a:t> role play </a:t>
            </a:r>
            <a:r>
              <a:rPr lang="en-ID" sz="1600" dirty="0" err="1">
                <a:solidFill>
                  <a:schemeClr val="tx1"/>
                </a:solidFill>
              </a:rPr>
              <a:t>kasus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nyata</a:t>
            </a:r>
            <a:r>
              <a:rPr lang="en-ID" sz="1600" dirty="0">
                <a:solidFill>
                  <a:schemeClr val="tx1"/>
                </a:solidFill>
              </a:rPr>
              <a:t> yang </a:t>
            </a:r>
            <a:r>
              <a:rPr lang="en-ID" sz="1600" dirty="0" err="1">
                <a:solidFill>
                  <a:schemeClr val="tx1"/>
                </a:solidFill>
              </a:rPr>
              <a:t>menggambarkan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jenis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perikatan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tersebut</a:t>
            </a:r>
            <a:r>
              <a:rPr lang="en-ID" sz="1600" dirty="0">
                <a:solidFill>
                  <a:schemeClr val="tx1"/>
                </a:solidFill>
              </a:rPr>
              <a:t>, </a:t>
            </a:r>
          </a:p>
          <a:p>
            <a:pPr algn="just"/>
            <a:r>
              <a:rPr lang="en-ID" sz="1600" dirty="0">
                <a:solidFill>
                  <a:schemeClr val="tx1"/>
                </a:solidFill>
              </a:rPr>
              <a:t>2. </a:t>
            </a:r>
            <a:r>
              <a:rPr lang="en-ID" sz="1600" dirty="0" err="1">
                <a:solidFill>
                  <a:schemeClr val="tx1"/>
                </a:solidFill>
              </a:rPr>
              <a:t>setiap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kelompok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wajib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menampilkan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narasi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pembuka</a:t>
            </a:r>
            <a:r>
              <a:rPr lang="en-ID" sz="1600" dirty="0">
                <a:solidFill>
                  <a:schemeClr val="tx1"/>
                </a:solidFill>
              </a:rPr>
              <a:t>, </a:t>
            </a:r>
            <a:r>
              <a:rPr lang="en-ID" sz="1600" dirty="0" err="1">
                <a:solidFill>
                  <a:schemeClr val="tx1"/>
                </a:solidFill>
              </a:rPr>
              <a:t>penyebutan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pasal</a:t>
            </a:r>
            <a:r>
              <a:rPr lang="en-ID" sz="1600" dirty="0">
                <a:solidFill>
                  <a:schemeClr val="tx1"/>
                </a:solidFill>
              </a:rPr>
              <a:t> dan </a:t>
            </a:r>
            <a:r>
              <a:rPr lang="en-ID" sz="1600" dirty="0" err="1">
                <a:solidFill>
                  <a:schemeClr val="tx1"/>
                </a:solidFill>
              </a:rPr>
              <a:t>kesimpulan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hukum</a:t>
            </a:r>
            <a:r>
              <a:rPr lang="en-ID" sz="1600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en-ID" sz="1600" dirty="0">
                <a:solidFill>
                  <a:schemeClr val="tx1"/>
                </a:solidFill>
              </a:rPr>
              <a:t>3. </a:t>
            </a:r>
            <a:r>
              <a:rPr lang="en-ID" sz="1600" dirty="0" err="1">
                <a:solidFill>
                  <a:schemeClr val="tx1"/>
                </a:solidFill>
              </a:rPr>
              <a:t>Gunakan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alat</a:t>
            </a:r>
            <a:r>
              <a:rPr lang="en-ID" sz="1600" dirty="0">
                <a:solidFill>
                  <a:schemeClr val="tx1"/>
                </a:solidFill>
              </a:rPr>
              <a:t> bantu visual </a:t>
            </a:r>
            <a:r>
              <a:rPr lang="en-ID" sz="1600" dirty="0" err="1">
                <a:solidFill>
                  <a:schemeClr val="tx1"/>
                </a:solidFill>
              </a:rPr>
              <a:t>seperti</a:t>
            </a:r>
            <a:r>
              <a:rPr lang="en-ID" sz="1600" dirty="0">
                <a:solidFill>
                  <a:schemeClr val="tx1"/>
                </a:solidFill>
              </a:rPr>
              <a:t> poster, </a:t>
            </a:r>
            <a:r>
              <a:rPr lang="en-ID" sz="1600" dirty="0" err="1">
                <a:solidFill>
                  <a:schemeClr val="tx1"/>
                </a:solidFill>
              </a:rPr>
              <a:t>teks</a:t>
            </a:r>
            <a:r>
              <a:rPr lang="en-ID" sz="1600" dirty="0">
                <a:solidFill>
                  <a:schemeClr val="tx1"/>
                </a:solidFill>
              </a:rPr>
              <a:t>, </a:t>
            </a:r>
            <a:r>
              <a:rPr lang="en-ID" sz="1600" dirty="0" err="1">
                <a:solidFill>
                  <a:schemeClr val="tx1"/>
                </a:solidFill>
              </a:rPr>
              <a:t>atau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narasi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penjelasan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dalam</a:t>
            </a:r>
            <a:r>
              <a:rPr lang="en-ID" sz="1600" dirty="0">
                <a:solidFill>
                  <a:schemeClr val="tx1"/>
                </a:solidFill>
              </a:rPr>
              <a:t> video </a:t>
            </a:r>
          </a:p>
          <a:p>
            <a:pPr algn="just"/>
            <a:r>
              <a:rPr lang="en-ID" sz="1600" dirty="0">
                <a:solidFill>
                  <a:schemeClr val="tx1"/>
                </a:solidFill>
              </a:rPr>
              <a:t>4. </a:t>
            </a:r>
            <a:r>
              <a:rPr lang="en-ID" sz="1600" dirty="0" err="1">
                <a:solidFill>
                  <a:schemeClr val="tx1"/>
                </a:solidFill>
              </a:rPr>
              <a:t>Diperbolehkan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menambahkan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efek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atau</a:t>
            </a:r>
            <a:r>
              <a:rPr lang="en-ID" sz="1600" dirty="0">
                <a:solidFill>
                  <a:schemeClr val="tx1"/>
                </a:solidFill>
              </a:rPr>
              <a:t> subtitle agar </a:t>
            </a:r>
            <a:r>
              <a:rPr lang="en-ID" sz="1600" dirty="0" err="1">
                <a:solidFill>
                  <a:schemeClr val="tx1"/>
                </a:solidFill>
              </a:rPr>
              <a:t>lebih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komunikatif</a:t>
            </a:r>
            <a:r>
              <a:rPr lang="en-ID" sz="1600" dirty="0">
                <a:solidFill>
                  <a:schemeClr val="tx1"/>
                </a:solidFill>
              </a:rPr>
              <a:t>.</a:t>
            </a:r>
          </a:p>
          <a:p>
            <a:endParaRPr lang="en-ID" sz="1200" dirty="0">
              <a:solidFill>
                <a:schemeClr val="tx1"/>
              </a:solidFill>
            </a:endParaRPr>
          </a:p>
          <a:p>
            <a:endParaRPr lang="en-ID" sz="1200" dirty="0">
              <a:solidFill>
                <a:schemeClr val="tx1"/>
              </a:solidFill>
            </a:endParaRPr>
          </a:p>
          <a:p>
            <a:endParaRPr lang="en-ID" sz="1200" dirty="0">
              <a:solidFill>
                <a:schemeClr val="tx1"/>
              </a:solidFill>
            </a:endParaRPr>
          </a:p>
          <a:p>
            <a:endParaRPr lang="en-ID" sz="1200" dirty="0">
              <a:solidFill>
                <a:schemeClr val="tx1"/>
              </a:solidFill>
            </a:endParaRPr>
          </a:p>
          <a:p>
            <a:endParaRPr lang="en-ID" sz="1200" dirty="0">
              <a:solidFill>
                <a:schemeClr val="tx1"/>
              </a:solidFill>
            </a:endParaRPr>
          </a:p>
          <a:p>
            <a:endParaRPr lang="en-ID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205866"/>
      </p:ext>
    </p:extLst>
  </p:cSld>
  <p:clrMapOvr>
    <a:masterClrMapping/>
  </p:clrMapOvr>
  <p:transition spd="slow"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691C0F4-7EB7-4C15-BEA9-451635D763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836712"/>
            <a:ext cx="8964488" cy="5400599"/>
          </a:xfrm>
        </p:spPr>
        <p:txBody>
          <a:bodyPr/>
          <a:lstStyle/>
          <a:p>
            <a:endParaRPr lang="en-ID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16799E1-2997-4950-A058-D298840E043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63" t="21987" r="6688" b="20586"/>
          <a:stretch/>
        </p:blipFill>
        <p:spPr>
          <a:xfrm>
            <a:off x="179512" y="815764"/>
            <a:ext cx="8784976" cy="520552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D130251-8598-49BA-BDBC-207B7F4E7802}"/>
              </a:ext>
            </a:extLst>
          </p:cNvPr>
          <p:cNvSpPr/>
          <p:nvPr/>
        </p:nvSpPr>
        <p:spPr>
          <a:xfrm>
            <a:off x="8388424" y="1268760"/>
            <a:ext cx="288032" cy="216024"/>
          </a:xfrm>
          <a:prstGeom prst="rect">
            <a:avLst/>
          </a:prstGeom>
          <a:solidFill>
            <a:schemeClr val="bg1"/>
          </a:solidFill>
          <a:ln>
            <a:solidFill>
              <a:srgbClr val="FF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97058919"/>
      </p:ext>
    </p:extLst>
  </p:cSld>
  <p:clrMapOvr>
    <a:masterClrMapping/>
  </p:clrMapOvr>
  <p:transition spd="slow">
    <p:fade thruBlk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15595503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erikatan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Isi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Prestasinya</a:t>
            </a: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34199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Positif dan Perikatan Negatif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murni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mengerjakan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Tolak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ukur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wujud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22084139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Sepintas Lalu dan Berkelanjutan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sepintas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lalu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pemenuhan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cukup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singkat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tercapai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 dengan perikatan berkelanjutan dimana prestasinya berkelanjutan untuk beberapa waktu. Kewajiban pemenuhan prestasi dari perjanjian tersebut berlangsung lama sesuai dengan jangka waktu yang ditentukan.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14601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Alternatif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alternatif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dibebaskan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memaksakan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lain,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pemenuhan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menyebabkan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berakhir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alternatif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tegas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pemenuhan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terletak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tegas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671976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Fakultatif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fakultatif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mengganti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lain,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bilamana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Ex: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debitur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diwajibkan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menyerahkan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sebuah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rumah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,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akan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tetapi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bila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penyerahan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 “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tidak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mungkin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”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dilakukan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,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prestasi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itu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dapat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diganti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dengan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sejumlah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uang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.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Dengan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penyerahan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uang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sebagai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pengganti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,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berarti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debitur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telah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melaksanakan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prestasi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 yang </a:t>
            </a:r>
            <a:r>
              <a:rPr lang="en-ID" sz="2400" dirty="0" err="1">
                <a:solidFill>
                  <a:srgbClr val="242021"/>
                </a:solidFill>
                <a:latin typeface="BookAntiqua"/>
              </a:rPr>
              <a:t>sempurna</a:t>
            </a:r>
            <a:r>
              <a:rPr lang="en-ID" sz="2400" dirty="0">
                <a:solidFill>
                  <a:srgbClr val="242021"/>
                </a:solidFill>
                <a:latin typeface="BookAntiqua"/>
              </a:rPr>
              <a:t>.</a:t>
            </a:r>
            <a:r>
              <a:rPr lang="en-ID" sz="2400" dirty="0"/>
              <a:t> </a:t>
            </a:r>
            <a:endParaRPr lang="en-US" sz="2400" dirty="0"/>
          </a:p>
          <a:p>
            <a:pPr marL="514350" indent="-514350" algn="l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81288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Generik dan Spesifik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generik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dan “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jumlah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diserahkan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generik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menyerahkan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“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menyerahkan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“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terburuk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spesifik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terinci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tampak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ciri-ciri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8980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Generik dan Spesifik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Urgensi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generik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spesifik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resiko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1460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1461 KUH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spesifik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pembelian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berlangsung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barang-barang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beralih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tanggungan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pembeli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sekalipun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penyerahan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blm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terjadi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generik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barang-barang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objek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jual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“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timbangan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”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ukuran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barang-barang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masih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tetap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tanggungan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penjual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sampai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ditimbang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dihitung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diukur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34451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7133</TotalTime>
  <Words>1753</Words>
  <Application>Microsoft Office PowerPoint</Application>
  <PresentationFormat>On-screen Show (4:3)</PresentationFormat>
  <Paragraphs>123</Paragraphs>
  <Slides>26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BookAntiqua</vt:lpstr>
      <vt:lpstr>Calibri</vt:lpstr>
      <vt:lpstr>Cambria</vt:lpstr>
      <vt:lpstr>Times New Roman</vt:lpstr>
      <vt:lpstr>TimesNewRomanPSMT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513</cp:revision>
  <cp:lastPrinted>2017-08-29T02:54:51Z</cp:lastPrinted>
  <dcterms:created xsi:type="dcterms:W3CDTF">2010-04-18T12:06:30Z</dcterms:created>
  <dcterms:modified xsi:type="dcterms:W3CDTF">2025-10-19T13:01:16Z</dcterms:modified>
</cp:coreProperties>
</file>