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Montserrat Ultra-Bold" charset="1" panose="00000900000000000000"/>
      <p:regular r:id="rId12"/>
    </p:embeddedFont>
    <p:embeddedFont>
      <p:font typeface="Montserrat Medium" charset="1" panose="00000600000000000000"/>
      <p:regular r:id="rId13"/>
    </p:embeddedFont>
    <p:embeddedFont>
      <p:font typeface="Montserrat" charset="1" panose="00000500000000000000"/>
      <p:regular r:id="rId14"/>
    </p:embeddedFont>
    <p:embeddedFont>
      <p:font typeface="Montserrat Bold" charset="1" panose="000008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40790" y="0"/>
            <a:ext cx="212090" cy="5143500"/>
            <a:chOff x="0" y="0"/>
            <a:chExt cx="55859" cy="1354667"/>
          </a:xfrm>
        </p:grpSpPr>
        <p:sp>
          <p:nvSpPr>
            <p:cNvPr name="Freeform 3" id="3"/>
            <p:cNvSpPr/>
            <p:nvPr/>
          </p:nvSpPr>
          <p:spPr>
            <a:xfrm flipH="false" flipV="false" rot="0">
              <a:off x="0" y="0"/>
              <a:ext cx="55859" cy="1354667"/>
            </a:xfrm>
            <a:custGeom>
              <a:avLst/>
              <a:gdLst/>
              <a:ahLst/>
              <a:cxnLst/>
              <a:rect r="r" b="b" t="t" l="l"/>
              <a:pathLst>
                <a:path h="1354667" w="55859">
                  <a:moveTo>
                    <a:pt x="0" y="0"/>
                  </a:moveTo>
                  <a:lnTo>
                    <a:pt x="55859" y="0"/>
                  </a:lnTo>
                  <a:lnTo>
                    <a:pt x="55859" y="1354667"/>
                  </a:lnTo>
                  <a:lnTo>
                    <a:pt x="0" y="1354667"/>
                  </a:lnTo>
                  <a:close/>
                </a:path>
              </a:pathLst>
            </a:custGeom>
            <a:solidFill>
              <a:srgbClr val="F9B314"/>
            </a:solidFill>
          </p:spPr>
        </p:sp>
        <p:sp>
          <p:nvSpPr>
            <p:cNvPr name="TextBox 4" id="4"/>
            <p:cNvSpPr txBox="true"/>
            <p:nvPr/>
          </p:nvSpPr>
          <p:spPr>
            <a:xfrm>
              <a:off x="0" y="-38100"/>
              <a:ext cx="55859" cy="139276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2563961" y="2259456"/>
            <a:ext cx="11571182" cy="2415524"/>
          </a:xfrm>
          <a:prstGeom prst="rect">
            <a:avLst/>
          </a:prstGeom>
        </p:spPr>
        <p:txBody>
          <a:bodyPr anchor="t" rtlCol="false" tIns="0" lIns="0" bIns="0" rIns="0">
            <a:spAutoFit/>
          </a:bodyPr>
          <a:lstStyle/>
          <a:p>
            <a:pPr algn="l">
              <a:lnSpc>
                <a:spcPts val="6309"/>
              </a:lnSpc>
            </a:pPr>
            <a:r>
              <a:rPr lang="en-US" b="true" sz="5736">
                <a:solidFill>
                  <a:srgbClr val="1211CA"/>
                </a:solidFill>
                <a:latin typeface="Montserrat Ultra-Bold"/>
                <a:ea typeface="Montserrat Ultra-Bold"/>
                <a:cs typeface="Montserrat Ultra-Bold"/>
                <a:sym typeface="Montserrat Ultra-Bold"/>
              </a:rPr>
              <a:t>THE ROLE OF PERFORMANCE RECOGNITION IN WORK MOTIVATION</a:t>
            </a:r>
          </a:p>
        </p:txBody>
      </p:sp>
      <p:sp>
        <p:nvSpPr>
          <p:cNvPr name="TextBox 6" id="6"/>
          <p:cNvSpPr txBox="true"/>
          <p:nvPr/>
        </p:nvSpPr>
        <p:spPr>
          <a:xfrm rot="0">
            <a:off x="2563961" y="4883774"/>
            <a:ext cx="9288593" cy="471827"/>
          </a:xfrm>
          <a:prstGeom prst="rect">
            <a:avLst/>
          </a:prstGeom>
        </p:spPr>
        <p:txBody>
          <a:bodyPr anchor="t" rtlCol="false" tIns="0" lIns="0" bIns="0" rIns="0">
            <a:spAutoFit/>
          </a:bodyPr>
          <a:lstStyle/>
          <a:p>
            <a:pPr algn="l">
              <a:lnSpc>
                <a:spcPts val="3920"/>
              </a:lnSpc>
            </a:pPr>
            <a:r>
              <a:rPr lang="en-US" sz="2800" b="true">
                <a:solidFill>
                  <a:srgbClr val="101010"/>
                </a:solidFill>
                <a:latin typeface="Montserrat Medium"/>
                <a:ea typeface="Montserrat Medium"/>
                <a:cs typeface="Montserrat Medium"/>
                <a:sym typeface="Montserrat Medium"/>
              </a:rPr>
              <a:t>5</a:t>
            </a:r>
            <a:r>
              <a:rPr lang="en-US" sz="2800" b="true">
                <a:solidFill>
                  <a:srgbClr val="101010"/>
                </a:solidFill>
                <a:latin typeface="Montserrat Medium"/>
                <a:ea typeface="Montserrat Medium"/>
                <a:cs typeface="Montserrat Medium"/>
                <a:sym typeface="Montserrat Medium"/>
              </a:rPr>
              <a:t>TH</a:t>
            </a:r>
            <a:r>
              <a:rPr lang="en-US" sz="2800" b="true">
                <a:solidFill>
                  <a:srgbClr val="101010"/>
                </a:solidFill>
                <a:latin typeface="Montserrat Medium"/>
                <a:ea typeface="Montserrat Medium"/>
                <a:cs typeface="Montserrat Medium"/>
                <a:sym typeface="Montserrat Medium"/>
              </a:rPr>
              <a:t> MEETING, 22 OCTOBER 2025</a:t>
            </a:r>
          </a:p>
        </p:txBody>
      </p:sp>
      <p:grpSp>
        <p:nvGrpSpPr>
          <p:cNvPr name="Group 7" id="7"/>
          <p:cNvGrpSpPr/>
          <p:nvPr/>
        </p:nvGrpSpPr>
        <p:grpSpPr>
          <a:xfrm rot="0">
            <a:off x="15112329" y="8724645"/>
            <a:ext cx="2758345" cy="245871"/>
            <a:chOff x="0" y="0"/>
            <a:chExt cx="726478" cy="64756"/>
          </a:xfrm>
        </p:grpSpPr>
        <p:sp>
          <p:nvSpPr>
            <p:cNvPr name="Freeform 8" id="8"/>
            <p:cNvSpPr/>
            <p:nvPr/>
          </p:nvSpPr>
          <p:spPr>
            <a:xfrm flipH="false" flipV="false" rot="0">
              <a:off x="0" y="0"/>
              <a:ext cx="726478" cy="64756"/>
            </a:xfrm>
            <a:custGeom>
              <a:avLst/>
              <a:gdLst/>
              <a:ahLst/>
              <a:cxnLst/>
              <a:rect r="r" b="b" t="t" l="l"/>
              <a:pathLst>
                <a:path h="64756" w="726478">
                  <a:moveTo>
                    <a:pt x="0" y="0"/>
                  </a:moveTo>
                  <a:lnTo>
                    <a:pt x="726478" y="0"/>
                  </a:lnTo>
                  <a:lnTo>
                    <a:pt x="726478" y="64756"/>
                  </a:lnTo>
                  <a:lnTo>
                    <a:pt x="0" y="64756"/>
                  </a:lnTo>
                  <a:close/>
                </a:path>
              </a:pathLst>
            </a:custGeom>
            <a:solidFill>
              <a:srgbClr val="F9B314"/>
            </a:solidFill>
          </p:spPr>
        </p:sp>
        <p:sp>
          <p:nvSpPr>
            <p:cNvPr name="TextBox 9" id="9"/>
            <p:cNvSpPr txBox="true"/>
            <p:nvPr/>
          </p:nvSpPr>
          <p:spPr>
            <a:xfrm>
              <a:off x="0" y="-38100"/>
              <a:ext cx="726478" cy="102856"/>
            </a:xfrm>
            <a:prstGeom prst="rect">
              <a:avLst/>
            </a:prstGeom>
          </p:spPr>
          <p:txBody>
            <a:bodyPr anchor="ctr" rtlCol="false" tIns="50800" lIns="50800" bIns="50800" rIns="50800"/>
            <a:lstStyle/>
            <a:p>
              <a:pPr algn="ctr">
                <a:lnSpc>
                  <a:spcPts val="2659"/>
                </a:lnSpc>
                <a:spcBef>
                  <a:spcPct val="0"/>
                </a:spcBef>
              </a:pPr>
            </a:p>
          </p:txBody>
        </p:sp>
      </p:grpSp>
      <p:sp>
        <p:nvSpPr>
          <p:cNvPr name="TextBox 10" id="10"/>
          <p:cNvSpPr txBox="true"/>
          <p:nvPr/>
        </p:nvSpPr>
        <p:spPr>
          <a:xfrm rot="0">
            <a:off x="14135142" y="7508532"/>
            <a:ext cx="3489971" cy="1051560"/>
          </a:xfrm>
          <a:prstGeom prst="rect">
            <a:avLst/>
          </a:prstGeom>
        </p:spPr>
        <p:txBody>
          <a:bodyPr anchor="t" rtlCol="false" tIns="0" lIns="0" bIns="0" rIns="0">
            <a:spAutoFit/>
          </a:bodyPr>
          <a:lstStyle/>
          <a:p>
            <a:pPr algn="r">
              <a:lnSpc>
                <a:spcPts val="4140"/>
              </a:lnSpc>
            </a:pPr>
            <a:r>
              <a:rPr lang="en-US" b="true" sz="3600">
                <a:solidFill>
                  <a:srgbClr val="101010"/>
                </a:solidFill>
                <a:latin typeface="Montserrat Medium"/>
                <a:ea typeface="Montserrat Medium"/>
                <a:cs typeface="Montserrat Medium"/>
                <a:sym typeface="Montserrat Medium"/>
              </a:rPr>
              <a:t>English for Business</a:t>
            </a:r>
          </a:p>
        </p:txBody>
      </p:sp>
      <p:sp>
        <p:nvSpPr>
          <p:cNvPr name="TextBox 11" id="11"/>
          <p:cNvSpPr txBox="true"/>
          <p:nvPr/>
        </p:nvSpPr>
        <p:spPr>
          <a:xfrm rot="0">
            <a:off x="5823737" y="5565151"/>
            <a:ext cx="4450763" cy="471827"/>
          </a:xfrm>
          <a:prstGeom prst="rect">
            <a:avLst/>
          </a:prstGeom>
        </p:spPr>
        <p:txBody>
          <a:bodyPr anchor="t" rtlCol="false" tIns="0" lIns="0" bIns="0" rIns="0">
            <a:spAutoFit/>
          </a:bodyPr>
          <a:lstStyle/>
          <a:p>
            <a:pPr algn="l">
              <a:lnSpc>
                <a:spcPts val="3920"/>
              </a:lnSpc>
            </a:pPr>
            <a:r>
              <a:rPr lang="en-US" sz="2800">
                <a:solidFill>
                  <a:srgbClr val="101010"/>
                </a:solidFill>
                <a:latin typeface="Montserrat"/>
                <a:ea typeface="Montserrat"/>
                <a:cs typeface="Montserrat"/>
                <a:sym typeface="Montserrat"/>
              </a:rPr>
              <a:t>PURWANTO, S.PD., M.A.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992317" y="6172200"/>
            <a:ext cx="5627077" cy="4114800"/>
          </a:xfrm>
          <a:custGeom>
            <a:avLst/>
            <a:gdLst/>
            <a:ahLst/>
            <a:cxnLst/>
            <a:rect r="r" b="b" t="t" l="l"/>
            <a:pathLst>
              <a:path h="4114800" w="5627077">
                <a:moveTo>
                  <a:pt x="0" y="0"/>
                </a:moveTo>
                <a:lnTo>
                  <a:pt x="5627077" y="0"/>
                </a:lnTo>
                <a:lnTo>
                  <a:pt x="5627077" y="4114800"/>
                </a:lnTo>
                <a:lnTo>
                  <a:pt x="0" y="4114800"/>
                </a:lnTo>
                <a:lnTo>
                  <a:pt x="0" y="0"/>
                </a:lnTo>
                <a:close/>
              </a:path>
            </a:pathLst>
          </a:custGeom>
          <a:blipFill>
            <a:blip r:embed="rId2">
              <a:alphaModFix amt="56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680726" y="3187044"/>
            <a:ext cx="13357122" cy="4950432"/>
          </a:xfrm>
          <a:prstGeom prst="rect">
            <a:avLst/>
          </a:prstGeom>
        </p:spPr>
        <p:txBody>
          <a:bodyPr anchor="t" rtlCol="false" tIns="0" lIns="0" bIns="0" rIns="0">
            <a:spAutoFit/>
          </a:bodyPr>
          <a:lstStyle/>
          <a:p>
            <a:pPr algn="just">
              <a:lnSpc>
                <a:spcPts val="3620"/>
              </a:lnSpc>
            </a:pPr>
            <a:r>
              <a:rPr lang="en-US" sz="2586" b="true">
                <a:solidFill>
                  <a:srgbClr val="2D262A"/>
                </a:solidFill>
                <a:latin typeface="Montserrat Medium"/>
                <a:ea typeface="Montserrat Medium"/>
                <a:cs typeface="Montserrat Medium"/>
                <a:sym typeface="Montserrat Medium"/>
              </a:rPr>
              <a:t>In the business world, employee motivation is a key factor in driving productivity and performance. One of the most effective ways to motivate employees is through performance recognition. Recognition involves acknowledging and rewarding employees for their hard work, achievements, and contributions to the organization.</a:t>
            </a:r>
          </a:p>
          <a:p>
            <a:pPr algn="just">
              <a:lnSpc>
                <a:spcPts val="3620"/>
              </a:lnSpc>
            </a:pPr>
          </a:p>
          <a:p>
            <a:pPr algn="just">
              <a:lnSpc>
                <a:spcPts val="3620"/>
              </a:lnSpc>
            </a:pPr>
            <a:r>
              <a:rPr lang="en-US" b="true" sz="2586">
                <a:solidFill>
                  <a:srgbClr val="2D262A"/>
                </a:solidFill>
                <a:latin typeface="Montserrat Medium"/>
                <a:ea typeface="Montserrat Medium"/>
                <a:cs typeface="Montserrat Medium"/>
                <a:sym typeface="Montserrat Medium"/>
              </a:rPr>
              <a:t>Performance recognition can take many forms, from verbal praise to financial incentives. Some companies offer bonuses or promotions, while others might provide awards, certificates, or even a simple “thank you.” Regardless of the method, the goal is to make employees feel valued and appreciated.</a:t>
            </a:r>
          </a:p>
          <a:p>
            <a:pPr algn="just">
              <a:lnSpc>
                <a:spcPts val="3620"/>
              </a:lnSpc>
            </a:pPr>
          </a:p>
        </p:txBody>
      </p:sp>
      <p:sp>
        <p:nvSpPr>
          <p:cNvPr name="TextBox 4" id="4"/>
          <p:cNvSpPr txBox="true"/>
          <p:nvPr/>
        </p:nvSpPr>
        <p:spPr>
          <a:xfrm rot="0">
            <a:off x="842630" y="816472"/>
            <a:ext cx="7171596" cy="529231"/>
          </a:xfrm>
          <a:prstGeom prst="rect">
            <a:avLst/>
          </a:prstGeom>
        </p:spPr>
        <p:txBody>
          <a:bodyPr anchor="t" rtlCol="false" tIns="0" lIns="0" bIns="0" rIns="0">
            <a:spAutoFit/>
          </a:bodyPr>
          <a:lstStyle/>
          <a:p>
            <a:pPr algn="l">
              <a:lnSpc>
                <a:spcPts val="3947"/>
              </a:lnSpc>
            </a:pPr>
            <a:r>
              <a:rPr lang="en-US" sz="4200" b="true">
                <a:solidFill>
                  <a:srgbClr val="1211CA"/>
                </a:solidFill>
                <a:latin typeface="Montserrat Bold"/>
                <a:ea typeface="Montserrat Bold"/>
                <a:cs typeface="Montserrat Bold"/>
                <a:sym typeface="Montserrat Bold"/>
              </a:rPr>
              <a:t>Reading comprehension</a:t>
            </a:r>
          </a:p>
        </p:txBody>
      </p:sp>
      <p:sp>
        <p:nvSpPr>
          <p:cNvPr name="TextBox 5" id="5"/>
          <p:cNvSpPr txBox="true"/>
          <p:nvPr/>
        </p:nvSpPr>
        <p:spPr>
          <a:xfrm rot="0">
            <a:off x="3139747" y="1890793"/>
            <a:ext cx="11448145" cy="399946"/>
          </a:xfrm>
          <a:prstGeom prst="rect">
            <a:avLst/>
          </a:prstGeom>
        </p:spPr>
        <p:txBody>
          <a:bodyPr anchor="t" rtlCol="false" tIns="0" lIns="0" bIns="0" rIns="0">
            <a:spAutoFit/>
          </a:bodyPr>
          <a:lstStyle/>
          <a:p>
            <a:pPr algn="ctr">
              <a:lnSpc>
                <a:spcPts val="2964"/>
              </a:lnSpc>
            </a:pPr>
            <a:r>
              <a:rPr lang="en-US" b="true" sz="3154">
                <a:solidFill>
                  <a:srgbClr val="F9B314"/>
                </a:solidFill>
                <a:latin typeface="Montserrat Ultra-Bold"/>
                <a:ea typeface="Montserrat Ultra-Bold"/>
                <a:cs typeface="Montserrat Ultra-Bold"/>
                <a:sym typeface="Montserrat Ultra-Bold"/>
              </a:rPr>
              <a:t>How Recognition Boosts Employee Motivation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405887" y="971550"/>
            <a:ext cx="11233196" cy="7154607"/>
          </a:xfrm>
          <a:prstGeom prst="rect">
            <a:avLst/>
          </a:prstGeom>
        </p:spPr>
        <p:txBody>
          <a:bodyPr anchor="t" rtlCol="false" tIns="0" lIns="0" bIns="0" rIns="0">
            <a:spAutoFit/>
          </a:bodyPr>
          <a:lstStyle/>
          <a:p>
            <a:pPr algn="just">
              <a:lnSpc>
                <a:spcPts val="3830"/>
              </a:lnSpc>
            </a:pPr>
            <a:r>
              <a:rPr lang="en-US" sz="2735" b="true">
                <a:solidFill>
                  <a:srgbClr val="2D262A"/>
                </a:solidFill>
                <a:latin typeface="Montserrat Medium"/>
                <a:ea typeface="Montserrat Medium"/>
                <a:cs typeface="Montserrat Medium"/>
                <a:sym typeface="Montserrat Medium"/>
              </a:rPr>
              <a:t>When employees feel that their efforts are recognized, they are more likely to be engaged in their work. This leads to increased job satisfaction and higher levels of productivity. On the other hand, when employees feel underappreciated, their motivation tends to decline, which can result in lower performance and higher turnover rates.</a:t>
            </a:r>
          </a:p>
          <a:p>
            <a:pPr algn="just">
              <a:lnSpc>
                <a:spcPts val="3830"/>
              </a:lnSpc>
            </a:pPr>
          </a:p>
          <a:p>
            <a:pPr algn="just">
              <a:lnSpc>
                <a:spcPts val="3830"/>
              </a:lnSpc>
            </a:pPr>
            <a:r>
              <a:rPr lang="en-US" b="true" sz="2735">
                <a:solidFill>
                  <a:srgbClr val="2D262A"/>
                </a:solidFill>
                <a:latin typeface="Montserrat Medium"/>
                <a:ea typeface="Montserrat Medium"/>
                <a:cs typeface="Montserrat Medium"/>
                <a:sym typeface="Montserrat Medium"/>
              </a:rPr>
              <a:t>Additionally, recognition can create a positive work environment by promoting healthy competition and collaboration. When employees see their colleagues being recognized, it can inspire them to work harder and strive for excellence. It also fosters a culture of teamwork, as employees are more likely to support each other in achieving common goals.</a:t>
            </a:r>
          </a:p>
          <a:p>
            <a:pPr algn="just">
              <a:lnSpc>
                <a:spcPts val="3830"/>
              </a:lnSpc>
            </a:pPr>
          </a:p>
        </p:txBody>
      </p:sp>
      <p:sp>
        <p:nvSpPr>
          <p:cNvPr name="Freeform 3" id="3"/>
          <p:cNvSpPr/>
          <p:nvPr/>
        </p:nvSpPr>
        <p:spPr>
          <a:xfrm flipH="false" flipV="false" rot="0">
            <a:off x="242395" y="5382733"/>
            <a:ext cx="4940083" cy="4736305"/>
          </a:xfrm>
          <a:custGeom>
            <a:avLst/>
            <a:gdLst/>
            <a:ahLst/>
            <a:cxnLst/>
            <a:rect r="r" b="b" t="t" l="l"/>
            <a:pathLst>
              <a:path h="4736305" w="4940083">
                <a:moveTo>
                  <a:pt x="0" y="0"/>
                </a:moveTo>
                <a:lnTo>
                  <a:pt x="4940083" y="0"/>
                </a:lnTo>
                <a:lnTo>
                  <a:pt x="4940083" y="4736305"/>
                </a:lnTo>
                <a:lnTo>
                  <a:pt x="0" y="47363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548891" y="1924123"/>
            <a:ext cx="10353414" cy="6305477"/>
          </a:xfrm>
          <a:prstGeom prst="rect">
            <a:avLst/>
          </a:prstGeom>
        </p:spPr>
        <p:txBody>
          <a:bodyPr anchor="t" rtlCol="false" tIns="0" lIns="0" bIns="0" rIns="0">
            <a:spAutoFit/>
          </a:bodyPr>
          <a:lstStyle/>
          <a:p>
            <a:pPr algn="just">
              <a:lnSpc>
                <a:spcPts val="3620"/>
              </a:lnSpc>
            </a:pPr>
            <a:r>
              <a:rPr lang="en-US" sz="2586" b="true">
                <a:solidFill>
                  <a:srgbClr val="2D262A"/>
                </a:solidFill>
                <a:latin typeface="Montserrat Medium"/>
                <a:ea typeface="Montserrat Medium"/>
                <a:cs typeface="Montserrat Medium"/>
                <a:sym typeface="Montserrat Medium"/>
              </a:rPr>
              <a:t>However, it is important for managers to ensure that recognition is meaningful and fair. Simply offering rewards without considering the quality of work or individual effort can lead to resentment among employees. To be effective, recognition must be timely, specific, and relevant to the individual’s achievements.</a:t>
            </a:r>
          </a:p>
          <a:p>
            <a:pPr algn="just">
              <a:lnSpc>
                <a:spcPts val="3620"/>
              </a:lnSpc>
            </a:pPr>
          </a:p>
          <a:p>
            <a:pPr algn="just">
              <a:lnSpc>
                <a:spcPts val="3620"/>
              </a:lnSpc>
            </a:pPr>
            <a:r>
              <a:rPr lang="en-US" b="true" sz="2586">
                <a:solidFill>
                  <a:srgbClr val="2D262A"/>
                </a:solidFill>
                <a:latin typeface="Montserrat Medium"/>
                <a:ea typeface="Montserrat Medium"/>
                <a:cs typeface="Montserrat Medium"/>
                <a:sym typeface="Montserrat Medium"/>
              </a:rPr>
              <a:t>In conclusion, recognizing employee performance is a powerful tool for boosting motivation, enhancing job satisfaction, and improving overall performance. By creating a culture of recognition, companies can foster a positive and productive work environment where employees feel valued and inspired.</a:t>
            </a:r>
          </a:p>
          <a:p>
            <a:pPr algn="just">
              <a:lnSpc>
                <a:spcPts val="3620"/>
              </a:lnSpc>
            </a:pPr>
          </a:p>
        </p:txBody>
      </p:sp>
      <p:sp>
        <p:nvSpPr>
          <p:cNvPr name="Freeform 3" id="3"/>
          <p:cNvSpPr/>
          <p:nvPr/>
        </p:nvSpPr>
        <p:spPr>
          <a:xfrm flipH="false" flipV="false" rot="0">
            <a:off x="162937" y="5504010"/>
            <a:ext cx="5677140" cy="4782990"/>
          </a:xfrm>
          <a:custGeom>
            <a:avLst/>
            <a:gdLst/>
            <a:ahLst/>
            <a:cxnLst/>
            <a:rect r="r" b="b" t="t" l="l"/>
            <a:pathLst>
              <a:path h="4782990" w="5677140">
                <a:moveTo>
                  <a:pt x="0" y="0"/>
                </a:moveTo>
                <a:lnTo>
                  <a:pt x="5677140" y="0"/>
                </a:lnTo>
                <a:lnTo>
                  <a:pt x="5677140" y="4782990"/>
                </a:lnTo>
                <a:lnTo>
                  <a:pt x="0" y="47829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842630" y="816472"/>
            <a:ext cx="9271533" cy="529231"/>
          </a:xfrm>
          <a:prstGeom prst="rect">
            <a:avLst/>
          </a:prstGeom>
        </p:spPr>
        <p:txBody>
          <a:bodyPr anchor="t" rtlCol="false" tIns="0" lIns="0" bIns="0" rIns="0">
            <a:spAutoFit/>
          </a:bodyPr>
          <a:lstStyle/>
          <a:p>
            <a:pPr algn="l">
              <a:lnSpc>
                <a:spcPts val="3947"/>
              </a:lnSpc>
            </a:pPr>
            <a:r>
              <a:rPr lang="en-US" sz="4200" b="true">
                <a:solidFill>
                  <a:srgbClr val="1211CA"/>
                </a:solidFill>
                <a:latin typeface="Montserrat Bold"/>
                <a:ea typeface="Montserrat Bold"/>
                <a:cs typeface="Montserrat Bold"/>
                <a:sym typeface="Montserrat Bold"/>
              </a:rPr>
              <a:t>Speaking. Dialogue practice.</a:t>
            </a:r>
          </a:p>
        </p:txBody>
      </p:sp>
      <p:sp>
        <p:nvSpPr>
          <p:cNvPr name="TextBox 3" id="3"/>
          <p:cNvSpPr txBox="true"/>
          <p:nvPr/>
        </p:nvSpPr>
        <p:spPr>
          <a:xfrm rot="0">
            <a:off x="1294515" y="1571981"/>
            <a:ext cx="14421781" cy="7686319"/>
          </a:xfrm>
          <a:prstGeom prst="rect">
            <a:avLst/>
          </a:prstGeom>
        </p:spPr>
        <p:txBody>
          <a:bodyPr anchor="t" rtlCol="false" tIns="0" lIns="0" bIns="0" rIns="0">
            <a:spAutoFit/>
          </a:bodyPr>
          <a:lstStyle/>
          <a:p>
            <a:pPr algn="just">
              <a:lnSpc>
                <a:spcPts val="4050"/>
              </a:lnSpc>
            </a:pPr>
            <a:r>
              <a:rPr lang="en-US" sz="2368" b="true">
                <a:solidFill>
                  <a:srgbClr val="2D262A"/>
                </a:solidFill>
                <a:latin typeface="Montserrat Bold"/>
                <a:ea typeface="Montserrat Bold"/>
                <a:cs typeface="Montserrat Bold"/>
                <a:sym typeface="Montserrat Bold"/>
              </a:rPr>
              <a:t>Sam:</a:t>
            </a:r>
            <a:r>
              <a:rPr lang="en-US" sz="2368" b="true">
                <a:solidFill>
                  <a:srgbClr val="2D262A"/>
                </a:solidFill>
                <a:latin typeface="Montserrat Medium"/>
                <a:ea typeface="Montserrat Medium"/>
                <a:cs typeface="Montserrat Medium"/>
                <a:sym typeface="Montserrat Medium"/>
              </a:rPr>
              <a:t> Hey Taylor, I’ve been reading about how recognition can boost employee motivation. What’s your take on it?</a:t>
            </a:r>
          </a:p>
          <a:p>
            <a:pPr algn="just">
              <a:lnSpc>
                <a:spcPts val="4050"/>
              </a:lnSpc>
            </a:pPr>
            <a:r>
              <a:rPr lang="en-US" sz="2368" b="true">
                <a:solidFill>
                  <a:srgbClr val="2D262A"/>
                </a:solidFill>
                <a:latin typeface="Montserrat Bold"/>
                <a:ea typeface="Montserrat Bold"/>
                <a:cs typeface="Montserrat Bold"/>
                <a:sym typeface="Montserrat Bold"/>
              </a:rPr>
              <a:t>Taylor:</a:t>
            </a:r>
            <a:r>
              <a:rPr lang="en-US" sz="2368">
                <a:solidFill>
                  <a:srgbClr val="2D262A"/>
                </a:solidFill>
                <a:latin typeface="Montserrat"/>
                <a:ea typeface="Montserrat"/>
                <a:cs typeface="Montserrat"/>
                <a:sym typeface="Montserrat"/>
              </a:rPr>
              <a:t> </a:t>
            </a:r>
            <a:r>
              <a:rPr lang="en-US" sz="2368" b="true">
                <a:solidFill>
                  <a:srgbClr val="2D262A"/>
                </a:solidFill>
                <a:latin typeface="Montserrat Medium"/>
                <a:ea typeface="Montserrat Medium"/>
                <a:cs typeface="Montserrat Medium"/>
                <a:sym typeface="Montserrat Medium"/>
              </a:rPr>
              <a:t>It’s really important. When employees are recognized for their hard work, it makes them feel valued and appreciated. This boosts their motivation and productivity.</a:t>
            </a:r>
          </a:p>
          <a:p>
            <a:pPr algn="just">
              <a:lnSpc>
                <a:spcPts val="4050"/>
              </a:lnSpc>
            </a:pPr>
            <a:r>
              <a:rPr lang="en-US" sz="2368" b="true">
                <a:solidFill>
                  <a:srgbClr val="2D262A"/>
                </a:solidFill>
                <a:latin typeface="Montserrat Bold"/>
                <a:ea typeface="Montserrat Bold"/>
                <a:cs typeface="Montserrat Bold"/>
                <a:sym typeface="Montserrat Bold"/>
              </a:rPr>
              <a:t>Sam: </a:t>
            </a:r>
            <a:r>
              <a:rPr lang="en-US" sz="2368" b="true">
                <a:solidFill>
                  <a:srgbClr val="2D262A"/>
                </a:solidFill>
                <a:latin typeface="Montserrat Medium"/>
                <a:ea typeface="Montserrat Medium"/>
                <a:cs typeface="Montserrat Medium"/>
                <a:sym typeface="Montserrat Medium"/>
              </a:rPr>
              <a:t>How does recognition usually work in practice?</a:t>
            </a:r>
          </a:p>
          <a:p>
            <a:pPr algn="just">
              <a:lnSpc>
                <a:spcPts val="4050"/>
              </a:lnSpc>
            </a:pPr>
            <a:r>
              <a:rPr lang="en-US" sz="2368" b="true">
                <a:solidFill>
                  <a:srgbClr val="2D262A"/>
                </a:solidFill>
                <a:latin typeface="Montserrat Bold"/>
                <a:ea typeface="Montserrat Bold"/>
                <a:cs typeface="Montserrat Bold"/>
                <a:sym typeface="Montserrat Bold"/>
              </a:rPr>
              <a:t>Taylor: </a:t>
            </a:r>
            <a:r>
              <a:rPr lang="en-US" sz="2368" b="true">
                <a:solidFill>
                  <a:srgbClr val="2D262A"/>
                </a:solidFill>
                <a:latin typeface="Montserrat Medium"/>
                <a:ea typeface="Montserrat Medium"/>
                <a:cs typeface="Montserrat Medium"/>
                <a:sym typeface="Montserrat Medium"/>
              </a:rPr>
              <a:t>It can vary. Some companies give bonuses or promotions, while others might offer awards or simply say “thank you.” The key is to make sure it’s sincere and specific.</a:t>
            </a:r>
          </a:p>
          <a:p>
            <a:pPr algn="just">
              <a:lnSpc>
                <a:spcPts val="4050"/>
              </a:lnSpc>
            </a:pPr>
            <a:r>
              <a:rPr lang="en-US" sz="2368" b="true">
                <a:solidFill>
                  <a:srgbClr val="2D262A"/>
                </a:solidFill>
                <a:latin typeface="Montserrat Bold"/>
                <a:ea typeface="Montserrat Bold"/>
                <a:cs typeface="Montserrat Bold"/>
                <a:sym typeface="Montserrat Bold"/>
              </a:rPr>
              <a:t>Sam:</a:t>
            </a:r>
            <a:r>
              <a:rPr lang="en-US" sz="2368" b="true">
                <a:solidFill>
                  <a:srgbClr val="2D262A"/>
                </a:solidFill>
                <a:latin typeface="Montserrat Medium"/>
                <a:ea typeface="Montserrat Medium"/>
                <a:cs typeface="Montserrat Medium"/>
                <a:sym typeface="Montserrat Medium"/>
              </a:rPr>
              <a:t> What happens if employees don’t feel recognized?</a:t>
            </a:r>
          </a:p>
          <a:p>
            <a:pPr algn="just">
              <a:lnSpc>
                <a:spcPts val="4050"/>
              </a:lnSpc>
            </a:pPr>
            <a:r>
              <a:rPr lang="en-US" sz="2368" b="true">
                <a:solidFill>
                  <a:srgbClr val="2D262A"/>
                </a:solidFill>
                <a:latin typeface="Montserrat Bold"/>
                <a:ea typeface="Montserrat Bold"/>
                <a:cs typeface="Montserrat Bold"/>
                <a:sym typeface="Montserrat Bold"/>
              </a:rPr>
              <a:t>Taylor:</a:t>
            </a:r>
            <a:r>
              <a:rPr lang="en-US" sz="2368" b="true">
                <a:solidFill>
                  <a:srgbClr val="2D262A"/>
                </a:solidFill>
                <a:latin typeface="Montserrat Medium"/>
                <a:ea typeface="Montserrat Medium"/>
                <a:cs typeface="Montserrat Medium"/>
                <a:sym typeface="Montserrat Medium"/>
              </a:rPr>
              <a:t> If employees feel underappreciated, their motivation drops. This can lead to lower performance and higher turnover. Recognition helps keep them engaged and satisfied with their work.</a:t>
            </a:r>
          </a:p>
          <a:p>
            <a:pPr algn="just">
              <a:lnSpc>
                <a:spcPts val="4050"/>
              </a:lnSpc>
            </a:pPr>
            <a:r>
              <a:rPr lang="en-US" sz="2368" b="true">
                <a:solidFill>
                  <a:srgbClr val="2D262A"/>
                </a:solidFill>
                <a:latin typeface="Montserrat Bold"/>
                <a:ea typeface="Montserrat Bold"/>
                <a:cs typeface="Montserrat Bold"/>
                <a:sym typeface="Montserrat Bold"/>
              </a:rPr>
              <a:t>Sam:</a:t>
            </a:r>
            <a:r>
              <a:rPr lang="en-US" sz="2368" b="true">
                <a:solidFill>
                  <a:srgbClr val="2D262A"/>
                </a:solidFill>
                <a:latin typeface="Montserrat Medium"/>
                <a:ea typeface="Montserrat Medium"/>
                <a:cs typeface="Montserrat Medium"/>
                <a:sym typeface="Montserrat Medium"/>
              </a:rPr>
              <a:t> That makes sense. How can a company make sure recognition is effective?</a:t>
            </a:r>
          </a:p>
          <a:p>
            <a:pPr algn="just">
              <a:lnSpc>
                <a:spcPts val="4050"/>
              </a:lnSpc>
            </a:pPr>
            <a:r>
              <a:rPr lang="en-US" b="true" sz="2368">
                <a:solidFill>
                  <a:srgbClr val="2D262A"/>
                </a:solidFill>
                <a:latin typeface="Montserrat Bold"/>
                <a:ea typeface="Montserrat Bold"/>
                <a:cs typeface="Montserrat Bold"/>
                <a:sym typeface="Montserrat Bold"/>
              </a:rPr>
              <a:t>Taylor</a:t>
            </a:r>
            <a:r>
              <a:rPr lang="en-US" b="true" sz="2368">
                <a:solidFill>
                  <a:srgbClr val="2D262A"/>
                </a:solidFill>
                <a:latin typeface="Montserrat Medium"/>
                <a:ea typeface="Montserrat Medium"/>
                <a:cs typeface="Montserrat Medium"/>
                <a:sym typeface="Montserrat Medium"/>
              </a:rPr>
              <a:t>: It should be timely, specific, and relevant to the individual’s achievements. This way, employees know exactly why they’re being recognized and feel genuinely appreciated.</a:t>
            </a:r>
          </a:p>
          <a:p>
            <a:pPr algn="just">
              <a:lnSpc>
                <a:spcPts val="4050"/>
              </a:lnSpc>
            </a:pP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40790" y="0"/>
            <a:ext cx="212090" cy="5143500"/>
            <a:chOff x="0" y="0"/>
            <a:chExt cx="55859" cy="1354667"/>
          </a:xfrm>
        </p:grpSpPr>
        <p:sp>
          <p:nvSpPr>
            <p:cNvPr name="Freeform 3" id="3"/>
            <p:cNvSpPr/>
            <p:nvPr/>
          </p:nvSpPr>
          <p:spPr>
            <a:xfrm flipH="false" flipV="false" rot="0">
              <a:off x="0" y="0"/>
              <a:ext cx="55859" cy="1354667"/>
            </a:xfrm>
            <a:custGeom>
              <a:avLst/>
              <a:gdLst/>
              <a:ahLst/>
              <a:cxnLst/>
              <a:rect r="r" b="b" t="t" l="l"/>
              <a:pathLst>
                <a:path h="1354667" w="55859">
                  <a:moveTo>
                    <a:pt x="0" y="0"/>
                  </a:moveTo>
                  <a:lnTo>
                    <a:pt x="55859" y="0"/>
                  </a:lnTo>
                  <a:lnTo>
                    <a:pt x="55859" y="1354667"/>
                  </a:lnTo>
                  <a:lnTo>
                    <a:pt x="0" y="1354667"/>
                  </a:lnTo>
                  <a:close/>
                </a:path>
              </a:pathLst>
            </a:custGeom>
            <a:solidFill>
              <a:srgbClr val="F9B314"/>
            </a:solidFill>
          </p:spPr>
        </p:sp>
        <p:sp>
          <p:nvSpPr>
            <p:cNvPr name="TextBox 4" id="4"/>
            <p:cNvSpPr txBox="true"/>
            <p:nvPr/>
          </p:nvSpPr>
          <p:spPr>
            <a:xfrm>
              <a:off x="0" y="-38100"/>
              <a:ext cx="55859" cy="139276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731368" y="3467551"/>
            <a:ext cx="9288593" cy="1360170"/>
          </a:xfrm>
          <a:prstGeom prst="rect">
            <a:avLst/>
          </a:prstGeom>
        </p:spPr>
        <p:txBody>
          <a:bodyPr anchor="t" rtlCol="false" tIns="0" lIns="0" bIns="0" rIns="0">
            <a:spAutoFit/>
          </a:bodyPr>
          <a:lstStyle/>
          <a:p>
            <a:pPr algn="l">
              <a:lnSpc>
                <a:spcPts val="10560"/>
              </a:lnSpc>
            </a:pPr>
            <a:r>
              <a:rPr lang="en-US" b="true" sz="9600">
                <a:solidFill>
                  <a:srgbClr val="1211CA"/>
                </a:solidFill>
                <a:latin typeface="Montserrat Ultra-Bold"/>
                <a:ea typeface="Montserrat Ultra-Bold"/>
                <a:cs typeface="Montserrat Ultra-Bold"/>
                <a:sym typeface="Montserrat Ultra-Bold"/>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DAG2YAa-hSo</dc:identifier>
  <dcterms:modified xsi:type="dcterms:W3CDTF">2011-08-01T06:04:30Z</dcterms:modified>
  <cp:revision>1</cp:revision>
  <dc:title>5th meeting, 22 oCTOBER 2025</dc:title>
</cp:coreProperties>
</file>