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7" r:id="rId3"/>
    <p:sldId id="331" r:id="rId4"/>
    <p:sldId id="332" r:id="rId5"/>
    <p:sldId id="346" r:id="rId6"/>
    <p:sldId id="341" r:id="rId7"/>
    <p:sldId id="348" r:id="rId8"/>
    <p:sldId id="349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  <p14:sldId id="348"/>
            <p14:sldId id="349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580" autoAdjust="0"/>
  </p:normalViewPr>
  <p:slideViewPr>
    <p:cSldViewPr>
      <p:cViewPr>
        <p:scale>
          <a:sx n="75" d="100"/>
          <a:sy n="75" d="100"/>
        </p:scale>
        <p:origin x="10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PENGAWASAN KEUANGAN NEGARA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Pengawasan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Negara</a:t>
            </a:r>
          </a:p>
          <a:p>
            <a:endParaRPr lang="en-US" sz="2400" b="1" dirty="0" smtClean="0">
              <a:solidFill>
                <a:schemeClr val="tx1"/>
              </a:solidFill>
              <a:ea typeface="Tomorrow" pitchFamily="34" charset="-122"/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  <a:ea typeface="Tomorrow" pitchFamily="34" charset="-122"/>
              </a:rPr>
              <a:t>Adalah</a:t>
            </a:r>
            <a:r>
              <a:rPr lang="en-US" b="1" dirty="0" smtClean="0">
                <a:solidFill>
                  <a:schemeClr val="tx1"/>
                </a:solidFill>
                <a:ea typeface="Tomorrow" pitchFamily="34" charset="-122"/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serangkaian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memantau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menilai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mengendalikan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perundang-undangan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  <a:ea typeface="Tomorrow" pitchFamily="34" charset="-122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>
                <a:solidFill>
                  <a:schemeClr val="tx1"/>
                </a:solidFill>
              </a:rPr>
              <a:t>Ruang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Lingkup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Pengawasan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Keuangan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Negara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2400" b="1" dirty="0" smtClean="0">
                <a:solidFill>
                  <a:schemeClr val="tx1"/>
                </a:solidFill>
              </a:rPr>
              <a:t> internal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Dilakukan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berada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lingkungan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Inspektorat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Jenderal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Pembangunan (BPKP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eksternal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Dilakukan oleh lembaga independen di luar pemerintah seperti Badan Pemeriksa Keuangan (BPK) dan lembaga legislatif.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Jenis-jenis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Pengawasan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Keuangan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</a:rPr>
              <a:t>Negara :</a:t>
            </a:r>
          </a:p>
          <a:p>
            <a:pPr algn="l"/>
            <a:endParaRPr lang="en-US" sz="11200" b="1" dirty="0" smtClean="0">
              <a:solidFill>
                <a:schemeClr val="tx1"/>
              </a:solidFill>
            </a:endParaRPr>
          </a:p>
          <a:p>
            <a:pPr marL="341313" indent="-341313" algn="l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preventif</a:t>
            </a:r>
            <a:endParaRPr lang="en-US" sz="9600" b="1" dirty="0">
              <a:solidFill>
                <a:schemeClr val="tx1"/>
              </a:solidFill>
            </a:endParaRPr>
          </a:p>
          <a:p>
            <a:pPr marL="463550" indent="-463550" algn="l">
              <a:buFont typeface="Wingdings" panose="05000000000000000000" pitchFamily="2" charset="2"/>
              <a:buChar char="Ø"/>
            </a:pPr>
            <a:r>
              <a:rPr lang="en-US" sz="9600" dirty="0" err="1" smtClean="0">
                <a:solidFill>
                  <a:schemeClr val="tx1"/>
                </a:solidFill>
              </a:rPr>
              <a:t>Dilakukan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sebelum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dilaksanakan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mencegah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terjadinya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penyimpangan</a:t>
            </a:r>
            <a:r>
              <a:rPr lang="en-US" sz="9600" dirty="0" smtClean="0">
                <a:solidFill>
                  <a:schemeClr val="tx1"/>
                </a:solidFill>
              </a:rPr>
              <a:t>.</a:t>
            </a:r>
          </a:p>
          <a:p>
            <a:pPr marL="1143000" indent="-1143000" algn="l">
              <a:buFont typeface="Wingdings" panose="05000000000000000000" pitchFamily="2" charset="2"/>
              <a:buChar char="Ø"/>
            </a:pPr>
            <a:endParaRPr lang="en-US" sz="9600" dirty="0">
              <a:solidFill>
                <a:schemeClr val="tx1"/>
              </a:solidFill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</a:rPr>
              <a:t>2. </a:t>
            </a:r>
            <a:r>
              <a:rPr lang="en-US" sz="9600" b="1" dirty="0" err="1" smtClean="0">
                <a:solidFill>
                  <a:schemeClr val="tx1"/>
                </a:solidFill>
              </a:rPr>
              <a:t>Pengawasan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represif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marL="341313" indent="-341313" algn="l">
              <a:buFont typeface="Wingdings" panose="05000000000000000000" pitchFamily="2" charset="2"/>
              <a:buChar char="Ø"/>
            </a:pPr>
            <a:r>
              <a:rPr lang="en-US" sz="9600" dirty="0" err="1" smtClean="0">
                <a:solidFill>
                  <a:schemeClr val="tx1"/>
                </a:solidFill>
              </a:rPr>
              <a:t>Dilakukan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setelah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dilaksanakan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menindaklanjuti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penyimpangan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terjadi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b="1" dirty="0"/>
          </a:p>
          <a:p>
            <a:pPr algn="just"/>
            <a:endParaRPr lang="en-US" sz="9600" dirty="0" smtClean="0">
              <a:solidFill>
                <a:srgbClr val="61615C"/>
              </a:solidFill>
              <a:latin typeface="Tomorrow" pitchFamily="34" charset="0"/>
              <a:ea typeface="Tomorrow" pitchFamily="34" charset="-122"/>
              <a:cs typeface="Tomorrow" pitchFamily="34" charset="-120"/>
            </a:endParaRPr>
          </a:p>
          <a:p>
            <a:pPr marL="1371600" indent="-1371600" algn="just">
              <a:buAutoNum type="arabicPeriod"/>
            </a:pPr>
            <a:endParaRPr lang="en-US" sz="7400" dirty="0" smtClean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>
                <a:solidFill>
                  <a:schemeClr val="tx1"/>
                </a:solidFill>
              </a:rPr>
              <a:t>Hubungan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Pengawasan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dan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Pertanggungjawaban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b="1" dirty="0" err="1">
                <a:solidFill>
                  <a:schemeClr val="tx1"/>
                </a:solidFill>
              </a:rPr>
              <a:t>Pertanggungjawaban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proses </a:t>
            </a:r>
            <a:r>
              <a:rPr lang="en-US" sz="2400" dirty="0" err="1">
                <a:solidFill>
                  <a:schemeClr val="tx1"/>
                </a:solidFill>
              </a:rPr>
              <a:t>melaporkan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berwenang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bertugas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audit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Laporan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(LHP)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BPK.</a:t>
            </a:r>
            <a:endParaRPr lang="en-US" sz="2400" b="1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2341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b="1" dirty="0" err="1">
                <a:solidFill>
                  <a:schemeClr val="tx1"/>
                </a:solidFill>
              </a:rPr>
              <a:t>Mekanisme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Pengawasan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Keuangan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</a:rPr>
              <a:t>Negara</a:t>
            </a:r>
          </a:p>
          <a:p>
            <a:pPr algn="just"/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Perencanaan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Penyusunan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Anggaran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sejak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penyusunan</a:t>
            </a:r>
            <a:r>
              <a:rPr lang="en-US" sz="2400" dirty="0">
                <a:solidFill>
                  <a:schemeClr val="tx1"/>
                </a:solidFill>
              </a:rPr>
              <a:t> APBN/APBD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melibatkan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Kementerian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, DPR/DPRD,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BPK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Pelaksanaan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Anggaran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berjalan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seiring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eksekutif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internal auditor (BPKP, </a:t>
            </a:r>
            <a:r>
              <a:rPr lang="en-US" sz="2400" dirty="0" err="1">
                <a:solidFill>
                  <a:schemeClr val="tx1"/>
                </a:solidFill>
              </a:rPr>
              <a:t>Inspektorat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Pemeriksaan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Evaluasi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Audit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evaluasi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BPK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eksternal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evaluasi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DPR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politik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  <a:p>
            <a:pPr algn="just"/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/>
          </a:bodyPr>
          <a:lstStyle/>
          <a:p>
            <a:pPr algn="just"/>
            <a:r>
              <a:rPr lang="sv-SE" b="1" dirty="0">
                <a:solidFill>
                  <a:schemeClr val="tx1"/>
                </a:solidFill>
              </a:rPr>
              <a:t>Peran Lembaga dalam Pengawasan Keuangan </a:t>
            </a:r>
            <a:r>
              <a:rPr lang="sv-SE" b="1" dirty="0" smtClean="0">
                <a:solidFill>
                  <a:schemeClr val="tx1"/>
                </a:solidFill>
              </a:rPr>
              <a:t>Negara :</a:t>
            </a:r>
          </a:p>
          <a:p>
            <a:pPr marL="514350" indent="-514350" algn="just"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BPK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Bertanggung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independen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>
                <a:solidFill>
                  <a:schemeClr val="tx1"/>
                </a:solidFill>
              </a:rPr>
              <a:t>BPKP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Pembangunan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internal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smtClean="0">
                <a:solidFill>
                  <a:schemeClr val="tx1"/>
                </a:solidFill>
              </a:rPr>
              <a:t>DPR/DPRD</a:t>
            </a: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Pengawasan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politis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APBN/APBD.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/>
            <a:endParaRPr lang="en-US" dirty="0"/>
          </a:p>
          <a:p>
            <a:pPr algn="just"/>
            <a:endParaRPr lang="en-US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416824" cy="5256584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bagian</a:t>
            </a:r>
            <a:r>
              <a:rPr lang="en-US" sz="2400" dirty="0">
                <a:solidFill>
                  <a:schemeClr val="tx1"/>
                </a:solidFill>
              </a:rPr>
              <a:t> integral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kelola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mekanisme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menangani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penyimpangan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serta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/>
          </a:p>
          <a:p>
            <a:pPr algn="l"/>
            <a:endParaRPr lang="en-US" dirty="0"/>
          </a:p>
          <a:p>
            <a:pPr algn="l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85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6135</TotalTime>
  <Words>328</Words>
  <Application>Microsoft Office PowerPoint</Application>
  <PresentationFormat>On-screen Show (4:3)</PresentationFormat>
  <Paragraphs>83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Cambria</vt:lpstr>
      <vt:lpstr>Heebo</vt:lpstr>
      <vt:lpstr>Instrument Sans Medium</vt:lpstr>
      <vt:lpstr>Martel Sans</vt:lpstr>
      <vt:lpstr>Times New Roman</vt:lpstr>
      <vt:lpstr>Tomorrow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582</cp:revision>
  <cp:lastPrinted>2017-08-29T02:54:51Z</cp:lastPrinted>
  <dcterms:created xsi:type="dcterms:W3CDTF">2010-04-18T12:06:30Z</dcterms:created>
  <dcterms:modified xsi:type="dcterms:W3CDTF">2024-10-21T08:16:10Z</dcterms:modified>
</cp:coreProperties>
</file>