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1" autoAdjust="0"/>
    <p:restoredTop sz="86397" autoAdjust="0"/>
  </p:normalViewPr>
  <p:slideViewPr>
    <p:cSldViewPr snapToGrid="0">
      <p:cViewPr varScale="1">
        <p:scale>
          <a:sx n="50" d="100"/>
          <a:sy n="50" d="100"/>
        </p:scale>
        <p:origin x="60" y="24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72AF7-DC84-2DAC-F720-09109E807E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0C7E5A-DDBB-781E-C743-17E4013785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2B1F57-909C-EC57-FA4D-57786482D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ACAB-6769-4E74-BAE6-D50140DCA4E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A9414-3749-59A8-F846-4398405EF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0869E-4B89-A68E-D52D-AB51350DD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2CFD-8A28-454E-9EC6-9D3D63BBA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820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D09B0-3C52-5658-2D46-1D5E68885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75C9B5-B594-1A08-30DD-7CDC68E9B5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65414-D33E-D94E-FCF1-F5EFB7615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ACAB-6769-4E74-BAE6-D50140DCA4E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C28BD-48B3-EE1B-CBF4-60D00187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EFDFFE-DFD3-5B22-FCEA-68F76013B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2CFD-8A28-454E-9EC6-9D3D63BBA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91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4F578A-419C-E8BB-1617-0220ADB408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31D1D1-7895-5920-68EF-558CA1C4B2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806292-1D48-3C39-F5A9-D1F728FE5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ACAB-6769-4E74-BAE6-D50140DCA4E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72636-8CA0-98D9-DDDD-5B074B731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42F0C-EAB2-DE4B-C6CA-7C25B47AD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2CFD-8A28-454E-9EC6-9D3D63BBA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842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0337D-67DE-EB29-DD3A-54ACA5048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259F5-83F2-C99D-7F18-1440F36E8D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6685B-F2C1-FFDE-FCBE-E8C5D1782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ACAB-6769-4E74-BAE6-D50140DCA4E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07A9F-DF68-8510-2AF8-74091032D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6E7DE-56DA-BC65-A1D9-0E2A69A9F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2CFD-8A28-454E-9EC6-9D3D63BBA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517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F3EF6-7299-82FD-C658-F55EF05E2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0FEE82-C2E9-0F15-D829-3890E9146C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2381F7-AE42-5079-52E4-0722F1973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ACAB-6769-4E74-BAE6-D50140DCA4E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081ED-AC66-C1F8-29E3-9ACA04A31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B7E9A-82A9-AC03-2DA0-20B6F6F50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2CFD-8A28-454E-9EC6-9D3D63BBA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57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4AD00-29C9-40A3-D5EC-C15097FF8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A67E6-DE77-81CD-9942-AB3CC1893A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615735-9240-1263-3BD9-3836B34E2E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323156-5EA3-D65A-EDCB-E34FE360C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ACAB-6769-4E74-BAE6-D50140DCA4E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FF6176-C5DA-A3CC-FE12-9A982D72C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FE9691-920C-6D2B-F458-CA098B696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2CFD-8A28-454E-9EC6-9D3D63BBA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106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A44BB-BF64-C0AB-6A1E-928B6EAFF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6F725-640F-110D-066B-6EFCCD50C1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1494FB-25EF-465B-2137-54B0C8882A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3552A1-0CE5-E335-20C8-AE2453DE7F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795ABF-9F3B-C736-6DFB-29684EBC73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EF5B56-80DA-02B3-0158-A375DF3C8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ACAB-6769-4E74-BAE6-D50140DCA4E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829CC0-4779-2E53-AE23-5512E4FE3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779D6F-27B7-CAEA-2EE8-F94098FFB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2CFD-8A28-454E-9EC6-9D3D63BBA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728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06AEC-E9C0-3C08-6389-24A2570A8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9A823D-FD3E-6FA2-1F0B-1C666F47D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ACAB-6769-4E74-BAE6-D50140DCA4E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BBBB0C-009D-83F3-1F94-C7B8B2451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CE5726-07DE-61AC-4D5E-245370170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2CFD-8A28-454E-9EC6-9D3D63BBA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12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E8EB95-6282-3B2F-4489-9D974801D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ACAB-6769-4E74-BAE6-D50140DCA4E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114BB9-03BA-392B-05AF-286EE2A7B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ABA8CC-47FE-D842-828A-FF0EB9977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2CFD-8A28-454E-9EC6-9D3D63BBA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672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9C52F-E9BC-64C0-4AC4-FD7E5522D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C0BED-2AC8-C7AF-F1BC-659B0013E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FEDCF-CF40-5859-A08A-FB01684B45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63793-77AD-64C0-EE1F-4759502FC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ACAB-6769-4E74-BAE6-D50140DCA4E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6DBCE-7940-5E6E-FEA9-BA7ED8FE1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74EA9C-DE97-B603-7E86-479B7D81A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2CFD-8A28-454E-9EC6-9D3D63BBA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11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EBC5A-28C8-73E7-C5CA-161AA6EE5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A787A0-1624-9EB4-AC81-52C26DE79B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8A1170-DD92-14B6-4244-2AD95D08DD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D000A4-73AD-BEBB-1FAD-12366DCB4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ACAB-6769-4E74-BAE6-D50140DCA4E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F7878B-5262-B5CA-4696-31B1899A6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E3554A-AB34-A52A-2468-44FD46D88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2CFD-8A28-454E-9EC6-9D3D63BBA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47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F198E9-F897-C829-1488-51E5E1CD2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2763FC-4B8C-69C9-ACEA-93937D515B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91D245-1942-9C83-D817-8647E1D35C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EACAB-6769-4E74-BAE6-D50140DCA4E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5C8B51-73D0-3ECE-C1D7-5C09A0C00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B7BC8-68BE-A2EF-F160-5E4472158C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B2CFD-8A28-454E-9EC6-9D3D63BBA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573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79E51-7B9F-F254-17E8-3DFBF98402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Teknologi</a:t>
            </a:r>
            <a:r>
              <a:rPr lang="en-US" b="1" dirty="0"/>
              <a:t> dan Alat </a:t>
            </a:r>
            <a:r>
              <a:rPr lang="en-US" b="1" dirty="0" err="1"/>
              <a:t>Pendukung</a:t>
            </a:r>
            <a:r>
              <a:rPr lang="en-US" b="1" dirty="0"/>
              <a:t> </a:t>
            </a:r>
            <a:r>
              <a:rPr lang="en-US" b="1" dirty="0" err="1"/>
              <a:t>Pengambilan</a:t>
            </a:r>
            <a:r>
              <a:rPr lang="en-US" b="1" dirty="0"/>
              <a:t> Keputusan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8514C1-8D75-E1FF-A2A1-C775D839C0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375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34442-3889-6915-1FEA-2E7101529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Manfaat Spreadsheet dan Software </a:t>
            </a:r>
            <a:r>
              <a:rPr lang="en-US" b="1" dirty="0" err="1"/>
              <a:t>Analitik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2AE1E-EF9A-3811-9CEB-AB3BDBFD5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data.</a:t>
            </a:r>
          </a:p>
          <a:p>
            <a:pPr lvl="0"/>
            <a:r>
              <a:rPr lang="en-US" dirty="0" err="1"/>
              <a:t>Mempercepat</a:t>
            </a:r>
            <a:r>
              <a:rPr lang="en-US" dirty="0"/>
              <a:t> </a:t>
            </a:r>
            <a:r>
              <a:rPr lang="en-US" dirty="0" err="1"/>
              <a:t>pengolahan</a:t>
            </a:r>
            <a:r>
              <a:rPr lang="en-US" dirty="0"/>
              <a:t> data dan </a:t>
            </a:r>
            <a:r>
              <a:rPr lang="en-US" dirty="0" err="1"/>
              <a:t>pembuatan</a:t>
            </a:r>
            <a:r>
              <a:rPr lang="en-US" dirty="0"/>
              <a:t> laporan.</a:t>
            </a:r>
          </a:p>
          <a:p>
            <a:pPr lvl="0"/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manual.</a:t>
            </a:r>
          </a:p>
          <a:p>
            <a:pPr lvl="0"/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(data-driven).</a:t>
            </a:r>
          </a:p>
        </p:txBody>
      </p:sp>
    </p:spTree>
    <p:extLst>
      <p:ext uri="{BB962C8B-B14F-4D97-AF65-F5344CB8AC3E}">
        <p14:creationId xmlns:p14="http://schemas.microsoft.com/office/powerpoint/2010/main" val="1979905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96B66-3DDF-1C1E-7093-14D3072D5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Penerapan</a:t>
            </a:r>
            <a:r>
              <a:rPr lang="en-US" b="1" dirty="0"/>
              <a:t> Data Visualization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153ED-FC7D-F339-AAF1-6A109B903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b="1" dirty="0" err="1"/>
              <a:t>Definisi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Data Visualization </a:t>
            </a:r>
            <a:r>
              <a:rPr lang="en-US" dirty="0" err="1"/>
              <a:t>adalah</a:t>
            </a:r>
            <a:r>
              <a:rPr lang="en-US" dirty="0"/>
              <a:t> proses </a:t>
            </a:r>
            <a:r>
              <a:rPr lang="en-US" dirty="0" err="1"/>
              <a:t>penyajian</a:t>
            </a:r>
            <a:r>
              <a:rPr lang="en-US" dirty="0"/>
              <a:t> data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visual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grafik</a:t>
            </a:r>
            <a:r>
              <a:rPr lang="en-US" dirty="0"/>
              <a:t>, diagram, atau </a:t>
            </a:r>
            <a:r>
              <a:rPr lang="en-US" dirty="0" err="1"/>
              <a:t>infografik</a:t>
            </a:r>
            <a:r>
              <a:rPr lang="en-US" dirty="0"/>
              <a:t> untuk </a:t>
            </a:r>
            <a:r>
              <a:rPr lang="en-US" dirty="0" err="1"/>
              <a:t>mempermudah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/>
              <a:t>Tujuan:</a:t>
            </a:r>
            <a:endParaRPr lang="en-US" dirty="0"/>
          </a:p>
          <a:p>
            <a:pPr lvl="0"/>
            <a:r>
              <a:rPr lang="en-US" dirty="0" err="1"/>
              <a:t>Menyederhanakan</a:t>
            </a:r>
            <a:r>
              <a:rPr lang="en-US" dirty="0"/>
              <a:t> data </a:t>
            </a:r>
            <a:r>
              <a:rPr lang="en-US" dirty="0" err="1"/>
              <a:t>kompleks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Menyajikan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dan </a:t>
            </a:r>
            <a:r>
              <a:rPr lang="en-US" dirty="0" err="1"/>
              <a:t>tren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.</a:t>
            </a:r>
          </a:p>
          <a:p>
            <a:pPr lvl="0"/>
            <a:r>
              <a:rPr lang="en-US" i="1" dirty="0"/>
              <a:t>(</a:t>
            </a:r>
            <a:r>
              <a:rPr lang="en-US" i="1" dirty="0" err="1"/>
              <a:t>Sumber</a:t>
            </a:r>
            <a:r>
              <a:rPr lang="en-US" i="1" dirty="0"/>
              <a:t>: Risah </a:t>
            </a:r>
            <a:r>
              <a:rPr lang="en-US" i="1" dirty="0" err="1"/>
              <a:t>Subariah</a:t>
            </a:r>
            <a:r>
              <a:rPr lang="en-US" i="1" dirty="0"/>
              <a:t>, 2024; </a:t>
            </a:r>
            <a:r>
              <a:rPr lang="en-US" i="1" dirty="0" err="1"/>
              <a:t>Fithrie</a:t>
            </a:r>
            <a:r>
              <a:rPr lang="en-US" i="1" dirty="0"/>
              <a:t> </a:t>
            </a:r>
            <a:r>
              <a:rPr lang="en-US" i="1" dirty="0" err="1"/>
              <a:t>Soufitri</a:t>
            </a:r>
            <a:r>
              <a:rPr lang="en-US" i="1" dirty="0"/>
              <a:t>, 2023)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745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3E851-45B7-7CE7-B9CA-43480EF8E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Alat Data Visualization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13568-B702-A3D2-61E1-7A2639050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populer</a:t>
            </a:r>
            <a:r>
              <a:rPr lang="en-US" dirty="0"/>
              <a:t>:</a:t>
            </a:r>
          </a:p>
          <a:p>
            <a:pPr lvl="0"/>
            <a:r>
              <a:rPr lang="en-US" b="1" dirty="0"/>
              <a:t>Tableau</a:t>
            </a:r>
            <a:r>
              <a:rPr lang="en-US" dirty="0"/>
              <a:t> – </a:t>
            </a:r>
            <a:r>
              <a:rPr lang="en-US" dirty="0" err="1"/>
              <a:t>visualisasi</a:t>
            </a:r>
            <a:r>
              <a:rPr lang="en-US" dirty="0"/>
              <a:t> </a:t>
            </a:r>
            <a:r>
              <a:rPr lang="en-US" dirty="0" err="1"/>
              <a:t>interaktif</a:t>
            </a:r>
            <a:r>
              <a:rPr lang="en-US" dirty="0"/>
              <a:t> dan dashboard </a:t>
            </a:r>
            <a:r>
              <a:rPr lang="en-US" dirty="0" err="1"/>
              <a:t>dinamis</a:t>
            </a:r>
            <a:r>
              <a:rPr lang="en-US" dirty="0"/>
              <a:t>.</a:t>
            </a:r>
          </a:p>
          <a:p>
            <a:pPr lvl="0"/>
            <a:r>
              <a:rPr lang="en-US" b="1" dirty="0"/>
              <a:t>Power BI</a:t>
            </a:r>
            <a:r>
              <a:rPr lang="en-US" dirty="0"/>
              <a:t> – </a:t>
            </a: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data Microsoft.</a:t>
            </a:r>
          </a:p>
          <a:p>
            <a:pPr lvl="0"/>
            <a:r>
              <a:rPr lang="en-US" b="1" dirty="0"/>
              <a:t>Google Data Studio</a:t>
            </a:r>
            <a:r>
              <a:rPr lang="en-US" dirty="0"/>
              <a:t> –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untuk laporan online.</a:t>
            </a:r>
          </a:p>
          <a:p>
            <a:pPr lvl="0"/>
            <a:r>
              <a:rPr lang="en-US" b="1" dirty="0"/>
              <a:t>D3.js</a:t>
            </a:r>
            <a:r>
              <a:rPr lang="en-US" dirty="0"/>
              <a:t> – untuk </a:t>
            </a:r>
            <a:r>
              <a:rPr lang="en-US" dirty="0" err="1"/>
              <a:t>visualisasi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web yang </a:t>
            </a:r>
            <a:r>
              <a:rPr lang="en-US" dirty="0" err="1"/>
              <a:t>interaktif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2451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9050A-CB6F-E9DA-50F4-9F3283693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Integrasi </a:t>
            </a:r>
            <a:r>
              <a:rPr lang="en-US" b="1" dirty="0" err="1"/>
              <a:t>Teknologi</a:t>
            </a:r>
            <a:r>
              <a:rPr lang="en-US" b="1" dirty="0"/>
              <a:t> </a:t>
            </a:r>
            <a:r>
              <a:rPr lang="en-US" b="1" dirty="0" err="1"/>
              <a:t>Pendukung</a:t>
            </a:r>
            <a:r>
              <a:rPr lang="en-US" b="1" dirty="0"/>
              <a:t> Keputusan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6D5BE6-FF9C-CEDF-98D9-DBD3B97EC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Terpadu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b="1" dirty="0"/>
              <a:t>Dashboard</a:t>
            </a:r>
            <a:r>
              <a:rPr lang="en-US" dirty="0"/>
              <a:t> </a:t>
            </a:r>
            <a:r>
              <a:rPr lang="en-US" dirty="0" err="1"/>
              <a:t>menampilkan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.</a:t>
            </a:r>
          </a:p>
          <a:p>
            <a:pPr lvl="0"/>
            <a:r>
              <a:rPr lang="en-US" b="1" dirty="0"/>
              <a:t>BI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 dan </a:t>
            </a:r>
            <a:r>
              <a:rPr lang="en-US" dirty="0" err="1"/>
              <a:t>mengolah</a:t>
            </a:r>
            <a:r>
              <a:rPr lang="en-US" dirty="0"/>
              <a:t> data.</a:t>
            </a:r>
          </a:p>
          <a:p>
            <a:pPr lvl="0"/>
            <a:r>
              <a:rPr lang="en-US" b="1" dirty="0"/>
              <a:t>Spreadsheet &amp; Software </a:t>
            </a:r>
            <a:r>
              <a:rPr lang="en-US" b="1" dirty="0" err="1"/>
              <a:t>Analitik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dan </a:t>
            </a:r>
            <a:r>
              <a:rPr lang="en-US" dirty="0" err="1"/>
              <a:t>simulasi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Visualisasi</a:t>
            </a:r>
            <a:r>
              <a:rPr lang="en-US" b="1" dirty="0"/>
              <a:t> Data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 err="1"/>
              <a:t>Hasilnya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dirty="0"/>
              <a:t>Keputusan lebih </a:t>
            </a:r>
            <a:r>
              <a:rPr lang="en-US" dirty="0" err="1"/>
              <a:t>cepat</a:t>
            </a:r>
            <a:r>
              <a:rPr lang="en-US" dirty="0"/>
              <a:t>, </a:t>
            </a:r>
            <a:r>
              <a:rPr lang="en-US" dirty="0" err="1"/>
              <a:t>akurat</a:t>
            </a:r>
            <a:r>
              <a:rPr lang="en-US" dirty="0"/>
              <a:t>, dan </a:t>
            </a:r>
            <a:r>
              <a:rPr lang="en-US" dirty="0" err="1"/>
              <a:t>terukur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7297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3A35A-3410-5DF7-6814-B53C52F72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Tantangan</a:t>
            </a:r>
            <a:r>
              <a:rPr lang="en-US" b="1" dirty="0"/>
              <a:t> dan </a:t>
            </a:r>
            <a:r>
              <a:rPr lang="en-US" b="1" dirty="0" err="1"/>
              <a:t>Peluang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B2765-686C-D9BF-077D-834CF1DAF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b="1" dirty="0" err="1"/>
              <a:t>Tantangan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dirty="0" err="1"/>
              <a:t>Kualitas</a:t>
            </a:r>
            <a:r>
              <a:rPr lang="en-US" dirty="0"/>
              <a:t> dan </a:t>
            </a:r>
            <a:r>
              <a:rPr lang="en-US" dirty="0" err="1"/>
              <a:t>keamanan</a:t>
            </a:r>
            <a:r>
              <a:rPr lang="en-US" dirty="0"/>
              <a:t> data.</a:t>
            </a:r>
          </a:p>
          <a:p>
            <a:pPr lvl="0"/>
            <a:r>
              <a:rPr lang="en-US" dirty="0" err="1"/>
              <a:t>Kurangnya</a:t>
            </a:r>
            <a:r>
              <a:rPr lang="en-US" dirty="0"/>
              <a:t> </a:t>
            </a:r>
            <a:r>
              <a:rPr lang="en-US" dirty="0" err="1"/>
              <a:t>literasi</a:t>
            </a:r>
            <a:r>
              <a:rPr lang="en-US" dirty="0"/>
              <a:t> digital </a:t>
            </a:r>
            <a:r>
              <a:rPr lang="en-US" dirty="0" err="1"/>
              <a:t>manajerial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Integrasi </a:t>
            </a:r>
            <a:r>
              <a:rPr lang="en-US" dirty="0" err="1"/>
              <a:t>sistem</a:t>
            </a:r>
            <a:r>
              <a:rPr lang="en-US" dirty="0"/>
              <a:t> yang belum optimal.</a:t>
            </a:r>
          </a:p>
          <a:p>
            <a:pPr marL="0" lvl="0" indent="0">
              <a:buNone/>
            </a:pPr>
            <a:r>
              <a:rPr lang="en-US" b="1" dirty="0" err="1"/>
              <a:t>Peluang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dan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saing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data (data-driven decision making).</a:t>
            </a:r>
          </a:p>
          <a:p>
            <a:pPr lvl="0"/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yang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(AI, big data, IoT).</a:t>
            </a:r>
          </a:p>
        </p:txBody>
      </p:sp>
    </p:spTree>
    <p:extLst>
      <p:ext uri="{BB962C8B-B14F-4D97-AF65-F5344CB8AC3E}">
        <p14:creationId xmlns:p14="http://schemas.microsoft.com/office/powerpoint/2010/main" val="2084902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EFE33-9653-AC93-460B-4C00DBF9E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Kesimpulan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D75EE-F62F-F1D0-0A89-AB2B4BC38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manajerial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Dashboard, BI, spreadsheet, dan </a:t>
            </a:r>
            <a:r>
              <a:rPr lang="en-US" dirty="0" err="1"/>
              <a:t>visualisasi</a:t>
            </a:r>
            <a:r>
              <a:rPr lang="en-US" dirty="0"/>
              <a:t> data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melengkapi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pendukung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lebih </a:t>
            </a:r>
            <a:r>
              <a:rPr lang="en-US" dirty="0" err="1"/>
              <a:t>cepat</a:t>
            </a:r>
            <a:r>
              <a:rPr lang="en-US" dirty="0"/>
              <a:t>, </a:t>
            </a:r>
            <a:r>
              <a:rPr lang="en-US" dirty="0" err="1"/>
              <a:t>akurat</a:t>
            </a:r>
            <a:r>
              <a:rPr lang="en-US" dirty="0"/>
              <a:t>, dan </a:t>
            </a:r>
            <a:r>
              <a:rPr lang="en-US" dirty="0" err="1"/>
              <a:t>strategis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Manajer masa </a:t>
            </a:r>
            <a:r>
              <a:rPr lang="en-US" dirty="0" err="1"/>
              <a:t>kini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dan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40821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141C2-5CF9-C4AB-A142-57C508956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Referensi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6E5E4-A764-CC5D-8B05-CAE5C6E1E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Trisno Wibowo K. </a:t>
            </a:r>
            <a:r>
              <a:rPr lang="en-US" dirty="0" err="1"/>
              <a:t>dkk</a:t>
            </a:r>
            <a:r>
              <a:rPr lang="en-US" dirty="0"/>
              <a:t>. (2023). </a:t>
            </a:r>
            <a:r>
              <a:rPr lang="en-US" i="1" dirty="0" err="1"/>
              <a:t>Sistem</a:t>
            </a:r>
            <a:r>
              <a:rPr lang="en-US" i="1" dirty="0"/>
              <a:t> </a:t>
            </a:r>
            <a:r>
              <a:rPr lang="en-US" i="1" dirty="0" err="1"/>
              <a:t>Informasi</a:t>
            </a:r>
            <a:r>
              <a:rPr lang="en-US" i="1" dirty="0"/>
              <a:t> Manajemen: Teori dan </a:t>
            </a:r>
            <a:r>
              <a:rPr lang="en-US" i="1" dirty="0" err="1"/>
              <a:t>Inovasi</a:t>
            </a:r>
            <a:r>
              <a:rPr lang="en-US" i="1" dirty="0"/>
              <a:t> </a:t>
            </a:r>
            <a:r>
              <a:rPr lang="en-US" i="1" dirty="0" err="1"/>
              <a:t>Berkelanjutan</a:t>
            </a:r>
            <a:r>
              <a:rPr lang="en-US" i="1" dirty="0"/>
              <a:t>.</a:t>
            </a:r>
            <a:endParaRPr lang="en-US" dirty="0"/>
          </a:p>
          <a:p>
            <a:pPr lvl="0"/>
            <a:r>
              <a:rPr lang="en-US" dirty="0" err="1"/>
              <a:t>Nining</a:t>
            </a:r>
            <a:r>
              <a:rPr lang="en-US" dirty="0"/>
              <a:t> </a:t>
            </a:r>
            <a:r>
              <a:rPr lang="en-US" dirty="0" err="1"/>
              <a:t>Ariati</a:t>
            </a:r>
            <a:r>
              <a:rPr lang="en-US" dirty="0"/>
              <a:t> </a:t>
            </a:r>
            <a:r>
              <a:rPr lang="en-US" dirty="0" err="1"/>
              <a:t>dkk</a:t>
            </a:r>
            <a:r>
              <a:rPr lang="en-US" dirty="0"/>
              <a:t>. (2023). </a:t>
            </a:r>
            <a:r>
              <a:rPr lang="en-US" i="1" dirty="0"/>
              <a:t>Manajemen </a:t>
            </a:r>
            <a:r>
              <a:rPr lang="en-US" i="1" dirty="0" err="1"/>
              <a:t>Sistem</a:t>
            </a:r>
            <a:r>
              <a:rPr lang="en-US" i="1" dirty="0"/>
              <a:t> </a:t>
            </a:r>
            <a:r>
              <a:rPr lang="en-US" i="1" dirty="0" err="1"/>
              <a:t>Informasi</a:t>
            </a:r>
            <a:r>
              <a:rPr lang="en-US" i="1" dirty="0"/>
              <a:t>.</a:t>
            </a:r>
            <a:endParaRPr lang="en-US" dirty="0"/>
          </a:p>
          <a:p>
            <a:pPr lvl="0"/>
            <a:r>
              <a:rPr lang="en-US" dirty="0"/>
              <a:t>Erwin </a:t>
            </a:r>
            <a:r>
              <a:rPr lang="en-US" dirty="0" err="1"/>
              <a:t>dkk</a:t>
            </a:r>
            <a:r>
              <a:rPr lang="en-US" dirty="0"/>
              <a:t>. (2024). </a:t>
            </a:r>
            <a:r>
              <a:rPr lang="en-US" i="1" dirty="0" err="1"/>
              <a:t>Sistem</a:t>
            </a:r>
            <a:r>
              <a:rPr lang="en-US" i="1" dirty="0"/>
              <a:t> </a:t>
            </a:r>
            <a:r>
              <a:rPr lang="en-US" i="1" dirty="0" err="1"/>
              <a:t>Informasi</a:t>
            </a:r>
            <a:r>
              <a:rPr lang="en-US" i="1" dirty="0"/>
              <a:t> Manajemen: Teori, </a:t>
            </a:r>
            <a:r>
              <a:rPr lang="en-US" i="1" dirty="0" err="1"/>
              <a:t>Prinsip</a:t>
            </a:r>
            <a:r>
              <a:rPr lang="en-US" i="1" dirty="0"/>
              <a:t> dan </a:t>
            </a:r>
            <a:r>
              <a:rPr lang="en-US" i="1" dirty="0" err="1"/>
              <a:t>Penerapan</a:t>
            </a:r>
            <a:r>
              <a:rPr lang="en-US" i="1" dirty="0"/>
              <a:t>.</a:t>
            </a:r>
            <a:endParaRPr lang="en-US" dirty="0"/>
          </a:p>
          <a:p>
            <a:pPr lvl="0"/>
            <a:r>
              <a:rPr lang="en-US" dirty="0" err="1"/>
              <a:t>Adiyana</a:t>
            </a:r>
            <a:r>
              <a:rPr lang="en-US" dirty="0"/>
              <a:t> Adam &amp; </a:t>
            </a:r>
            <a:r>
              <a:rPr lang="en-US" dirty="0" err="1"/>
              <a:t>Minggusta</a:t>
            </a:r>
            <a:r>
              <a:rPr lang="en-US" dirty="0"/>
              <a:t> </a:t>
            </a:r>
            <a:r>
              <a:rPr lang="en-US" dirty="0" err="1"/>
              <a:t>Juliadarma</a:t>
            </a:r>
            <a:r>
              <a:rPr lang="en-US" dirty="0"/>
              <a:t>. (2024). </a:t>
            </a:r>
            <a:r>
              <a:rPr lang="en-US" i="1" dirty="0" err="1"/>
              <a:t>Sistem</a:t>
            </a:r>
            <a:r>
              <a:rPr lang="en-US" i="1" dirty="0"/>
              <a:t> </a:t>
            </a:r>
            <a:r>
              <a:rPr lang="en-US" i="1" dirty="0" err="1"/>
              <a:t>Informasi</a:t>
            </a:r>
            <a:r>
              <a:rPr lang="en-US" i="1" dirty="0"/>
              <a:t> Manajemen.</a:t>
            </a:r>
            <a:endParaRPr lang="en-US" dirty="0"/>
          </a:p>
          <a:p>
            <a:pPr lvl="0"/>
            <a:r>
              <a:rPr lang="en-US" dirty="0"/>
              <a:t>Risah </a:t>
            </a:r>
            <a:r>
              <a:rPr lang="en-US" dirty="0" err="1"/>
              <a:t>Subariah</a:t>
            </a:r>
            <a:r>
              <a:rPr lang="en-US" dirty="0"/>
              <a:t>. (2024). </a:t>
            </a:r>
            <a:r>
              <a:rPr lang="en-US" i="1" dirty="0" err="1"/>
              <a:t>Sistem</a:t>
            </a:r>
            <a:r>
              <a:rPr lang="en-US" i="1" dirty="0"/>
              <a:t> </a:t>
            </a:r>
            <a:r>
              <a:rPr lang="en-US" i="1" dirty="0" err="1"/>
              <a:t>Informasi</a:t>
            </a:r>
            <a:r>
              <a:rPr lang="en-US" i="1" dirty="0"/>
              <a:t> Manajemen.</a:t>
            </a:r>
            <a:endParaRPr lang="en-US" dirty="0"/>
          </a:p>
          <a:p>
            <a:pPr lvl="0"/>
            <a:r>
              <a:rPr lang="en-US" dirty="0"/>
              <a:t>Rita </a:t>
            </a:r>
            <a:r>
              <a:rPr lang="en-US" dirty="0" err="1"/>
              <a:t>Mutiarni</a:t>
            </a:r>
            <a:r>
              <a:rPr lang="en-US" dirty="0"/>
              <a:t> </a:t>
            </a:r>
            <a:r>
              <a:rPr lang="en-US" dirty="0" err="1"/>
              <a:t>dkk</a:t>
            </a:r>
            <a:r>
              <a:rPr lang="en-US" dirty="0"/>
              <a:t>. (2023). </a:t>
            </a:r>
            <a:r>
              <a:rPr lang="en-US" i="1" dirty="0" err="1"/>
              <a:t>Sistem</a:t>
            </a:r>
            <a:r>
              <a:rPr lang="en-US" i="1" dirty="0"/>
              <a:t> </a:t>
            </a:r>
            <a:r>
              <a:rPr lang="en-US" i="1" dirty="0" err="1"/>
              <a:t>Informasi</a:t>
            </a:r>
            <a:r>
              <a:rPr lang="en-US" i="1" dirty="0"/>
              <a:t> Manajemen: </a:t>
            </a:r>
            <a:r>
              <a:rPr lang="en-US" i="1" dirty="0" err="1"/>
              <a:t>Pendekatan</a:t>
            </a:r>
            <a:r>
              <a:rPr lang="en-US" i="1" dirty="0"/>
              <a:t> </a:t>
            </a:r>
            <a:r>
              <a:rPr lang="en-US" i="1" dirty="0" err="1"/>
              <a:t>Praktis</a:t>
            </a:r>
            <a:r>
              <a:rPr lang="en-US" i="1" dirty="0"/>
              <a:t>.</a:t>
            </a:r>
            <a:endParaRPr lang="en-US" dirty="0"/>
          </a:p>
          <a:p>
            <a:pPr lvl="0"/>
            <a:r>
              <a:rPr lang="en-US" dirty="0" err="1"/>
              <a:t>Fithrie</a:t>
            </a:r>
            <a:r>
              <a:rPr lang="en-US" dirty="0"/>
              <a:t> </a:t>
            </a:r>
            <a:r>
              <a:rPr lang="en-US" dirty="0" err="1"/>
              <a:t>Soufitri</a:t>
            </a:r>
            <a:r>
              <a:rPr lang="en-US" dirty="0"/>
              <a:t>. (2023). </a:t>
            </a:r>
            <a:r>
              <a:rPr lang="en-US" i="1" dirty="0" err="1"/>
              <a:t>Konsep</a:t>
            </a:r>
            <a:r>
              <a:rPr lang="en-US" i="1" dirty="0"/>
              <a:t> </a:t>
            </a:r>
            <a:r>
              <a:rPr lang="en-US" i="1" dirty="0" err="1"/>
              <a:t>Sistem</a:t>
            </a:r>
            <a:r>
              <a:rPr lang="en-US" i="1" dirty="0"/>
              <a:t> </a:t>
            </a:r>
            <a:r>
              <a:rPr lang="en-US" i="1" dirty="0" err="1"/>
              <a:t>Informasi</a:t>
            </a:r>
            <a:r>
              <a:rPr lang="en-US" i="1" dirty="0"/>
              <a:t>.</a:t>
            </a:r>
            <a:endParaRPr lang="en-US" dirty="0"/>
          </a:p>
          <a:p>
            <a:pPr lvl="0"/>
            <a:r>
              <a:rPr lang="en-US" dirty="0"/>
              <a:t>Prof. Dr. </a:t>
            </a:r>
            <a:r>
              <a:rPr lang="en-US" dirty="0" err="1"/>
              <a:t>Jogiyanto</a:t>
            </a:r>
            <a:r>
              <a:rPr lang="en-US" dirty="0"/>
              <a:t> H.M. (2023). </a:t>
            </a:r>
            <a:r>
              <a:rPr lang="en-US" i="1" dirty="0" err="1"/>
              <a:t>Sistem</a:t>
            </a:r>
            <a:r>
              <a:rPr lang="en-US" i="1" dirty="0"/>
              <a:t> </a:t>
            </a:r>
            <a:r>
              <a:rPr lang="en-US" i="1" dirty="0" err="1"/>
              <a:t>Informasi</a:t>
            </a:r>
            <a:r>
              <a:rPr lang="en-US" i="1" dirty="0"/>
              <a:t> Manajemen.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659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0EDE7-966A-3EB9-C58F-E92CDA326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Pendahuluan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46F96-834A-DB3B-4C6D-E9312A7E1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proses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Keputusan yang baik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akurat</a:t>
            </a:r>
            <a:r>
              <a:rPr lang="en-US" dirty="0"/>
              <a:t>, </a:t>
            </a:r>
            <a:r>
              <a:rPr lang="en-US" dirty="0" err="1"/>
              <a:t>relevan</a:t>
            </a:r>
            <a:r>
              <a:rPr lang="en-US" dirty="0"/>
              <a:t>, dan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dan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pendukung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data.</a:t>
            </a:r>
          </a:p>
          <a:p>
            <a:pPr lvl="0"/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digital </a:t>
            </a:r>
            <a:r>
              <a:rPr lang="en-US" dirty="0" err="1"/>
              <a:t>melahirkan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bantu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b="1" dirty="0"/>
              <a:t>dashboard </a:t>
            </a:r>
            <a:r>
              <a:rPr lang="en-US" b="1" dirty="0" err="1"/>
              <a:t>manajerial</a:t>
            </a:r>
            <a:r>
              <a:rPr lang="en-US" dirty="0"/>
              <a:t>, </a:t>
            </a:r>
            <a:r>
              <a:rPr lang="en-US" b="1" dirty="0"/>
              <a:t>business intelligence</a:t>
            </a:r>
            <a:r>
              <a:rPr lang="en-US" dirty="0"/>
              <a:t>, </a:t>
            </a:r>
            <a:r>
              <a:rPr lang="en-US" b="1" dirty="0"/>
              <a:t>spreadsheet </a:t>
            </a:r>
            <a:r>
              <a:rPr lang="en-US" b="1" dirty="0" err="1"/>
              <a:t>analitik</a:t>
            </a:r>
            <a:r>
              <a:rPr lang="en-US" dirty="0"/>
              <a:t>, dan </a:t>
            </a:r>
            <a:r>
              <a:rPr lang="en-US" b="1" dirty="0" err="1"/>
              <a:t>visualisasi</a:t>
            </a:r>
            <a:r>
              <a:rPr lang="en-US" b="1" dirty="0"/>
              <a:t> data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i="1" dirty="0"/>
              <a:t>(</a:t>
            </a:r>
            <a:r>
              <a:rPr lang="en-US" i="1" dirty="0" err="1"/>
              <a:t>Sumber</a:t>
            </a:r>
            <a:r>
              <a:rPr lang="en-US" i="1" dirty="0"/>
              <a:t>: Trisno Wibowo K. </a:t>
            </a:r>
            <a:r>
              <a:rPr lang="en-US" i="1" dirty="0" err="1"/>
              <a:t>dkk</a:t>
            </a:r>
            <a:r>
              <a:rPr lang="en-US" i="1" dirty="0"/>
              <a:t>, 2023; Erwin </a:t>
            </a:r>
            <a:r>
              <a:rPr lang="en-US" i="1" dirty="0" err="1"/>
              <a:t>dkk</a:t>
            </a:r>
            <a:r>
              <a:rPr lang="en-US" i="1" dirty="0"/>
              <a:t>, 2024)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241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3FB20-1611-2CF4-7272-C2593CAAD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Tujuan </a:t>
            </a:r>
            <a:r>
              <a:rPr lang="en-US" b="1" dirty="0" err="1"/>
              <a:t>Pembelajaran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4432B-A2BF-AA96-9DB7-93852E25C7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ini, mahasiswa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:</a:t>
            </a:r>
          </a:p>
          <a:p>
            <a:pPr lvl="0"/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pendukung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manajerial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dan </a:t>
            </a:r>
            <a:r>
              <a:rPr lang="en-US" dirty="0" err="1"/>
              <a:t>manfaat</a:t>
            </a:r>
            <a:r>
              <a:rPr lang="en-US" dirty="0"/>
              <a:t> dashboard, BI, spreadsheet,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visualisasi</a:t>
            </a:r>
            <a:r>
              <a:rPr lang="en-US" dirty="0"/>
              <a:t> data.</a:t>
            </a:r>
          </a:p>
          <a:p>
            <a:pPr lvl="0"/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modern.</a:t>
            </a:r>
          </a:p>
        </p:txBody>
      </p:sp>
    </p:spTree>
    <p:extLst>
      <p:ext uri="{BB962C8B-B14F-4D97-AF65-F5344CB8AC3E}">
        <p14:creationId xmlns:p14="http://schemas.microsoft.com/office/powerpoint/2010/main" val="375992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394B6-4CA0-7424-4445-3A8C4E050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Teknologi</a:t>
            </a:r>
            <a:r>
              <a:rPr lang="en-US" b="1" dirty="0"/>
              <a:t> </a:t>
            </a:r>
            <a:r>
              <a:rPr lang="en-US" b="1" dirty="0" err="1"/>
              <a:t>Pendukung</a:t>
            </a:r>
            <a:r>
              <a:rPr lang="en-US" b="1" dirty="0"/>
              <a:t> Keputusan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9BE0D-D855-A05A-B625-28E74799A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b="1" dirty="0" err="1"/>
              <a:t>Definisi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pendukung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seperangkat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,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, dan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untuk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efektif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 err="1"/>
              <a:t>Komponen</a:t>
            </a:r>
            <a:r>
              <a:rPr lang="en-US" b="1" dirty="0"/>
              <a:t> </a:t>
            </a:r>
            <a:r>
              <a:rPr lang="en-US" b="1" dirty="0" err="1"/>
              <a:t>utama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dirty="0"/>
              <a:t>Data yang </a:t>
            </a:r>
            <a:r>
              <a:rPr lang="en-US" dirty="0" err="1"/>
              <a:t>akurat</a:t>
            </a:r>
            <a:r>
              <a:rPr lang="en-US" dirty="0"/>
              <a:t> dan </a:t>
            </a:r>
            <a:r>
              <a:rPr lang="en-US" dirty="0" err="1"/>
              <a:t>terintegrasi</a:t>
            </a:r>
            <a:endParaRPr lang="en-US" dirty="0"/>
          </a:p>
          <a:p>
            <a:pPr lvl="0"/>
            <a:r>
              <a:rPr lang="en-US" dirty="0"/>
              <a:t>Alat </a:t>
            </a:r>
            <a:r>
              <a:rPr lang="en-US" dirty="0" err="1"/>
              <a:t>analisis</a:t>
            </a:r>
            <a:r>
              <a:rPr lang="en-US" dirty="0"/>
              <a:t> dan model </a:t>
            </a:r>
            <a:r>
              <a:rPr lang="en-US" dirty="0" err="1"/>
              <a:t>prediktif</a:t>
            </a:r>
            <a:endParaRPr lang="en-US" dirty="0"/>
          </a:p>
          <a:p>
            <a:pPr lvl="0"/>
            <a:r>
              <a:rPr lang="en-US" dirty="0"/>
              <a:t>Media </a:t>
            </a:r>
            <a:r>
              <a:rPr lang="en-US" dirty="0" err="1"/>
              <a:t>penyajian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(dashboard dan </a:t>
            </a:r>
            <a:r>
              <a:rPr lang="en-US" dirty="0" err="1"/>
              <a:t>visualisasi</a:t>
            </a:r>
            <a:r>
              <a:rPr lang="en-US" dirty="0"/>
              <a:t>)</a:t>
            </a:r>
          </a:p>
          <a:p>
            <a:pPr lvl="0"/>
            <a:r>
              <a:rPr lang="en-US" dirty="0" err="1"/>
              <a:t>Konektivitas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sistem</a:t>
            </a:r>
            <a:endParaRPr lang="en-US" dirty="0"/>
          </a:p>
          <a:p>
            <a:pPr marL="0" lvl="0" indent="0">
              <a:buNone/>
            </a:pPr>
            <a:r>
              <a:rPr lang="en-US" i="1" dirty="0"/>
              <a:t>(</a:t>
            </a:r>
            <a:r>
              <a:rPr lang="en-US" i="1" dirty="0" err="1"/>
              <a:t>Sumber</a:t>
            </a:r>
            <a:r>
              <a:rPr lang="en-US" i="1" dirty="0"/>
              <a:t>: Prof. Dr. </a:t>
            </a:r>
            <a:r>
              <a:rPr lang="en-US" i="1" dirty="0" err="1"/>
              <a:t>Jogiyanto</a:t>
            </a:r>
            <a:r>
              <a:rPr lang="en-US" i="1" dirty="0"/>
              <a:t> H.M., 2023)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340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42005-E56E-85AC-AE0C-C21069CCE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Dashboard </a:t>
            </a:r>
            <a:r>
              <a:rPr lang="en-US" b="1" dirty="0" err="1"/>
              <a:t>Manajerial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21FD1-DF37-ED26-9D12-E7A29E607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n-US" b="1" dirty="0" err="1"/>
              <a:t>Pengertian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Dashboard </a:t>
            </a:r>
            <a:r>
              <a:rPr lang="en-US" dirty="0" err="1"/>
              <a:t>manajerial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tampilan</a:t>
            </a:r>
            <a:r>
              <a:rPr lang="en-US" dirty="0"/>
              <a:t> visual </a:t>
            </a:r>
            <a:r>
              <a:rPr lang="en-US" dirty="0" err="1"/>
              <a:t>interaktif</a:t>
            </a:r>
            <a:r>
              <a:rPr lang="en-US" dirty="0"/>
              <a:t> yang </a:t>
            </a:r>
            <a:r>
              <a:rPr lang="en-US" dirty="0" err="1"/>
              <a:t>menampilkan</a:t>
            </a:r>
            <a:r>
              <a:rPr lang="en-US" dirty="0"/>
              <a:t> </a:t>
            </a:r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(Key Performance Indicators / KPI) </a:t>
            </a:r>
            <a:r>
              <a:rPr lang="en-US" dirty="0" err="1"/>
              <a:t>secara</a:t>
            </a:r>
            <a:r>
              <a:rPr lang="en-US" dirty="0"/>
              <a:t> real-time.</a:t>
            </a:r>
          </a:p>
          <a:p>
            <a:pPr marL="0" lvl="0" indent="0">
              <a:buNone/>
            </a:pPr>
            <a:r>
              <a:rPr lang="en-US" b="1" dirty="0" err="1"/>
              <a:t>Fungsi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/>
              <a:t>menyeluruh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Mempermudah</a:t>
            </a:r>
            <a:r>
              <a:rPr lang="en-US" dirty="0"/>
              <a:t> </a:t>
            </a:r>
            <a:r>
              <a:rPr lang="en-US" dirty="0" err="1"/>
              <a:t>pemantauan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target.</a:t>
            </a:r>
          </a:p>
          <a:p>
            <a:pPr lvl="0"/>
            <a:r>
              <a:rPr lang="en-US" dirty="0" err="1"/>
              <a:t>Menunjukkan</a:t>
            </a:r>
            <a:r>
              <a:rPr lang="en-US" dirty="0"/>
              <a:t> area yang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dirty="0"/>
              <a:t>Dashboard </a:t>
            </a:r>
            <a:r>
              <a:rPr lang="en-US" dirty="0" err="1"/>
              <a:t>keuangan</a:t>
            </a:r>
            <a:endParaRPr lang="en-US" dirty="0"/>
          </a:p>
          <a:p>
            <a:pPr lvl="0"/>
            <a:r>
              <a:rPr lang="en-US" dirty="0"/>
              <a:t>Dashboard SDM dan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pegawai</a:t>
            </a:r>
            <a:endParaRPr lang="en-US" dirty="0"/>
          </a:p>
          <a:p>
            <a:pPr lvl="0"/>
            <a:r>
              <a:rPr lang="en-US" dirty="0"/>
              <a:t>Dashboard </a:t>
            </a:r>
            <a:r>
              <a:rPr lang="en-US" dirty="0" err="1"/>
              <a:t>operasional</a:t>
            </a:r>
            <a:r>
              <a:rPr lang="en-US" dirty="0"/>
              <a:t> </a:t>
            </a:r>
            <a:r>
              <a:rPr lang="en-US" dirty="0" err="1"/>
              <a:t>harian</a:t>
            </a:r>
            <a:endParaRPr lang="en-US" dirty="0"/>
          </a:p>
          <a:p>
            <a:pPr lvl="0"/>
            <a:r>
              <a:rPr lang="en-US" i="1" dirty="0"/>
              <a:t>(</a:t>
            </a:r>
            <a:r>
              <a:rPr lang="en-US" i="1" dirty="0" err="1"/>
              <a:t>Sumber</a:t>
            </a:r>
            <a:r>
              <a:rPr lang="en-US" i="1" dirty="0"/>
              <a:t>: </a:t>
            </a:r>
            <a:r>
              <a:rPr lang="en-US" i="1" dirty="0" err="1"/>
              <a:t>Nining</a:t>
            </a:r>
            <a:r>
              <a:rPr lang="en-US" i="1" dirty="0"/>
              <a:t> </a:t>
            </a:r>
            <a:r>
              <a:rPr lang="en-US" i="1" dirty="0" err="1"/>
              <a:t>Ariati</a:t>
            </a:r>
            <a:r>
              <a:rPr lang="en-US" i="1" dirty="0"/>
              <a:t> </a:t>
            </a:r>
            <a:r>
              <a:rPr lang="en-US" i="1" dirty="0" err="1"/>
              <a:t>dkk</a:t>
            </a:r>
            <a:r>
              <a:rPr lang="en-US" i="1" dirty="0"/>
              <a:t>, 2023)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975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C48AB-BA3D-9610-623B-2751B37AE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Manfaat Dashboard </a:t>
            </a:r>
            <a:r>
              <a:rPr lang="en-US" b="1" dirty="0" err="1"/>
              <a:t>Manajerial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E9AE6-9FF9-F8C4-9E86-4D83D00FA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Menyediakan</a:t>
            </a:r>
            <a:r>
              <a:rPr lang="en-US" dirty="0"/>
              <a:t> data </a:t>
            </a:r>
            <a:r>
              <a:rPr lang="en-US" dirty="0" err="1"/>
              <a:t>terkini</a:t>
            </a:r>
            <a:r>
              <a:rPr lang="en-US" dirty="0"/>
              <a:t> untuk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pelaporan</a:t>
            </a:r>
            <a:r>
              <a:rPr lang="en-US" dirty="0"/>
              <a:t> dan monitoring.</a:t>
            </a:r>
          </a:p>
          <a:p>
            <a:pPr lvl="0"/>
            <a:r>
              <a:rPr lang="en-US" dirty="0" err="1"/>
              <a:t>Meminimalkan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interpretasi</a:t>
            </a:r>
            <a:r>
              <a:rPr lang="en-US" dirty="0"/>
              <a:t> data.</a:t>
            </a:r>
          </a:p>
          <a:p>
            <a:pPr lvl="0"/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 err="1"/>
              <a:t>Catatan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Dashboard yang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b="1" dirty="0" err="1"/>
              <a:t>relevan</a:t>
            </a:r>
            <a:r>
              <a:rPr lang="en-US" b="1" dirty="0"/>
              <a:t>, </a:t>
            </a:r>
            <a:r>
              <a:rPr lang="en-US" b="1" dirty="0" err="1"/>
              <a:t>mudah</a:t>
            </a:r>
            <a:r>
              <a:rPr lang="en-US" b="1" dirty="0"/>
              <a:t> </a:t>
            </a:r>
            <a:r>
              <a:rPr lang="en-US" b="1" dirty="0" err="1"/>
              <a:t>dibaca</a:t>
            </a:r>
            <a:r>
              <a:rPr lang="en-US" b="1" dirty="0"/>
              <a:t>, dan </a:t>
            </a:r>
            <a:r>
              <a:rPr lang="en-US" b="1" dirty="0" err="1"/>
              <a:t>interaktif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50704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42CFE-A3B3-B4FC-B804-299A4BF29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Business Intelligence (BI)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39D25-4091-4440-2F04-9FF62700E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b="1" dirty="0" err="1"/>
              <a:t>Definisi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Business Intelligence (BI)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, </a:t>
            </a:r>
            <a:r>
              <a:rPr lang="en-US" dirty="0" err="1"/>
              <a:t>aplikasi</a:t>
            </a:r>
            <a:r>
              <a:rPr lang="en-US" dirty="0"/>
              <a:t>, dan </a:t>
            </a:r>
            <a:r>
              <a:rPr lang="en-US" dirty="0" err="1"/>
              <a:t>praktik</a:t>
            </a:r>
            <a:r>
              <a:rPr lang="en-US" dirty="0"/>
              <a:t> untuk </a:t>
            </a:r>
            <a:r>
              <a:rPr lang="en-US" dirty="0" err="1"/>
              <a:t>mengumpulkan</a:t>
            </a:r>
            <a:r>
              <a:rPr lang="en-US" dirty="0"/>
              <a:t>, </a:t>
            </a:r>
            <a:r>
              <a:rPr lang="en-US" dirty="0" err="1"/>
              <a:t>mengolah</a:t>
            </a:r>
            <a:r>
              <a:rPr lang="en-US" dirty="0"/>
              <a:t>, </a:t>
            </a:r>
            <a:r>
              <a:rPr lang="en-US" dirty="0" err="1"/>
              <a:t>menganalisis</a:t>
            </a:r>
            <a:r>
              <a:rPr lang="en-US" dirty="0"/>
              <a:t>, dan </a:t>
            </a:r>
            <a:r>
              <a:rPr lang="en-US" dirty="0" err="1"/>
              <a:t>menyajikan</a:t>
            </a:r>
            <a:r>
              <a:rPr lang="en-US" dirty="0"/>
              <a:t> data </a:t>
            </a:r>
            <a:r>
              <a:rPr lang="en-US" dirty="0" err="1"/>
              <a:t>bisnis</a:t>
            </a:r>
            <a:r>
              <a:rPr lang="en-US" dirty="0"/>
              <a:t> guna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/>
              <a:t>Tujuan Utama:</a:t>
            </a:r>
            <a:endParaRPr lang="en-US" dirty="0"/>
          </a:p>
          <a:p>
            <a:pPr lvl="0"/>
            <a:r>
              <a:rPr lang="en-US" dirty="0" err="1"/>
              <a:t>Mengubah</a:t>
            </a:r>
            <a:r>
              <a:rPr lang="en-US" dirty="0"/>
              <a:t> data </a:t>
            </a:r>
            <a:r>
              <a:rPr lang="en-US" dirty="0" err="1"/>
              <a:t>mentah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tren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dan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</a:t>
            </a:r>
          </a:p>
          <a:p>
            <a:pPr lvl="0"/>
            <a:r>
              <a:rPr lang="en-US" i="1" dirty="0"/>
              <a:t>(</a:t>
            </a:r>
            <a:r>
              <a:rPr lang="en-US" i="1" dirty="0" err="1"/>
              <a:t>Sumber</a:t>
            </a:r>
            <a:r>
              <a:rPr lang="en-US" i="1" dirty="0"/>
              <a:t>: </a:t>
            </a:r>
            <a:r>
              <a:rPr lang="en-US" i="1" dirty="0" err="1"/>
              <a:t>Adiyana</a:t>
            </a:r>
            <a:r>
              <a:rPr lang="en-US" i="1" dirty="0"/>
              <a:t> Adam &amp; </a:t>
            </a:r>
            <a:r>
              <a:rPr lang="en-US" i="1" dirty="0" err="1"/>
              <a:t>Minggusta</a:t>
            </a:r>
            <a:r>
              <a:rPr lang="en-US" i="1" dirty="0"/>
              <a:t> </a:t>
            </a:r>
            <a:r>
              <a:rPr lang="en-US" i="1" dirty="0" err="1"/>
              <a:t>Juliadarma</a:t>
            </a:r>
            <a:r>
              <a:rPr lang="en-US" i="1" dirty="0"/>
              <a:t>,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153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01E68-160C-5C48-3DA0-D6853898E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Komponen</a:t>
            </a:r>
            <a:r>
              <a:rPr lang="en-US" b="1" dirty="0"/>
              <a:t> Business Intelligence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20DC29-2D14-3238-C246-4FE1AEFEB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Data Warehouse</a:t>
            </a:r>
            <a:r>
              <a:rPr lang="en-US" dirty="0"/>
              <a:t> –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 data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.</a:t>
            </a:r>
          </a:p>
          <a:p>
            <a:pPr lvl="0"/>
            <a:r>
              <a:rPr lang="en-US" b="1" dirty="0"/>
              <a:t>ETL (Extract, Transform, Load)</a:t>
            </a:r>
            <a:r>
              <a:rPr lang="en-US" dirty="0"/>
              <a:t> – proses </a:t>
            </a:r>
            <a:r>
              <a:rPr lang="en-US" dirty="0" err="1"/>
              <a:t>pengolahan</a:t>
            </a:r>
            <a:r>
              <a:rPr lang="en-US" dirty="0"/>
              <a:t> data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.</a:t>
            </a:r>
          </a:p>
          <a:p>
            <a:pPr lvl="0"/>
            <a:r>
              <a:rPr lang="en-US" b="1" dirty="0"/>
              <a:t>Analytic Tools</a:t>
            </a:r>
            <a:r>
              <a:rPr lang="en-US" dirty="0"/>
              <a:t> –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dan laporan.</a:t>
            </a:r>
          </a:p>
          <a:p>
            <a:pPr lvl="0"/>
            <a:r>
              <a:rPr lang="en-US" b="1" dirty="0"/>
              <a:t>Dashboard &amp; Reporting Tools</a:t>
            </a:r>
            <a:r>
              <a:rPr lang="en-US" dirty="0"/>
              <a:t> –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penyajian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Contoh</a:t>
            </a:r>
            <a:r>
              <a:rPr lang="en-US" b="1" dirty="0"/>
              <a:t> software BI:</a:t>
            </a:r>
            <a:br>
              <a:rPr lang="en-US" dirty="0"/>
            </a:br>
            <a:r>
              <a:rPr lang="en-US" dirty="0"/>
              <a:t>Power BI, Tableau, QlikView, SAP BusinessObjects.</a:t>
            </a:r>
          </a:p>
        </p:txBody>
      </p:sp>
    </p:spTree>
    <p:extLst>
      <p:ext uri="{BB962C8B-B14F-4D97-AF65-F5344CB8AC3E}">
        <p14:creationId xmlns:p14="http://schemas.microsoft.com/office/powerpoint/2010/main" val="2149488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C495B-0834-FDF0-FAC3-3FA54ACC1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Penggunaan</a:t>
            </a:r>
            <a:r>
              <a:rPr lang="en-US" b="1" dirty="0"/>
              <a:t> Spreadsheet &amp; Software </a:t>
            </a:r>
            <a:r>
              <a:rPr lang="en-US" b="1" dirty="0" err="1"/>
              <a:t>Analitik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3A1E4-1FA3-2B6A-6DDC-DDA596F14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b="1" dirty="0"/>
              <a:t>Spreadsheet:</a:t>
            </a:r>
            <a:endParaRPr lang="en-US" dirty="0"/>
          </a:p>
          <a:p>
            <a:pPr lvl="0"/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Microsoft Excel dan Google Sheets.</a:t>
            </a:r>
          </a:p>
          <a:p>
            <a:pPr lvl="0"/>
            <a:r>
              <a:rPr lang="en-US" dirty="0" err="1"/>
              <a:t>Digunakan</a:t>
            </a:r>
            <a:r>
              <a:rPr lang="en-US" dirty="0"/>
              <a:t> untuk </a:t>
            </a:r>
            <a:r>
              <a:rPr lang="en-US" dirty="0" err="1"/>
              <a:t>perhitungan</a:t>
            </a:r>
            <a:r>
              <a:rPr lang="en-US" dirty="0"/>
              <a:t>, </a:t>
            </a:r>
            <a:r>
              <a:rPr lang="en-US" dirty="0" err="1"/>
              <a:t>analisis</a:t>
            </a:r>
            <a:r>
              <a:rPr lang="en-US" dirty="0"/>
              <a:t> data, dan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grafik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/>
              <a:t>Software </a:t>
            </a:r>
            <a:r>
              <a:rPr lang="en-US" b="1" dirty="0" err="1"/>
              <a:t>Analitik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dirty="0" err="1"/>
              <a:t>Digunakan</a:t>
            </a:r>
            <a:r>
              <a:rPr lang="en-US" dirty="0"/>
              <a:t> untuk </a:t>
            </a:r>
            <a:r>
              <a:rPr lang="en-US" dirty="0" err="1"/>
              <a:t>analisis</a:t>
            </a:r>
            <a:r>
              <a:rPr lang="en-US" dirty="0"/>
              <a:t> data </a:t>
            </a:r>
            <a:r>
              <a:rPr lang="en-US" dirty="0" err="1"/>
              <a:t>kompleks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prediksi</a:t>
            </a:r>
            <a:r>
              <a:rPr lang="en-US" dirty="0"/>
              <a:t> dan </a:t>
            </a:r>
            <a:r>
              <a:rPr lang="en-US" dirty="0" err="1"/>
              <a:t>optimasi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Contoh</a:t>
            </a:r>
            <a:r>
              <a:rPr lang="en-US" dirty="0"/>
              <a:t>: IBM SPSS, SAS, RapidMiner, Python, R.</a:t>
            </a:r>
          </a:p>
          <a:p>
            <a:pPr lvl="0"/>
            <a:r>
              <a:rPr lang="en-US" i="1" dirty="0"/>
              <a:t>(</a:t>
            </a:r>
            <a:r>
              <a:rPr lang="en-US" i="1" dirty="0" err="1"/>
              <a:t>Sumber</a:t>
            </a:r>
            <a:r>
              <a:rPr lang="en-US" i="1" dirty="0"/>
              <a:t>: Rita </a:t>
            </a:r>
            <a:r>
              <a:rPr lang="en-US" i="1" dirty="0" err="1"/>
              <a:t>Mutiarni</a:t>
            </a:r>
            <a:r>
              <a:rPr lang="en-US" i="1" dirty="0"/>
              <a:t> </a:t>
            </a:r>
            <a:r>
              <a:rPr lang="en-US" i="1" dirty="0" err="1"/>
              <a:t>dkk</a:t>
            </a:r>
            <a:r>
              <a:rPr lang="en-US" i="1" dirty="0"/>
              <a:t>, 2023)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303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896</Words>
  <Application>Microsoft Office PowerPoint</Application>
  <PresentationFormat>Widescreen</PresentationFormat>
  <Paragraphs>108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Teknologi dan Alat Pendukung Pengambilan Keputusan</vt:lpstr>
      <vt:lpstr>Pendahuluan</vt:lpstr>
      <vt:lpstr>Tujuan Pembelajaran</vt:lpstr>
      <vt:lpstr>Teknologi Pendukung Keputusan</vt:lpstr>
      <vt:lpstr>Dashboard Manajerial</vt:lpstr>
      <vt:lpstr>Manfaat Dashboard Manajerial</vt:lpstr>
      <vt:lpstr>Business Intelligence (BI)</vt:lpstr>
      <vt:lpstr>Komponen Business Intelligence</vt:lpstr>
      <vt:lpstr>Penggunaan Spreadsheet &amp; Software Analitik</vt:lpstr>
      <vt:lpstr>Manfaat Spreadsheet dan Software Analitik</vt:lpstr>
      <vt:lpstr>Penerapan Data Visualization</vt:lpstr>
      <vt:lpstr>Alat Data Visualization</vt:lpstr>
      <vt:lpstr>Integrasi Teknologi Pendukung Keputusan</vt:lpstr>
      <vt:lpstr>Tantangan dan Peluang</vt:lpstr>
      <vt:lpstr>Kesimpulan</vt:lpstr>
      <vt:lpstr>Referensi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muh rafiq</dc:creator>
  <cp:lastModifiedBy>muh rafiq</cp:lastModifiedBy>
  <cp:revision>2</cp:revision>
  <dcterms:created xsi:type="dcterms:W3CDTF">2025-10-21T23:50:32Z</dcterms:created>
  <dcterms:modified xsi:type="dcterms:W3CDTF">2025-10-21T23:54:31Z</dcterms:modified>
</cp:coreProperties>
</file>