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101" d="100"/>
          <a:sy n="101" d="100"/>
        </p:scale>
        <p:origin x="195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37ABCEC-64FC-4AF3-9EF3-0C5822D897B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6CEA107-B4EB-453A-8E63-57E9AE9B84E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2.bp.blogspot.com/-5dlcePaBzbw/VR_sGQOc98I/AAAAAAAAACI/OETukZ9Vm-Q/s1600/caesar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b="1" dirty="0" err="1"/>
              <a:t>Kriptografi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4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C000"/>
                </a:solidFill>
              </a:rPr>
              <a:t>Komponen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Kriptografi</a:t>
            </a:r>
            <a:r>
              <a:rPr lang="en-US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Plaintext,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dibaca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Ciphertext</a:t>
            </a:r>
            <a:r>
              <a:rPr lang="en-US" b="1" dirty="0"/>
              <a:t>,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acak</a:t>
            </a:r>
            <a:r>
              <a:rPr lang="en-US" b="1" dirty="0"/>
              <a:t>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dibaca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Key,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kriptografi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Algorithm,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enkrispi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dekripsi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47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Proses </a:t>
            </a:r>
            <a:r>
              <a:rPr lang="en-US" dirty="0" err="1">
                <a:solidFill>
                  <a:srgbClr val="FFC000"/>
                </a:solidFill>
              </a:rPr>
              <a:t>Dasar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(Encryption)</a:t>
            </a:r>
            <a:endParaRPr lang="en-US" dirty="0"/>
          </a:p>
          <a:p>
            <a:r>
              <a:rPr lang="en-US" b="1" dirty="0" err="1"/>
              <a:t>Dekripsi</a:t>
            </a:r>
            <a:r>
              <a:rPr lang="en-US" b="1" dirty="0"/>
              <a:t> (Decryption)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http://1.bp.blogspot.com/-OPFDqO50i88/VUVwu-GWB-I/AAAAAAAAASk/cusdcvDkCgQ/s1600/enkripsi%2Bpi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77910"/>
            <a:ext cx="720080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21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Ex….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Plaintext = MOBIL</a:t>
            </a:r>
            <a:br>
              <a:rPr lang="en-US" dirty="0"/>
            </a:br>
            <a:r>
              <a:rPr lang="en-US" dirty="0"/>
              <a:t>key = 7 </a:t>
            </a:r>
            <a:br>
              <a:rPr lang="en-US" dirty="0"/>
            </a:br>
            <a:r>
              <a:rPr lang="en-US" dirty="0" err="1"/>
              <a:t>Ciphertext</a:t>
            </a:r>
            <a:r>
              <a:rPr lang="en-US" dirty="0"/>
              <a:t> = ? </a:t>
            </a:r>
          </a:p>
        </p:txBody>
      </p:sp>
      <p:pic>
        <p:nvPicPr>
          <p:cNvPr id="2050" name="Picture 2" descr="http://4.bp.blogspot.com/-kpHM4Lrn6T0/VUTmWWNdzzI/AAAAAAAAASQ/jiPEYXnLaEM/s1600/kriptografi%2Bpi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140968"/>
            <a:ext cx="7056784" cy="282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32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>
                <a:solidFill>
                  <a:srgbClr val="FFC000"/>
                </a:solidFill>
              </a:rPr>
              <a:t>Subtitusi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ttp://2.bp.blogspot.com/-5dlcePaBzbw/VR_sGQOc98I/AAAAAAAAACI/OETukZ9Vm-Q/s1600/caesar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64095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9552" y="3933056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, </a:t>
            </a:r>
            <a:r>
              <a:rPr lang="en-US" dirty="0" err="1"/>
              <a:t>sandi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terang</a:t>
            </a:r>
            <a:r>
              <a:rPr lang="en-US" dirty="0"/>
              <a:t> </a:t>
            </a:r>
            <a:r>
              <a:rPr lang="en-US" dirty="0" err="1"/>
              <a:t>digantikan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tersandi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teratur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penyandian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 (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)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(</a:t>
            </a:r>
            <a:r>
              <a:rPr lang="en-US" dirty="0" err="1"/>
              <a:t>kriptografi</a:t>
            </a:r>
            <a:r>
              <a:rPr lang="en-US" dirty="0"/>
              <a:t> modern),</a:t>
            </a:r>
          </a:p>
        </p:txBody>
      </p:sp>
    </p:spTree>
    <p:extLst>
      <p:ext uri="{BB962C8B-B14F-4D97-AF65-F5344CB8AC3E}">
        <p14:creationId xmlns:p14="http://schemas.microsoft.com/office/powerpoint/2010/main" val="4161791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C000"/>
                </a:solidFill>
              </a:rPr>
              <a:t>Kriptografi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Simetris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simetris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konvensional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proses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 </a:t>
            </a:r>
            <a:r>
              <a:rPr lang="en-US" dirty="0" err="1"/>
              <a:t>deskripsi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94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/>
          <a:lstStyle/>
          <a:p>
            <a:r>
              <a:rPr lang="en-US" dirty="0" err="1"/>
              <a:t>Terimakasih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9123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24136"/>
          </a:xfrm>
        </p:spPr>
        <p:txBody>
          <a:bodyPr/>
          <a:lstStyle/>
          <a:p>
            <a:pPr algn="l"/>
            <a:r>
              <a:rPr lang="en-US" dirty="0" err="1">
                <a:solidFill>
                  <a:srgbClr val="FFC000"/>
                </a:solidFill>
              </a:rPr>
              <a:t>Latihan</a:t>
            </a:r>
            <a:r>
              <a:rPr lang="en-US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chemeClr val="tx1"/>
                </a:solidFill>
              </a:rPr>
              <a:t>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analisis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aretikel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Kriptografi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Sertakan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contoh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kasus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teknik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kriptografi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algoritma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554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B736-BE76-85E3-6D0F-B0E9868A7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l"/>
            <a:r>
              <a:rPr lang="en-US" sz="2800" dirty="0">
                <a:solidFill>
                  <a:schemeClr val="tx1"/>
                </a:solidFill>
              </a:rPr>
              <a:t>Working Instructions:</a:t>
            </a: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9E180-760D-DC0A-D796-069FDC504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429" y="999781"/>
            <a:ext cx="8229600" cy="316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Step 1</a:t>
            </a:r>
          </a:p>
          <a:p>
            <a:pPr marL="0" indent="0">
              <a:buNone/>
            </a:pPr>
            <a:endParaRPr lang="en-ID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6F790D-23E5-EC85-CCC4-6E4745887E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460776"/>
              </p:ext>
            </p:extLst>
          </p:nvPr>
        </p:nvGraphicFramePr>
        <p:xfrm>
          <a:off x="1475656" y="1093513"/>
          <a:ext cx="4788532" cy="1872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2022">
                  <a:extLst>
                    <a:ext uri="{9D8B030D-6E8A-4147-A177-3AD203B41FA5}">
                      <a16:colId xmlns:a16="http://schemas.microsoft.com/office/drawing/2014/main" val="299172179"/>
                    </a:ext>
                  </a:extLst>
                </a:gridCol>
                <a:gridCol w="3056510">
                  <a:extLst>
                    <a:ext uri="{9D8B030D-6E8A-4147-A177-3AD203B41FA5}">
                      <a16:colId xmlns:a16="http://schemas.microsoft.com/office/drawing/2014/main" val="3425288958"/>
                    </a:ext>
                  </a:extLst>
                </a:gridCol>
              </a:tblGrid>
              <a:tr h="312035">
                <a:tc>
                  <a:txBody>
                    <a:bodyPr/>
                    <a:lstStyle/>
                    <a:p>
                      <a:r>
                        <a:rPr lang="en-US" sz="1200" dirty="0" err="1"/>
                        <a:t>Judul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artikel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Sesuai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judul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dijadikan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referensi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853199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r>
                        <a:rPr lang="en-US" sz="1200" dirty="0"/>
                        <a:t>Nama </a:t>
                      </a:r>
                      <a:r>
                        <a:rPr lang="en-US" sz="1200" dirty="0" err="1"/>
                        <a:t>Jurnal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rgbClr val="0070C0"/>
                          </a:solidFill>
                        </a:rPr>
                        <a:t>Penerbit</a:t>
                      </a:r>
                      <a:endParaRPr lang="en-ID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536023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r>
                        <a:rPr lang="en-US" sz="1200" dirty="0" err="1"/>
                        <a:t>Vol,tahun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hal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</a:rPr>
                        <a:t>Volume, 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</a:rPr>
                        <a:t>halaman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</a:rPr>
                        <a:t>, dan 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</a:rPr>
                        <a:t>tahun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</a:rPr>
                        <a:t>terbit</a:t>
                      </a:r>
                      <a:endParaRPr lang="en-ID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587438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r>
                        <a:rPr lang="en-US" sz="1200" dirty="0" err="1"/>
                        <a:t>Penulis</a:t>
                      </a:r>
                      <a:r>
                        <a:rPr lang="en-US" sz="1200" dirty="0"/>
                        <a:t>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</a:rPr>
                        <a:t>Autor </a:t>
                      </a:r>
                      <a:endParaRPr lang="en-ID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236666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r>
                        <a:rPr lang="en-US" sz="1200" dirty="0"/>
                        <a:t>Reviewer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</a:rPr>
                        <a:t>Nama 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</a:rPr>
                        <a:t>anda</a:t>
                      </a:r>
                      <a:endParaRPr lang="en-ID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091250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/>
                        <a:t>Tanggal</a:t>
                      </a:r>
                      <a:r>
                        <a:rPr lang="en-US" sz="1200" dirty="0"/>
                        <a:t>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70C0"/>
                          </a:solidFill>
                        </a:rPr>
                        <a:t>Anda 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</a:rPr>
                        <a:t>mengerjakan</a:t>
                      </a:r>
                      <a:endParaRPr lang="en-ID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339841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26C280C-CEC6-670D-37F3-63B32D08D698}"/>
              </a:ext>
            </a:extLst>
          </p:cNvPr>
          <p:cNvSpPr txBox="1">
            <a:spLocks/>
          </p:cNvSpPr>
          <p:nvPr/>
        </p:nvSpPr>
        <p:spPr>
          <a:xfrm>
            <a:off x="480145" y="3270684"/>
            <a:ext cx="8229600" cy="316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400" dirty="0"/>
              <a:t>Step 2</a:t>
            </a:r>
          </a:p>
          <a:p>
            <a:pPr marL="0" indent="0">
              <a:buFont typeface="Arial" pitchFamily="34" charset="0"/>
              <a:buNone/>
            </a:pPr>
            <a:endParaRPr lang="en-ID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9B050B-47D4-EBB6-4EEC-0486A6193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415172"/>
              </p:ext>
            </p:extLst>
          </p:nvPr>
        </p:nvGraphicFramePr>
        <p:xfrm>
          <a:off x="1475656" y="3403847"/>
          <a:ext cx="5760640" cy="2941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4517">
                  <a:extLst>
                    <a:ext uri="{9D8B030D-6E8A-4147-A177-3AD203B41FA5}">
                      <a16:colId xmlns:a16="http://schemas.microsoft.com/office/drawing/2014/main" val="1606956283"/>
                    </a:ext>
                  </a:extLst>
                </a:gridCol>
                <a:gridCol w="2086123">
                  <a:extLst>
                    <a:ext uri="{9D8B030D-6E8A-4147-A177-3AD203B41FA5}">
                      <a16:colId xmlns:a16="http://schemas.microsoft.com/office/drawing/2014/main" val="18546407"/>
                    </a:ext>
                  </a:extLst>
                </a:gridCol>
              </a:tblGrid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Tujuan </a:t>
                      </a:r>
                      <a:r>
                        <a:rPr lang="en-US" sz="1200" dirty="0" err="1"/>
                        <a:t>Penelitian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533702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 err="1"/>
                        <a:t>Subjek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penelitian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352344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Metode </a:t>
                      </a:r>
                      <a:r>
                        <a:rPr lang="en-US" sz="1200" dirty="0" err="1"/>
                        <a:t>penelitian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732818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Cara </a:t>
                      </a:r>
                      <a:r>
                        <a:rPr lang="en-US" sz="1200" dirty="0" err="1"/>
                        <a:t>ukur</a:t>
                      </a:r>
                      <a:r>
                        <a:rPr lang="en-US" sz="1200" dirty="0"/>
                        <a:t>/ proses </a:t>
                      </a:r>
                      <a:r>
                        <a:rPr lang="en-US" sz="1200" dirty="0" err="1"/>
                        <a:t>kerja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439084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Langkah </a:t>
                      </a:r>
                      <a:r>
                        <a:rPr lang="en-US" sz="1200" dirty="0" err="1"/>
                        <a:t>penelitian</a:t>
                      </a:r>
                      <a:r>
                        <a:rPr lang="en-US" sz="1200" dirty="0"/>
                        <a:t>/ uji </a:t>
                      </a:r>
                      <a:r>
                        <a:rPr lang="en-US" sz="1200" dirty="0" err="1"/>
                        <a:t>coba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450412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Hasil </a:t>
                      </a:r>
                      <a:r>
                        <a:rPr lang="en-US" sz="1200" dirty="0" err="1"/>
                        <a:t>penelitian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198696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 err="1"/>
                        <a:t>Kekuatan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Penelitian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650149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 err="1"/>
                        <a:t>Kelemahan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Penelitian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597546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Kesimpulan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1779"/>
                  </a:ext>
                </a:extLst>
              </a:tr>
              <a:tr h="294113">
                <a:tc>
                  <a:txBody>
                    <a:bodyPr/>
                    <a:lstStyle/>
                    <a:p>
                      <a:r>
                        <a:rPr lang="en-US" sz="1200" dirty="0"/>
                        <a:t>Ide </a:t>
                      </a:r>
                      <a:r>
                        <a:rPr lang="en-US" sz="1200" dirty="0" err="1"/>
                        <a:t>Rencana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pengembangan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anda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399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633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9860</TotalTime>
  <Words>206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Courier New</vt:lpstr>
      <vt:lpstr>Palatino Linotype</vt:lpstr>
      <vt:lpstr>Executive</vt:lpstr>
      <vt:lpstr>Kriptografi</vt:lpstr>
      <vt:lpstr>Komponen Kriptografi </vt:lpstr>
      <vt:lpstr>Proses Dasar</vt:lpstr>
      <vt:lpstr>Ex….</vt:lpstr>
      <vt:lpstr>Subtitusi</vt:lpstr>
      <vt:lpstr>Kriptografi Simetris</vt:lpstr>
      <vt:lpstr>Terimakasih </vt:lpstr>
      <vt:lpstr>Latihan </vt:lpstr>
      <vt:lpstr>Working Instructions: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 S E R</dc:creator>
  <cp:lastModifiedBy>Dibyo s</cp:lastModifiedBy>
  <cp:revision>6</cp:revision>
  <dcterms:created xsi:type="dcterms:W3CDTF">2019-07-20T14:44:20Z</dcterms:created>
  <dcterms:modified xsi:type="dcterms:W3CDTF">2025-10-22T04:00:45Z</dcterms:modified>
</cp:coreProperties>
</file>