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comments/comment1.xml" ContentType="application/vnd.openxmlformats-officedocument.presentationml.comment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30"/>
  </p:handoutMasterIdLst>
  <p:sldIdLst>
    <p:sldId id="256" r:id="rId3"/>
    <p:sldId id="385" r:id="rId5"/>
    <p:sldId id="411" r:id="rId6"/>
    <p:sldId id="434" r:id="rId7"/>
    <p:sldId id="435" r:id="rId8"/>
    <p:sldId id="438" r:id="rId9"/>
    <p:sldId id="436" r:id="rId10"/>
    <p:sldId id="439" r:id="rId11"/>
    <p:sldId id="440" r:id="rId12"/>
    <p:sldId id="441" r:id="rId13"/>
    <p:sldId id="442" r:id="rId14"/>
    <p:sldId id="443" r:id="rId15"/>
    <p:sldId id="444" r:id="rId16"/>
    <p:sldId id="445" r:id="rId17"/>
    <p:sldId id="446" r:id="rId18"/>
    <p:sldId id="447" r:id="rId19"/>
    <p:sldId id="448" r:id="rId20"/>
    <p:sldId id="449" r:id="rId21"/>
    <p:sldId id="450" r:id="rId22"/>
    <p:sldId id="451" r:id="rId23"/>
    <p:sldId id="452" r:id="rId24"/>
    <p:sldId id="453" r:id="rId25"/>
    <p:sldId id="454" r:id="rId26"/>
    <p:sldId id="437" r:id="rId27"/>
    <p:sldId id="455" r:id="rId28"/>
    <p:sldId id="460" r:id="rId29"/>
  </p:sldIdLst>
  <p:sldSz cx="9144000" cy="6858000" type="screen4x3"/>
  <p:notesSz cx="7045325" cy="9345295"/>
  <p:custDataLst>
    <p:tags r:id="rId3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09" userDrawn="1">
          <p15:clr>
            <a:srgbClr val="A4A3A4"/>
          </p15:clr>
        </p15:guide>
        <p15:guide id="2" pos="2821"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cmAuthor id="2" name="user" initials="u"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816" autoAdjust="0"/>
    <p:restoredTop sz="81339" autoAdjust="0"/>
  </p:normalViewPr>
  <p:slideViewPr>
    <p:cSldViewPr showGuides="1">
      <p:cViewPr varScale="1">
        <p:scale>
          <a:sx n="48" d="100"/>
          <a:sy n="48" d="100"/>
        </p:scale>
        <p:origin x="1644" y="36"/>
      </p:cViewPr>
      <p:guideLst>
        <p:guide orient="horz" pos="2209"/>
        <p:guide pos="2821"/>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3011"/>
        <p:guide pos="2173"/>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5" Type="http://schemas.openxmlformats.org/officeDocument/2006/relationships/tags" Target="tags/tag2.xml"/><Relationship Id="rId34" Type="http://schemas.openxmlformats.org/officeDocument/2006/relationships/commentAuthors" Target="commentAuthors.xml"/><Relationship Id="rId33" Type="http://schemas.openxmlformats.org/officeDocument/2006/relationships/tableStyles" Target="tableStyles.xml"/><Relationship Id="rId32" Type="http://schemas.openxmlformats.org/officeDocument/2006/relationships/viewProps" Target="viewProps.xml"/><Relationship Id="rId31" Type="http://schemas.openxmlformats.org/officeDocument/2006/relationships/presProps" Target="presProps.xml"/><Relationship Id="rId30" Type="http://schemas.openxmlformats.org/officeDocument/2006/relationships/handoutMaster" Target="handoutMasters/handoutMaster1.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fld>
            <a:endParaRPr lang="en-US"/>
          </a:p>
        </p:txBody>
      </p:sp>
    </p:spTree>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fld>
            <a:endParaRPr lang="en-US"/>
          </a:p>
        </p:txBody>
      </p:sp>
    </p:spTree>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showMasterSp="0"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Rectangle 1"/>
          <p:cNvSpPr>
            <a:spLocks noChangeArrowheads="1"/>
          </p:cNvSpPr>
          <p:nvPr userDrawn="1"/>
        </p:nvSpPr>
        <p:spPr bwMode="auto">
          <a:xfrm>
            <a:off x="899592" y="287700"/>
            <a:ext cx="7632848" cy="26035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defRPr/>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HKB24413</a:t>
            </a:r>
            <a:r>
              <a:rPr kumimoji="0" lang="en-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a:t>
            </a: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lang="en-ID"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HUKUM </a:t>
            </a:r>
            <a:r>
              <a:rPr lang="en-US" altLang="en-ID"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PERUSAHAAN</a:t>
            </a:r>
            <a:endParaRPr kumimoji="0" lang="en-US" altLang="en-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sym typeface="+mn-ea"/>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showMasterSp="0"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Rectangle 1"/>
          <p:cNvSpPr>
            <a:spLocks noChangeArrowheads="1"/>
          </p:cNvSpPr>
          <p:nvPr userDrawn="1"/>
        </p:nvSpPr>
        <p:spPr bwMode="auto">
          <a:xfrm>
            <a:off x="899592" y="287700"/>
            <a:ext cx="7632848" cy="26035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defRPr/>
            </a:pPr>
            <a:r>
              <a:rPr lang="en-US" altLang="en-US"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HKB24413</a:t>
            </a:r>
            <a:r>
              <a:rPr lang="en-ID"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a:t>
            </a:r>
            <a:r>
              <a:rPr lang="id-ID"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 </a:t>
            </a:r>
            <a:r>
              <a:rPr lang="en-ID"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HUKUM </a:t>
            </a:r>
            <a:r>
              <a:rPr lang="en-US" altLang="en-ID"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PERUSAHAAN</a:t>
            </a:r>
            <a:endParaRPr kumimoji="0" lang="en-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showMasterSp="0"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Rectangle 1"/>
          <p:cNvSpPr>
            <a:spLocks noChangeArrowheads="1"/>
          </p:cNvSpPr>
          <p:nvPr userDrawn="1"/>
        </p:nvSpPr>
        <p:spPr bwMode="auto">
          <a:xfrm>
            <a:off x="899592" y="287700"/>
            <a:ext cx="7704856" cy="26035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defRPr/>
            </a:pPr>
            <a:r>
              <a:rPr lang="en-US" altLang="en-US"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HKB24413</a:t>
            </a:r>
            <a:r>
              <a:rPr lang="en-ID"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a:t>
            </a:r>
            <a:r>
              <a:rPr lang="id-ID"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 </a:t>
            </a:r>
            <a:r>
              <a:rPr lang="en-ID"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HUKUM </a:t>
            </a:r>
            <a:r>
              <a:rPr lang="en-US" altLang="en-ID"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PERUSAHAAN</a:t>
            </a:r>
            <a:endParaRPr kumimoji="0" lang="en-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6"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6" Type="http://schemas.openxmlformats.org/officeDocument/2006/relationships/theme" Target="../theme/theme1.xml"/><Relationship Id="rId5" Type="http://schemas.openxmlformats.org/officeDocument/2006/relationships/image" Target="../media/image1.jpeg"/><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8"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6" Type="http://schemas.openxmlformats.org/officeDocument/2006/relationships/comments" Target="../comments/comment1.xml"/><Relationship Id="rId5" Type="http://schemas.openxmlformats.org/officeDocument/2006/relationships/notesSlide" Target="../notesSlides/notesSlide1.xml"/><Relationship Id="rId4" Type="http://schemas.openxmlformats.org/officeDocument/2006/relationships/slideLayout" Target="../slideLayouts/slideLayout1.xml"/><Relationship Id="rId3" Type="http://schemas.openxmlformats.org/officeDocument/2006/relationships/image" Target="../media/image3.png"/><Relationship Id="rId2" Type="http://schemas.openxmlformats.org/officeDocument/2006/relationships/tags" Target="../tags/tag1.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1"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2"/>
            </p:custDataLst>
          </p:nvPr>
        </p:nvSpPr>
        <p:spPr>
          <a:xfrm>
            <a:off x="0" y="1918097"/>
            <a:ext cx="9144000" cy="1568450"/>
          </a:xfrm>
          <a:prstGeom prst="rect">
            <a:avLst/>
          </a:prstGeom>
          <a:noFill/>
        </p:spPr>
        <p:txBody>
          <a:bodyPr wrap="square" lIns="91440" tIns="45720" rIns="91440" bIns="45720">
            <a:spAutoFit/>
          </a:bodyPr>
          <a:lstStyle/>
          <a:p>
            <a:pPr algn="ctr">
              <a:lnSpc>
                <a:spcPct val="120000"/>
              </a:lnSpc>
            </a:pPr>
            <a:r>
              <a:rPr lang="en-US" altLang="en-US" sz="4000" b="1" dirty="0">
                <a:ln w="19050">
                  <a:solidFill>
                    <a:schemeClr val="tx2">
                      <a:tint val="1000"/>
                    </a:schemeClr>
                  </a:solidFill>
                  <a:prstDash val="solid"/>
                </a:ln>
                <a:solidFill>
                  <a:schemeClr val="tx1"/>
                </a:solidFill>
                <a:effectLst>
                  <a:reflection blurRad="6350" stA="55000" endA="300" endPos="45500" dir="5400000" sy="-100000" algn="bl" rotWithShape="0"/>
                </a:effectLst>
                <a:latin typeface="Cambria" panose="02040503050406030204" pitchFamily="18" charset="0"/>
                <a:cs typeface="Arial" panose="020B0604020202020204" pitchFamily="34" charset="0"/>
              </a:rPr>
              <a:t>Persekutuan Perdata (Maatschap)</a:t>
            </a:r>
            <a:endParaRPr lang="en-US" altLang="en-US" sz="4000" b="1" dirty="0">
              <a:ln w="19050">
                <a:solidFill>
                  <a:schemeClr val="tx2">
                    <a:tint val="1000"/>
                  </a:schemeClr>
                </a:solidFill>
                <a:prstDash val="solid"/>
              </a:ln>
              <a:solidFill>
                <a:schemeClr val="tx1"/>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lnSpc>
                <a:spcPct val="120000"/>
              </a:lnSpc>
            </a:pPr>
            <a:r>
              <a:rPr lang="en-US" altLang="en-US" sz="4000" b="1" dirty="0">
                <a:ln w="19050">
                  <a:solidFill>
                    <a:schemeClr val="tx2">
                      <a:tint val="1000"/>
                    </a:schemeClr>
                  </a:solidFill>
                  <a:prstDash val="solid"/>
                </a:ln>
                <a:solidFill>
                  <a:schemeClr val="tx1"/>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Ke-5</a:t>
            </a:r>
            <a:endParaRPr lang="en-US" altLang="en-US" sz="4000" b="1" dirty="0">
              <a:ln w="19050">
                <a:solidFill>
                  <a:schemeClr val="tx2">
                    <a:tint val="1000"/>
                  </a:schemeClr>
                </a:solidFill>
                <a:prstDash val="solid"/>
              </a:ln>
              <a:solidFill>
                <a:schemeClr val="tx1"/>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3">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6060" y="693420"/>
            <a:ext cx="8744585" cy="5629275"/>
          </a:xfrm>
        </p:spPr>
        <p:txBody>
          <a:bodyPr>
            <a:noAutofit/>
          </a:bodyPr>
          <a:lstStyle/>
          <a:p>
            <a:pPr algn="ctr">
              <a:buFont typeface="+mj-lt"/>
            </a:pPr>
            <a:r>
              <a:rPr lang="en-US" altLang="en-US" sz="2200">
                <a:solidFill>
                  <a:schemeClr val="tx1"/>
                </a:solidFill>
              </a:rPr>
              <a:t>PERMODALAN</a:t>
            </a:r>
            <a:endParaRPr lang="en-US" altLang="en-US" sz="2200">
              <a:solidFill>
                <a:schemeClr val="tx1"/>
              </a:solidFill>
            </a:endParaRPr>
          </a:p>
          <a:p>
            <a:pPr algn="just">
              <a:buFont typeface="+mj-lt"/>
            </a:pPr>
            <a:endParaRPr lang="en-US" altLang="en-US" sz="2200">
              <a:solidFill>
                <a:schemeClr val="tx1"/>
              </a:solidFill>
            </a:endParaRPr>
          </a:p>
          <a:p>
            <a:pPr algn="just">
              <a:buFont typeface="+mj-lt"/>
            </a:pPr>
            <a:r>
              <a:rPr lang="en-US" altLang="en-US" sz="2200">
                <a:solidFill>
                  <a:schemeClr val="tx1"/>
                </a:solidFill>
              </a:rPr>
              <a:t>Modal dalam persekutuan perdata dapat berupa:</a:t>
            </a:r>
            <a:endParaRPr lang="en-US" altLang="en-US" sz="2200">
              <a:solidFill>
                <a:schemeClr val="tx1"/>
              </a:solidFill>
            </a:endParaRPr>
          </a:p>
          <a:p>
            <a:pPr marL="457200" indent="-457200" algn="just">
              <a:buFont typeface="+mj-lt"/>
              <a:buAutoNum type="arabicPeriod"/>
            </a:pPr>
            <a:r>
              <a:rPr lang="en-US" altLang="en-US" sz="2200">
                <a:solidFill>
                  <a:schemeClr val="tx1"/>
                </a:solidFill>
              </a:rPr>
              <a:t>Uang: modal utama untuk kegiatan usaha.</a:t>
            </a:r>
            <a:endParaRPr lang="en-US" altLang="en-US" sz="2200">
              <a:solidFill>
                <a:schemeClr val="tx1"/>
              </a:solidFill>
            </a:endParaRPr>
          </a:p>
          <a:p>
            <a:pPr marL="457200" indent="-457200" algn="just">
              <a:buFont typeface="+mj-lt"/>
              <a:buAutoNum type="arabicPeriod"/>
            </a:pPr>
            <a:r>
              <a:rPr lang="en-US" altLang="en-US" sz="2200">
                <a:solidFill>
                  <a:schemeClr val="tx1"/>
                </a:solidFill>
              </a:rPr>
              <a:t>Barang: peralatan, bangunan, kendaraan.</a:t>
            </a:r>
            <a:endParaRPr lang="en-US" altLang="en-US" sz="2200">
              <a:solidFill>
                <a:schemeClr val="tx1"/>
              </a:solidFill>
            </a:endParaRPr>
          </a:p>
          <a:p>
            <a:pPr marL="457200" indent="-457200" algn="just">
              <a:buFont typeface="+mj-lt"/>
              <a:buAutoNum type="arabicPeriod"/>
            </a:pPr>
            <a:r>
              <a:rPr lang="en-US" altLang="en-US" sz="2200">
                <a:solidFill>
                  <a:schemeClr val="tx1"/>
                </a:solidFill>
              </a:rPr>
              <a:t>Keahlian/Tenaga: sumbangan keterampilan profesional.</a:t>
            </a:r>
            <a:endParaRPr lang="en-US" altLang="en-US" sz="2200">
              <a:solidFill>
                <a:schemeClr val="tx1"/>
              </a:solidFill>
            </a:endParaRPr>
          </a:p>
          <a:p>
            <a:pPr algn="just">
              <a:buFont typeface="+mj-lt"/>
            </a:pPr>
            <a:endParaRPr lang="en-US" altLang="en-US" sz="2200">
              <a:solidFill>
                <a:schemeClr val="tx1"/>
              </a:solidFill>
            </a:endParaRPr>
          </a:p>
          <a:p>
            <a:pPr algn="just">
              <a:buFont typeface="+mj-lt"/>
            </a:pPr>
            <a:r>
              <a:rPr lang="en-US" altLang="en-US" sz="2200">
                <a:solidFill>
                  <a:schemeClr val="tx1"/>
                </a:solidFill>
              </a:rPr>
              <a:t>Semua kontribusi harus dinilai dan dicatat agar pembagian keuntungan adil.</a:t>
            </a:r>
            <a:endParaRPr lang="en-US" altLang="en-US" sz="2200">
              <a:solidFill>
                <a:schemeClr val="tx1"/>
              </a:solidFill>
            </a:endParaRPr>
          </a:p>
          <a:p>
            <a:pPr algn="just">
              <a:buFont typeface="+mj-lt"/>
            </a:pPr>
            <a:r>
              <a:rPr lang="en-US" altLang="en-US" sz="2200">
                <a:solidFill>
                  <a:schemeClr val="tx1"/>
                </a:solidFill>
              </a:rPr>
              <a:t>Contoh: Sekutu A menyetor uang Rp50 juta, sekutu B menyumbang keahlian desain senilai Rp50 juta → pembagian keuntungan 50:50.</a:t>
            </a:r>
            <a:endParaRPr lang="en-US" altLang="en-US" sz="2200">
              <a:solidFill>
                <a:schemeClr val="tx1"/>
              </a:solidFill>
            </a:endParaRPr>
          </a:p>
        </p:txBody>
      </p:sp>
    </p:spTree>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6060" y="693420"/>
            <a:ext cx="8744585" cy="5629275"/>
          </a:xfrm>
        </p:spPr>
        <p:txBody>
          <a:bodyPr>
            <a:noAutofit/>
          </a:bodyPr>
          <a:lstStyle/>
          <a:p>
            <a:pPr algn="ctr">
              <a:buFont typeface="+mj-lt"/>
            </a:pPr>
            <a:r>
              <a:rPr lang="en-US" altLang="en-US" sz="2200">
                <a:solidFill>
                  <a:schemeClr val="tx1"/>
                </a:solidFill>
              </a:rPr>
              <a:t>Aspek Hukum: Tanggung Jawab Tak Terbatas</a:t>
            </a:r>
            <a:endParaRPr lang="en-US" altLang="en-US" sz="2200">
              <a:solidFill>
                <a:schemeClr val="tx1"/>
              </a:solidFill>
            </a:endParaRPr>
          </a:p>
          <a:p>
            <a:pPr algn="ctr">
              <a:buFont typeface="+mj-lt"/>
            </a:pPr>
            <a:endParaRPr lang="en-US" altLang="en-US" sz="2200">
              <a:solidFill>
                <a:schemeClr val="tx1"/>
              </a:solidFill>
            </a:endParaRPr>
          </a:p>
          <a:p>
            <a:pPr marL="342900" indent="-342900" algn="just">
              <a:buFont typeface="Wingdings" panose="05000000000000000000" charset="0"/>
              <a:buChar char="§"/>
            </a:pPr>
            <a:r>
              <a:rPr lang="en-US" altLang="en-US" sz="2200">
                <a:solidFill>
                  <a:schemeClr val="tx1"/>
                </a:solidFill>
              </a:rPr>
              <a:t>Prinsip Hukum: Dalam perusahaan perseorangan, tidak ada pemisahan aset antara pemilik dan perusahaan (prinsip unlimited liability).</a:t>
            </a:r>
            <a:endParaRPr lang="en-US" altLang="en-US" sz="2200">
              <a:solidFill>
                <a:schemeClr val="tx1"/>
              </a:solidFill>
            </a:endParaRPr>
          </a:p>
          <a:p>
            <a:pPr marL="342900" indent="-342900" algn="just">
              <a:buFont typeface="Wingdings" panose="05000000000000000000" charset="0"/>
              <a:buChar char="§"/>
            </a:pPr>
            <a:r>
              <a:rPr lang="en-US" altLang="en-US" sz="2200">
                <a:solidFill>
                  <a:schemeClr val="tx1"/>
                </a:solidFill>
              </a:rPr>
              <a:t>Implikasi Pasal: Meskipun tidak ada pasal khusus yang mengatur perusahaan perseorangan secara detail, prinsip ini melekat pada pemilik sebagai individu subjek hukum yang tunduk pada KUHPerdata, terutama dalam hal perikatan dan penyelesaian utang-piutang.</a:t>
            </a:r>
            <a:endParaRPr lang="en-US" altLang="en-US" sz="2200">
              <a:solidFill>
                <a:schemeClr val="tx1"/>
              </a:solidFill>
            </a:endParaRPr>
          </a:p>
          <a:p>
            <a:pPr marL="342900" indent="-342900" algn="just">
              <a:buFont typeface="Wingdings" panose="05000000000000000000" charset="0"/>
              <a:buChar char="§"/>
            </a:pPr>
            <a:r>
              <a:rPr lang="en-US" altLang="en-US" sz="2200">
                <a:solidFill>
                  <a:schemeClr val="tx1"/>
                </a:solidFill>
              </a:rPr>
              <a:t>Pasal Relevan (Konteks): Pasal 1131 KUHPerdata, yang menyatakan bahwa “Segala kebendaan si berutang, baik yang bergerak maupun yang tak bergerak, baik yang sudah ada maupun yang baru akan ada di kemudian hari, menjadi tanggungan untuk segala perikatan perorangan.</a:t>
            </a:r>
            <a:endParaRPr lang="en-US" altLang="en-US" sz="2200">
              <a:solidFill>
                <a:schemeClr val="tx1"/>
              </a:solidFill>
            </a:endParaRPr>
          </a:p>
        </p:txBody>
      </p:sp>
    </p:spTree>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6060" y="693420"/>
            <a:ext cx="8744585" cy="5629275"/>
          </a:xfrm>
        </p:spPr>
        <p:txBody>
          <a:bodyPr>
            <a:noAutofit/>
          </a:bodyPr>
          <a:lstStyle/>
          <a:p>
            <a:pPr algn="ctr">
              <a:buFont typeface="+mj-lt"/>
            </a:pPr>
            <a:r>
              <a:rPr lang="en-US" altLang="en-US" sz="2200" b="1">
                <a:solidFill>
                  <a:schemeClr val="tx1"/>
                </a:solidFill>
              </a:rPr>
              <a:t>PEMBAGIAN KEUNTUNGAN &amp; KERUGIAN</a:t>
            </a:r>
            <a:endParaRPr lang="en-US" altLang="en-US" sz="2200" b="1">
              <a:solidFill>
                <a:schemeClr val="tx1"/>
              </a:solidFill>
            </a:endParaRPr>
          </a:p>
          <a:p>
            <a:pPr algn="just">
              <a:buFont typeface="+mj-lt"/>
            </a:pPr>
            <a:endParaRPr lang="en-US" altLang="en-US" sz="2200">
              <a:solidFill>
                <a:schemeClr val="tx1"/>
              </a:solidFill>
            </a:endParaRPr>
          </a:p>
          <a:p>
            <a:pPr marL="342900" indent="-342900" algn="just">
              <a:buFont typeface="Arial" panose="020B0604020202020204" pitchFamily="34" charset="0"/>
              <a:buChar char="•"/>
            </a:pPr>
            <a:r>
              <a:rPr lang="en-US" altLang="en-US" sz="2200">
                <a:solidFill>
                  <a:schemeClr val="tx1"/>
                </a:solidFill>
              </a:rPr>
              <a:t>Keuntungan dan kerugian dibagi sesuai proporsi kontribusi.</a:t>
            </a:r>
            <a:endParaRPr lang="en-US" altLang="en-US" sz="2200">
              <a:solidFill>
                <a:schemeClr val="tx1"/>
              </a:solidFill>
            </a:endParaRPr>
          </a:p>
          <a:p>
            <a:pPr marL="342900" indent="-342900" algn="just">
              <a:buFont typeface="Arial" panose="020B0604020202020204" pitchFamily="34" charset="0"/>
              <a:buChar char="•"/>
            </a:pPr>
            <a:r>
              <a:rPr lang="en-US" altLang="en-US" sz="2200">
                <a:solidFill>
                  <a:schemeClr val="tx1"/>
                </a:solidFill>
              </a:rPr>
              <a:t>Jika tidak diatur, dianggap dibagi sama rata.</a:t>
            </a:r>
            <a:endParaRPr lang="en-US" altLang="en-US" sz="2200">
              <a:solidFill>
                <a:schemeClr val="tx1"/>
              </a:solidFill>
            </a:endParaRPr>
          </a:p>
          <a:p>
            <a:pPr marL="342900" indent="-342900" algn="just">
              <a:buFont typeface="Arial" panose="020B0604020202020204" pitchFamily="34" charset="0"/>
              <a:buChar char="•"/>
            </a:pPr>
            <a:r>
              <a:rPr lang="en-US" altLang="en-US" sz="2200">
                <a:solidFill>
                  <a:schemeClr val="tx1"/>
                </a:solidFill>
              </a:rPr>
              <a:t>Sekutu tidak boleh menanggung kerugian melebihi modal kecuali diperjanjikan.</a:t>
            </a:r>
            <a:endParaRPr lang="en-US" altLang="en-US" sz="2200">
              <a:solidFill>
                <a:schemeClr val="tx1"/>
              </a:solidFill>
            </a:endParaRPr>
          </a:p>
          <a:p>
            <a:pPr algn="just">
              <a:buFont typeface="+mj-lt"/>
            </a:pPr>
            <a:endParaRPr lang="en-US" altLang="en-US" sz="2200">
              <a:solidFill>
                <a:schemeClr val="tx1"/>
              </a:solidFill>
            </a:endParaRPr>
          </a:p>
          <a:p>
            <a:pPr algn="just">
              <a:buFont typeface="+mj-lt"/>
            </a:pPr>
            <a:r>
              <a:rPr lang="en-US" altLang="en-US" sz="2200">
                <a:solidFill>
                  <a:schemeClr val="tx1"/>
                </a:solidFill>
              </a:rPr>
              <a:t>Contoh: Jika total laba Rp100 juta, dan A berkontribusi 60%, maka A berhak Rp60 juta.</a:t>
            </a:r>
            <a:endParaRPr lang="en-US" altLang="en-US" sz="2200">
              <a:solidFill>
                <a:schemeClr val="tx1"/>
              </a:solidFill>
            </a:endParaRPr>
          </a:p>
        </p:txBody>
      </p:sp>
    </p:spTree>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6060" y="693420"/>
            <a:ext cx="8744585" cy="5629275"/>
          </a:xfrm>
        </p:spPr>
        <p:txBody>
          <a:bodyPr>
            <a:noAutofit/>
          </a:bodyPr>
          <a:lstStyle/>
          <a:p>
            <a:pPr algn="ctr">
              <a:buFont typeface="+mj-lt"/>
            </a:pPr>
            <a:r>
              <a:rPr lang="en-US" altLang="en-US" sz="2200">
                <a:solidFill>
                  <a:schemeClr val="tx1"/>
                </a:solidFill>
              </a:rPr>
              <a:t>HAK PARA SEKUTU</a:t>
            </a:r>
            <a:endParaRPr lang="en-US" altLang="en-US" sz="2200">
              <a:solidFill>
                <a:schemeClr val="tx1"/>
              </a:solidFill>
            </a:endParaRPr>
          </a:p>
          <a:p>
            <a:pPr algn="just">
              <a:buFont typeface="+mj-lt"/>
            </a:pPr>
            <a:endParaRPr lang="en-US" altLang="en-US" sz="2200">
              <a:solidFill>
                <a:schemeClr val="tx1"/>
              </a:solidFill>
            </a:endParaRPr>
          </a:p>
          <a:p>
            <a:pPr marL="457200" indent="-457200" algn="just">
              <a:buFont typeface="+mj-lt"/>
              <a:buAutoNum type="arabicPeriod"/>
            </a:pPr>
            <a:r>
              <a:rPr lang="en-US" altLang="en-US" sz="2200">
                <a:solidFill>
                  <a:schemeClr val="tx1"/>
                </a:solidFill>
              </a:rPr>
              <a:t>Berhak atas pembagian hasil usaha.</a:t>
            </a:r>
            <a:endParaRPr lang="en-US" altLang="en-US" sz="2200">
              <a:solidFill>
                <a:schemeClr val="tx1"/>
              </a:solidFill>
            </a:endParaRPr>
          </a:p>
          <a:p>
            <a:pPr marL="457200" indent="-457200" algn="just">
              <a:buFont typeface="+mj-lt"/>
              <a:buAutoNum type="arabicPeriod"/>
            </a:pPr>
            <a:r>
              <a:rPr lang="en-US" altLang="en-US" sz="2200">
                <a:solidFill>
                  <a:schemeClr val="tx1"/>
                </a:solidFill>
              </a:rPr>
              <a:t>Berhak mendapatkan laporan keuangan dan kegiatan usaha.</a:t>
            </a:r>
            <a:endParaRPr lang="en-US" altLang="en-US" sz="2200">
              <a:solidFill>
                <a:schemeClr val="tx1"/>
              </a:solidFill>
            </a:endParaRPr>
          </a:p>
          <a:p>
            <a:pPr marL="457200" indent="-457200" algn="just">
              <a:buFont typeface="+mj-lt"/>
              <a:buAutoNum type="arabicPeriod"/>
            </a:pPr>
            <a:r>
              <a:rPr lang="en-US" altLang="en-US" sz="2200">
                <a:solidFill>
                  <a:schemeClr val="tx1"/>
                </a:solidFill>
              </a:rPr>
              <a:t>Berhak ikut dalam pengambilan keputusan.</a:t>
            </a:r>
            <a:endParaRPr lang="en-US" altLang="en-US" sz="2200">
              <a:solidFill>
                <a:schemeClr val="tx1"/>
              </a:solidFill>
            </a:endParaRPr>
          </a:p>
          <a:p>
            <a:pPr marL="457200" indent="-457200" algn="just">
              <a:buFont typeface="+mj-lt"/>
              <a:buAutoNum type="arabicPeriod"/>
            </a:pPr>
            <a:r>
              <a:rPr lang="en-US" altLang="en-US" sz="2200">
                <a:solidFill>
                  <a:schemeClr val="tx1"/>
                </a:solidFill>
              </a:rPr>
              <a:t>Berhak mengundurkan diri dengan pemberitahuan.</a:t>
            </a:r>
            <a:endParaRPr lang="en-US" altLang="en-US" sz="2200">
              <a:solidFill>
                <a:schemeClr val="tx1"/>
              </a:solidFill>
            </a:endParaRPr>
          </a:p>
          <a:p>
            <a:pPr algn="just">
              <a:buFont typeface="+mj-lt"/>
            </a:pPr>
            <a:endParaRPr lang="en-US" altLang="en-US" sz="2200">
              <a:solidFill>
                <a:schemeClr val="tx1"/>
              </a:solidFill>
            </a:endParaRPr>
          </a:p>
          <a:p>
            <a:pPr algn="just">
              <a:buFont typeface="+mj-lt"/>
            </a:pPr>
            <a:r>
              <a:rPr lang="en-US" altLang="en-US" sz="2200">
                <a:solidFill>
                  <a:schemeClr val="tx1"/>
                </a:solidFill>
              </a:rPr>
              <a:t>Contoh: Sekutu pasif berhak meninjau laporan keuangan meskipun tidak ikut pengelolaan.</a:t>
            </a:r>
            <a:endParaRPr lang="en-US" altLang="en-US" sz="2200">
              <a:solidFill>
                <a:schemeClr val="tx1"/>
              </a:solidFill>
            </a:endParaRPr>
          </a:p>
        </p:txBody>
      </p:sp>
    </p:spTree>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6060" y="693420"/>
            <a:ext cx="8744585" cy="5629275"/>
          </a:xfrm>
        </p:spPr>
        <p:txBody>
          <a:bodyPr>
            <a:noAutofit/>
          </a:bodyPr>
          <a:lstStyle/>
          <a:p>
            <a:pPr algn="ctr">
              <a:buFont typeface="+mj-lt"/>
            </a:pPr>
            <a:r>
              <a:rPr lang="en-US" altLang="en-US" sz="2200">
                <a:solidFill>
                  <a:schemeClr val="tx1"/>
                </a:solidFill>
              </a:rPr>
              <a:t>KEWAJIBAN PARA SEKUTU</a:t>
            </a:r>
            <a:endParaRPr lang="en-US" altLang="en-US" sz="2200">
              <a:solidFill>
                <a:schemeClr val="tx1"/>
              </a:solidFill>
            </a:endParaRPr>
          </a:p>
          <a:p>
            <a:pPr algn="just">
              <a:buFont typeface="+mj-lt"/>
            </a:pPr>
            <a:endParaRPr lang="en-US" altLang="en-US" sz="2200">
              <a:solidFill>
                <a:schemeClr val="tx1"/>
              </a:solidFill>
            </a:endParaRPr>
          </a:p>
          <a:p>
            <a:pPr marL="457200" indent="-457200" algn="just">
              <a:buFont typeface="+mj-lt"/>
              <a:buAutoNum type="arabicPeriod"/>
            </a:pPr>
            <a:r>
              <a:rPr lang="en-US" altLang="en-US" sz="2200">
                <a:solidFill>
                  <a:schemeClr val="tx1"/>
                </a:solidFill>
              </a:rPr>
              <a:t>Menyetorkan kontribusi sesuai perjanjian.</a:t>
            </a:r>
            <a:endParaRPr lang="en-US" altLang="en-US" sz="2200">
              <a:solidFill>
                <a:schemeClr val="tx1"/>
              </a:solidFill>
            </a:endParaRPr>
          </a:p>
          <a:p>
            <a:pPr marL="457200" indent="-457200" algn="just">
              <a:buFont typeface="+mj-lt"/>
              <a:buAutoNum type="arabicPeriod"/>
            </a:pPr>
            <a:r>
              <a:rPr lang="en-US" altLang="en-US" sz="2200">
                <a:solidFill>
                  <a:schemeClr val="tx1"/>
                </a:solidFill>
              </a:rPr>
              <a:t>Menjalankan usaha dengan itikad baik.</a:t>
            </a:r>
            <a:endParaRPr lang="en-US" altLang="en-US" sz="2200">
              <a:solidFill>
                <a:schemeClr val="tx1"/>
              </a:solidFill>
            </a:endParaRPr>
          </a:p>
          <a:p>
            <a:pPr marL="457200" indent="-457200" algn="just">
              <a:buFont typeface="+mj-lt"/>
              <a:buAutoNum type="arabicPeriod"/>
            </a:pPr>
            <a:r>
              <a:rPr lang="en-US" altLang="en-US" sz="2200">
                <a:solidFill>
                  <a:schemeClr val="tx1"/>
                </a:solidFill>
              </a:rPr>
              <a:t>Bertanggung jawab terhadap kewajiban persekutuan.</a:t>
            </a:r>
            <a:endParaRPr lang="en-US" altLang="en-US" sz="2200">
              <a:solidFill>
                <a:schemeClr val="tx1"/>
              </a:solidFill>
            </a:endParaRPr>
          </a:p>
          <a:p>
            <a:pPr marL="457200" indent="-457200" algn="just">
              <a:buFont typeface="+mj-lt"/>
              <a:buAutoNum type="arabicPeriod"/>
            </a:pPr>
            <a:r>
              <a:rPr lang="en-US" altLang="en-US" sz="2200">
                <a:solidFill>
                  <a:schemeClr val="tx1"/>
                </a:solidFill>
              </a:rPr>
              <a:t>Tidak boleh bersaing dengan persekutuan.</a:t>
            </a:r>
            <a:endParaRPr lang="en-US" altLang="en-US" sz="2200">
              <a:solidFill>
                <a:schemeClr val="tx1"/>
              </a:solidFill>
            </a:endParaRPr>
          </a:p>
          <a:p>
            <a:pPr marL="457200" indent="-457200" algn="just">
              <a:buFont typeface="+mj-lt"/>
              <a:buAutoNum type="arabicPeriod"/>
            </a:pPr>
            <a:endParaRPr lang="en-US" altLang="en-US" sz="2200">
              <a:solidFill>
                <a:schemeClr val="tx1"/>
              </a:solidFill>
            </a:endParaRPr>
          </a:p>
          <a:p>
            <a:pPr algn="just">
              <a:buFont typeface="+mj-lt"/>
            </a:pPr>
            <a:r>
              <a:rPr lang="en-US" altLang="en-US" sz="2200">
                <a:solidFill>
                  <a:schemeClr val="tx1"/>
                </a:solidFill>
              </a:rPr>
              <a:t>Contoh: Sekutu klinik dilarang membuka klinik lain dengan nama sendiri selama perjanjian masih berlaku.</a:t>
            </a:r>
            <a:endParaRPr lang="en-US" altLang="en-US" sz="2200">
              <a:solidFill>
                <a:schemeClr val="tx1"/>
              </a:solidFill>
            </a:endParaRPr>
          </a:p>
        </p:txBody>
      </p:sp>
    </p:spTree>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6060" y="693420"/>
            <a:ext cx="8744585" cy="5629275"/>
          </a:xfrm>
        </p:spPr>
        <p:txBody>
          <a:bodyPr>
            <a:noAutofit/>
          </a:bodyPr>
          <a:lstStyle/>
          <a:p>
            <a:pPr algn="ctr">
              <a:buFont typeface="+mj-lt"/>
            </a:pPr>
            <a:r>
              <a:rPr lang="en-US" altLang="en-US" sz="2200">
                <a:solidFill>
                  <a:schemeClr val="tx1"/>
                </a:solidFill>
              </a:rPr>
              <a:t>ORGAN PERSEKUTUAN PERDATA</a:t>
            </a:r>
            <a:endParaRPr lang="en-US" altLang="en-US" sz="2200">
              <a:solidFill>
                <a:schemeClr val="tx1"/>
              </a:solidFill>
            </a:endParaRPr>
          </a:p>
          <a:p>
            <a:pPr algn="just">
              <a:buFont typeface="+mj-lt"/>
            </a:pPr>
            <a:endParaRPr lang="en-US" altLang="en-US" sz="2200">
              <a:solidFill>
                <a:schemeClr val="tx1"/>
              </a:solidFill>
            </a:endParaRPr>
          </a:p>
          <a:p>
            <a:pPr marL="342900" indent="-342900" algn="just">
              <a:buFont typeface="Wingdings" panose="05000000000000000000" charset="0"/>
              <a:buChar char="v"/>
            </a:pPr>
            <a:r>
              <a:rPr lang="en-US" altLang="en-US" sz="2200">
                <a:solidFill>
                  <a:schemeClr val="tx1"/>
                </a:solidFill>
              </a:rPr>
              <a:t>Tidak memiliki struktur formal seperti PT.</a:t>
            </a:r>
            <a:endParaRPr lang="en-US" altLang="en-US" sz="2200">
              <a:solidFill>
                <a:schemeClr val="tx1"/>
              </a:solidFill>
            </a:endParaRPr>
          </a:p>
          <a:p>
            <a:pPr marL="342900" indent="-342900" algn="just">
              <a:buFont typeface="Wingdings" panose="05000000000000000000" charset="0"/>
              <a:buChar char="v"/>
            </a:pPr>
            <a:r>
              <a:rPr lang="en-US" altLang="en-US" sz="2200">
                <a:solidFill>
                  <a:schemeClr val="tx1"/>
                </a:solidFill>
              </a:rPr>
              <a:t>Terdiri dari:</a:t>
            </a:r>
            <a:endParaRPr lang="en-US" altLang="en-US" sz="2200">
              <a:solidFill>
                <a:schemeClr val="tx1"/>
              </a:solidFill>
            </a:endParaRPr>
          </a:p>
          <a:p>
            <a:pPr marL="777875" indent="-377825" algn="just">
              <a:buFont typeface="+mj-lt"/>
              <a:buAutoNum type="arabicPeriod"/>
            </a:pPr>
            <a:r>
              <a:rPr lang="en-US" altLang="en-US" sz="2200">
                <a:solidFill>
                  <a:schemeClr val="tx1"/>
                </a:solidFill>
              </a:rPr>
              <a:t>Sekutu Aktif: menjalankan usaha dan membuat keputusan.</a:t>
            </a:r>
            <a:endParaRPr lang="en-US" altLang="en-US" sz="2200">
              <a:solidFill>
                <a:schemeClr val="tx1"/>
              </a:solidFill>
            </a:endParaRPr>
          </a:p>
          <a:p>
            <a:pPr marL="777875" indent="-377825" algn="just">
              <a:buFont typeface="+mj-lt"/>
              <a:buAutoNum type="arabicPeriod"/>
            </a:pPr>
            <a:r>
              <a:rPr lang="en-US" altLang="en-US" sz="2200">
                <a:solidFill>
                  <a:schemeClr val="tx1"/>
                </a:solidFill>
              </a:rPr>
              <a:t>Sekutu Pasif: menyetor modal, tidak ikut operasional.</a:t>
            </a:r>
            <a:endParaRPr lang="en-US" altLang="en-US" sz="2200">
              <a:solidFill>
                <a:schemeClr val="tx1"/>
              </a:solidFill>
            </a:endParaRPr>
          </a:p>
          <a:p>
            <a:pPr marL="342900" indent="-342900" algn="just">
              <a:buFont typeface="Wingdings" panose="05000000000000000000" charset="0"/>
              <a:buChar char="v"/>
            </a:pPr>
            <a:r>
              <a:rPr lang="en-US" altLang="en-US" sz="2200">
                <a:solidFill>
                  <a:schemeClr val="tx1"/>
                </a:solidFill>
              </a:rPr>
              <a:t>Semua sekutu memiliki hak suara sesuai kesepakatan.</a:t>
            </a:r>
            <a:endParaRPr lang="en-US" altLang="en-US" sz="2200">
              <a:solidFill>
                <a:schemeClr val="tx1"/>
              </a:solidFill>
            </a:endParaRPr>
          </a:p>
          <a:p>
            <a:pPr algn="just">
              <a:buFont typeface="+mj-lt"/>
            </a:pPr>
            <a:endParaRPr lang="en-US" altLang="en-US" sz="2200">
              <a:solidFill>
                <a:schemeClr val="tx1"/>
              </a:solidFill>
            </a:endParaRPr>
          </a:p>
          <a:p>
            <a:pPr algn="just">
              <a:buFont typeface="+mj-lt"/>
            </a:pPr>
            <a:r>
              <a:rPr lang="en-US" altLang="en-US" sz="2200">
                <a:solidFill>
                  <a:schemeClr val="tx1"/>
                </a:solidFill>
              </a:rPr>
              <a:t>Contoh: Dalam firma hukum, sekutu aktif menangani klien, sekutu pasif hanya menerima bagian keuntungan.</a:t>
            </a:r>
            <a:endParaRPr lang="en-US" altLang="en-US" sz="2200">
              <a:solidFill>
                <a:schemeClr val="tx1"/>
              </a:solidFill>
            </a:endParaRPr>
          </a:p>
        </p:txBody>
      </p:sp>
    </p:spTree>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6060" y="693420"/>
            <a:ext cx="8744585" cy="5629275"/>
          </a:xfrm>
        </p:spPr>
        <p:txBody>
          <a:bodyPr>
            <a:noAutofit/>
          </a:bodyPr>
          <a:lstStyle/>
          <a:p>
            <a:pPr algn="ctr">
              <a:buFont typeface="+mj-lt"/>
            </a:pPr>
            <a:r>
              <a:rPr lang="en-US" altLang="en-US" sz="2200">
                <a:solidFill>
                  <a:schemeClr val="tx1"/>
                </a:solidFill>
              </a:rPr>
              <a:t>KEWENANGAN DAN TANGGUNG JAWAB</a:t>
            </a:r>
            <a:endParaRPr lang="en-US" altLang="en-US" sz="2200">
              <a:solidFill>
                <a:schemeClr val="tx1"/>
              </a:solidFill>
            </a:endParaRPr>
          </a:p>
          <a:p>
            <a:pPr algn="just">
              <a:buFont typeface="+mj-lt"/>
            </a:pPr>
            <a:endParaRPr lang="en-US" altLang="en-US" sz="2200">
              <a:solidFill>
                <a:schemeClr val="tx1"/>
              </a:solidFill>
            </a:endParaRPr>
          </a:p>
          <a:p>
            <a:pPr algn="just">
              <a:buFont typeface="+mj-lt"/>
            </a:pPr>
            <a:r>
              <a:rPr lang="en-US" altLang="en-US" sz="2200">
                <a:solidFill>
                  <a:schemeClr val="tx1"/>
                </a:solidFill>
              </a:rPr>
              <a:t>Sekutu aktif boleh melakukan tindakan hukum untuk kepentingan persekutuan.</a:t>
            </a:r>
            <a:endParaRPr lang="en-US" altLang="en-US" sz="2200">
              <a:solidFill>
                <a:schemeClr val="tx1"/>
              </a:solidFill>
            </a:endParaRPr>
          </a:p>
          <a:p>
            <a:pPr algn="just">
              <a:buFont typeface="+mj-lt"/>
            </a:pPr>
            <a:endParaRPr lang="en-US" altLang="en-US" sz="2200">
              <a:solidFill>
                <a:schemeClr val="tx1"/>
              </a:solidFill>
            </a:endParaRPr>
          </a:p>
          <a:p>
            <a:pPr algn="just">
              <a:buFont typeface="+mj-lt"/>
            </a:pPr>
            <a:r>
              <a:rPr lang="en-US" altLang="en-US" sz="2200">
                <a:solidFill>
                  <a:schemeClr val="tx1"/>
                </a:solidFill>
              </a:rPr>
              <a:t>Jika salah satu sekutu bertindak di luar wewenang, ia menanggung risiko pribadi.</a:t>
            </a:r>
            <a:endParaRPr lang="en-US" altLang="en-US" sz="2200">
              <a:solidFill>
                <a:schemeClr val="tx1"/>
              </a:solidFill>
            </a:endParaRPr>
          </a:p>
          <a:p>
            <a:pPr algn="just">
              <a:buFont typeface="+mj-lt"/>
            </a:pPr>
            <a:endParaRPr lang="en-US" altLang="en-US" sz="2200">
              <a:solidFill>
                <a:schemeClr val="tx1"/>
              </a:solidFill>
            </a:endParaRPr>
          </a:p>
          <a:p>
            <a:pPr algn="just">
              <a:buFont typeface="+mj-lt"/>
            </a:pPr>
            <a:r>
              <a:rPr lang="en-US" altLang="en-US" sz="2200">
                <a:solidFill>
                  <a:schemeClr val="tx1"/>
                </a:solidFill>
              </a:rPr>
              <a:t>Semua sekutu bertanggung jawab secara pribadi dan bersama-sama.</a:t>
            </a:r>
            <a:endParaRPr lang="en-US" altLang="en-US" sz="2200">
              <a:solidFill>
                <a:schemeClr val="tx1"/>
              </a:solidFill>
            </a:endParaRPr>
          </a:p>
          <a:p>
            <a:pPr algn="just">
              <a:buFont typeface="+mj-lt"/>
            </a:pPr>
            <a:endParaRPr lang="en-US" altLang="en-US" sz="2200">
              <a:solidFill>
                <a:schemeClr val="tx1"/>
              </a:solidFill>
            </a:endParaRPr>
          </a:p>
          <a:p>
            <a:pPr algn="just">
              <a:buFont typeface="+mj-lt"/>
            </a:pPr>
            <a:r>
              <a:rPr lang="en-US" altLang="en-US" sz="2200">
                <a:solidFill>
                  <a:schemeClr val="tx1"/>
                </a:solidFill>
              </a:rPr>
              <a:t>Contoh: Bila satu sekutu menandatangani kontrak tanpa persetujuan sekutu lain dan gagal bayar, maka semua sekutu tetap ikut menanggung.</a:t>
            </a:r>
            <a:endParaRPr lang="en-US" altLang="en-US" sz="2200">
              <a:solidFill>
                <a:schemeClr val="tx1"/>
              </a:solidFill>
            </a:endParaRPr>
          </a:p>
        </p:txBody>
      </p:sp>
    </p:spTree>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6060" y="549910"/>
            <a:ext cx="8744585" cy="5629275"/>
          </a:xfrm>
        </p:spPr>
        <p:txBody>
          <a:bodyPr>
            <a:noAutofit/>
          </a:bodyPr>
          <a:lstStyle/>
          <a:p>
            <a:pPr algn="ctr">
              <a:buFont typeface="+mj-lt"/>
            </a:pPr>
            <a:r>
              <a:rPr lang="en-US" altLang="en-US" sz="2200">
                <a:solidFill>
                  <a:schemeClr val="tx1"/>
                </a:solidFill>
              </a:rPr>
              <a:t>PROSEDUR PENDIRIAN PERSEKUTUAN PERDATA</a:t>
            </a:r>
            <a:endParaRPr lang="en-US" altLang="en-US" sz="2200">
              <a:solidFill>
                <a:schemeClr val="tx1"/>
              </a:solidFill>
            </a:endParaRPr>
          </a:p>
          <a:p>
            <a:pPr algn="just">
              <a:buFont typeface="+mj-lt"/>
            </a:pPr>
            <a:endParaRPr lang="en-US" altLang="en-US" sz="2200">
              <a:solidFill>
                <a:schemeClr val="tx1"/>
              </a:solidFill>
            </a:endParaRPr>
          </a:p>
          <a:p>
            <a:pPr algn="just">
              <a:buFont typeface="+mj-lt"/>
            </a:pPr>
            <a:r>
              <a:rPr lang="en-US" altLang="en-US" sz="2200">
                <a:solidFill>
                  <a:schemeClr val="tx1"/>
                </a:solidFill>
              </a:rPr>
              <a:t>Pendirian persekutuan perdata dimulai dari adanya perjanjian kerja sama antar sekutu yang berlandaskan kepercayaan dan kesetaraan hak. Tahapannya:</a:t>
            </a:r>
            <a:endParaRPr lang="en-US" altLang="en-US" sz="2200">
              <a:solidFill>
                <a:schemeClr val="tx1"/>
              </a:solidFill>
            </a:endParaRPr>
          </a:p>
          <a:p>
            <a:pPr algn="just">
              <a:buFont typeface="+mj-lt"/>
            </a:pPr>
            <a:endParaRPr lang="en-US" altLang="en-US" sz="2200">
              <a:solidFill>
                <a:schemeClr val="tx1"/>
              </a:solidFill>
            </a:endParaRPr>
          </a:p>
          <a:p>
            <a:pPr marL="457200" indent="-457200" algn="just">
              <a:buFont typeface="+mj-lt"/>
              <a:buAutoNum type="arabicPeriod"/>
            </a:pPr>
            <a:r>
              <a:rPr lang="en-US" altLang="en-US" sz="2200">
                <a:solidFill>
                  <a:schemeClr val="tx1"/>
                </a:solidFill>
              </a:rPr>
              <a:t>Kesepakatan Para Sekutu: menentukan bentuk kerja sama, bidang usaha, serta tujuan persekutuan.</a:t>
            </a:r>
            <a:endParaRPr lang="en-US" altLang="en-US" sz="2200">
              <a:solidFill>
                <a:schemeClr val="tx1"/>
              </a:solidFill>
            </a:endParaRPr>
          </a:p>
          <a:p>
            <a:pPr marL="457200" indent="-457200" algn="just">
              <a:buFont typeface="+mj-lt"/>
              <a:buAutoNum type="arabicPeriod"/>
            </a:pPr>
            <a:r>
              <a:rPr lang="en-US" altLang="en-US" sz="2200">
                <a:solidFill>
                  <a:schemeClr val="tx1"/>
                </a:solidFill>
              </a:rPr>
              <a:t>Pembuatan Akta Tertulis (disarankan Akta Notaris): agar memiliki kekuatan pembuktian hukum bila terjadi sengketa.</a:t>
            </a:r>
            <a:endParaRPr lang="en-US" altLang="en-US" sz="2200">
              <a:solidFill>
                <a:schemeClr val="tx1"/>
              </a:solidFill>
            </a:endParaRPr>
          </a:p>
          <a:p>
            <a:pPr marL="457200" indent="-457200" algn="just">
              <a:buFont typeface="+mj-lt"/>
              <a:buAutoNum type="arabicPeriod"/>
            </a:pPr>
            <a:r>
              <a:rPr lang="en-US" altLang="en-US" sz="2200">
                <a:solidFill>
                  <a:schemeClr val="tx1"/>
                </a:solidFill>
              </a:rPr>
              <a:t>Penentuan Kontribusi: dapat berupa uang, barang, atau jasa yang memiliki nilai ekonomi.</a:t>
            </a:r>
            <a:endParaRPr lang="en-US" altLang="en-US" sz="2200">
              <a:solidFill>
                <a:schemeClr val="tx1"/>
              </a:solidFill>
            </a:endParaRPr>
          </a:p>
          <a:p>
            <a:pPr algn="just">
              <a:buFont typeface="+mj-lt"/>
            </a:pPr>
            <a:endParaRPr lang="en-US" altLang="en-US" sz="2200">
              <a:solidFill>
                <a:schemeClr val="tx1"/>
              </a:solidFill>
            </a:endParaRPr>
          </a:p>
        </p:txBody>
      </p:sp>
    </p:spTree>
  </p:cSld>
  <p:clrMapOvr>
    <a:masterClrMapping/>
  </p:clrMapOvr>
  <p:transition spd="slow">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6060" y="693420"/>
            <a:ext cx="8744585" cy="5629275"/>
          </a:xfrm>
        </p:spPr>
        <p:txBody>
          <a:bodyPr>
            <a:noAutofit/>
          </a:bodyPr>
          <a:lstStyle/>
          <a:p>
            <a:pPr marL="457200" indent="-457200" algn="just">
              <a:buFont typeface="+mj-lt"/>
              <a:buAutoNum type="arabicPeriod" startAt="4"/>
            </a:pPr>
            <a:r>
              <a:rPr lang="en-US" altLang="en-US" sz="2200">
                <a:solidFill>
                  <a:schemeClr val="tx1"/>
                </a:solidFill>
                <a:sym typeface="+mn-ea"/>
              </a:rPr>
              <a:t>Kesepakatan Pembagian Hasil dan Risiko: harus jelas untuk menghindari konflik di kemudian hari.</a:t>
            </a:r>
            <a:endParaRPr lang="en-US" altLang="en-US" sz="2200">
              <a:solidFill>
                <a:schemeClr val="tx1"/>
              </a:solidFill>
              <a:sym typeface="+mn-ea"/>
            </a:endParaRPr>
          </a:p>
          <a:p>
            <a:pPr marL="457200" indent="-457200" algn="just">
              <a:buFont typeface="+mj-lt"/>
              <a:buAutoNum type="arabicPeriod" startAt="4"/>
            </a:pPr>
            <a:r>
              <a:rPr lang="en-US" altLang="en-US" sz="2200">
                <a:solidFill>
                  <a:schemeClr val="tx1"/>
                </a:solidFill>
                <a:sym typeface="+mn-ea"/>
              </a:rPr>
              <a:t>Pendaftaran Usaha (opsional): melalui OSS/Kemenkumham agar memiliki legitimasi administratif.</a:t>
            </a:r>
            <a:endParaRPr lang="en-US" altLang="en-US" sz="2200">
              <a:solidFill>
                <a:schemeClr val="tx1"/>
              </a:solidFill>
            </a:endParaRPr>
          </a:p>
          <a:p>
            <a:pPr algn="just">
              <a:buFont typeface="+mj-lt"/>
            </a:pPr>
            <a:endParaRPr lang="en-US" altLang="en-US" sz="2200">
              <a:solidFill>
                <a:schemeClr val="tx1"/>
              </a:solidFill>
              <a:sym typeface="+mn-ea"/>
            </a:endParaRPr>
          </a:p>
          <a:p>
            <a:pPr algn="just">
              <a:buFont typeface="+mj-lt"/>
            </a:pPr>
            <a:r>
              <a:rPr lang="en-US" altLang="en-US" sz="2200">
                <a:solidFill>
                  <a:schemeClr val="tx1"/>
                </a:solidFill>
                <a:sym typeface="+mn-ea"/>
              </a:rPr>
              <a:t>Contoh: Dua konsultan hukum membuat akta notaris persekutuan dengan kontribusi masing-masing Rp75 juta dan tenaga profesional, lalu mendaftarkan NPWP bersama atas nama persekutuan.</a:t>
            </a:r>
            <a:endParaRPr lang="en-US" altLang="en-US" sz="2200">
              <a:solidFill>
                <a:schemeClr val="tx1"/>
              </a:solidFill>
            </a:endParaRPr>
          </a:p>
        </p:txBody>
      </p:sp>
    </p:spTree>
  </p:cSld>
  <p:clrMapOvr>
    <a:masterClrMapping/>
  </p:clrMapOvr>
  <p:transition spd="slow">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6060" y="549910"/>
            <a:ext cx="8744585" cy="5629275"/>
          </a:xfrm>
        </p:spPr>
        <p:txBody>
          <a:bodyPr>
            <a:noAutofit/>
          </a:bodyPr>
          <a:lstStyle/>
          <a:p>
            <a:pPr algn="ctr">
              <a:buFont typeface="+mj-lt"/>
            </a:pPr>
            <a:r>
              <a:rPr lang="en-US" altLang="en-US" sz="2200">
                <a:solidFill>
                  <a:schemeClr val="tx1"/>
                </a:solidFill>
              </a:rPr>
              <a:t>ISI AKTA PERSEKUTUAN</a:t>
            </a:r>
            <a:endParaRPr lang="en-US" altLang="en-US" sz="2200">
              <a:solidFill>
                <a:schemeClr val="tx1"/>
              </a:solidFill>
            </a:endParaRPr>
          </a:p>
          <a:p>
            <a:pPr algn="just">
              <a:buFont typeface="+mj-lt"/>
            </a:pPr>
            <a:endParaRPr lang="en-US" altLang="en-US" sz="2200">
              <a:solidFill>
                <a:schemeClr val="tx1"/>
              </a:solidFill>
            </a:endParaRPr>
          </a:p>
          <a:p>
            <a:pPr algn="just">
              <a:buFont typeface="+mj-lt"/>
            </a:pPr>
            <a:r>
              <a:rPr lang="en-US" altLang="en-US" sz="2200">
                <a:solidFill>
                  <a:schemeClr val="tx1"/>
                </a:solidFill>
              </a:rPr>
              <a:t>Akta persekutuan menjadi dokumen dasar hukum internal yang mengatur segala hubungan antar sekutu. Elemen penting yang wajib dicantumkan:</a:t>
            </a:r>
            <a:endParaRPr lang="en-US" altLang="en-US" sz="2200">
              <a:solidFill>
                <a:schemeClr val="tx1"/>
              </a:solidFill>
            </a:endParaRPr>
          </a:p>
          <a:p>
            <a:pPr marL="457200" indent="-457200" algn="just">
              <a:buFont typeface="+mj-lt"/>
              <a:buAutoNum type="arabicPeriod"/>
            </a:pPr>
            <a:r>
              <a:rPr lang="en-US" altLang="en-US" sz="2200">
                <a:solidFill>
                  <a:schemeClr val="tx1"/>
                </a:solidFill>
              </a:rPr>
              <a:t>Identitas lengkap para sekutu.</a:t>
            </a:r>
            <a:endParaRPr lang="en-US" altLang="en-US" sz="2200">
              <a:solidFill>
                <a:schemeClr val="tx1"/>
              </a:solidFill>
            </a:endParaRPr>
          </a:p>
          <a:p>
            <a:pPr marL="457200" indent="-457200" algn="just">
              <a:buFont typeface="+mj-lt"/>
              <a:buAutoNum type="arabicPeriod"/>
            </a:pPr>
            <a:r>
              <a:rPr lang="en-US" altLang="en-US" sz="2200">
                <a:solidFill>
                  <a:schemeClr val="tx1"/>
                </a:solidFill>
              </a:rPr>
              <a:t>Nama dan alamat persekutuan.</a:t>
            </a:r>
            <a:endParaRPr lang="en-US" altLang="en-US" sz="2200">
              <a:solidFill>
                <a:schemeClr val="tx1"/>
              </a:solidFill>
            </a:endParaRPr>
          </a:p>
          <a:p>
            <a:pPr marL="457200" indent="-457200" algn="just">
              <a:buFont typeface="+mj-lt"/>
              <a:buAutoNum type="arabicPeriod"/>
            </a:pPr>
            <a:r>
              <a:rPr lang="en-US" altLang="en-US" sz="2200">
                <a:solidFill>
                  <a:schemeClr val="tx1"/>
                </a:solidFill>
              </a:rPr>
              <a:t>Tujuan dan ruang lingkup kegiatan usaha.</a:t>
            </a:r>
            <a:endParaRPr lang="en-US" altLang="en-US" sz="2200">
              <a:solidFill>
                <a:schemeClr val="tx1"/>
              </a:solidFill>
            </a:endParaRPr>
          </a:p>
          <a:p>
            <a:pPr marL="457200" indent="-457200" algn="just">
              <a:buFont typeface="+mj-lt"/>
              <a:buAutoNum type="arabicPeriod"/>
            </a:pPr>
            <a:r>
              <a:rPr lang="en-US" altLang="en-US" sz="2200">
                <a:solidFill>
                  <a:schemeClr val="tx1"/>
                </a:solidFill>
              </a:rPr>
              <a:t>Besaran dan bentuk kontribusi setiap sekutu.</a:t>
            </a:r>
            <a:endParaRPr lang="en-US" altLang="en-US" sz="2200">
              <a:solidFill>
                <a:schemeClr val="tx1"/>
              </a:solidFill>
            </a:endParaRPr>
          </a:p>
          <a:p>
            <a:pPr marL="457200" indent="-457200" algn="just">
              <a:buFont typeface="+mj-lt"/>
              <a:buAutoNum type="arabicPeriod"/>
            </a:pPr>
            <a:r>
              <a:rPr lang="en-US" altLang="en-US" sz="2200">
                <a:solidFill>
                  <a:schemeClr val="tx1"/>
                </a:solidFill>
              </a:rPr>
              <a:t>Mekanisme pembagian keuntungan dan kerugian.</a:t>
            </a:r>
            <a:endParaRPr lang="en-US" altLang="en-US" sz="2200">
              <a:solidFill>
                <a:schemeClr val="tx1"/>
              </a:solidFill>
            </a:endParaRPr>
          </a:p>
          <a:p>
            <a:pPr marL="457200" indent="-457200" algn="just">
              <a:buFont typeface="+mj-lt"/>
              <a:buAutoNum type="arabicPeriod"/>
            </a:pPr>
            <a:r>
              <a:rPr lang="en-US" altLang="en-US" sz="2200">
                <a:solidFill>
                  <a:schemeClr val="tx1"/>
                </a:solidFill>
              </a:rPr>
              <a:t>Ketentuan pengambilan keputusan, pengunduran diri, serta pembubaran.</a:t>
            </a:r>
            <a:endParaRPr lang="en-US" altLang="en-US" sz="2200">
              <a:solidFill>
                <a:schemeClr val="tx1"/>
              </a:solidFill>
            </a:endParaRPr>
          </a:p>
          <a:p>
            <a:pPr algn="just">
              <a:buFont typeface="+mj-lt"/>
            </a:pPr>
            <a:endParaRPr lang="en-US" altLang="en-US" sz="2200">
              <a:solidFill>
                <a:schemeClr val="tx1"/>
              </a:solidFill>
            </a:endParaRPr>
          </a:p>
          <a:p>
            <a:pPr algn="just">
              <a:buFont typeface="+mj-lt"/>
            </a:pPr>
            <a:r>
              <a:rPr lang="en-US" altLang="en-US" sz="2200">
                <a:solidFill>
                  <a:schemeClr val="tx1"/>
                </a:solidFill>
              </a:rPr>
              <a:t>Cara penyelesaian sengketa (misalnya melalui mediasi atau arbitrase).</a:t>
            </a:r>
            <a:endParaRPr lang="en-US" altLang="en-US" sz="2200">
              <a:solidFill>
                <a:schemeClr val="tx1"/>
              </a:solidFill>
            </a:endParaRPr>
          </a:p>
          <a:p>
            <a:pPr algn="just">
              <a:buFont typeface="+mj-lt"/>
            </a:pPr>
            <a:r>
              <a:rPr lang="en-US" altLang="en-US" sz="2200">
                <a:solidFill>
                  <a:schemeClr val="tx1"/>
                </a:solidFill>
              </a:rPr>
              <a:t>Contoh: Firma hukum mencantumkan klausul bahwa sengketa antar sekutu wajib diselesaikan melalui mediasi internal sebelum ke pengadilan.</a:t>
            </a:r>
            <a:endParaRPr lang="en-US" altLang="en-US" sz="2200">
              <a:solidFill>
                <a:schemeClr val="tx1"/>
              </a:solidFill>
            </a:endParaRPr>
          </a:p>
        </p:txBody>
      </p:sp>
    </p:spTree>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863600" y="550545"/>
            <a:ext cx="7416800" cy="1139825"/>
          </a:xfrm>
        </p:spPr>
        <p:txBody>
          <a:bodyPr>
            <a:normAutofit/>
          </a:bodyPr>
          <a:lstStyle/>
          <a:p>
            <a:pPr algn="ctr">
              <a:lnSpc>
                <a:spcPct val="100000"/>
              </a:lnSpc>
              <a:buFont typeface="Wingdings" panose="05000000000000000000" charset="0"/>
            </a:pPr>
            <a:r>
              <a:rPr lang="en-US" altLang="en-US" sz="2400" b="1" dirty="0">
                <a:solidFill>
                  <a:schemeClr val="tx1"/>
                </a:solidFill>
                <a:sym typeface="+mn-ea"/>
              </a:rPr>
              <a:t>PERSEKUTUAN PERDATA (MAATSCHAP)</a:t>
            </a:r>
            <a:endParaRPr lang="en-US" altLang="en-US" sz="2400" b="1" dirty="0">
              <a:solidFill>
                <a:schemeClr val="tx1"/>
              </a:solidFill>
            </a:endParaRPr>
          </a:p>
        </p:txBody>
      </p:sp>
      <p:sp>
        <p:nvSpPr>
          <p:cNvPr id="3" name="Subtitle 1"/>
          <p:cNvSpPr txBox="1"/>
          <p:nvPr/>
        </p:nvSpPr>
        <p:spPr>
          <a:xfrm>
            <a:off x="366395" y="1641475"/>
            <a:ext cx="8387080" cy="4601845"/>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just">
              <a:lnSpc>
                <a:spcPct val="100000"/>
              </a:lnSpc>
              <a:buFont typeface="Wingdings" panose="05000000000000000000" charset="0"/>
            </a:pPr>
            <a:r>
              <a:rPr lang="en-US" altLang="en-US" sz="2100" dirty="0">
                <a:solidFill>
                  <a:schemeClr val="tx1"/>
                </a:solidFill>
              </a:rPr>
              <a:t>“Bentuk kerja sama antara dua orang atau lebih yang sepakat memasukkan sesuatu ke dalam persekutuan dengan tujuan memperoleh keuntungan bersama.”</a:t>
            </a:r>
            <a:endParaRPr lang="en-US" altLang="en-US" sz="2100" dirty="0">
              <a:solidFill>
                <a:schemeClr val="tx1"/>
              </a:solidFill>
            </a:endParaRPr>
          </a:p>
          <a:p>
            <a:pPr marL="342900" indent="-342900" algn="just">
              <a:lnSpc>
                <a:spcPct val="100000"/>
              </a:lnSpc>
              <a:buFont typeface="Wingdings" panose="05000000000000000000" charset="0"/>
              <a:buChar char="v"/>
            </a:pPr>
            <a:endParaRPr lang="en-US" altLang="en-US" sz="2100" dirty="0">
              <a:solidFill>
                <a:schemeClr val="tx1"/>
              </a:solidFill>
            </a:endParaRPr>
          </a:p>
          <a:p>
            <a:pPr algn="just">
              <a:lnSpc>
                <a:spcPct val="100000"/>
              </a:lnSpc>
              <a:buFont typeface="Wingdings" panose="05000000000000000000" charset="0"/>
            </a:pPr>
            <a:r>
              <a:rPr lang="en-US" altLang="en-US" sz="2100" dirty="0">
                <a:solidFill>
                  <a:schemeClr val="tx1"/>
                </a:solidFill>
              </a:rPr>
              <a:t>Dasar Hukum: Pasal 1618–1652 KUHPerdata.</a:t>
            </a:r>
            <a:endParaRPr lang="en-US" altLang="en-US" sz="2100" dirty="0">
              <a:solidFill>
                <a:schemeClr val="tx1"/>
              </a:solidFill>
            </a:endParaRPr>
          </a:p>
          <a:p>
            <a:pPr algn="just">
              <a:lnSpc>
                <a:spcPct val="100000"/>
              </a:lnSpc>
              <a:buFont typeface="Wingdings" panose="05000000000000000000" charset="0"/>
            </a:pPr>
            <a:r>
              <a:rPr lang="en-US" altLang="en-US" sz="2100" dirty="0">
                <a:solidFill>
                  <a:schemeClr val="tx1"/>
                </a:solidFill>
              </a:rPr>
              <a:t>Persekutuan perdata merupakan bentuk kerja sama yang tidak berbadan hukum, sehingga tanggung jawabnya melekat pada pribadi para sekutu.</a:t>
            </a:r>
            <a:endParaRPr lang="en-US" altLang="en-US" sz="2100" dirty="0">
              <a:solidFill>
                <a:schemeClr val="tx1"/>
              </a:solidFill>
            </a:endParaRPr>
          </a:p>
          <a:p>
            <a:pPr algn="just">
              <a:lnSpc>
                <a:spcPct val="100000"/>
              </a:lnSpc>
              <a:buFont typeface="Wingdings" panose="05000000000000000000" charset="0"/>
            </a:pPr>
            <a:endParaRPr lang="en-US" altLang="en-US" sz="2100" dirty="0">
              <a:solidFill>
                <a:schemeClr val="tx1"/>
              </a:solidFill>
            </a:endParaRPr>
          </a:p>
          <a:p>
            <a:pPr algn="just">
              <a:lnSpc>
                <a:spcPct val="100000"/>
              </a:lnSpc>
              <a:buFont typeface="Wingdings" panose="05000000000000000000" charset="0"/>
            </a:pPr>
            <a:endParaRPr lang="en-US" altLang="en-US" sz="2100" dirty="0">
              <a:solidFill>
                <a:schemeClr val="tx1"/>
              </a:solidFill>
            </a:endParaRPr>
          </a:p>
        </p:txBody>
      </p:sp>
    </p:spTree>
  </p:cSld>
  <p:clrMapOvr>
    <a:masterClrMapping/>
  </p:clrMapOvr>
  <p:transition spd="slow">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6060" y="549910"/>
            <a:ext cx="8744585" cy="5629275"/>
          </a:xfrm>
        </p:spPr>
        <p:txBody>
          <a:bodyPr>
            <a:noAutofit/>
          </a:bodyPr>
          <a:lstStyle/>
          <a:p>
            <a:pPr algn="ctr">
              <a:buFont typeface="+mj-lt"/>
            </a:pPr>
            <a:r>
              <a:rPr lang="en-US" altLang="en-US" sz="2200" b="1">
                <a:solidFill>
                  <a:schemeClr val="tx1"/>
                </a:solidFill>
              </a:rPr>
              <a:t>PEMBUBARAN PERSEKUTUAN PERDATA</a:t>
            </a:r>
            <a:endParaRPr lang="en-US" altLang="en-US" sz="2200" b="1">
              <a:solidFill>
                <a:schemeClr val="tx1"/>
              </a:solidFill>
            </a:endParaRPr>
          </a:p>
          <a:p>
            <a:pPr algn="just">
              <a:buFont typeface="+mj-lt"/>
            </a:pPr>
            <a:endParaRPr lang="en-US" altLang="en-US" sz="2200">
              <a:solidFill>
                <a:schemeClr val="tx1"/>
              </a:solidFill>
            </a:endParaRPr>
          </a:p>
          <a:p>
            <a:pPr algn="just">
              <a:buFont typeface="+mj-lt"/>
            </a:pPr>
            <a:r>
              <a:rPr lang="en-US" altLang="en-US" sz="2200">
                <a:solidFill>
                  <a:schemeClr val="tx1"/>
                </a:solidFill>
              </a:rPr>
              <a:t>Persekutuan perdata bersifat tidak permanen, sehingga dapat bubar bila alasan hukum atau kesepakatan terjadi:</a:t>
            </a:r>
            <a:endParaRPr lang="en-US" altLang="en-US" sz="2200">
              <a:solidFill>
                <a:schemeClr val="tx1"/>
              </a:solidFill>
            </a:endParaRPr>
          </a:p>
          <a:p>
            <a:pPr marL="457200" indent="-457200" algn="just">
              <a:buFont typeface="+mj-lt"/>
              <a:buAutoNum type="arabicPeriod"/>
            </a:pPr>
            <a:r>
              <a:rPr lang="en-US" altLang="en-US" sz="2200">
                <a:solidFill>
                  <a:schemeClr val="tx1"/>
                </a:solidFill>
              </a:rPr>
              <a:t>Berakhirnya jangka waktu perjanjian.</a:t>
            </a:r>
            <a:endParaRPr lang="en-US" altLang="en-US" sz="2200">
              <a:solidFill>
                <a:schemeClr val="tx1"/>
              </a:solidFill>
            </a:endParaRPr>
          </a:p>
          <a:p>
            <a:pPr marL="457200" indent="-457200" algn="just">
              <a:buFont typeface="+mj-lt"/>
              <a:buAutoNum type="arabicPeriod"/>
            </a:pPr>
            <a:r>
              <a:rPr lang="en-US" altLang="en-US" sz="2200">
                <a:solidFill>
                  <a:schemeClr val="tx1"/>
                </a:solidFill>
              </a:rPr>
              <a:t>Tercapainya tujuan persekutuan.</a:t>
            </a:r>
            <a:endParaRPr lang="en-US" altLang="en-US" sz="2200">
              <a:solidFill>
                <a:schemeClr val="tx1"/>
              </a:solidFill>
            </a:endParaRPr>
          </a:p>
          <a:p>
            <a:pPr marL="457200" indent="-457200" algn="just">
              <a:buFont typeface="+mj-lt"/>
              <a:buAutoNum type="arabicPeriod"/>
            </a:pPr>
            <a:r>
              <a:rPr lang="en-US" altLang="en-US" sz="2200">
                <a:solidFill>
                  <a:schemeClr val="tx1"/>
                </a:solidFill>
              </a:rPr>
              <a:t>Kehendak salah satu sekutu untuk keluar (dengan pemberitahuan).</a:t>
            </a:r>
            <a:endParaRPr lang="en-US" altLang="en-US" sz="2200">
              <a:solidFill>
                <a:schemeClr val="tx1"/>
              </a:solidFill>
            </a:endParaRPr>
          </a:p>
          <a:p>
            <a:pPr marL="457200" indent="-457200" algn="just">
              <a:buFont typeface="+mj-lt"/>
              <a:buAutoNum type="arabicPeriod"/>
            </a:pPr>
            <a:r>
              <a:rPr lang="en-US" altLang="en-US" sz="2200">
                <a:solidFill>
                  <a:schemeClr val="tx1"/>
                </a:solidFill>
              </a:rPr>
              <a:t>Kematian atau pailitnya sekutu.</a:t>
            </a:r>
            <a:endParaRPr lang="en-US" altLang="en-US" sz="2200">
              <a:solidFill>
                <a:schemeClr val="tx1"/>
              </a:solidFill>
            </a:endParaRPr>
          </a:p>
          <a:p>
            <a:pPr marL="457200" indent="-457200" algn="just">
              <a:buFont typeface="+mj-lt"/>
              <a:buAutoNum type="arabicPeriod"/>
            </a:pPr>
            <a:r>
              <a:rPr lang="en-US" altLang="en-US" sz="2200">
                <a:solidFill>
                  <a:schemeClr val="tx1"/>
                </a:solidFill>
              </a:rPr>
              <a:t>Putusan pengadilan bila terjadi pelanggaran perjanjian. Contoh: Persekutuan arsitek bubar setelah proyek pembangunan selesai karena tujuan telah tercapai dan tidak diperpanjang lagi.</a:t>
            </a:r>
            <a:endParaRPr lang="en-US" altLang="en-US" sz="2200">
              <a:solidFill>
                <a:schemeClr val="tx1"/>
              </a:solidFill>
            </a:endParaRPr>
          </a:p>
          <a:p>
            <a:pPr algn="just">
              <a:buFont typeface="+mj-lt"/>
            </a:pPr>
            <a:r>
              <a:rPr lang="en-US" altLang="en-US" sz="2200">
                <a:solidFill>
                  <a:schemeClr val="tx1"/>
                </a:solidFill>
              </a:rPr>
              <a:t>Catatan penting: Bila tidak diatur lain, kematian satu sekutu secara otomatis membubarkan persekutuan, kecuali ahli waris disetujui masuk menggantikan posisi sekutu tersebut.</a:t>
            </a:r>
            <a:endParaRPr lang="en-US" altLang="en-US" sz="2200">
              <a:solidFill>
                <a:schemeClr val="tx1"/>
              </a:solidFill>
            </a:endParaRPr>
          </a:p>
        </p:txBody>
      </p:sp>
    </p:spTree>
  </p:cSld>
  <p:clrMapOvr>
    <a:masterClrMapping/>
  </p:clrMapOvr>
  <p:transition spd="slow">
    <p:fade thruBlk="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6060" y="549910"/>
            <a:ext cx="8744585" cy="5629275"/>
          </a:xfrm>
        </p:spPr>
        <p:txBody>
          <a:bodyPr>
            <a:noAutofit/>
          </a:bodyPr>
          <a:lstStyle/>
          <a:p>
            <a:pPr algn="ctr">
              <a:buFont typeface="Wingdings" panose="05000000000000000000" charset="0"/>
            </a:pPr>
            <a:r>
              <a:rPr lang="en-US" altLang="en-US" sz="2200">
                <a:solidFill>
                  <a:schemeClr val="tx1"/>
                </a:solidFill>
              </a:rPr>
              <a:t>PROSES LIKUIDASI (PENYELESAIAN KEKAYAAN)</a:t>
            </a:r>
            <a:endParaRPr lang="en-US" altLang="en-US" sz="2200">
              <a:solidFill>
                <a:schemeClr val="tx1"/>
              </a:solidFill>
            </a:endParaRPr>
          </a:p>
          <a:p>
            <a:pPr algn="just">
              <a:buFont typeface="Wingdings" panose="05000000000000000000" charset="0"/>
            </a:pPr>
            <a:endParaRPr lang="en-US" altLang="en-US" sz="2200">
              <a:solidFill>
                <a:schemeClr val="tx1"/>
              </a:solidFill>
            </a:endParaRPr>
          </a:p>
          <a:p>
            <a:pPr algn="just">
              <a:buFont typeface="Wingdings" panose="05000000000000000000" charset="0"/>
            </a:pPr>
            <a:r>
              <a:rPr lang="en-US" altLang="en-US" sz="2200">
                <a:solidFill>
                  <a:schemeClr val="tx1"/>
                </a:solidFill>
              </a:rPr>
              <a:t>Setelah pembubaran, persekutuan wajib menyelesaikan seluruh kewajiban melalui proses likuidasi:</a:t>
            </a:r>
            <a:endParaRPr lang="en-US" altLang="en-US" sz="2200">
              <a:solidFill>
                <a:schemeClr val="tx1"/>
              </a:solidFill>
            </a:endParaRPr>
          </a:p>
          <a:p>
            <a:pPr marL="342900" indent="-342900" algn="just">
              <a:buFont typeface="Arial" panose="020B0604020202020204" pitchFamily="34" charset="0"/>
              <a:buChar char="•"/>
            </a:pPr>
            <a:r>
              <a:rPr lang="en-US" altLang="en-US" sz="2200">
                <a:solidFill>
                  <a:schemeClr val="tx1"/>
                </a:solidFill>
              </a:rPr>
              <a:t>Inventarisasi Aset dan Utang: mencatat seluruh harta dan kewajiban persekutuan.</a:t>
            </a:r>
            <a:endParaRPr lang="en-US" altLang="en-US" sz="2200">
              <a:solidFill>
                <a:schemeClr val="tx1"/>
              </a:solidFill>
            </a:endParaRPr>
          </a:p>
          <a:p>
            <a:pPr marL="342900" indent="-342900" algn="just">
              <a:buFont typeface="Arial" panose="020B0604020202020204" pitchFamily="34" charset="0"/>
              <a:buChar char="•"/>
            </a:pPr>
            <a:r>
              <a:rPr lang="en-US" altLang="en-US" sz="2200">
                <a:solidFill>
                  <a:schemeClr val="tx1"/>
                </a:solidFill>
              </a:rPr>
              <a:t>Pelunasan Kewajiban kepada Pihak Ketiga: seperti pembayaran gaji karyawan, pajak, atau kontrak klien.</a:t>
            </a:r>
            <a:endParaRPr lang="en-US" altLang="en-US" sz="2200">
              <a:solidFill>
                <a:schemeClr val="tx1"/>
              </a:solidFill>
            </a:endParaRPr>
          </a:p>
          <a:p>
            <a:pPr marL="342900" indent="-342900" algn="just">
              <a:buFont typeface="Arial" panose="020B0604020202020204" pitchFamily="34" charset="0"/>
              <a:buChar char="•"/>
            </a:pPr>
            <a:r>
              <a:rPr lang="en-US" altLang="en-US" sz="2200">
                <a:solidFill>
                  <a:schemeClr val="tx1"/>
                </a:solidFill>
              </a:rPr>
              <a:t>Pembagian Sisa Kekayaan: dilakukan berdasarkan proporsi modal awal atau ketentuan akta.</a:t>
            </a:r>
            <a:endParaRPr lang="en-US" altLang="en-US" sz="2200">
              <a:solidFill>
                <a:schemeClr val="tx1"/>
              </a:solidFill>
            </a:endParaRPr>
          </a:p>
          <a:p>
            <a:pPr marL="342900" indent="-342900" algn="just">
              <a:buFont typeface="Arial" panose="020B0604020202020204" pitchFamily="34" charset="0"/>
              <a:buChar char="•"/>
            </a:pPr>
            <a:r>
              <a:rPr lang="en-US" altLang="en-US" sz="2200">
                <a:solidFill>
                  <a:schemeClr val="tx1"/>
                </a:solidFill>
              </a:rPr>
              <a:t>Penyimpanan Arsip: laporan keuangan dan dokumen hukum wajib disimpan sekurang-kurangnya 5 tahun.</a:t>
            </a:r>
            <a:endParaRPr lang="en-US" altLang="en-US" sz="2200">
              <a:solidFill>
                <a:schemeClr val="tx1"/>
              </a:solidFill>
            </a:endParaRPr>
          </a:p>
          <a:p>
            <a:pPr algn="just">
              <a:buFont typeface="Wingdings" panose="05000000000000000000" charset="0"/>
            </a:pPr>
            <a:r>
              <a:rPr lang="en-US" altLang="en-US" sz="2200">
                <a:solidFill>
                  <a:schemeClr val="tx1"/>
                </a:solidFill>
              </a:rPr>
              <a:t>Contoh: Firma konsultan membagi sisa aset Rp300 juta dengan proporsi modal 60:40 antara sekutu A dan B setelah seluruh utang proyek dibayar lunas.</a:t>
            </a:r>
            <a:endParaRPr lang="en-US" altLang="en-US" sz="2200">
              <a:solidFill>
                <a:schemeClr val="tx1"/>
              </a:solidFill>
            </a:endParaRPr>
          </a:p>
        </p:txBody>
      </p:sp>
    </p:spTree>
  </p:cSld>
  <p:clrMapOvr>
    <a:masterClrMapping/>
  </p:clrMapOvr>
  <p:transition spd="slow">
    <p:fade thruBlk="1"/>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6060" y="549910"/>
            <a:ext cx="8744585" cy="5629275"/>
          </a:xfrm>
        </p:spPr>
        <p:txBody>
          <a:bodyPr>
            <a:noAutofit/>
          </a:bodyPr>
          <a:lstStyle/>
          <a:p>
            <a:pPr algn="ctr">
              <a:buFont typeface="Arial" panose="020B0604020202020204" pitchFamily="34" charset="0"/>
            </a:pPr>
            <a:r>
              <a:rPr lang="en-US" altLang="en-US" sz="2200" b="1">
                <a:solidFill>
                  <a:schemeClr val="tx1"/>
                </a:solidFill>
              </a:rPr>
              <a:t>KELEBIHAN PERSEKUTUAN PERDATA</a:t>
            </a:r>
            <a:endParaRPr lang="en-US" altLang="en-US" sz="2200">
              <a:solidFill>
                <a:schemeClr val="tx1"/>
              </a:solidFill>
            </a:endParaRPr>
          </a:p>
          <a:p>
            <a:pPr algn="just">
              <a:buFont typeface="Arial" panose="020B0604020202020204" pitchFamily="34" charset="0"/>
            </a:pPr>
            <a:endParaRPr lang="en-US" altLang="en-US" sz="2200">
              <a:solidFill>
                <a:schemeClr val="tx1"/>
              </a:solidFill>
            </a:endParaRPr>
          </a:p>
          <a:p>
            <a:pPr marL="457200" indent="-457200" algn="just">
              <a:buFont typeface="Arial" panose="020B0604020202020204" pitchFamily="34" charset="0"/>
              <a:buAutoNum type="arabicPeriod"/>
            </a:pPr>
            <a:r>
              <a:rPr lang="en-US" altLang="en-US" sz="2200">
                <a:solidFill>
                  <a:schemeClr val="tx1"/>
                </a:solidFill>
              </a:rPr>
              <a:t>Pendirian mudah dan hemat biaya - Cukup berdasarkan perjanjian, tanpa pengesahan pemerintah seperti PT.</a:t>
            </a:r>
            <a:endParaRPr lang="en-US" altLang="en-US" sz="2200">
              <a:solidFill>
                <a:schemeClr val="tx1"/>
              </a:solidFill>
            </a:endParaRPr>
          </a:p>
          <a:p>
            <a:pPr marL="457200" indent="-457200" algn="just">
              <a:buFont typeface="Arial" panose="020B0604020202020204" pitchFamily="34" charset="0"/>
              <a:buAutoNum type="arabicPeriod"/>
            </a:pPr>
            <a:r>
              <a:rPr lang="en-US" altLang="en-US" sz="2200">
                <a:solidFill>
                  <a:schemeClr val="tx1"/>
                </a:solidFill>
              </a:rPr>
              <a:t>Fleksibilitas tinggi - Para sekutu bebas menentukan struktur organisasi, pembagian hasil, dan mekanisme kerja.</a:t>
            </a:r>
            <a:endParaRPr lang="en-US" altLang="en-US" sz="2200">
              <a:solidFill>
                <a:schemeClr val="tx1"/>
              </a:solidFill>
            </a:endParaRPr>
          </a:p>
          <a:p>
            <a:pPr marL="457200" indent="-457200" algn="just">
              <a:buFont typeface="Arial" panose="020B0604020202020204" pitchFamily="34" charset="0"/>
              <a:buAutoNum type="arabicPeriod"/>
            </a:pPr>
            <a:r>
              <a:rPr lang="en-US" altLang="en-US" sz="2200">
                <a:solidFill>
                  <a:schemeClr val="tx1"/>
                </a:solidFill>
              </a:rPr>
              <a:t>Cocok untuk usaha berbasis profesi - Seperti firma hukum, klinik medis, arsitek, atau akuntan publik.</a:t>
            </a:r>
            <a:endParaRPr lang="en-US" altLang="en-US" sz="2200">
              <a:solidFill>
                <a:schemeClr val="tx1"/>
              </a:solidFill>
            </a:endParaRPr>
          </a:p>
          <a:p>
            <a:pPr marL="457200" indent="-457200" algn="just">
              <a:buFont typeface="Arial" panose="020B0604020202020204" pitchFamily="34" charset="0"/>
              <a:buAutoNum type="arabicPeriod"/>
            </a:pPr>
            <a:r>
              <a:rPr lang="en-US" altLang="en-US" sz="2200">
                <a:solidFill>
                  <a:schemeClr val="tx1"/>
                </a:solidFill>
              </a:rPr>
              <a:t>Menggabungkan modal dan keahlian - Memberi nilai tambah dan daya saing lebih tinggi.</a:t>
            </a:r>
            <a:endParaRPr lang="en-US" altLang="en-US" sz="2200">
              <a:solidFill>
                <a:schemeClr val="tx1"/>
              </a:solidFill>
            </a:endParaRPr>
          </a:p>
          <a:p>
            <a:pPr marL="457200" indent="-457200" algn="just">
              <a:buFont typeface="Arial" panose="020B0604020202020204" pitchFamily="34" charset="0"/>
              <a:buAutoNum type="arabicPeriod"/>
            </a:pPr>
            <a:r>
              <a:rPr lang="en-US" altLang="en-US" sz="2200">
                <a:solidFill>
                  <a:schemeClr val="tx1"/>
                </a:solidFill>
              </a:rPr>
              <a:t>Menumbuhkan semangat kolegial - Karena hubungan antar sekutu berbasis kepercayaan dan kesetaraan.</a:t>
            </a:r>
            <a:endParaRPr lang="en-US" altLang="en-US" sz="2200">
              <a:solidFill>
                <a:schemeClr val="tx1"/>
              </a:solidFill>
            </a:endParaRPr>
          </a:p>
          <a:p>
            <a:pPr algn="just">
              <a:buFont typeface="Arial" panose="020B0604020202020204" pitchFamily="34" charset="0"/>
            </a:pPr>
            <a:endParaRPr lang="en-US" altLang="en-US" sz="2200">
              <a:solidFill>
                <a:schemeClr val="tx1"/>
              </a:solidFill>
            </a:endParaRPr>
          </a:p>
          <a:p>
            <a:pPr algn="just">
              <a:buFont typeface="Arial" panose="020B0604020202020204" pitchFamily="34" charset="0"/>
            </a:pPr>
            <a:r>
              <a:rPr lang="en-US" altLang="en-US" sz="2200">
                <a:solidFill>
                  <a:schemeClr val="tx1"/>
                </a:solidFill>
              </a:rPr>
              <a:t>Contoh: Tiga konsultan hukum bergabung membuka firma agar dapat menangani kasus besar perusahaan multinasional.</a:t>
            </a:r>
            <a:endParaRPr lang="en-US" altLang="en-US" sz="2200">
              <a:solidFill>
                <a:schemeClr val="tx1"/>
              </a:solidFill>
            </a:endParaRPr>
          </a:p>
        </p:txBody>
      </p:sp>
    </p:spTree>
  </p:cSld>
  <p:clrMapOvr>
    <a:masterClrMapping/>
  </p:clrMapOvr>
  <p:transition spd="slow">
    <p:fade thruBlk="1"/>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6060" y="549910"/>
            <a:ext cx="8744585" cy="5629275"/>
          </a:xfrm>
        </p:spPr>
        <p:txBody>
          <a:bodyPr>
            <a:noAutofit/>
          </a:bodyPr>
          <a:lstStyle/>
          <a:p>
            <a:pPr algn="ctr">
              <a:buFont typeface="Arial" panose="020B0604020202020204" pitchFamily="34" charset="0"/>
            </a:pPr>
            <a:r>
              <a:rPr lang="en-US" altLang="en-US" sz="2200" b="1">
                <a:solidFill>
                  <a:schemeClr val="tx1"/>
                </a:solidFill>
              </a:rPr>
              <a:t>KEKURANGAN PERSEKUTUAN PERDATA</a:t>
            </a:r>
            <a:endParaRPr lang="en-US" altLang="en-US" sz="2200" b="1">
              <a:solidFill>
                <a:schemeClr val="tx1"/>
              </a:solidFill>
            </a:endParaRPr>
          </a:p>
          <a:p>
            <a:pPr algn="ctr">
              <a:buFont typeface="Arial" panose="020B0604020202020204" pitchFamily="34" charset="0"/>
            </a:pPr>
            <a:endParaRPr lang="en-US" altLang="en-US" sz="2200">
              <a:solidFill>
                <a:schemeClr val="tx1"/>
              </a:solidFill>
            </a:endParaRPr>
          </a:p>
          <a:p>
            <a:pPr marL="457200" indent="-457200" algn="just">
              <a:buFont typeface="Arial" panose="020B0604020202020204" pitchFamily="34" charset="0"/>
              <a:buAutoNum type="arabicPeriod"/>
            </a:pPr>
            <a:r>
              <a:rPr lang="en-US" altLang="en-US" sz="2200">
                <a:solidFill>
                  <a:schemeClr val="tx1"/>
                </a:solidFill>
              </a:rPr>
              <a:t>Tidak berbadan hukum - Artinya, persekutuan tidak memiliki kekayaan terpisah. Semua sekutu menanggung utang secara pribadi (joint and several liability).</a:t>
            </a:r>
            <a:endParaRPr lang="en-US" altLang="en-US" sz="2200">
              <a:solidFill>
                <a:schemeClr val="tx1"/>
              </a:solidFill>
            </a:endParaRPr>
          </a:p>
          <a:p>
            <a:pPr marL="457200" indent="-457200" algn="just">
              <a:buFont typeface="Arial" panose="020B0604020202020204" pitchFamily="34" charset="0"/>
              <a:buAutoNum type="arabicPeriod"/>
            </a:pPr>
            <a:r>
              <a:rPr lang="en-US" altLang="en-US" sz="2200">
                <a:solidFill>
                  <a:schemeClr val="tx1"/>
                </a:solidFill>
              </a:rPr>
              <a:t>Risiko hukum tinggi. - Tindakan satu sekutu dapat mengikat sekutu lainnya meski tanpa izin langsung.</a:t>
            </a:r>
            <a:endParaRPr lang="en-US" altLang="en-US" sz="2200">
              <a:solidFill>
                <a:schemeClr val="tx1"/>
              </a:solidFill>
            </a:endParaRPr>
          </a:p>
          <a:p>
            <a:pPr marL="457200" indent="-457200" algn="just">
              <a:buFont typeface="Arial" panose="020B0604020202020204" pitchFamily="34" charset="0"/>
              <a:buAutoNum type="arabicPeriod"/>
            </a:pPr>
            <a:r>
              <a:rPr lang="en-US" altLang="en-US" sz="2200">
                <a:solidFill>
                  <a:schemeClr val="tx1"/>
                </a:solidFill>
              </a:rPr>
              <a:t>Mudah bubar - Kematian atau keluarnya satu sekutu dapat menghentikan kegiatan usaha.</a:t>
            </a:r>
            <a:endParaRPr lang="en-US" altLang="en-US" sz="2200">
              <a:solidFill>
                <a:schemeClr val="tx1"/>
              </a:solidFill>
            </a:endParaRPr>
          </a:p>
          <a:p>
            <a:pPr marL="457200" indent="-457200" algn="just">
              <a:buFont typeface="Arial" panose="020B0604020202020204" pitchFamily="34" charset="0"/>
              <a:buAutoNum type="arabicPeriod"/>
            </a:pPr>
            <a:r>
              <a:rPr lang="en-US" altLang="en-US" sz="2200">
                <a:solidFill>
                  <a:schemeClr val="tx1"/>
                </a:solidFill>
              </a:rPr>
              <a:t>Sulit menarik investor besar - Karena tidak ada pemisahan kekayaan dan risiko.</a:t>
            </a:r>
            <a:endParaRPr lang="en-US" altLang="en-US" sz="2200">
              <a:solidFill>
                <a:schemeClr val="tx1"/>
              </a:solidFill>
            </a:endParaRPr>
          </a:p>
          <a:p>
            <a:pPr marL="457200" indent="-457200" algn="just">
              <a:buFont typeface="Arial" panose="020B0604020202020204" pitchFamily="34" charset="0"/>
              <a:buAutoNum type="arabicPeriod"/>
            </a:pPr>
            <a:r>
              <a:rPr lang="en-US" altLang="en-US" sz="2200">
                <a:solidFill>
                  <a:schemeClr val="tx1"/>
                </a:solidFill>
              </a:rPr>
              <a:t>Potensi konflik internal - Jika pembagian hasil atau wewenang tidak diatur jelas.</a:t>
            </a:r>
            <a:endParaRPr lang="en-US" altLang="en-US" sz="2200">
              <a:solidFill>
                <a:schemeClr val="tx1"/>
              </a:solidFill>
            </a:endParaRPr>
          </a:p>
          <a:p>
            <a:pPr algn="just">
              <a:buFont typeface="Arial" panose="020B0604020202020204" pitchFamily="34" charset="0"/>
            </a:pPr>
            <a:r>
              <a:rPr lang="en-US" altLang="en-US" sz="2200">
                <a:solidFill>
                  <a:schemeClr val="tx1"/>
                </a:solidFill>
              </a:rPr>
              <a:t>Contoh: Sekutu A menandatangani kontrak besar tanpa sepengetahuan sekutu B, menyebabkan kerugian besar dan persekutuan bubar.</a:t>
            </a:r>
            <a:endParaRPr lang="en-US" altLang="en-US" sz="2200">
              <a:solidFill>
                <a:schemeClr val="tx1"/>
              </a:solidFill>
            </a:endParaRPr>
          </a:p>
        </p:txBody>
      </p:sp>
    </p:spTree>
  </p:cSld>
  <p:clrMapOvr>
    <a:masterClrMapping/>
  </p:clrMapOvr>
  <p:transition spd="slow">
    <p:fade thruBlk="1"/>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51460" y="692785"/>
            <a:ext cx="8744585" cy="5763895"/>
          </a:xfrm>
        </p:spPr>
        <p:txBody>
          <a:bodyPr>
            <a:noAutofit/>
          </a:bodyPr>
          <a:lstStyle/>
          <a:p>
            <a:pPr algn="ctr">
              <a:buFont typeface="+mj-lt"/>
            </a:pPr>
            <a:r>
              <a:rPr lang="en-US" altLang="en-US" sz="2200" b="1">
                <a:solidFill>
                  <a:schemeClr val="tx1"/>
                </a:solidFill>
              </a:rPr>
              <a:t>STUDI KASUS PRAKTIK</a:t>
            </a:r>
            <a:endParaRPr lang="en-US" altLang="en-US" sz="2200">
              <a:solidFill>
                <a:schemeClr val="tx1"/>
              </a:solidFill>
            </a:endParaRPr>
          </a:p>
          <a:p>
            <a:pPr algn="just"/>
            <a:r>
              <a:rPr lang="en-US" altLang="en-US" sz="2200">
                <a:solidFill>
                  <a:schemeClr val="tx1"/>
                </a:solidFill>
              </a:rPr>
              <a:t>Kasus: Firma Akuntansi “Prima Konsultan”</a:t>
            </a:r>
            <a:endParaRPr lang="en-US" altLang="en-US" sz="2200">
              <a:solidFill>
                <a:schemeClr val="tx1"/>
              </a:solidFill>
            </a:endParaRPr>
          </a:p>
          <a:p>
            <a:pPr marL="342900" indent="-342900" algn="just">
              <a:buFont typeface="Arial" panose="020B0604020202020204" pitchFamily="34" charset="0"/>
              <a:buChar char="•"/>
            </a:pPr>
            <a:r>
              <a:rPr lang="en-US" altLang="en-US" sz="2200">
                <a:solidFill>
                  <a:schemeClr val="tx1"/>
                </a:solidFill>
              </a:rPr>
              <a:t>Didirikan oleh tiga sekutu: A, B, dan C.</a:t>
            </a:r>
            <a:endParaRPr lang="en-US" altLang="en-US" sz="2200">
              <a:solidFill>
                <a:schemeClr val="tx1"/>
              </a:solidFill>
            </a:endParaRPr>
          </a:p>
          <a:p>
            <a:pPr marL="342900" indent="-342900" algn="just">
              <a:buFont typeface="Arial" panose="020B0604020202020204" pitchFamily="34" charset="0"/>
              <a:buChar char="•"/>
            </a:pPr>
            <a:r>
              <a:rPr lang="en-US" altLang="en-US" sz="2200">
                <a:solidFill>
                  <a:schemeClr val="tx1"/>
                </a:solidFill>
              </a:rPr>
              <a:t>A menyumbang modal Rp100 juta, B menyumbang keahlian audit, C menyumbang jaringan klien.</a:t>
            </a:r>
            <a:endParaRPr lang="en-US" altLang="en-US" sz="2200">
              <a:solidFill>
                <a:schemeClr val="tx1"/>
              </a:solidFill>
            </a:endParaRPr>
          </a:p>
          <a:p>
            <a:pPr marL="342900" indent="-342900" algn="just">
              <a:buFont typeface="Arial" panose="020B0604020202020204" pitchFamily="34" charset="0"/>
              <a:buChar char="•"/>
            </a:pPr>
            <a:r>
              <a:rPr lang="en-US" altLang="en-US" sz="2200">
                <a:solidFill>
                  <a:schemeClr val="tx1"/>
                </a:solidFill>
              </a:rPr>
              <a:t>Setelah dua tahun, B keluar tanpa menyelesaikan laporan keuangan.</a:t>
            </a:r>
            <a:endParaRPr lang="en-US" altLang="en-US" sz="2200">
              <a:solidFill>
                <a:schemeClr val="tx1"/>
              </a:solidFill>
            </a:endParaRPr>
          </a:p>
          <a:p>
            <a:pPr algn="just">
              <a:buFont typeface="Arial" panose="020B0604020202020204" pitchFamily="34" charset="0"/>
            </a:pPr>
            <a:endParaRPr lang="en-US" altLang="en-US" sz="2200">
              <a:solidFill>
                <a:schemeClr val="tx1"/>
              </a:solidFill>
            </a:endParaRPr>
          </a:p>
          <a:p>
            <a:pPr algn="just"/>
            <a:r>
              <a:rPr lang="en-US" altLang="en-US" sz="2200">
                <a:solidFill>
                  <a:schemeClr val="tx1"/>
                </a:solidFill>
              </a:rPr>
              <a:t>Akibat: </a:t>
            </a:r>
            <a:endParaRPr lang="en-US" altLang="en-US" sz="2200">
              <a:solidFill>
                <a:schemeClr val="tx1"/>
              </a:solidFill>
            </a:endParaRPr>
          </a:p>
          <a:p>
            <a:pPr marL="457200" indent="-457200" algn="just">
              <a:buAutoNum type="arabicPeriod"/>
            </a:pPr>
            <a:r>
              <a:rPr lang="en-US" altLang="en-US" sz="2200">
                <a:solidFill>
                  <a:schemeClr val="tx1"/>
                </a:solidFill>
              </a:rPr>
              <a:t>Persekutuan dianggap bubar karena sekutu keluar tanpa kesepakatan.</a:t>
            </a:r>
            <a:endParaRPr lang="en-US" altLang="en-US" sz="2200">
              <a:solidFill>
                <a:schemeClr val="tx1"/>
              </a:solidFill>
            </a:endParaRPr>
          </a:p>
          <a:p>
            <a:pPr marL="457200" indent="-457200" algn="just">
              <a:buAutoNum type="arabicPeriod"/>
            </a:pPr>
            <a:r>
              <a:rPr lang="en-US" altLang="en-US" sz="2200">
                <a:solidFill>
                  <a:schemeClr val="tx1"/>
                </a:solidFill>
              </a:rPr>
              <a:t>Klien menuntut tanggung jawab atas audit yang tertunda.</a:t>
            </a:r>
            <a:endParaRPr lang="en-US" altLang="en-US" sz="2200">
              <a:solidFill>
                <a:schemeClr val="tx1"/>
              </a:solidFill>
            </a:endParaRPr>
          </a:p>
          <a:p>
            <a:pPr marL="457200" indent="-457200" algn="just">
              <a:buAutoNum type="arabicPeriod"/>
            </a:pPr>
            <a:r>
              <a:rPr lang="en-US" altLang="en-US" sz="2200">
                <a:solidFill>
                  <a:schemeClr val="tx1"/>
                </a:solidFill>
              </a:rPr>
              <a:t>A dan C tetap harus bertanggung jawab karena tanggung jawab persekutuan bersifat bersama.</a:t>
            </a:r>
            <a:endParaRPr lang="en-US" altLang="en-US" sz="2200">
              <a:solidFill>
                <a:schemeClr val="tx1"/>
              </a:solidFill>
            </a:endParaRPr>
          </a:p>
          <a:p>
            <a:pPr algn="just"/>
            <a:r>
              <a:rPr lang="en-US" altLang="en-US" sz="2200">
                <a:solidFill>
                  <a:schemeClr val="tx1"/>
                </a:solidFill>
              </a:rPr>
              <a:t>Pelajaran: pentingnya mencantumkan ketentuan pengunduran diri dan tanggung jawab pasca keluar dalam akta persekutuan.</a:t>
            </a:r>
            <a:endParaRPr lang="en-US" altLang="en-US" sz="2200">
              <a:solidFill>
                <a:schemeClr val="tx1"/>
              </a:solidFill>
            </a:endParaRPr>
          </a:p>
        </p:txBody>
      </p:sp>
    </p:spTree>
  </p:cSld>
  <p:clrMapOvr>
    <a:masterClrMapping/>
  </p:clrMapOvr>
  <p:transition spd="slow">
    <p:fade thruBlk="1"/>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6060" y="693420"/>
            <a:ext cx="8744585" cy="5629275"/>
          </a:xfrm>
        </p:spPr>
        <p:txBody>
          <a:bodyPr>
            <a:noAutofit/>
          </a:bodyPr>
          <a:lstStyle/>
          <a:p>
            <a:pPr algn="just"/>
            <a:r>
              <a:rPr lang="en-US" altLang="en-US" sz="2100">
                <a:solidFill>
                  <a:schemeClr val="tx1"/>
                </a:solidFill>
              </a:rPr>
              <a:t>Persekutuan Perdata (Maatschap) adalah bentuk kerja sama sederhana, efisien, dan cocok untuk usaha berbasis profesi. Namun, sifatnya yang tidak berbadan hukum menuntut kejelasan perjanjian dan kepercayaan tinggi antar sekutu.</a:t>
            </a:r>
            <a:endParaRPr lang="en-US" altLang="en-US" sz="2100">
              <a:solidFill>
                <a:schemeClr val="tx1"/>
              </a:solidFill>
            </a:endParaRPr>
          </a:p>
          <a:p>
            <a:pPr algn="just"/>
            <a:endParaRPr lang="en-US" altLang="en-US" sz="2100">
              <a:solidFill>
                <a:schemeClr val="tx1"/>
              </a:solidFill>
            </a:endParaRPr>
          </a:p>
          <a:p>
            <a:pPr marL="457200" indent="-457200" algn="just">
              <a:buAutoNum type="arabicPeriod"/>
            </a:pPr>
            <a:r>
              <a:rPr lang="en-US" altLang="en-US" sz="2100">
                <a:solidFill>
                  <a:schemeClr val="tx1"/>
                </a:solidFill>
              </a:rPr>
              <a:t>Cocok untuk skala usaha kecil-menengah.</a:t>
            </a:r>
            <a:endParaRPr lang="en-US" altLang="en-US" sz="2100">
              <a:solidFill>
                <a:schemeClr val="tx1"/>
              </a:solidFill>
            </a:endParaRPr>
          </a:p>
          <a:p>
            <a:pPr marL="457200" indent="-457200" algn="just">
              <a:buAutoNum type="arabicPeriod"/>
            </a:pPr>
            <a:r>
              <a:rPr lang="en-US" altLang="en-US" sz="2100">
                <a:solidFill>
                  <a:schemeClr val="tx1"/>
                </a:solidFill>
              </a:rPr>
              <a:t>Perlu kejelasan dalam akta agar tidak menimbulkan sengketa.</a:t>
            </a:r>
            <a:endParaRPr lang="en-US" altLang="en-US" sz="2100">
              <a:solidFill>
                <a:schemeClr val="tx1"/>
              </a:solidFill>
            </a:endParaRPr>
          </a:p>
          <a:p>
            <a:pPr marL="457200" indent="-457200" algn="just">
              <a:buAutoNum type="arabicPeriod"/>
            </a:pPr>
            <a:r>
              <a:rPr lang="en-US" altLang="en-US" sz="2100">
                <a:solidFill>
                  <a:schemeClr val="tx1"/>
                </a:solidFill>
              </a:rPr>
              <a:t>Setiap tindakan sekutu harus transparan dan disetujui bersama.</a:t>
            </a:r>
            <a:endParaRPr lang="en-US" altLang="en-US" sz="2100">
              <a:solidFill>
                <a:schemeClr val="tx1"/>
              </a:solidFill>
            </a:endParaRPr>
          </a:p>
          <a:p>
            <a:pPr algn="just"/>
            <a:endParaRPr lang="en-US" altLang="en-US" sz="2100">
              <a:solidFill>
                <a:schemeClr val="tx1"/>
              </a:solidFill>
            </a:endParaRPr>
          </a:p>
          <a:p>
            <a:pPr algn="just"/>
            <a:r>
              <a:rPr lang="en-US" altLang="en-US" sz="2100">
                <a:solidFill>
                  <a:schemeClr val="tx1"/>
                </a:solidFill>
              </a:rPr>
              <a:t>Idealnya, dibuat dengan akta notaris dan disertai aturan internal tertulis (partnership agreement).</a:t>
            </a:r>
            <a:endParaRPr lang="en-US" altLang="en-US" sz="2100">
              <a:solidFill>
                <a:schemeClr val="tx1"/>
              </a:solidFill>
            </a:endParaRPr>
          </a:p>
          <a:p>
            <a:pPr algn="just"/>
            <a:endParaRPr lang="en-US" altLang="en-US" sz="2100">
              <a:solidFill>
                <a:schemeClr val="tx1"/>
              </a:solidFill>
            </a:endParaRPr>
          </a:p>
          <a:p>
            <a:pPr algn="ctr"/>
            <a:r>
              <a:rPr lang="en-US" altLang="en-US" sz="2100">
                <a:solidFill>
                  <a:schemeClr val="tx1"/>
                </a:solidFill>
              </a:rPr>
              <a:t>“Keberhasilan Maatschap bukan sekadar kerja sama, tetapi persekutuan kepercayaan dan tanggung jawab.”</a:t>
            </a:r>
            <a:endParaRPr lang="en-US" altLang="en-US" sz="2100">
              <a:solidFill>
                <a:schemeClr val="tx1"/>
              </a:solidFill>
            </a:endParaRPr>
          </a:p>
        </p:txBody>
      </p:sp>
    </p:spTree>
  </p:cSld>
  <p:clrMapOvr>
    <a:masterClrMapping/>
  </p:clrMapOvr>
  <p:transition spd="slow">
    <p:fade thruBlk="1"/>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4000" b="1"/>
              <a:t>	</a:t>
            </a:r>
            <a:endParaRPr lang="en-US" sz="4000" b="1"/>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1"/>
          <p:cNvSpPr txBox="1"/>
          <p:nvPr/>
        </p:nvSpPr>
        <p:spPr>
          <a:xfrm>
            <a:off x="241300" y="1458595"/>
            <a:ext cx="8486775" cy="460819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just">
              <a:lnSpc>
                <a:spcPct val="100000"/>
              </a:lnSpc>
              <a:buFont typeface="Wingdings" panose="05000000000000000000" charset="0"/>
            </a:pPr>
            <a:r>
              <a:rPr lang="en-US" altLang="en-US" sz="3000" dirty="0">
                <a:solidFill>
                  <a:schemeClr val="tx1"/>
                </a:solidFill>
                <a:sym typeface="+mn-ea"/>
              </a:rPr>
              <a:t>Persekutuan Perdata adalah bentuk kerja sama ekonomi yang sering digunakan oleh profesi bebas, seperti pengacara, dokter, arsitek, atau akuntan.</a:t>
            </a:r>
            <a:endParaRPr lang="en-US" altLang="en-US" sz="3000" dirty="0">
              <a:solidFill>
                <a:schemeClr val="tx1"/>
              </a:solidFill>
            </a:endParaRPr>
          </a:p>
          <a:p>
            <a:pPr algn="just">
              <a:lnSpc>
                <a:spcPct val="100000"/>
              </a:lnSpc>
              <a:buFont typeface="Wingdings" panose="05000000000000000000" charset="0"/>
            </a:pPr>
            <a:r>
              <a:rPr lang="en-US" altLang="en-US" sz="3000" dirty="0">
                <a:solidFill>
                  <a:schemeClr val="tx1"/>
                </a:solidFill>
                <a:sym typeface="+mn-ea"/>
              </a:rPr>
              <a:t>Maatschap menekankan kerja sama atas dasar kepercayaan dan kesetaraan, bukan hierarki.</a:t>
            </a:r>
            <a:endParaRPr lang="en-US" altLang="en-US" sz="3000" dirty="0">
              <a:solidFill>
                <a:schemeClr val="tx1"/>
              </a:solidFill>
            </a:endParaRPr>
          </a:p>
          <a:p>
            <a:pPr algn="just">
              <a:lnSpc>
                <a:spcPct val="100000"/>
              </a:lnSpc>
              <a:buFont typeface="Wingdings" panose="05000000000000000000" charset="0"/>
            </a:pPr>
            <a:r>
              <a:rPr lang="en-US" altLang="en-US" sz="3000" dirty="0">
                <a:solidFill>
                  <a:schemeClr val="tx1"/>
                </a:solidFill>
                <a:sym typeface="+mn-ea"/>
              </a:rPr>
              <a:t>Contoh: Dua dokter membuka klinik bersama dan sepakat membagi keuntungan sesuai kontribusi modal.</a:t>
            </a:r>
            <a:endParaRPr lang="en-US" altLang="en-US" sz="3000" dirty="0">
              <a:solidFill>
                <a:schemeClr val="tx1"/>
              </a:solidFill>
            </a:endParaRPr>
          </a:p>
          <a:p>
            <a:pPr algn="just">
              <a:lnSpc>
                <a:spcPts val="2350"/>
              </a:lnSpc>
              <a:buFont typeface="+mj-lt"/>
            </a:pPr>
            <a:endParaRPr lang="en-US" altLang="en-US" sz="3000" dirty="0">
              <a:solidFill>
                <a:schemeClr val="tx1"/>
              </a:solidFill>
            </a:endParaRPr>
          </a:p>
        </p:txBody>
      </p:sp>
    </p:spTree>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6060" y="693420"/>
            <a:ext cx="8744585" cy="5629275"/>
          </a:xfrm>
        </p:spPr>
        <p:txBody>
          <a:bodyPr>
            <a:noAutofit/>
          </a:bodyPr>
          <a:lstStyle/>
          <a:p>
            <a:pPr algn="ctr"/>
            <a:r>
              <a:rPr lang="en-US" altLang="en-US" sz="2200" b="1">
                <a:solidFill>
                  <a:schemeClr val="tx1"/>
                </a:solidFill>
              </a:rPr>
              <a:t>LANDASAN HUKUM</a:t>
            </a:r>
            <a:endParaRPr lang="en-US" altLang="en-US" sz="2200" b="1">
              <a:solidFill>
                <a:schemeClr val="tx1"/>
              </a:solidFill>
            </a:endParaRPr>
          </a:p>
          <a:p>
            <a:pPr algn="just"/>
            <a:endParaRPr lang="en-US" altLang="en-US" sz="2200" b="1">
              <a:solidFill>
                <a:schemeClr val="tx1"/>
              </a:solidFill>
            </a:endParaRPr>
          </a:p>
          <a:p>
            <a:pPr algn="just"/>
            <a:r>
              <a:rPr lang="en-US" altLang="en-US" sz="2200">
                <a:solidFill>
                  <a:schemeClr val="tx1"/>
                </a:solidFill>
              </a:rPr>
              <a:t>KUHPerdata Pasal 1618: mengatur definisi dan sifat persekutuan perdata.</a:t>
            </a:r>
            <a:endParaRPr lang="en-US" altLang="en-US" sz="2200">
              <a:solidFill>
                <a:schemeClr val="tx1"/>
              </a:solidFill>
            </a:endParaRPr>
          </a:p>
          <a:p>
            <a:pPr algn="just"/>
            <a:endParaRPr lang="en-US" altLang="en-US" sz="2200">
              <a:solidFill>
                <a:schemeClr val="tx1"/>
              </a:solidFill>
            </a:endParaRPr>
          </a:p>
          <a:p>
            <a:pPr algn="just"/>
            <a:r>
              <a:rPr lang="en-US" altLang="en-US" sz="2200">
                <a:solidFill>
                  <a:schemeClr val="tx1"/>
                </a:solidFill>
              </a:rPr>
              <a:t>Pasal 1619: menegaskan adanya unsur “pemasukan sesuatu” (modal, barang, tenaga, keahlian).</a:t>
            </a:r>
            <a:endParaRPr lang="en-US" altLang="en-US" sz="2200">
              <a:solidFill>
                <a:schemeClr val="tx1"/>
              </a:solidFill>
            </a:endParaRPr>
          </a:p>
          <a:p>
            <a:pPr algn="just"/>
            <a:endParaRPr lang="en-US" altLang="en-US" sz="2200">
              <a:solidFill>
                <a:schemeClr val="tx1"/>
              </a:solidFill>
            </a:endParaRPr>
          </a:p>
          <a:p>
            <a:pPr algn="just"/>
            <a:r>
              <a:rPr lang="en-US" altLang="en-US" sz="2200">
                <a:solidFill>
                  <a:schemeClr val="tx1"/>
                </a:solidFill>
              </a:rPr>
              <a:t>Pasal 1623: mengatur tentang pembagian keuntungan dan kerugian.</a:t>
            </a:r>
            <a:endParaRPr lang="en-US" altLang="en-US" sz="2200">
              <a:solidFill>
                <a:schemeClr val="tx1"/>
              </a:solidFill>
            </a:endParaRPr>
          </a:p>
          <a:p>
            <a:pPr algn="just"/>
            <a:r>
              <a:rPr lang="en-US" altLang="en-US" sz="2200">
                <a:solidFill>
                  <a:schemeClr val="tx1"/>
                </a:solidFill>
              </a:rPr>
              <a:t>Artinya, seluruh ketentuan hukum persekutuan perdata bersifat pelengkap (aanvullend recht) — boleh diubah sesuai kesepakatan para pihak.</a:t>
            </a:r>
            <a:endParaRPr lang="en-US" altLang="en-US" sz="2200">
              <a:solidFill>
                <a:schemeClr val="tx1"/>
              </a:solidFill>
            </a:endParaRPr>
          </a:p>
        </p:txBody>
      </p:sp>
    </p:spTree>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6060" y="693420"/>
            <a:ext cx="8744585" cy="5629275"/>
          </a:xfrm>
        </p:spPr>
        <p:txBody>
          <a:bodyPr>
            <a:noAutofit/>
          </a:bodyPr>
          <a:lstStyle/>
          <a:p>
            <a:pPr algn="ctr"/>
            <a:r>
              <a:rPr lang="en-US" altLang="en-US" sz="2200" b="1">
                <a:solidFill>
                  <a:schemeClr val="tx1"/>
                </a:solidFill>
              </a:rPr>
              <a:t>PENGERTIAN MAATSCHAP</a:t>
            </a:r>
            <a:endParaRPr lang="en-US" altLang="en-US" sz="2200" b="1">
              <a:solidFill>
                <a:schemeClr val="tx1"/>
              </a:solidFill>
            </a:endParaRPr>
          </a:p>
          <a:p>
            <a:pPr algn="just"/>
            <a:endParaRPr lang="en-US" altLang="en-US" sz="2200">
              <a:solidFill>
                <a:schemeClr val="tx1"/>
              </a:solidFill>
            </a:endParaRPr>
          </a:p>
          <a:p>
            <a:pPr algn="just"/>
            <a:r>
              <a:rPr lang="en-US" altLang="en-US" sz="2200">
                <a:solidFill>
                  <a:schemeClr val="tx1"/>
                </a:solidFill>
              </a:rPr>
              <a:t>Maatschap berasal dari kata Belanda yang berarti “perserikatan” atau “kemitraan.”</a:t>
            </a:r>
            <a:endParaRPr lang="en-US" altLang="en-US" sz="2200">
              <a:solidFill>
                <a:schemeClr val="tx1"/>
              </a:solidFill>
            </a:endParaRPr>
          </a:p>
          <a:p>
            <a:pPr algn="just"/>
            <a:r>
              <a:rPr lang="en-US" altLang="en-US" sz="2200">
                <a:solidFill>
                  <a:schemeClr val="tx1"/>
                </a:solidFill>
              </a:rPr>
              <a:t>Secara hukum, Maatschap adalah perjanjian antara dua orang atau lebih untuk bekerja sama dengan menyumbangkan sesuatu demi keuntungan bersama.</a:t>
            </a:r>
            <a:endParaRPr lang="en-US" altLang="en-US" sz="2200">
              <a:solidFill>
                <a:schemeClr val="tx1"/>
              </a:solidFill>
            </a:endParaRPr>
          </a:p>
          <a:p>
            <a:pPr algn="just"/>
            <a:r>
              <a:rPr lang="en-US" altLang="en-US" sz="2200">
                <a:solidFill>
                  <a:schemeClr val="tx1"/>
                </a:solidFill>
              </a:rPr>
              <a:t>Tidak berbadan hukum, sehingga tidak memiliki kekayaan terpisah dari sekutu.</a:t>
            </a:r>
            <a:endParaRPr lang="en-US" altLang="en-US" sz="2200">
              <a:solidFill>
                <a:schemeClr val="tx1"/>
              </a:solidFill>
            </a:endParaRPr>
          </a:p>
          <a:p>
            <a:pPr algn="just"/>
            <a:r>
              <a:rPr lang="en-US" altLang="en-US" sz="2200">
                <a:solidFill>
                  <a:schemeClr val="tx1"/>
                </a:solidFill>
              </a:rPr>
              <a:t>Contoh: Dua konsultan hukum sepakat membuka firma dengan modal dan keahlian masing-masing.</a:t>
            </a:r>
            <a:endParaRPr lang="en-US" altLang="en-US" sz="2200">
              <a:solidFill>
                <a:schemeClr val="tx1"/>
              </a:solidFill>
            </a:endParaRPr>
          </a:p>
        </p:txBody>
      </p:sp>
    </p:spTree>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6060" y="693420"/>
            <a:ext cx="8744585" cy="5629275"/>
          </a:xfrm>
        </p:spPr>
        <p:txBody>
          <a:bodyPr>
            <a:noAutofit/>
          </a:bodyPr>
          <a:lstStyle/>
          <a:p>
            <a:pPr algn="ctr"/>
            <a:r>
              <a:rPr lang="en-US" altLang="en-US" sz="2200">
                <a:solidFill>
                  <a:schemeClr val="tx1"/>
                </a:solidFill>
              </a:rPr>
              <a:t>UNSUR-UNSUR PERSEKUTUAN PERDATA</a:t>
            </a:r>
            <a:endParaRPr lang="en-US" altLang="en-US" sz="2200">
              <a:solidFill>
                <a:schemeClr val="tx1"/>
              </a:solidFill>
            </a:endParaRPr>
          </a:p>
          <a:p>
            <a:pPr algn="just"/>
            <a:endParaRPr lang="en-US" altLang="en-US" sz="2200">
              <a:solidFill>
                <a:schemeClr val="tx1"/>
              </a:solidFill>
            </a:endParaRPr>
          </a:p>
          <a:p>
            <a:pPr marL="457200" indent="-457200" algn="just">
              <a:buFont typeface="+mj-lt"/>
              <a:buAutoNum type="arabicPeriod"/>
            </a:pPr>
            <a:r>
              <a:rPr lang="en-US" altLang="en-US" sz="2200">
                <a:solidFill>
                  <a:schemeClr val="tx1"/>
                </a:solidFill>
              </a:rPr>
              <a:t>Perjanjian: harus sah menurut Pasal 1320 KUHPerdata.</a:t>
            </a:r>
            <a:endParaRPr lang="en-US" altLang="en-US" sz="2200">
              <a:solidFill>
                <a:schemeClr val="tx1"/>
              </a:solidFill>
            </a:endParaRPr>
          </a:p>
          <a:p>
            <a:pPr marL="457200" indent="-457200" algn="just">
              <a:buFont typeface="+mj-lt"/>
              <a:buAutoNum type="arabicPeriod"/>
            </a:pPr>
            <a:r>
              <a:rPr lang="en-US" altLang="en-US" sz="2200">
                <a:solidFill>
                  <a:schemeClr val="tx1"/>
                </a:solidFill>
              </a:rPr>
              <a:t>Para Sekutu: minimal dua orang.</a:t>
            </a:r>
            <a:endParaRPr lang="en-US" altLang="en-US" sz="2200">
              <a:solidFill>
                <a:schemeClr val="tx1"/>
              </a:solidFill>
            </a:endParaRPr>
          </a:p>
          <a:p>
            <a:pPr marL="457200" indent="-457200" algn="just">
              <a:buFont typeface="+mj-lt"/>
              <a:buAutoNum type="arabicPeriod"/>
            </a:pPr>
            <a:r>
              <a:rPr lang="en-US" altLang="en-US" sz="2200">
                <a:solidFill>
                  <a:schemeClr val="tx1"/>
                </a:solidFill>
              </a:rPr>
              <a:t>Kontribusi: setiap sekutu menyumbang sesuatu (uang, barang, atau keahlian).</a:t>
            </a:r>
            <a:endParaRPr lang="en-US" altLang="en-US" sz="2200">
              <a:solidFill>
                <a:schemeClr val="tx1"/>
              </a:solidFill>
            </a:endParaRPr>
          </a:p>
          <a:p>
            <a:pPr marL="457200" indent="-457200" algn="just">
              <a:buFont typeface="+mj-lt"/>
              <a:buAutoNum type="arabicPeriod"/>
            </a:pPr>
            <a:r>
              <a:rPr lang="en-US" altLang="en-US" sz="2200">
                <a:solidFill>
                  <a:schemeClr val="tx1"/>
                </a:solidFill>
              </a:rPr>
              <a:t>Tujuan Bersama: mencari keuntungan bersama.</a:t>
            </a:r>
            <a:endParaRPr lang="en-US" altLang="en-US" sz="2200">
              <a:solidFill>
                <a:schemeClr val="tx1"/>
              </a:solidFill>
            </a:endParaRPr>
          </a:p>
          <a:p>
            <a:pPr marL="457200" indent="-457200" algn="just">
              <a:buFont typeface="+mj-lt"/>
              <a:buAutoNum type="arabicPeriod"/>
            </a:pPr>
            <a:r>
              <a:rPr lang="en-US" altLang="en-US" sz="2200">
                <a:solidFill>
                  <a:schemeClr val="tx1"/>
                </a:solidFill>
              </a:rPr>
              <a:t>Pembagian Hasil: keuntungan dan kerugian dibagi sesuai perjanjian.</a:t>
            </a:r>
            <a:endParaRPr lang="en-US" altLang="en-US" sz="2200">
              <a:solidFill>
                <a:schemeClr val="tx1"/>
              </a:solidFill>
            </a:endParaRPr>
          </a:p>
          <a:p>
            <a:pPr algn="just"/>
            <a:endParaRPr lang="en-US" altLang="en-US" sz="2200">
              <a:solidFill>
                <a:schemeClr val="tx1"/>
              </a:solidFill>
            </a:endParaRPr>
          </a:p>
          <a:p>
            <a:pPr algn="just"/>
            <a:r>
              <a:rPr lang="en-US" altLang="en-US" sz="2200">
                <a:solidFill>
                  <a:schemeClr val="tx1"/>
                </a:solidFill>
              </a:rPr>
              <a:t>Contoh: Dua akuntan bekerja sama dengan kontribusi keahlian dan biaya operasional, lalu membagi hasil sesuai kesepakatan.</a:t>
            </a:r>
            <a:endParaRPr lang="en-US" altLang="en-US" sz="2200">
              <a:solidFill>
                <a:schemeClr val="tx1"/>
              </a:solidFill>
            </a:endParaRPr>
          </a:p>
        </p:txBody>
      </p:sp>
    </p:spTree>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6060" y="693420"/>
            <a:ext cx="8744585" cy="5629275"/>
          </a:xfrm>
        </p:spPr>
        <p:txBody>
          <a:bodyPr>
            <a:noAutofit/>
          </a:bodyPr>
          <a:lstStyle/>
          <a:p>
            <a:pPr algn="ctr"/>
            <a:r>
              <a:rPr lang="en-US" altLang="en-US" sz="2200">
                <a:solidFill>
                  <a:schemeClr val="tx1"/>
                </a:solidFill>
              </a:rPr>
              <a:t>CIRI-CIRI PERSEKUTUAN PERDATA</a:t>
            </a:r>
            <a:endParaRPr lang="en-US" altLang="en-US" sz="2200">
              <a:solidFill>
                <a:schemeClr val="tx1"/>
              </a:solidFill>
            </a:endParaRPr>
          </a:p>
          <a:p>
            <a:pPr algn="just"/>
            <a:endParaRPr lang="en-US" altLang="en-US" sz="2200">
              <a:solidFill>
                <a:schemeClr val="tx1"/>
              </a:solidFill>
            </a:endParaRPr>
          </a:p>
          <a:p>
            <a:pPr marL="342900" indent="-342900" algn="just">
              <a:buFont typeface="Wingdings" panose="05000000000000000000" charset="0"/>
              <a:buChar char="v"/>
            </a:pPr>
            <a:r>
              <a:rPr lang="en-US" altLang="en-US" sz="2200">
                <a:solidFill>
                  <a:schemeClr val="tx1"/>
                </a:solidFill>
              </a:rPr>
              <a:t>Berdasarkan hubungan kepercayaan tinggi antar sekutu.</a:t>
            </a:r>
            <a:endParaRPr lang="en-US" altLang="en-US" sz="2200">
              <a:solidFill>
                <a:schemeClr val="tx1"/>
              </a:solidFill>
            </a:endParaRPr>
          </a:p>
          <a:p>
            <a:pPr marL="342900" indent="-342900" algn="just">
              <a:buFont typeface="Wingdings" panose="05000000000000000000" charset="0"/>
              <a:buChar char="v"/>
            </a:pPr>
            <a:r>
              <a:rPr lang="en-US" altLang="en-US" sz="2200">
                <a:solidFill>
                  <a:schemeClr val="tx1"/>
                </a:solidFill>
              </a:rPr>
              <a:t>Tidak memiliki status badan hukum.</a:t>
            </a:r>
            <a:endParaRPr lang="en-US" altLang="en-US" sz="2200">
              <a:solidFill>
                <a:schemeClr val="tx1"/>
              </a:solidFill>
            </a:endParaRPr>
          </a:p>
          <a:p>
            <a:pPr marL="342900" indent="-342900" algn="just">
              <a:buFont typeface="Wingdings" panose="05000000000000000000" charset="0"/>
              <a:buChar char="v"/>
            </a:pPr>
            <a:r>
              <a:rPr lang="en-US" altLang="en-US" sz="2200">
                <a:solidFill>
                  <a:schemeClr val="tx1"/>
                </a:solidFill>
              </a:rPr>
              <a:t>Kekayaan dan tanggung jawab melekat pada pribadi sekutu.</a:t>
            </a:r>
            <a:endParaRPr lang="en-US" altLang="en-US" sz="2200">
              <a:solidFill>
                <a:schemeClr val="tx1"/>
              </a:solidFill>
            </a:endParaRPr>
          </a:p>
          <a:p>
            <a:pPr marL="342900" indent="-342900" algn="just">
              <a:buFont typeface="Wingdings" panose="05000000000000000000" charset="0"/>
              <a:buChar char="v"/>
            </a:pPr>
            <a:r>
              <a:rPr lang="en-US" altLang="en-US" sz="2200">
                <a:solidFill>
                  <a:schemeClr val="tx1"/>
                </a:solidFill>
              </a:rPr>
              <a:t>Bersifat perjanjian konsensual, cukup dengan kesepakatan.</a:t>
            </a:r>
            <a:endParaRPr lang="en-US" altLang="en-US" sz="2200">
              <a:solidFill>
                <a:schemeClr val="tx1"/>
              </a:solidFill>
            </a:endParaRPr>
          </a:p>
          <a:p>
            <a:pPr marL="342900" indent="-342900" algn="just">
              <a:buFont typeface="Wingdings" panose="05000000000000000000" charset="0"/>
              <a:buChar char="v"/>
            </a:pPr>
            <a:r>
              <a:rPr lang="en-US" altLang="en-US" sz="2200">
                <a:solidFill>
                  <a:schemeClr val="tx1"/>
                </a:solidFill>
              </a:rPr>
              <a:t>Cocok untuk usaha kecil dan menengah berbasis profesi.</a:t>
            </a:r>
            <a:endParaRPr lang="en-US" altLang="en-US" sz="2200">
              <a:solidFill>
                <a:schemeClr val="tx1"/>
              </a:solidFill>
            </a:endParaRPr>
          </a:p>
          <a:p>
            <a:pPr algn="just"/>
            <a:r>
              <a:rPr lang="en-US" altLang="en-US" sz="2200">
                <a:solidFill>
                  <a:schemeClr val="tx1"/>
                </a:solidFill>
              </a:rPr>
              <a:t>Contoh: Firma hukum kecil yang beranggotakan dua atau tiga advokat.</a:t>
            </a:r>
            <a:endParaRPr lang="en-US" altLang="en-US" sz="2200">
              <a:solidFill>
                <a:schemeClr val="tx1"/>
              </a:solidFill>
            </a:endParaRPr>
          </a:p>
        </p:txBody>
      </p:sp>
    </p:spTree>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6060" y="693420"/>
            <a:ext cx="8744585" cy="5629275"/>
          </a:xfrm>
        </p:spPr>
        <p:txBody>
          <a:bodyPr>
            <a:noAutofit/>
          </a:bodyPr>
          <a:lstStyle/>
          <a:p>
            <a:pPr algn="ctr"/>
            <a:r>
              <a:rPr lang="en-US" altLang="en-US" sz="2200">
                <a:solidFill>
                  <a:schemeClr val="tx1"/>
                </a:solidFill>
              </a:rPr>
              <a:t>TUJUAN PERSEKUTUAN PERDATA</a:t>
            </a:r>
            <a:endParaRPr lang="en-US" altLang="en-US" sz="2200">
              <a:solidFill>
                <a:schemeClr val="tx1"/>
              </a:solidFill>
            </a:endParaRPr>
          </a:p>
          <a:p>
            <a:pPr algn="just"/>
            <a:endParaRPr lang="en-US" altLang="en-US" sz="2200">
              <a:solidFill>
                <a:schemeClr val="tx1"/>
              </a:solidFill>
            </a:endParaRPr>
          </a:p>
          <a:p>
            <a:pPr marL="457200" indent="-457200" algn="just">
              <a:buFont typeface="+mj-lt"/>
              <a:buAutoNum type="arabicPeriod"/>
            </a:pPr>
            <a:r>
              <a:rPr lang="en-US" altLang="en-US" sz="2200">
                <a:solidFill>
                  <a:schemeClr val="tx1"/>
                </a:solidFill>
              </a:rPr>
              <a:t>Menggabungkan Modal dan Keahlian: agar usaha lebih efisien.</a:t>
            </a:r>
            <a:endParaRPr lang="en-US" altLang="en-US" sz="2200">
              <a:solidFill>
                <a:schemeClr val="tx1"/>
              </a:solidFill>
            </a:endParaRPr>
          </a:p>
          <a:p>
            <a:pPr marL="457200" indent="-457200" algn="just">
              <a:buFont typeface="+mj-lt"/>
              <a:buAutoNum type="arabicPeriod"/>
            </a:pPr>
            <a:r>
              <a:rPr lang="en-US" altLang="en-US" sz="2200">
                <a:solidFill>
                  <a:schemeClr val="tx1"/>
                </a:solidFill>
              </a:rPr>
              <a:t>Mencapai Keuntungan Bersama: keuntungan dibagi sesuai kontribusi.</a:t>
            </a:r>
            <a:endParaRPr lang="en-US" altLang="en-US" sz="2200">
              <a:solidFill>
                <a:schemeClr val="tx1"/>
              </a:solidFill>
            </a:endParaRPr>
          </a:p>
          <a:p>
            <a:pPr marL="457200" indent="-457200" algn="just">
              <a:buFont typeface="+mj-lt"/>
              <a:buAutoNum type="arabicPeriod"/>
            </a:pPr>
            <a:r>
              <a:rPr lang="en-US" altLang="en-US" sz="2200">
                <a:solidFill>
                  <a:schemeClr val="tx1"/>
                </a:solidFill>
              </a:rPr>
              <a:t>Memperluas Jangkauan Usaha: kolaborasi memperbesar peluang proyek.</a:t>
            </a:r>
            <a:endParaRPr lang="en-US" altLang="en-US" sz="2200">
              <a:solidFill>
                <a:schemeClr val="tx1"/>
              </a:solidFill>
            </a:endParaRPr>
          </a:p>
          <a:p>
            <a:pPr marL="457200" indent="-457200" algn="just">
              <a:buFont typeface="+mj-lt"/>
              <a:buAutoNum type="arabicPeriod"/>
            </a:pPr>
            <a:r>
              <a:rPr lang="en-US" altLang="en-US" sz="2200">
                <a:solidFill>
                  <a:schemeClr val="tx1"/>
                </a:solidFill>
              </a:rPr>
              <a:t>Mengembangkan Profesi: memungkinkan profesional berbagi keahlian.</a:t>
            </a:r>
            <a:endParaRPr lang="en-US" altLang="en-US" sz="2200">
              <a:solidFill>
                <a:schemeClr val="tx1"/>
              </a:solidFill>
            </a:endParaRPr>
          </a:p>
          <a:p>
            <a:pPr algn="just"/>
            <a:endParaRPr lang="en-US" altLang="en-US" sz="2200">
              <a:solidFill>
                <a:schemeClr val="tx1"/>
              </a:solidFill>
            </a:endParaRPr>
          </a:p>
          <a:p>
            <a:pPr algn="just"/>
            <a:r>
              <a:rPr lang="en-US" altLang="en-US" sz="2200">
                <a:solidFill>
                  <a:schemeClr val="tx1"/>
                </a:solidFill>
              </a:rPr>
              <a:t>Contoh: Dua notaris bekerja sama agar pelayanan kepada klien lebih cepat dan efisien.</a:t>
            </a:r>
            <a:endParaRPr lang="en-US" altLang="en-US" sz="2200">
              <a:solidFill>
                <a:schemeClr val="tx1"/>
              </a:solidFill>
            </a:endParaRPr>
          </a:p>
        </p:txBody>
      </p:sp>
    </p:spTree>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6060" y="693420"/>
            <a:ext cx="8744585" cy="5629275"/>
          </a:xfrm>
        </p:spPr>
        <p:txBody>
          <a:bodyPr>
            <a:noAutofit/>
          </a:bodyPr>
          <a:lstStyle/>
          <a:p>
            <a:pPr algn="ctr"/>
            <a:r>
              <a:rPr lang="en-US" altLang="en-US" sz="2200">
                <a:solidFill>
                  <a:schemeClr val="tx1"/>
                </a:solidFill>
              </a:rPr>
              <a:t>JENIS-JENIS PERSEKUTUAN PERDATA</a:t>
            </a:r>
            <a:endParaRPr lang="en-US" altLang="en-US" sz="2200">
              <a:solidFill>
                <a:schemeClr val="tx1"/>
              </a:solidFill>
            </a:endParaRPr>
          </a:p>
          <a:p>
            <a:pPr algn="just"/>
            <a:endParaRPr lang="en-US" altLang="en-US" sz="2200">
              <a:solidFill>
                <a:schemeClr val="tx1"/>
              </a:solidFill>
            </a:endParaRPr>
          </a:p>
          <a:p>
            <a:pPr marL="457200" indent="-457200" algn="just">
              <a:buFont typeface="+mj-lt"/>
              <a:buAutoNum type="arabicPeriod"/>
            </a:pPr>
            <a:r>
              <a:rPr lang="en-US" altLang="en-US" sz="2200">
                <a:solidFill>
                  <a:schemeClr val="tx1"/>
                </a:solidFill>
              </a:rPr>
              <a:t>Persekutuan Umum: mencakup seluruh harta dan keuntungan sekutu. Contoh: dua saudara menggabungkan seluruh aset keluarga untuk usaha dagang.</a:t>
            </a:r>
            <a:endParaRPr lang="en-US" altLang="en-US" sz="2200">
              <a:solidFill>
                <a:schemeClr val="tx1"/>
              </a:solidFill>
            </a:endParaRPr>
          </a:p>
          <a:p>
            <a:pPr algn="just"/>
            <a:endParaRPr lang="en-US" altLang="en-US" sz="2200">
              <a:solidFill>
                <a:schemeClr val="tx1"/>
              </a:solidFill>
            </a:endParaRPr>
          </a:p>
          <a:p>
            <a:pPr marL="457200" indent="-457200" algn="just">
              <a:buFont typeface="+mj-lt"/>
              <a:buAutoNum type="arabicPeriod" startAt="2"/>
            </a:pPr>
            <a:r>
              <a:rPr lang="en-US" altLang="en-US" sz="2200">
                <a:solidFill>
                  <a:schemeClr val="tx1"/>
                </a:solidFill>
              </a:rPr>
              <a:t>Persekutuan Khusus: hanya terbatas pada satu objek atau proyek tertentu. Contoh: dua kontraktor bekerja sama membangun satu proyek gedung pemerintah.</a:t>
            </a:r>
            <a:endParaRPr lang="en-US" altLang="en-US" sz="2200">
              <a:solidFill>
                <a:schemeClr val="tx1"/>
              </a:solidFill>
            </a:endParaRPr>
          </a:p>
          <a:p>
            <a:pPr algn="just"/>
            <a:endParaRPr lang="en-US" altLang="en-US" sz="2200">
              <a:solidFill>
                <a:schemeClr val="tx1"/>
              </a:solidFill>
            </a:endParaRPr>
          </a:p>
          <a:p>
            <a:pPr algn="just"/>
            <a:r>
              <a:rPr lang="en-US" altLang="en-US" sz="2200">
                <a:solidFill>
                  <a:schemeClr val="tx1"/>
                </a:solidFill>
              </a:rPr>
              <a:t>Jenis kedua ini paling sering digunakan dalam praktik bisnis modern.</a:t>
            </a:r>
            <a:endParaRPr lang="en-US" altLang="en-US" sz="2200">
              <a:solidFill>
                <a:schemeClr val="tx1"/>
              </a:solidFill>
            </a:endParaRPr>
          </a:p>
        </p:txBody>
      </p:sp>
    </p:spTree>
  </p:cSld>
  <p:clrMapOvr>
    <a:masterClrMapping/>
  </p:clrMapOvr>
  <p:transition spd="slow">
    <p:fade thruBlk="1"/>
  </p:transition>
</p:sld>
</file>

<file path=ppt/tags/tag1.xml><?xml version="1.0" encoding="utf-8"?>
<p:tagLst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2.xml><?xml version="1.0" encoding="utf-8"?>
<p:tagLst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10910</Words>
  <Application>WPS Presentation</Application>
  <PresentationFormat>On-screen Show (4:3)</PresentationFormat>
  <Paragraphs>223</Paragraphs>
  <Slides>26</Slides>
  <Notes>1</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26</vt:i4>
      </vt:variant>
    </vt:vector>
  </HeadingPairs>
  <TitlesOfParts>
    <vt:vector size="36" baseType="lpstr">
      <vt:lpstr>Arial</vt:lpstr>
      <vt:lpstr>SimSun</vt:lpstr>
      <vt:lpstr>Wingdings</vt:lpstr>
      <vt:lpstr>Calibri</vt:lpstr>
      <vt:lpstr>Times New Roman</vt:lpstr>
      <vt:lpstr>Cambria</vt:lpstr>
      <vt:lpstr>Wingdings</vt:lpstr>
      <vt:lpstr>Microsoft YaHei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IBI Darmajaya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Intan Meitasari</cp:lastModifiedBy>
  <cp:revision>536</cp:revision>
  <cp:lastPrinted>2017-08-29T02:54:00Z</cp:lastPrinted>
  <dcterms:created xsi:type="dcterms:W3CDTF">2010-04-18T12:06:00Z</dcterms:created>
  <dcterms:modified xsi:type="dcterms:W3CDTF">2025-10-16T09:29:27Z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63FF5585FBAC497AA5C1E1856302071D_12</vt:lpwstr>
  </property>
  <property fmtid="{D5CDD505-2E9C-101B-9397-08002B2CF9AE}" pid="3" name="KSOProductBuildVer">
    <vt:lpwstr>1033-12.2.0.22549</vt:lpwstr>
  </property>
</Properties>
</file>