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351" r:id="rId5"/>
    <p:sldId id="352" r:id="rId6"/>
    <p:sldId id="339" r:id="rId7"/>
    <p:sldId id="343" r:id="rId8"/>
    <p:sldId id="353" r:id="rId9"/>
    <p:sldId id="344" r:id="rId10"/>
    <p:sldId id="354" r:id="rId11"/>
    <p:sldId id="355" r:id="rId12"/>
    <p:sldId id="356" r:id="rId13"/>
    <p:sldId id="357" r:id="rId14"/>
    <p:sldId id="358" r:id="rId15"/>
    <p:sldId id="333" r:id="rId16"/>
    <p:sldId id="359" r:id="rId17"/>
    <p:sldId id="347" r:id="rId18"/>
    <p:sldId id="360" r:id="rId19"/>
    <p:sldId id="300" r:id="rId20"/>
    <p:sldId id="323" r:id="rId21"/>
    <p:sldId id="322" r:id="rId22"/>
    <p:sldId id="303" r:id="rId23"/>
    <p:sldId id="320" r:id="rId24"/>
    <p:sldId id="321" r:id="rId25"/>
    <p:sldId id="304" r:id="rId26"/>
    <p:sldId id="362" r:id="rId27"/>
    <p:sldId id="306" r:id="rId28"/>
    <p:sldId id="334" r:id="rId29"/>
    <p:sldId id="307" r:id="rId30"/>
    <p:sldId id="309" r:id="rId31"/>
    <p:sldId id="310" r:id="rId32"/>
    <p:sldId id="312" r:id="rId33"/>
    <p:sldId id="330" r:id="rId34"/>
    <p:sldId id="316" r:id="rId35"/>
  </p:sldIdLst>
  <p:sldSz cx="12192000" cy="6858000"/>
  <p:notesSz cx="7045325" cy="9345295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309" autoAdjust="0"/>
  </p:normalViewPr>
  <p:slideViewPr>
    <p:cSldViewPr showGuides="1">
      <p:cViewPr varScale="1">
        <p:scale>
          <a:sx n="121" d="100"/>
          <a:sy n="121" d="100"/>
        </p:scale>
        <p:origin x="36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cxnId="{3A990A3C-5249-4407-B968-31B913358DD4}" type="parTrans">
      <dgm:prSet/>
      <dgm:spPr/>
      <dgm:t>
        <a:bodyPr/>
        <a:lstStyle/>
        <a:p>
          <a:endParaRPr lang="en-ID"/>
        </a:p>
      </dgm:t>
    </dgm:pt>
    <dgm:pt modelId="{79890E06-0657-485E-BE80-4820D6CED3C3}" cxnId="{3A990A3C-5249-4407-B968-31B913358DD4}" type="sibTrans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cxnId="{FC6163B0-E46F-4218-9D8D-9B654A32E80E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cxnId="{FC6163B0-E46F-4218-9D8D-9B654A32E80E}" type="sibTrans">
      <dgm:prSet/>
      <dgm:spPr/>
      <dgm:t>
        <a:bodyPr/>
        <a:lstStyle/>
        <a:p>
          <a:endParaRPr lang="en-ID"/>
        </a:p>
      </dgm:t>
    </dgm:pt>
    <dgm:pt modelId="{6B51BB2C-99BA-4918-8014-19CDCBA1D901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FAFAB9-216B-4752-9327-D7D5D77EFDCF}" cxnId="{FDA446E4-667C-456F-B7E0-A72C13FC5840}" type="parTrans">
      <dgm:prSet/>
      <dgm:spPr/>
      <dgm:t>
        <a:bodyPr/>
        <a:lstStyle/>
        <a:p>
          <a:endParaRPr lang="en-ID"/>
        </a:p>
      </dgm:t>
    </dgm:pt>
    <dgm:pt modelId="{0D6ADD21-D56D-4A02-BD0B-58C411B49EFA}" cxnId="{FDA446E4-667C-456F-B7E0-A72C13FC5840}" type="sibTrans">
      <dgm:prSet/>
      <dgm:spPr/>
      <dgm:t>
        <a:bodyPr/>
        <a:lstStyle/>
        <a:p>
          <a:endParaRPr lang="en-ID"/>
        </a:p>
      </dgm:t>
    </dgm:pt>
    <dgm:pt modelId="{298AC7D0-291F-4000-BB7C-7A9C6BE68B3F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A456C-1E99-4C86-AAED-ABE22249EA44}" cxnId="{6C2F3784-E26C-4586-A7DA-C837C81FB0FE}" type="parTrans">
      <dgm:prSet/>
      <dgm:spPr/>
      <dgm:t>
        <a:bodyPr/>
        <a:lstStyle/>
        <a:p>
          <a:endParaRPr lang="en-ID"/>
        </a:p>
      </dgm:t>
    </dgm:pt>
    <dgm:pt modelId="{FC174F26-A06F-4440-A40B-0BB8892524AD}" cxnId="{6C2F3784-E26C-4586-A7DA-C837C81FB0FE}" type="sibTrans">
      <dgm:prSet/>
      <dgm:spPr/>
      <dgm:t>
        <a:bodyPr/>
        <a:lstStyle/>
        <a:p>
          <a:endParaRPr lang="en-ID"/>
        </a:p>
      </dgm:t>
    </dgm:pt>
    <dgm:pt modelId="{5FD16722-F268-4297-AE0D-F0F6A8EC0743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48817D-A68A-4C18-9457-6D1DE97A2D4C}" cxnId="{796B1F31-7241-4148-8AC4-D88A0729491A}" type="parTrans">
      <dgm:prSet/>
      <dgm:spPr/>
      <dgm:t>
        <a:bodyPr/>
        <a:lstStyle/>
        <a:p>
          <a:endParaRPr lang="en-ID"/>
        </a:p>
      </dgm:t>
    </dgm:pt>
    <dgm:pt modelId="{964A42E2-197C-4CE1-9B4B-90D8BAA22712}" cxnId="{796B1F31-7241-4148-8AC4-D88A0729491A}" type="sibTrans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33302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 custScaleX="182045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CBBF9C8-7D14-4094-B517-ECB89D0C54F7}" type="pres">
      <dgm:prSet presAssocID="{B5FAFAB9-216B-4752-9327-D7D5D77EFDCF}" presName="conn2-1" presStyleLbl="parChTrans1D2" presStyleIdx="1" presStyleCnt="4"/>
      <dgm:spPr/>
    </dgm:pt>
    <dgm:pt modelId="{35C4ADEA-34AD-4D23-867C-1E166EB3BEC5}" type="pres">
      <dgm:prSet presAssocID="{B5FAFAB9-216B-4752-9327-D7D5D77EFDCF}" presName="connTx" presStyleLbl="parChTrans1D2" presStyleIdx="1" presStyleCnt="4"/>
      <dgm:spPr/>
    </dgm:pt>
    <dgm:pt modelId="{459CCA00-62BA-4D5C-BA24-5AA862C2C142}" type="pres">
      <dgm:prSet presAssocID="{6B51BB2C-99BA-4918-8014-19CDCBA1D901}" presName="root2" presStyleCnt="0"/>
      <dgm:spPr/>
    </dgm:pt>
    <dgm:pt modelId="{A0F62BBA-2A20-48F7-A370-2DCEA239E748}" type="pres">
      <dgm:prSet presAssocID="{6B51BB2C-99BA-4918-8014-19CDCBA1D901}" presName="LevelTwoTextNode" presStyleLbl="node2" presStyleIdx="1" presStyleCnt="4" custScaleX="182045">
        <dgm:presLayoutVars>
          <dgm:chPref val="3"/>
        </dgm:presLayoutVars>
      </dgm:prSet>
      <dgm:spPr/>
    </dgm:pt>
    <dgm:pt modelId="{95AD1E09-EDB4-4928-9D9E-FE19D6720653}" type="pres">
      <dgm:prSet presAssocID="{6B51BB2C-99BA-4918-8014-19CDCBA1D901}" presName="level3hierChild" presStyleCnt="0"/>
      <dgm:spPr/>
    </dgm:pt>
    <dgm:pt modelId="{C7653033-6087-4713-8FBF-D08C88F63090}" type="pres">
      <dgm:prSet presAssocID="{083A456C-1E99-4C86-AAED-ABE22249EA44}" presName="conn2-1" presStyleLbl="parChTrans1D2" presStyleIdx="2" presStyleCnt="4"/>
      <dgm:spPr/>
    </dgm:pt>
    <dgm:pt modelId="{6F310DD9-4FB1-4558-A833-A559173932D3}" type="pres">
      <dgm:prSet presAssocID="{083A456C-1E99-4C86-AAED-ABE22249EA44}" presName="connTx" presStyleLbl="parChTrans1D2" presStyleIdx="2" presStyleCnt="4"/>
      <dgm:spPr/>
    </dgm:pt>
    <dgm:pt modelId="{C20C943F-B502-4B79-9CBA-726ECB81E523}" type="pres">
      <dgm:prSet presAssocID="{298AC7D0-291F-4000-BB7C-7A9C6BE68B3F}" presName="root2" presStyleCnt="0"/>
      <dgm:spPr/>
    </dgm:pt>
    <dgm:pt modelId="{D5EBBCC3-E949-4D91-A458-20B34AB57F46}" type="pres">
      <dgm:prSet presAssocID="{298AC7D0-291F-4000-BB7C-7A9C6BE68B3F}" presName="LevelTwoTextNode" presStyleLbl="node2" presStyleIdx="2" presStyleCnt="4" custScaleX="182045">
        <dgm:presLayoutVars>
          <dgm:chPref val="3"/>
        </dgm:presLayoutVars>
      </dgm:prSet>
      <dgm:spPr/>
    </dgm:pt>
    <dgm:pt modelId="{9AE8A917-88D6-4B02-B1CE-F1FBBCBDBF26}" type="pres">
      <dgm:prSet presAssocID="{298AC7D0-291F-4000-BB7C-7A9C6BE68B3F}" presName="level3hierChild" presStyleCnt="0"/>
      <dgm:spPr/>
    </dgm:pt>
    <dgm:pt modelId="{62A7C984-1331-411B-86C2-99047AC7A39A}" type="pres">
      <dgm:prSet presAssocID="{DC48817D-A68A-4C18-9457-6D1DE97A2D4C}" presName="conn2-1" presStyleLbl="parChTrans1D2" presStyleIdx="3" presStyleCnt="4"/>
      <dgm:spPr/>
    </dgm:pt>
    <dgm:pt modelId="{39DEB731-F8B0-4AD0-BC7D-73B6738ABD5D}" type="pres">
      <dgm:prSet presAssocID="{DC48817D-A68A-4C18-9457-6D1DE97A2D4C}" presName="connTx" presStyleLbl="parChTrans1D2" presStyleIdx="3" presStyleCnt="4"/>
      <dgm:spPr/>
    </dgm:pt>
    <dgm:pt modelId="{6975C86D-9A97-4C78-B957-4ED9C37EDB92}" type="pres">
      <dgm:prSet presAssocID="{5FD16722-F268-4297-AE0D-F0F6A8EC0743}" presName="root2" presStyleCnt="0"/>
      <dgm:spPr/>
    </dgm:pt>
    <dgm:pt modelId="{19E25335-40A6-4B64-B13A-2855ADE92291}" type="pres">
      <dgm:prSet presAssocID="{5FD16722-F268-4297-AE0D-F0F6A8EC0743}" presName="LevelTwoTextNode" presStyleLbl="node2" presStyleIdx="3" presStyleCnt="4" custScaleX="182045">
        <dgm:presLayoutVars>
          <dgm:chPref val="3"/>
        </dgm:presLayoutVars>
      </dgm:prSet>
      <dgm:spPr/>
    </dgm:pt>
    <dgm:pt modelId="{7A81C18D-2DD3-426A-B129-110699F65B36}" type="pres">
      <dgm:prSet presAssocID="{5FD16722-F268-4297-AE0D-F0F6A8EC0743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08BFFF27-C66F-462C-B524-D06E2AA936B2}" type="presOf" srcId="{083A456C-1E99-4C86-AAED-ABE22249EA44}" destId="{C7653033-6087-4713-8FBF-D08C88F63090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796B1F31-7241-4148-8AC4-D88A0729491A}" srcId="{F23A27FB-D3F9-47E0-8F78-02A76C121DFC}" destId="{5FD16722-F268-4297-AE0D-F0F6A8EC0743}" srcOrd="3" destOrd="0" parTransId="{DC48817D-A68A-4C18-9457-6D1DE97A2D4C}" sibTransId="{964A42E2-197C-4CE1-9B4B-90D8BAA22712}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77B40B4C-567E-4C65-BC26-7F8A41AD870A}" type="presOf" srcId="{298AC7D0-291F-4000-BB7C-7A9C6BE68B3F}" destId="{D5EBBCC3-E949-4D91-A458-20B34AB57F46}" srcOrd="0" destOrd="0" presId="urn:microsoft.com/office/officeart/2005/8/layout/hierarchy2"/>
    <dgm:cxn modelId="{C0F6344E-0AFE-440E-825A-99ED96480A48}" type="presOf" srcId="{DC48817D-A68A-4C18-9457-6D1DE97A2D4C}" destId="{62A7C984-1331-411B-86C2-99047AC7A39A}" srcOrd="0" destOrd="0" presId="urn:microsoft.com/office/officeart/2005/8/layout/hierarchy2"/>
    <dgm:cxn modelId="{E319EC5E-D26B-4F86-B12F-7D8CE5812967}" type="presOf" srcId="{5FD16722-F268-4297-AE0D-F0F6A8EC0743}" destId="{19E25335-40A6-4B64-B13A-2855ADE92291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C2F3784-E26C-4586-A7DA-C837C81FB0FE}" srcId="{F23A27FB-D3F9-47E0-8F78-02A76C121DFC}" destId="{298AC7D0-291F-4000-BB7C-7A9C6BE68B3F}" srcOrd="2" destOrd="0" parTransId="{083A456C-1E99-4C86-AAED-ABE22249EA44}" sibTransId="{FC174F26-A06F-4440-A40B-0BB8892524AD}"/>
    <dgm:cxn modelId="{ABA0B387-AFE7-49E5-B6CF-48EAD01CDB9A}" type="presOf" srcId="{083A456C-1E99-4C86-AAED-ABE22249EA44}" destId="{6F310DD9-4FB1-4558-A833-A559173932D3}" srcOrd="1" destOrd="0" presId="urn:microsoft.com/office/officeart/2005/8/layout/hierarchy2"/>
    <dgm:cxn modelId="{9D14368A-5B33-4FF6-96E2-4BDEE4754013}" type="presOf" srcId="{B5FAFAB9-216B-4752-9327-D7D5D77EFDCF}" destId="{35C4ADEA-34AD-4D23-867C-1E166EB3BEC5}" srcOrd="1" destOrd="0" presId="urn:microsoft.com/office/officeart/2005/8/layout/hierarchy2"/>
    <dgm:cxn modelId="{2D080595-1E0F-4DA2-AC0A-E914B06521FF}" type="presOf" srcId="{B5FAFAB9-216B-4752-9327-D7D5D77EFDCF}" destId="{BCBBF9C8-7D14-4094-B517-ECB89D0C54F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EE60AEBE-A97D-4C4B-B6DC-6430ECB9078B}" type="presOf" srcId="{6B51BB2C-99BA-4918-8014-19CDCBA1D901}" destId="{A0F62BBA-2A20-48F7-A370-2DCEA239E748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3EDD04D7-8685-4595-9CB2-CD643FD94209}" type="presOf" srcId="{DC48817D-A68A-4C18-9457-6D1DE97A2D4C}" destId="{39DEB731-F8B0-4AD0-BC7D-73B6738ABD5D}" srcOrd="1" destOrd="0" presId="urn:microsoft.com/office/officeart/2005/8/layout/hierarchy2"/>
    <dgm:cxn modelId="{FDA446E4-667C-456F-B7E0-A72C13FC5840}" srcId="{F23A27FB-D3F9-47E0-8F78-02A76C121DFC}" destId="{6B51BB2C-99BA-4918-8014-19CDCBA1D901}" srcOrd="1" destOrd="0" parTransId="{B5FAFAB9-216B-4752-9327-D7D5D77EFDCF}" sibTransId="{0D6ADD21-D56D-4A02-BD0B-58C411B49EFA}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90BE41DF-F6CD-4E7F-B407-B9DF596BD7C9}" type="presParOf" srcId="{A84F3035-BD49-4A32-A9FC-0C7F51EF0B93}" destId="{BCBBF9C8-7D14-4094-B517-ECB89D0C54F7}" srcOrd="2" destOrd="0" presId="urn:microsoft.com/office/officeart/2005/8/layout/hierarchy2"/>
    <dgm:cxn modelId="{C525F700-9EB4-4135-9BF6-190E73CF6EA4}" type="presParOf" srcId="{BCBBF9C8-7D14-4094-B517-ECB89D0C54F7}" destId="{35C4ADEA-34AD-4D23-867C-1E166EB3BEC5}" srcOrd="0" destOrd="0" presId="urn:microsoft.com/office/officeart/2005/8/layout/hierarchy2"/>
    <dgm:cxn modelId="{C57FC2DC-0B6F-4896-9C33-437E3C9EFB39}" type="presParOf" srcId="{A84F3035-BD49-4A32-A9FC-0C7F51EF0B93}" destId="{459CCA00-62BA-4D5C-BA24-5AA862C2C142}" srcOrd="3" destOrd="0" presId="urn:microsoft.com/office/officeart/2005/8/layout/hierarchy2"/>
    <dgm:cxn modelId="{E086A6F2-06D5-4BD1-83D0-3B347DA7235D}" type="presParOf" srcId="{459CCA00-62BA-4D5C-BA24-5AA862C2C142}" destId="{A0F62BBA-2A20-48F7-A370-2DCEA239E748}" srcOrd="0" destOrd="0" presId="urn:microsoft.com/office/officeart/2005/8/layout/hierarchy2"/>
    <dgm:cxn modelId="{C459E9A3-DEBE-42F6-B7E8-A2ABD1A0B0F8}" type="presParOf" srcId="{459CCA00-62BA-4D5C-BA24-5AA862C2C142}" destId="{95AD1E09-EDB4-4928-9D9E-FE19D6720653}" srcOrd="1" destOrd="0" presId="urn:microsoft.com/office/officeart/2005/8/layout/hierarchy2"/>
    <dgm:cxn modelId="{FE350257-0817-444D-9BC7-2B7718AD562C}" type="presParOf" srcId="{A84F3035-BD49-4A32-A9FC-0C7F51EF0B93}" destId="{C7653033-6087-4713-8FBF-D08C88F63090}" srcOrd="4" destOrd="0" presId="urn:microsoft.com/office/officeart/2005/8/layout/hierarchy2"/>
    <dgm:cxn modelId="{AE93BEB2-D61A-4249-B598-6F221B431564}" type="presParOf" srcId="{C7653033-6087-4713-8FBF-D08C88F63090}" destId="{6F310DD9-4FB1-4558-A833-A559173932D3}" srcOrd="0" destOrd="0" presId="urn:microsoft.com/office/officeart/2005/8/layout/hierarchy2"/>
    <dgm:cxn modelId="{B49D7DF9-EF3E-413C-8A5F-F64488816288}" type="presParOf" srcId="{A84F3035-BD49-4A32-A9FC-0C7F51EF0B93}" destId="{C20C943F-B502-4B79-9CBA-726ECB81E523}" srcOrd="5" destOrd="0" presId="urn:microsoft.com/office/officeart/2005/8/layout/hierarchy2"/>
    <dgm:cxn modelId="{A5951195-3943-4DF5-B71A-7172A9081E46}" type="presParOf" srcId="{C20C943F-B502-4B79-9CBA-726ECB81E523}" destId="{D5EBBCC3-E949-4D91-A458-20B34AB57F46}" srcOrd="0" destOrd="0" presId="urn:microsoft.com/office/officeart/2005/8/layout/hierarchy2"/>
    <dgm:cxn modelId="{90B7C969-72A4-40B7-A517-F14C4A27E5F8}" type="presParOf" srcId="{C20C943F-B502-4B79-9CBA-726ECB81E523}" destId="{9AE8A917-88D6-4B02-B1CE-F1FBBCBDBF26}" srcOrd="1" destOrd="0" presId="urn:microsoft.com/office/officeart/2005/8/layout/hierarchy2"/>
    <dgm:cxn modelId="{55B93019-3011-43C2-BAC7-4C98A2F9E4AD}" type="presParOf" srcId="{A84F3035-BD49-4A32-A9FC-0C7F51EF0B93}" destId="{62A7C984-1331-411B-86C2-99047AC7A39A}" srcOrd="6" destOrd="0" presId="urn:microsoft.com/office/officeart/2005/8/layout/hierarchy2"/>
    <dgm:cxn modelId="{90B66819-81B6-44A7-A355-4543ABA98695}" type="presParOf" srcId="{62A7C984-1331-411B-86C2-99047AC7A39A}" destId="{39DEB731-F8B0-4AD0-BC7D-73B6738ABD5D}" srcOrd="0" destOrd="0" presId="urn:microsoft.com/office/officeart/2005/8/layout/hierarchy2"/>
    <dgm:cxn modelId="{EFB83EB1-CCF7-41DF-B98B-51C90DCEC896}" type="presParOf" srcId="{A84F3035-BD49-4A32-A9FC-0C7F51EF0B93}" destId="{6975C86D-9A97-4C78-B957-4ED9C37EDB92}" srcOrd="7" destOrd="0" presId="urn:microsoft.com/office/officeart/2005/8/layout/hierarchy2"/>
    <dgm:cxn modelId="{04C2AD70-1E4C-4CE7-984B-09E011D6726F}" type="presParOf" srcId="{6975C86D-9A97-4C78-B957-4ED9C37EDB92}" destId="{19E25335-40A6-4B64-B13A-2855ADE92291}" srcOrd="0" destOrd="0" presId="urn:microsoft.com/office/officeart/2005/8/layout/hierarchy2"/>
    <dgm:cxn modelId="{9CD0CCA9-8E7C-43B9-A79A-11BDB6B236C1}" type="presParOf" srcId="{6975C86D-9A97-4C78-B957-4ED9C37EDB92}" destId="{7A81C18D-2DD3-426A-B129-110699F65B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/>
            <a:t>Administrasi yg berobjek kenegaraan </a:t>
          </a:r>
          <a:r>
            <a:rPr lang="en-US" i="1"/>
            <a:t>(public administration)</a:t>
          </a:r>
          <a:endParaRPr lang="en-ID" i="1" dirty="0"/>
        </a:p>
      </dgm:t>
    </dgm:pt>
    <dgm:pt modelId="{24A875FB-3E6B-4D38-B594-15F3C35364BD}" cxnId="{7DCF6BF2-EF83-4A23-B8A5-4040DD4948F1}" type="parTrans">
      <dgm:prSet/>
      <dgm:spPr/>
      <dgm:t>
        <a:bodyPr/>
        <a:lstStyle/>
        <a:p>
          <a:endParaRPr lang="en-ID"/>
        </a:p>
      </dgm:t>
    </dgm:pt>
    <dgm:pt modelId="{C8D36193-99E2-4EB3-B4A1-8A8816D0CA97}" cxnId="{7DCF6BF2-EF83-4A23-B8A5-4040DD4948F1}" type="sibTrans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/>
            <a:t>Administrasi yg berobjek privat/bisnis </a:t>
          </a:r>
          <a:r>
            <a:rPr lang="en-US" i="1"/>
            <a:t>(business administration)</a:t>
          </a:r>
          <a:endParaRPr lang="en-ID" i="1" dirty="0"/>
        </a:p>
      </dgm:t>
    </dgm:pt>
    <dgm:pt modelId="{704611BE-F424-47E1-8453-CA3B604FE6AE}" cxnId="{F85109C7-21B0-430D-B297-CB5ECF4ED9BE}" type="parTrans">
      <dgm:prSet/>
      <dgm:spPr/>
      <dgm:t>
        <a:bodyPr/>
        <a:lstStyle/>
        <a:p>
          <a:endParaRPr lang="en-ID"/>
        </a:p>
      </dgm:t>
    </dgm:pt>
    <dgm:pt modelId="{D6004A19-9B69-4932-9B3F-B63DDEF83521}" cxnId="{F85109C7-21B0-430D-B297-CB5ECF4ED9BE}" type="sibTrans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/>
            <a:t>Administrasi yg berobjek internasional</a:t>
          </a:r>
          <a:endParaRPr lang="en-ID" dirty="0"/>
        </a:p>
      </dgm:t>
    </dgm:pt>
    <dgm:pt modelId="{13552869-285E-498A-BD28-F156494E15A5}" cxnId="{9A10DD6D-8A4C-4BCE-A15E-5F51981C2468}" type="parTrans">
      <dgm:prSet/>
      <dgm:spPr/>
      <dgm:t>
        <a:bodyPr/>
        <a:lstStyle/>
        <a:p>
          <a:endParaRPr lang="en-ID"/>
        </a:p>
      </dgm:t>
    </dgm:pt>
    <dgm:pt modelId="{9427175A-1D05-49FF-8DAE-6176E5EFEE22}" cxnId="{9A10DD6D-8A4C-4BCE-A15E-5F51981C2468}" type="sibTrans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3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3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3" custScaleX="149953">
        <dgm:presLayoutVars>
          <dgm:bulletEnabled val="1"/>
        </dgm:presLayoutVars>
      </dgm:prSet>
      <dgm:spPr/>
    </dgm:pt>
  </dgm:ptLst>
  <dgm:cxnLst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cxnId="{3A990A3C-5249-4407-B968-31B913358DD4}" type="parTrans">
      <dgm:prSet/>
      <dgm:spPr/>
      <dgm:t>
        <a:bodyPr/>
        <a:lstStyle/>
        <a:p>
          <a:endParaRPr lang="en-ID"/>
        </a:p>
      </dgm:t>
    </dgm:pt>
    <dgm:pt modelId="{79890E06-0657-485E-BE80-4820D6CED3C3}" cxnId="{3A990A3C-5249-4407-B968-31B913358DD4}" type="sibTrans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cxnId="{FC6163B0-E46F-4218-9D8D-9B654A32E80E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cxnId="{FC6163B0-E46F-4218-9D8D-9B654A32E80E}" type="sibTrans">
      <dgm:prSet/>
      <dgm:spPr/>
      <dgm:t>
        <a:bodyPr/>
        <a:lstStyle/>
        <a:p>
          <a:endParaRPr lang="en-ID"/>
        </a:p>
      </dgm:t>
    </dgm:pt>
    <dgm:pt modelId="{A137CA1E-2F36-42CC-B7DB-A28CECD1A558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769C3A-A28F-4FC1-A518-C213F0CA0BE5}" cxnId="{CE278816-320B-446F-806D-9D49547C3D6D}" type="parTrans">
      <dgm:prSet/>
      <dgm:spPr/>
      <dgm:t>
        <a:bodyPr/>
        <a:lstStyle/>
        <a:p>
          <a:endParaRPr lang="en-ID"/>
        </a:p>
      </dgm:t>
    </dgm:pt>
    <dgm:pt modelId="{9496CB5E-F2DF-48A1-BB08-CED0C5A257ED}" cxnId="{CE278816-320B-446F-806D-9D49547C3D6D}" type="sibTrans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27084" custScaleY="146186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 custScaleX="174632" custScaleY="118763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041A7C7-1591-4AC9-8F93-69A306613D10}" type="pres">
      <dgm:prSet presAssocID="{F9769C3A-A28F-4FC1-A518-C213F0CA0BE5}" presName="conn2-1" presStyleLbl="parChTrans1D2" presStyleIdx="1" presStyleCnt="2"/>
      <dgm:spPr/>
    </dgm:pt>
    <dgm:pt modelId="{01912EBE-755D-4306-8579-9C94AC2E3105}" type="pres">
      <dgm:prSet presAssocID="{F9769C3A-A28F-4FC1-A518-C213F0CA0BE5}" presName="connTx" presStyleLbl="parChTrans1D2" presStyleIdx="1" presStyleCnt="2"/>
      <dgm:spPr/>
    </dgm:pt>
    <dgm:pt modelId="{E4600091-5D64-4E45-B651-D66CCFD70380}" type="pres">
      <dgm:prSet presAssocID="{A137CA1E-2F36-42CC-B7DB-A28CECD1A558}" presName="root2" presStyleCnt="0"/>
      <dgm:spPr/>
    </dgm:pt>
    <dgm:pt modelId="{E9915E14-779F-4F95-8BC1-80DDC507B4ED}" type="pres">
      <dgm:prSet presAssocID="{A137CA1E-2F36-42CC-B7DB-A28CECD1A558}" presName="LevelTwoTextNode" presStyleLbl="node2" presStyleIdx="1" presStyleCnt="2" custScaleX="174632" custScaleY="118763">
        <dgm:presLayoutVars>
          <dgm:chPref val="3"/>
        </dgm:presLayoutVars>
      </dgm:prSet>
      <dgm:spPr/>
    </dgm:pt>
    <dgm:pt modelId="{24DC3B98-90CC-474A-B67D-78D37F96EE0A}" type="pres">
      <dgm:prSet presAssocID="{A137CA1E-2F36-42CC-B7DB-A28CECD1A558}" presName="level3hierChild" presStyleCnt="0"/>
      <dgm:spPr/>
    </dgm:pt>
  </dgm:ptLst>
  <dgm:cxnLst>
    <dgm:cxn modelId="{CE278816-320B-446F-806D-9D49547C3D6D}" srcId="{F23A27FB-D3F9-47E0-8F78-02A76C121DFC}" destId="{A137CA1E-2F36-42CC-B7DB-A28CECD1A558}" srcOrd="1" destOrd="0" parTransId="{F9769C3A-A28F-4FC1-A518-C213F0CA0BE5}" sibTransId="{9496CB5E-F2DF-48A1-BB08-CED0C5A257ED}"/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6CA76A5E-6257-4B62-8881-69867855BD42}" type="presOf" srcId="{F9769C3A-A28F-4FC1-A518-C213F0CA0BE5}" destId="{B041A7C7-1591-4AC9-8F93-69A306613D1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8071F4B2-79EF-4FCB-AE9D-9B0550A21AF9}" type="presOf" srcId="{A137CA1E-2F36-42CC-B7DB-A28CECD1A558}" destId="{E9915E14-779F-4F95-8BC1-80DDC507B4ED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53F6BEE2-27E3-4E79-B613-6B2DA8FEF00C}" type="presOf" srcId="{F9769C3A-A28F-4FC1-A518-C213F0CA0BE5}" destId="{01912EBE-755D-4306-8579-9C94AC2E3105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EBE4E124-2FD4-488B-95EF-F495CDB87BC8}" type="presParOf" srcId="{A84F3035-BD49-4A32-A9FC-0C7F51EF0B93}" destId="{B041A7C7-1591-4AC9-8F93-69A306613D10}" srcOrd="2" destOrd="0" presId="urn:microsoft.com/office/officeart/2005/8/layout/hierarchy2"/>
    <dgm:cxn modelId="{514E16B6-326B-426A-B85A-FF8E06F590E6}" type="presParOf" srcId="{B041A7C7-1591-4AC9-8F93-69A306613D10}" destId="{01912EBE-755D-4306-8579-9C94AC2E3105}" srcOrd="0" destOrd="0" presId="urn:microsoft.com/office/officeart/2005/8/layout/hierarchy2"/>
    <dgm:cxn modelId="{AABAAE46-1FF0-4864-8D61-CF07B7E56B6B}" type="presParOf" srcId="{A84F3035-BD49-4A32-A9FC-0C7F51EF0B93}" destId="{E4600091-5D64-4E45-B651-D66CCFD70380}" srcOrd="3" destOrd="0" presId="urn:microsoft.com/office/officeart/2005/8/layout/hierarchy2"/>
    <dgm:cxn modelId="{2006B719-B680-408C-A492-5ED78DEF8953}" type="presParOf" srcId="{E4600091-5D64-4E45-B651-D66CCFD70380}" destId="{E9915E14-779F-4F95-8BC1-80DDC507B4ED}" srcOrd="0" destOrd="0" presId="urn:microsoft.com/office/officeart/2005/8/layout/hierarchy2"/>
    <dgm:cxn modelId="{C6FAF2DD-D28E-4A2B-BF8C-A479C2FD0BE0}" type="presParOf" srcId="{E4600091-5D64-4E45-B651-D66CCFD70380}" destId="{24DC3B98-90CC-474A-B67D-78D37F96EE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73208" cy="5505476"/>
        <a:chOff x="0" y="0"/>
        <a:chExt cx="10873208" cy="5505476"/>
      </a:xfrm>
    </dsp:grpSpPr>
    <dsp:sp modelId="{A0DC5ADD-0397-4A71-8152-D3A2D5A7DA4C}">
      <dsp:nvSpPr>
        <dsp:cNvPr id="3" name="Rounded Rectangle 2"/>
        <dsp:cNvSpPr/>
      </dsp:nvSpPr>
      <dsp:spPr bwMode="white">
        <a:xfrm>
          <a:off x="1040302" y="2134145"/>
          <a:ext cx="3298386" cy="123718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40302" y="2134145"/>
        <a:ext cx="3298386" cy="1237186"/>
      </dsp:txXfrm>
    </dsp:sp>
    <dsp:sp modelId="{755434BC-5BC9-4423-A2A5-D3CFE219544C}">
      <dsp:nvSpPr>
        <dsp:cNvPr id="4" name="Freeform 3"/>
        <dsp:cNvSpPr/>
      </dsp:nvSpPr>
      <dsp:spPr bwMode="white">
        <a:xfrm>
          <a:off x="3657321" y="1665441"/>
          <a:ext cx="2352483" cy="40449"/>
        </a:xfrm>
        <a:custGeom>
          <a:avLst/>
          <a:gdLst/>
          <a:ahLst/>
          <a:cxnLst/>
          <a:pathLst>
            <a:path w="3705" h="64">
              <a:moveTo>
                <a:pt x="1073" y="1712"/>
              </a:moveTo>
              <a:lnTo>
                <a:pt x="2632" y="-1649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7321" y="1665441"/>
        <a:ext cx="2352483" cy="40449"/>
      </dsp:txXfrm>
    </dsp:sp>
    <dsp:sp modelId="{1FA063DA-ABCF-4B79-9DEC-1874A11436A7}">
      <dsp:nvSpPr>
        <dsp:cNvPr id="5" name="Rounded Rectangle 4"/>
        <dsp:cNvSpPr/>
      </dsp:nvSpPr>
      <dsp:spPr bwMode="white">
        <a:xfrm>
          <a:off x="5328437" y="0"/>
          <a:ext cx="4504469" cy="123718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8437" y="0"/>
        <a:ext cx="4504469" cy="1237186"/>
      </dsp:txXfrm>
    </dsp:sp>
    <dsp:sp modelId="{BCBBF9C8-7D14-4094-B517-ECB89D0C54F7}">
      <dsp:nvSpPr>
        <dsp:cNvPr id="6" name="Freeform 5"/>
        <dsp:cNvSpPr/>
      </dsp:nvSpPr>
      <dsp:spPr bwMode="white">
        <a:xfrm>
          <a:off x="4224123" y="2376822"/>
          <a:ext cx="1218879" cy="40449"/>
        </a:xfrm>
        <a:custGeom>
          <a:avLst/>
          <a:gdLst/>
          <a:ahLst/>
          <a:cxnLst/>
          <a:pathLst>
            <a:path w="1919" h="64">
              <a:moveTo>
                <a:pt x="180" y="592"/>
              </a:moveTo>
              <a:lnTo>
                <a:pt x="1739" y="-528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</a:endParaRPr>
        </a:p>
      </dsp:txBody>
      <dsp:txXfrm>
        <a:off x="4224123" y="2376822"/>
        <a:ext cx="1218879" cy="40449"/>
      </dsp:txXfrm>
    </dsp:sp>
    <dsp:sp modelId="{A0F62BBA-2A20-48F7-A370-2DCEA239E748}">
      <dsp:nvSpPr>
        <dsp:cNvPr id="7" name="Rounded Rectangle 6"/>
        <dsp:cNvSpPr/>
      </dsp:nvSpPr>
      <dsp:spPr bwMode="white">
        <a:xfrm>
          <a:off x="5328437" y="1422763"/>
          <a:ext cx="4504469" cy="123718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8437" y="1422763"/>
        <a:ext cx="4504469" cy="1237186"/>
      </dsp:txXfrm>
    </dsp:sp>
    <dsp:sp modelId="{C7653033-6087-4713-8FBF-D08C88F63090}">
      <dsp:nvSpPr>
        <dsp:cNvPr id="8" name="Freeform 7"/>
        <dsp:cNvSpPr/>
      </dsp:nvSpPr>
      <dsp:spPr bwMode="white">
        <a:xfrm>
          <a:off x="4224123" y="3088204"/>
          <a:ext cx="1218879" cy="40449"/>
        </a:xfrm>
        <a:custGeom>
          <a:avLst/>
          <a:gdLst/>
          <a:ahLst/>
          <a:cxnLst/>
          <a:pathLst>
            <a:path w="1919" h="64">
              <a:moveTo>
                <a:pt x="180" y="-528"/>
              </a:moveTo>
              <a:lnTo>
                <a:pt x="1739" y="592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</a:endParaRPr>
        </a:p>
      </dsp:txBody>
      <dsp:txXfrm>
        <a:off x="4224123" y="3088204"/>
        <a:ext cx="1218879" cy="40449"/>
      </dsp:txXfrm>
    </dsp:sp>
    <dsp:sp modelId="{D5EBBCC3-E949-4D91-A458-20B34AB57F46}">
      <dsp:nvSpPr>
        <dsp:cNvPr id="9" name="Rounded Rectangle 8"/>
        <dsp:cNvSpPr/>
      </dsp:nvSpPr>
      <dsp:spPr bwMode="white">
        <a:xfrm>
          <a:off x="5328437" y="2845527"/>
          <a:ext cx="4504469" cy="123718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8437" y="2845527"/>
        <a:ext cx="4504469" cy="1237186"/>
      </dsp:txXfrm>
    </dsp:sp>
    <dsp:sp modelId="{62A7C984-1331-411B-86C2-99047AC7A39A}">
      <dsp:nvSpPr>
        <dsp:cNvPr id="10" name="Freeform 9"/>
        <dsp:cNvSpPr/>
      </dsp:nvSpPr>
      <dsp:spPr bwMode="white">
        <a:xfrm>
          <a:off x="3657321" y="3799586"/>
          <a:ext cx="2352483" cy="40449"/>
        </a:xfrm>
        <a:custGeom>
          <a:avLst/>
          <a:gdLst/>
          <a:ahLst/>
          <a:cxnLst/>
          <a:pathLst>
            <a:path w="3705" h="64">
              <a:moveTo>
                <a:pt x="1073" y="-1649"/>
              </a:moveTo>
              <a:lnTo>
                <a:pt x="2632" y="1712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</a:endParaRPr>
        </a:p>
      </dsp:txBody>
      <dsp:txXfrm>
        <a:off x="3657321" y="3799586"/>
        <a:ext cx="2352483" cy="40449"/>
      </dsp:txXfrm>
    </dsp:sp>
    <dsp:sp modelId="{19E25335-40A6-4B64-B13A-2855ADE92291}">
      <dsp:nvSpPr>
        <dsp:cNvPr id="11" name="Rounded Rectangle 10"/>
        <dsp:cNvSpPr/>
      </dsp:nvSpPr>
      <dsp:spPr bwMode="white">
        <a:xfrm>
          <a:off x="5328437" y="4268290"/>
          <a:ext cx="4504469" cy="123718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8437" y="4268290"/>
        <a:ext cx="4504469" cy="1237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01200" cy="4392488"/>
        <a:chOff x="0" y="0"/>
        <a:chExt cx="10801200" cy="4392488"/>
      </a:xfrm>
    </dsp:grpSpPr>
    <dsp:sp modelId="{C626B4DD-7C33-422F-98F3-0D8534D0BA00}">
      <dsp:nvSpPr>
        <dsp:cNvPr id="3" name="Rectangles 2"/>
        <dsp:cNvSpPr/>
      </dsp:nvSpPr>
      <dsp:spPr bwMode="white">
        <a:xfrm>
          <a:off x="2620834" y="75"/>
          <a:ext cx="5561702" cy="2027598"/>
        </a:xfrm>
        <a:prstGeom prst="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0970" tIns="140970" rIns="140970" bIns="14097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Administrasi yg berobjek kenegaraan </a:t>
          </a:r>
          <a:r>
            <a:rPr lang="en-US" i="1"/>
            <a:t>(public administration)</a:t>
          </a:r>
          <a:endParaRPr lang="en-ID" i="1" dirty="0"/>
        </a:p>
      </dsp:txBody>
      <dsp:txXfrm>
        <a:off x="2620834" y="75"/>
        <a:ext cx="5561702" cy="2027598"/>
      </dsp:txXfrm>
    </dsp:sp>
    <dsp:sp modelId="{ECF64FAB-F35D-4D98-87FC-E27AF0AC88A0}">
      <dsp:nvSpPr>
        <dsp:cNvPr id="4" name="Rectangles 3"/>
        <dsp:cNvSpPr/>
      </dsp:nvSpPr>
      <dsp:spPr bwMode="white">
        <a:xfrm>
          <a:off x="59271" y="2364815"/>
          <a:ext cx="5281488" cy="2027598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40970" tIns="140970" rIns="140970" bIns="14097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Administrasi yg berobjek privat/bisnis </a:t>
          </a:r>
          <a:r>
            <a:rPr lang="en-US" i="1"/>
            <a:t>(business administration)</a:t>
          </a:r>
          <a:endParaRPr lang="en-ID" i="1" dirty="0"/>
        </a:p>
      </dsp:txBody>
      <dsp:txXfrm>
        <a:off x="59271" y="2364815"/>
        <a:ext cx="5281488" cy="2027598"/>
      </dsp:txXfrm>
    </dsp:sp>
    <dsp:sp modelId="{FD94D3A3-7E12-4BB1-928C-1CADD5895621}">
      <dsp:nvSpPr>
        <dsp:cNvPr id="5" name="Rectangles 4"/>
        <dsp:cNvSpPr/>
      </dsp:nvSpPr>
      <dsp:spPr bwMode="white">
        <a:xfrm>
          <a:off x="5678692" y="2364815"/>
          <a:ext cx="5067407" cy="2027598"/>
        </a:xfrm>
        <a:prstGeom prst="rect">
          <a:avLst/>
        </a:prstGeom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140970" tIns="140970" rIns="140970" bIns="14097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Administrasi yg berobjek internasional</a:t>
          </a:r>
          <a:endParaRPr lang="en-ID" dirty="0"/>
        </a:p>
      </dsp:txBody>
      <dsp:txXfrm>
        <a:off x="5678692" y="2364815"/>
        <a:ext cx="5067407" cy="2027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078419" cy="4374520"/>
        <a:chOff x="0" y="0"/>
        <a:chExt cx="8078419" cy="4374520"/>
      </a:xfrm>
    </dsp:grpSpPr>
    <dsp:sp modelId="{A0DC5ADD-0397-4A71-8152-D3A2D5A7DA4C}">
      <dsp:nvSpPr>
        <dsp:cNvPr id="3" name="Rounded Rectangle 2"/>
        <dsp:cNvSpPr/>
      </dsp:nvSpPr>
      <dsp:spPr bwMode="white">
        <a:xfrm>
          <a:off x="0" y="1323274"/>
          <a:ext cx="3004360" cy="172797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323274"/>
        <a:ext cx="3004360" cy="1727973"/>
      </dsp:txXfrm>
    </dsp:sp>
    <dsp:sp modelId="{755434BC-5BC9-4423-A2A5-D3CFE219544C}">
      <dsp:nvSpPr>
        <dsp:cNvPr id="4" name="Freeform 3"/>
        <dsp:cNvSpPr/>
      </dsp:nvSpPr>
      <dsp:spPr bwMode="white">
        <a:xfrm>
          <a:off x="2860894" y="1767659"/>
          <a:ext cx="1232561" cy="48638"/>
        </a:xfrm>
        <a:custGeom>
          <a:avLst/>
          <a:gdLst/>
          <a:ahLst/>
          <a:cxnLst/>
          <a:pathLst>
            <a:path w="1941" h="77">
              <a:moveTo>
                <a:pt x="226" y="661"/>
              </a:moveTo>
              <a:lnTo>
                <a:pt x="1715" y="-584"/>
              </a:lnTo>
            </a:path>
          </a:pathLst>
        </a:custGeom>
      </dsp:spPr>
      <dsp:style>
        <a:lnRef idx="1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60894" y="1767659"/>
        <a:ext cx="1232561" cy="48638"/>
      </dsp:txXfrm>
    </dsp:sp>
    <dsp:sp modelId="{1FA063DA-ABCF-4B79-9DEC-1874A11436A7}">
      <dsp:nvSpPr>
        <dsp:cNvPr id="5" name="Rounded Rectangle 4"/>
        <dsp:cNvSpPr/>
      </dsp:nvSpPr>
      <dsp:spPr bwMode="white">
        <a:xfrm>
          <a:off x="3949989" y="694785"/>
          <a:ext cx="4128430" cy="140382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49989" y="694785"/>
        <a:ext cx="4128430" cy="1403823"/>
      </dsp:txXfrm>
    </dsp:sp>
    <dsp:sp modelId="{B041A7C7-1591-4AC9-8F93-69A306613D10}">
      <dsp:nvSpPr>
        <dsp:cNvPr id="6" name="Freeform 5"/>
        <dsp:cNvSpPr/>
      </dsp:nvSpPr>
      <dsp:spPr bwMode="white">
        <a:xfrm>
          <a:off x="2860894" y="2558223"/>
          <a:ext cx="1232561" cy="48638"/>
        </a:xfrm>
        <a:custGeom>
          <a:avLst/>
          <a:gdLst/>
          <a:ahLst/>
          <a:cxnLst/>
          <a:pathLst>
            <a:path w="1941" h="77">
              <a:moveTo>
                <a:pt x="226" y="-584"/>
              </a:moveTo>
              <a:lnTo>
                <a:pt x="1715" y="661"/>
              </a:lnTo>
            </a:path>
          </a:pathLst>
        </a:custGeom>
      </dsp:spPr>
      <dsp:style>
        <a:lnRef idx="1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</a:endParaRPr>
        </a:p>
      </dsp:txBody>
      <dsp:txXfrm>
        <a:off x="2860894" y="2558223"/>
        <a:ext cx="1232561" cy="48638"/>
      </dsp:txXfrm>
    </dsp:sp>
    <dsp:sp modelId="{E9915E14-779F-4F95-8BC1-80DDC507B4ED}">
      <dsp:nvSpPr>
        <dsp:cNvPr id="7" name="Rounded Rectangle 6"/>
        <dsp:cNvSpPr/>
      </dsp:nvSpPr>
      <dsp:spPr bwMode="white">
        <a:xfrm>
          <a:off x="3949989" y="2275913"/>
          <a:ext cx="4128430" cy="140382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49989" y="2275913"/>
        <a:ext cx="4128430" cy="140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B1299-7A53-4F0A-B239-6590D1FCF62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B1299-7A53-4F0A-B239-6590D1FCF62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F6B2-F3D0-4D1E-BB35-B0088393C728}" type="datetimeFigureOut">
              <a:rPr lang="en-US"/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14E8-74DC-4428-BF85-24B50B94C72A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52400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ADMINISTRASI NEGARA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Syarat-syarat pelaksanaan HAN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Legitimasi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Yuridiktas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Legalitas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2060848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Asas-asas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dan/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memengaruhi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sblm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pertimbangan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mempergunakan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51384" y="2060848"/>
            <a:ext cx="1108923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2"/>
            </a:pP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32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kesewenang-wenangan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kepastian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kecerobohan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Peradilan Tata Usaha Negara (PTUN)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07368" y="2060848"/>
            <a:ext cx="1130525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diciptakan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melanggar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thd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perseorangan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hub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mengadili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TUN.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559496" y="3163094"/>
            <a:ext cx="8651304" cy="21945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TUN: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kepegawaian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980728"/>
            <a:ext cx="1072919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konkret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individual, final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dirugikan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PTUN.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978021" y="0"/>
          <a:ext cx="8078419" cy="43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Content Placeholder 2"/>
          <p:cNvSpPr txBox="1"/>
          <p:nvPr/>
        </p:nvSpPr>
        <p:spPr>
          <a:xfrm>
            <a:off x="983432" y="3973119"/>
            <a:ext cx="9865096" cy="19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kewarganegaraan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kuasanya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diputus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8350"/>
            <a:ext cx="8229600" cy="1009650"/>
          </a:xfrm>
        </p:spPr>
        <p:txBody>
          <a:bodyPr/>
          <a:lstStyle/>
          <a:p>
            <a:pPr algn="ctr">
              <a:defRPr/>
            </a:pP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PARA PIHAK YANG TERKAIT DALAM BERACARA DI PENGADILAN TATA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USAHA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NEGARA</a:t>
            </a:r>
            <a:endParaRPr lang="en-US" sz="28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4200" y="1827214"/>
            <a:ext cx="8458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05200" y="1981200"/>
            <a:ext cx="44958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Pasal 1 angka 12 </a:t>
            </a:r>
            <a:endParaRPr lang="en-US" sz="20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d-ID" sz="2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 No 51 thn 2009 (***)</a:t>
            </a:r>
            <a:endParaRPr lang="en-US" sz="20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1943100" y="3200400"/>
            <a:ext cx="1295400" cy="1143000"/>
          </a:xfrm>
          <a:prstGeom prst="stripedRightArrow">
            <a:avLst>
              <a:gd name="adj1" fmla="val 50000"/>
              <a:gd name="adj2" fmla="val 696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14700" y="3200400"/>
            <a:ext cx="495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Penggugat</a:t>
            </a:r>
            <a:r>
              <a:rPr lang="id-ID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</a:t>
            </a:r>
            <a:r>
              <a:rPr lang="en-ID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</a:t>
            </a:r>
            <a:r>
              <a:rPr lang="id-ID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atau badan hukum perdata yang mengalami kerugian atas dikeluarkannya keputusan TUN/ produk dari Badan Pejabat TUN</a:t>
            </a:r>
            <a:endParaRPr lang="en-US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1943100" y="4648200"/>
            <a:ext cx="1295400" cy="1143000"/>
          </a:xfrm>
          <a:prstGeom prst="stripedRightArrow">
            <a:avLst>
              <a:gd name="adj1" fmla="val 50000"/>
              <a:gd name="adj2" fmla="val 696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14700" y="4648200"/>
            <a:ext cx="495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Tergugat</a:t>
            </a:r>
            <a:r>
              <a:rPr lang="id-ID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Badan atau Pejabat TUN yang mengeluarkan Keputusan TUN berdasarkan wewenang yang ada padanya atau yang dilimpahkan kepadanya.</a:t>
            </a:r>
            <a:endParaRPr lang="en-US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9" name="Picture 6" descr="Untitled-123.g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3014" y="1925638"/>
            <a:ext cx="5792787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Pasal</a:t>
            </a:r>
            <a:r>
              <a:rPr lang="en-US" sz="2800" dirty="0"/>
              <a:t> 87 UU No 30/2014 </a:t>
            </a:r>
            <a:r>
              <a:rPr lang="en-US" sz="2800" dirty="0" err="1"/>
              <a:t>mengatakan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berlakunya</a:t>
            </a:r>
            <a:r>
              <a:rPr lang="en-US" sz="2800" dirty="0"/>
              <a:t> UU </a:t>
            </a:r>
            <a:r>
              <a:rPr lang="en-US" sz="2800" dirty="0" err="1"/>
              <a:t>ini</a:t>
            </a:r>
            <a:r>
              <a:rPr lang="en-US" sz="2800" dirty="0"/>
              <a:t> Keputusan TUN </a:t>
            </a:r>
            <a:r>
              <a:rPr lang="en-US" sz="2800" dirty="0" err="1"/>
              <a:t>sbgimana</a:t>
            </a:r>
            <a:r>
              <a:rPr lang="en-US" sz="2800" dirty="0"/>
              <a:t> UU no 5 /1986 jo UU no 9 /2004 jo UU no 51/2009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dimaknai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1389"/>
            <a:ext cx="10972800" cy="45259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juga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factual;</a:t>
            </a:r>
            <a:endParaRPr lang="en-US" dirty="0"/>
          </a:p>
          <a:p>
            <a:r>
              <a:rPr lang="en-US" dirty="0"/>
              <a:t>2.Keputusan Badan </a:t>
            </a:r>
            <a:r>
              <a:rPr lang="en-US" dirty="0" err="1"/>
              <a:t>Pjabat</a:t>
            </a:r>
            <a:r>
              <a:rPr lang="en-US" dirty="0"/>
              <a:t> TUN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 </a:t>
            </a:r>
            <a:r>
              <a:rPr lang="en-US" dirty="0" err="1"/>
              <a:t>yudikatif</a:t>
            </a:r>
            <a:r>
              <a:rPr lang="en-US" dirty="0"/>
              <a:t> dan </a:t>
            </a:r>
            <a:r>
              <a:rPr lang="en-US" dirty="0" err="1"/>
              <a:t>penyelenggaraan</a:t>
            </a:r>
            <a:r>
              <a:rPr lang="en-US" dirty="0"/>
              <a:t> negara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3.Berdasarkan per-UU-an dan AAUPB</a:t>
            </a:r>
            <a:endParaRPr lang="en-US" dirty="0"/>
          </a:p>
          <a:p>
            <a:r>
              <a:rPr lang="en-US" dirty="0"/>
              <a:t>4.bersifat final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r>
              <a:rPr lang="en-US" dirty="0"/>
              <a:t>5.Keputusan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;</a:t>
            </a:r>
            <a:endParaRPr lang="en-US" dirty="0"/>
          </a:p>
          <a:p>
            <a:r>
              <a:rPr lang="en-US" dirty="0"/>
              <a:t>6.Keputusan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810022"/>
            <a:ext cx="8164286" cy="1466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dijadikan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</a:t>
            </a:r>
            <a:r>
              <a:rPr lang="en-US" sz="3200" dirty="0" err="1"/>
              <a:t>gugatan</a:t>
            </a:r>
            <a:r>
              <a:rPr lang="en-US" sz="3200" dirty="0"/>
              <a:t> TUN (</a:t>
            </a:r>
            <a:r>
              <a:rPr lang="en-US" sz="3200" dirty="0" err="1"/>
              <a:t>Pasal</a:t>
            </a:r>
            <a:r>
              <a:rPr lang="en-US" sz="3200" dirty="0"/>
              <a:t> 2 UU no 9 </a:t>
            </a:r>
            <a:r>
              <a:rPr lang="en-US" sz="3200" dirty="0" err="1"/>
              <a:t>Tahun</a:t>
            </a:r>
            <a:r>
              <a:rPr lang="en-US" sz="3200" dirty="0"/>
              <a:t> 2004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PERATUN (</a:t>
            </a:r>
            <a:r>
              <a:rPr lang="en-US" sz="3200" dirty="0" err="1"/>
              <a:t>pengecualian</a:t>
            </a:r>
            <a:r>
              <a:rPr lang="en-US" sz="3200" dirty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1429"/>
            <a:ext cx="10972800" cy="4525963"/>
          </a:xfrm>
        </p:spPr>
        <p:txBody>
          <a:bodyPr/>
          <a:lstStyle/>
          <a:p>
            <a:pPr marL="136525" indent="0">
              <a:buNone/>
            </a:pPr>
            <a:r>
              <a:rPr lang="en-US" dirty="0"/>
              <a:t>1.KTUN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;</a:t>
            </a:r>
            <a:endParaRPr lang="en-US" dirty="0"/>
          </a:p>
          <a:p>
            <a:pPr marL="406400" indent="-269875">
              <a:buNone/>
            </a:pPr>
            <a:r>
              <a:rPr lang="en-US" dirty="0"/>
              <a:t>2.KTUN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;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3.KTUN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;</a:t>
            </a:r>
            <a:endParaRPr lang="en-US" dirty="0"/>
          </a:p>
          <a:p>
            <a:pPr marL="406400" indent="-290830">
              <a:buNone/>
            </a:pPr>
            <a:r>
              <a:rPr lang="en-US" dirty="0"/>
              <a:t>4. KTUN yang </a:t>
            </a:r>
            <a:r>
              <a:rPr lang="en-US" dirty="0" err="1"/>
              <a:t>dikeluarkanberdasarkan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per UU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;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5. KTUN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;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6. KTUN </a:t>
            </a:r>
            <a:r>
              <a:rPr lang="en-US" dirty="0" err="1"/>
              <a:t>mengenai</a:t>
            </a:r>
            <a:r>
              <a:rPr lang="en-US" dirty="0"/>
              <a:t> Tata Usaha ABRI;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7. KTUN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Pemilu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Negara?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id-ID" sz="4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Objek sengketa TUN</a:t>
            </a:r>
            <a:endParaRPr lang="en-US" sz="4400" dirty="0"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id-ID" b="1" u="sng"/>
              <a:t>Keputusan Tata Usaha Negara</a:t>
            </a:r>
            <a:r>
              <a:rPr lang="en-US" b="1"/>
              <a:t>, </a:t>
            </a:r>
            <a:r>
              <a:rPr lang="id-ID" b="1"/>
              <a:t>yang dapat berupa :</a:t>
            </a:r>
            <a:endParaRPr lang="en-US" b="1"/>
          </a:p>
          <a:p>
            <a:pPr>
              <a:buFont typeface="Wingdings 2" panose="05020102010507070707" pitchFamily="18" charset="2"/>
              <a:buNone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33600" y="2667001"/>
            <a:ext cx="7620000" cy="1036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Keputusan 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Beschikking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(Pasal 1 angka 9 ***)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endParaRPr lang="en-US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3962401"/>
            <a:ext cx="7620000" cy="213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150000"/>
              </a:lnSpc>
              <a:buClr>
                <a:srgbClr val="F8F8F8"/>
              </a:buClr>
              <a:buFont typeface="+mj-lt"/>
              <a:buAutoNum type="arabicPeriod" startAt="2"/>
              <a:defRPr/>
            </a:pP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bersifat Fiktif Negatif 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(pasal 3*) 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id-ID" sz="2400" b="1" i="1" u="sng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id-ID" sz="2400" b="1" i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 Keputusan 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 </a:t>
            </a:r>
            <a:r>
              <a:rPr lang="en-ID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Fiktif Positif (</a:t>
            </a:r>
            <a:r>
              <a:rPr lang="en-US" sz="2400" b="1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UU No 30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4200" y="1674814"/>
            <a:ext cx="8458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543050"/>
          </a:xfrm>
        </p:spPr>
        <p:txBody>
          <a:bodyPr/>
          <a:lstStyle/>
          <a:p>
            <a:pPr algn="ctr"/>
            <a:r>
              <a:rPr lang="en-US" dirty="0" err="1"/>
              <a:t>Keputusan</a:t>
            </a:r>
            <a:r>
              <a:rPr lang="en-US" dirty="0"/>
              <a:t> Tata Usaha Negara    (KTUN)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8" indent="0">
              <a:buNone/>
            </a:pPr>
            <a:r>
              <a:rPr lang="en-US" sz="2400" dirty="0"/>
              <a:t>Surat </a:t>
            </a:r>
            <a:r>
              <a:rPr lang="en-US" sz="2400" dirty="0" err="1"/>
              <a:t>Keputusan</a:t>
            </a:r>
            <a:r>
              <a:rPr lang="en-US" sz="2400" dirty="0"/>
              <a:t> (KTUN </a:t>
            </a:r>
            <a:r>
              <a:rPr lang="en-US" sz="2400" dirty="0" err="1"/>
              <a:t>Tertulis</a:t>
            </a:r>
            <a:r>
              <a:rPr lang="en-US" sz="2400" dirty="0"/>
              <a:t>)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Pasal</a:t>
            </a:r>
            <a:r>
              <a:rPr lang="en-US" sz="2400" dirty="0"/>
              <a:t> 1 </a:t>
            </a:r>
            <a:r>
              <a:rPr lang="en-US" sz="2400" dirty="0" err="1"/>
              <a:t>angka</a:t>
            </a:r>
            <a:r>
              <a:rPr lang="en-US" sz="2400" dirty="0"/>
              <a:t> 9 UU no 51 </a:t>
            </a:r>
            <a:r>
              <a:rPr lang="en-US" sz="2400" dirty="0" err="1"/>
              <a:t>Tahun</a:t>
            </a:r>
            <a:r>
              <a:rPr lang="en-US" sz="2400" dirty="0"/>
              <a:t> 2009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;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TUN;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;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Perat</a:t>
            </a:r>
            <a:r>
              <a:rPr lang="en-US" sz="2400" dirty="0"/>
              <a:t> </a:t>
            </a:r>
            <a:r>
              <a:rPr lang="en-US" sz="2400" dirty="0" err="1"/>
              <a:t>perUU</a:t>
            </a:r>
            <a:r>
              <a:rPr lang="en-US" sz="2400" dirty="0"/>
              <a:t> an;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Konkrit,Individual,Final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;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/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Perdata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3606"/>
            <a:ext cx="8229600" cy="1619250"/>
          </a:xfrm>
        </p:spPr>
        <p:txBody>
          <a:bodyPr/>
          <a:lstStyle/>
          <a:p>
            <a:pPr algn="ctr"/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TUN </a:t>
            </a:r>
            <a:br>
              <a:rPr lang="en-US" sz="2800" dirty="0"/>
            </a:br>
            <a:r>
              <a:rPr lang="en-US" sz="2800" dirty="0"/>
              <a:t>KTUN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Fiktif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Pasal</a:t>
            </a:r>
            <a:r>
              <a:rPr lang="en-US" sz="2800" dirty="0"/>
              <a:t> 3 UU no 5 </a:t>
            </a:r>
            <a:r>
              <a:rPr lang="en-US" sz="2800" dirty="0" err="1"/>
              <a:t>Thn</a:t>
            </a:r>
            <a:r>
              <a:rPr lang="en-US" sz="2800" dirty="0"/>
              <a:t> 1986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2335163"/>
            <a:ext cx="11521280" cy="4694237"/>
          </a:xfrm>
        </p:spPr>
        <p:txBody>
          <a:bodyPr>
            <a:normAutofit/>
          </a:bodyPr>
          <a:lstStyle/>
          <a:p>
            <a:pPr marL="136525" indent="0" algn="just">
              <a:buNone/>
            </a:pP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sengketa</a:t>
            </a:r>
            <a:r>
              <a:rPr lang="en-US" sz="2000" dirty="0"/>
              <a:t> TUN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(</a:t>
            </a:r>
            <a:r>
              <a:rPr lang="en-US" sz="2000" dirty="0" err="1"/>
              <a:t>Beschikking</a:t>
            </a:r>
            <a:r>
              <a:rPr lang="en-US" sz="2000" dirty="0"/>
              <a:t>)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tertulis</a:t>
            </a:r>
            <a:r>
              <a:rPr lang="en-US" sz="2000" dirty="0"/>
              <a:t>,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Tindakan </a:t>
            </a:r>
            <a:r>
              <a:rPr lang="en-US" sz="2000" dirty="0" err="1"/>
              <a:t>dari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melayani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sengketa</a:t>
            </a:r>
            <a:r>
              <a:rPr lang="en-US" sz="2000" dirty="0"/>
              <a:t> TUN.</a:t>
            </a:r>
            <a:endParaRPr lang="en-US" sz="2000" dirty="0"/>
          </a:p>
          <a:p>
            <a:pPr marL="136525" indent="0" algn="just">
              <a:buNone/>
            </a:pPr>
            <a:r>
              <a:rPr lang="en-US" sz="2000" b="1" dirty="0" err="1"/>
              <a:t>Konsep</a:t>
            </a:r>
            <a:r>
              <a:rPr lang="en-US" sz="2000" b="1" dirty="0"/>
              <a:t> </a:t>
            </a:r>
            <a:r>
              <a:rPr lang="en-US" sz="2000" b="1" dirty="0" err="1"/>
              <a:t>Fiktif</a:t>
            </a:r>
            <a:r>
              <a:rPr lang="en-US" sz="2000" b="1" dirty="0"/>
              <a:t> </a:t>
            </a:r>
            <a:r>
              <a:rPr lang="en-US" sz="2000" b="1" dirty="0" err="1"/>
              <a:t>Negatif</a:t>
            </a:r>
            <a:r>
              <a:rPr lang="en-US" sz="2000" b="1" dirty="0"/>
              <a:t> :</a:t>
            </a:r>
            <a:endParaRPr lang="en-US" sz="2000" b="1" dirty="0"/>
          </a:p>
          <a:p>
            <a:pPr marL="136525" indent="0" algn="just">
              <a:buNone/>
            </a:pPr>
            <a:r>
              <a:rPr lang="en-US" sz="2000" dirty="0"/>
              <a:t>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kewajibannya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ditentukan</a:t>
            </a:r>
            <a:r>
              <a:rPr lang="en-US" sz="2000" dirty="0"/>
              <a:t> (4 </a:t>
            </a:r>
            <a:r>
              <a:rPr lang="en-US" sz="2000" dirty="0" err="1"/>
              <a:t>bulan</a:t>
            </a:r>
            <a:r>
              <a:rPr lang="en-US" sz="2000" dirty="0"/>
              <a:t>),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ditolak</a:t>
            </a:r>
            <a:r>
              <a:rPr lang="en-US" sz="2000" dirty="0"/>
              <a:t>.</a:t>
            </a:r>
            <a:endParaRPr lang="en-US" sz="2000" dirty="0"/>
          </a:p>
          <a:p>
            <a:pPr marL="136525" indent="0" algn="just">
              <a:buNone/>
            </a:pPr>
            <a:r>
              <a:rPr lang="en-US" sz="2000" dirty="0" err="1"/>
              <a:t>Konsep</a:t>
            </a:r>
            <a:r>
              <a:rPr lang="en-US" sz="2000" dirty="0"/>
              <a:t> (</a:t>
            </a:r>
            <a:r>
              <a:rPr lang="en-US" sz="2000" dirty="0" err="1"/>
              <a:t>Fiktif</a:t>
            </a:r>
            <a:r>
              <a:rPr lang="en-US" sz="2000" dirty="0"/>
              <a:t> )Badan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(DIAM)</a:t>
            </a:r>
            <a:r>
              <a:rPr lang="en-US" sz="2000" dirty="0" err="1"/>
              <a:t>saja</a:t>
            </a:r>
            <a:r>
              <a:rPr lang="en-US" sz="2000" dirty="0"/>
              <a:t>,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diamnya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tsb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kewajibannya</a:t>
            </a:r>
            <a:r>
              <a:rPr lang="en-US" sz="2000" dirty="0"/>
              <a:t> yang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Kerugian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/Badan Hukum </a:t>
            </a:r>
            <a:r>
              <a:rPr lang="en-US" sz="2000" dirty="0" err="1"/>
              <a:t>perdata</a:t>
            </a:r>
            <a:endParaRPr lang="en-US" sz="2000" dirty="0"/>
          </a:p>
          <a:p>
            <a:pPr marL="136525" indent="0" algn="just">
              <a:buNone/>
            </a:pPr>
            <a:r>
              <a:rPr lang="en-US" sz="2000" dirty="0"/>
              <a:t>(</a:t>
            </a:r>
            <a:r>
              <a:rPr lang="en-US" sz="2000" dirty="0" err="1"/>
              <a:t>Negatif</a:t>
            </a:r>
            <a:r>
              <a:rPr lang="en-US" sz="2000" dirty="0"/>
              <a:t>)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(</a:t>
            </a:r>
            <a:r>
              <a:rPr lang="en-US" sz="2000" dirty="0" err="1"/>
              <a:t>penolakan</a:t>
            </a:r>
            <a:r>
              <a:rPr lang="en-US" sz="2000" dirty="0"/>
              <a:t>)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07368" y="830264"/>
            <a:ext cx="11449272" cy="55245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gugatan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FIKTIF POSITIF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tadinya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engan hadirnya UU no 30 Tahun 2014 dalam pasal 53 ayat(2) mengatakan jika ketentuan UU tidak menentukan batas waktu kewajiban untuk menjawab suatu permohonan, maka </a:t>
            </a:r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Badan/pejabat pemerintahan wajib mengeluarkan keputusan/ tindakan paling lama 10 hari kerja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Fiktif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Pejabat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menjawab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permohonan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permohonan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dianggap dikabulkan secara Hukum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mengeluarkan Keputusan Fiktif Positif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UU No.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lvl="1" indent="-52070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61206"/>
            <a:ext cx="10441160" cy="1771650"/>
          </a:xfrm>
        </p:spPr>
        <p:txBody>
          <a:bodyPr>
            <a:normAutofit fontScale="90000"/>
          </a:bodyPr>
          <a:lstStyle/>
          <a:p>
            <a:pPr algn="ctr"/>
            <a:br>
              <a:rPr lang="en-ID" sz="2800" dirty="0"/>
            </a:br>
            <a:r>
              <a:rPr lang="en-ID" sz="2800" dirty="0" err="1"/>
              <a:t>Undang-Undang</a:t>
            </a:r>
            <a:r>
              <a:rPr lang="en-ID" sz="2800" dirty="0"/>
              <a:t>  </a:t>
            </a:r>
            <a:r>
              <a:rPr lang="en-ID" sz="2800" dirty="0" err="1"/>
              <a:t>Cipta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</a:t>
            </a:r>
            <a:r>
              <a:rPr lang="en-ID" sz="2800" dirty="0" err="1"/>
              <a:t>Nomor</a:t>
            </a:r>
            <a:r>
              <a:rPr lang="en-ID" sz="2800" dirty="0"/>
              <a:t> 11 </a:t>
            </a:r>
            <a:r>
              <a:rPr lang="en-ID" sz="2800" dirty="0" err="1"/>
              <a:t>Tahun</a:t>
            </a:r>
            <a:r>
              <a:rPr lang="en-ID" sz="2800" dirty="0"/>
              <a:t> 2020 </a:t>
            </a:r>
            <a:br>
              <a:rPr lang="en-ID" sz="2800" dirty="0"/>
            </a:br>
            <a:r>
              <a:rPr lang="en-ID" sz="2800" dirty="0" err="1"/>
              <a:t>Pasal</a:t>
            </a:r>
            <a:r>
              <a:rPr lang="en-ID" sz="2800" dirty="0"/>
              <a:t> 175 </a:t>
            </a:r>
            <a:r>
              <a:rPr lang="en-ID" sz="2800" dirty="0" err="1"/>
              <a:t>Klaster</a:t>
            </a:r>
            <a:r>
              <a:rPr lang="en-ID" sz="2800" dirty="0"/>
              <a:t> </a:t>
            </a:r>
            <a:r>
              <a:rPr lang="en-ID" sz="2800" dirty="0" err="1"/>
              <a:t>Administrasi</a:t>
            </a:r>
            <a:r>
              <a:rPr lang="en-ID" sz="2800" dirty="0"/>
              <a:t> </a:t>
            </a:r>
            <a:r>
              <a:rPr lang="en-ID" sz="2800" dirty="0" err="1"/>
              <a:t>Pemerintahan</a:t>
            </a:r>
            <a:br>
              <a:rPr lang="en-ID" sz="2800" dirty="0"/>
            </a:b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rangka</a:t>
            </a:r>
            <a:r>
              <a:rPr lang="en-ID" sz="2800" dirty="0"/>
              <a:t> reformasi </a:t>
            </a:r>
            <a:r>
              <a:rPr lang="en-ID" sz="2800" dirty="0" err="1"/>
              <a:t>Pelayanan</a:t>
            </a:r>
            <a:r>
              <a:rPr lang="en-ID" sz="2800" dirty="0"/>
              <a:t> </a:t>
            </a:r>
            <a:r>
              <a:rPr lang="en-ID" sz="2800" dirty="0" err="1"/>
              <a:t>Publik</a:t>
            </a:r>
            <a:r>
              <a:rPr lang="en-ID" sz="2800" dirty="0"/>
              <a:t> </a:t>
            </a:r>
            <a:r>
              <a:rPr lang="en-ID" sz="2800" dirty="0" err="1"/>
              <a:t>mengamandemen</a:t>
            </a:r>
            <a:br>
              <a:rPr lang="en-ID" sz="2800" dirty="0"/>
            </a:br>
            <a:r>
              <a:rPr lang="en-ID" sz="2800" dirty="0" err="1"/>
              <a:t>Pasal</a:t>
            </a:r>
            <a:r>
              <a:rPr lang="en-ID" sz="2800" dirty="0"/>
              <a:t> 53 (</a:t>
            </a:r>
            <a:r>
              <a:rPr lang="en-ID" sz="2800" dirty="0" err="1"/>
              <a:t>Fiktif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r>
              <a:rPr lang="en-ID" sz="2800" dirty="0"/>
              <a:t>)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2483371"/>
            <a:ext cx="11665296" cy="4618037"/>
          </a:xfrm>
        </p:spPr>
        <p:txBody>
          <a:bodyPr>
            <a:normAutofit/>
          </a:bodyPr>
          <a:lstStyle/>
          <a:p>
            <a:pPr algn="just"/>
            <a:r>
              <a:rPr lang="en-ID" dirty="0" err="1"/>
              <a:t>Pasal</a:t>
            </a:r>
            <a:r>
              <a:rPr lang="en-ID" dirty="0"/>
              <a:t> 53 UU </a:t>
            </a:r>
            <a:r>
              <a:rPr lang="en-ID" dirty="0" err="1"/>
              <a:t>nomor</a:t>
            </a:r>
            <a:r>
              <a:rPr lang="en-ID" dirty="0"/>
              <a:t>. 30 </a:t>
            </a:r>
            <a:r>
              <a:rPr lang="en-ID" dirty="0" err="1"/>
              <a:t>tahun</a:t>
            </a:r>
            <a:r>
              <a:rPr lang="en-ID" dirty="0"/>
              <a:t> 2014 </a:t>
            </a:r>
            <a:r>
              <a:rPr lang="en-ID" dirty="0" err="1"/>
              <a:t>tentang</a:t>
            </a:r>
            <a:r>
              <a:rPr lang="en-ID" dirty="0"/>
              <a:t> 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diubah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Batas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Masyarakat;</a:t>
            </a:r>
            <a:endParaRPr lang="en-ID" dirty="0"/>
          </a:p>
          <a:p>
            <a:pPr algn="just"/>
            <a:r>
              <a:rPr lang="en-ID" dirty="0"/>
              <a:t>UU </a:t>
            </a:r>
            <a:r>
              <a:rPr lang="en-ID" dirty="0" err="1"/>
              <a:t>Cipta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mempersingkat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5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; </a:t>
            </a:r>
            <a:endParaRPr lang="en-ID" dirty="0"/>
          </a:p>
          <a:p>
            <a:pPr algn="just"/>
            <a:r>
              <a:rPr lang="en-ID" dirty="0" err="1"/>
              <a:t>Menghilangkan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PTUN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keberatan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Tindakan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  <a:endParaRPr lang="en-ID" dirty="0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66750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id-ID" sz="4400" dirty="0">
                <a:latin typeface="+mn-lt"/>
              </a:rPr>
              <a:t>Penyelesaian sengketa TUN</a:t>
            </a:r>
            <a:endParaRPr lang="en-US" sz="4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4200" y="1598614"/>
            <a:ext cx="84582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841500" y="1676401"/>
            <a:ext cx="8521700" cy="1524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Clr>
                <a:srgbClr val="F8F8F8"/>
              </a:buClr>
              <a:buFont typeface="Arial" panose="020B0604020202020204" pitchFamily="34" charset="0"/>
              <a:buAutoNum type="arabicPeriod"/>
              <a:defRPr/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 Upaya Administratif lebih dahulu apabila masih tidak puas baru dapat mengajukan Gugatan ke PT.TUN sebagai Pengadilan TUN Tingk. I ( Pasal 48 jo 51 ayat3 *)</a:t>
            </a:r>
            <a:endParaRPr lang="en-US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F8F8"/>
              </a:buClr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3581400"/>
            <a:ext cx="85217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Clr>
                <a:srgbClr val="F8F8F8"/>
              </a:buClr>
              <a:buFont typeface="Arial" panose="020B0604020202020204" pitchFamily="34" charset="0"/>
              <a:buAutoNum type="arabicPeriod" startAt="2"/>
              <a:defRPr/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 mengajukan Gugatan ke PTUN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648200"/>
            <a:ext cx="8458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1371600" algn="just">
              <a:buClr>
                <a:schemeClr val="accent3"/>
              </a:buClr>
              <a:tabLst>
                <a:tab pos="1143000" algn="l"/>
                <a:tab pos="1371600" algn="l"/>
              </a:tabLst>
              <a:defRPr/>
            </a:pP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 menentukan dapat melihat objek sengketanya, apabila dalam KTUN ada tertulis “</a:t>
            </a:r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apabila ada keberatan atas Keputusan ini dapat diselesaikan melalui Upaya administratif lebih dahulu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314450"/>
          </a:xfrm>
        </p:spPr>
        <p:txBody>
          <a:bodyPr>
            <a:normAutofit fontScale="90000"/>
          </a:bodyPr>
          <a:lstStyle/>
          <a:p>
            <a:r>
              <a:rPr lang="en-ID" sz="2800" dirty="0" err="1"/>
              <a:t>Perkembangan</a:t>
            </a:r>
            <a:r>
              <a:rPr lang="en-ID" sz="2800" dirty="0"/>
              <a:t> </a:t>
            </a:r>
            <a:r>
              <a:rPr lang="en-ID" sz="2800" dirty="0" err="1"/>
              <a:t>penyelesaian</a:t>
            </a:r>
            <a:r>
              <a:rPr lang="en-ID" sz="2800" dirty="0"/>
              <a:t> </a:t>
            </a:r>
            <a:r>
              <a:rPr lang="en-ID" sz="2800" dirty="0" err="1"/>
              <a:t>sengketa</a:t>
            </a:r>
            <a:r>
              <a:rPr lang="en-ID" sz="2800" dirty="0"/>
              <a:t> TUN </a:t>
            </a:r>
            <a:r>
              <a:rPr lang="en-ID" sz="2800" dirty="0" err="1"/>
              <a:t>menurut</a:t>
            </a:r>
            <a:r>
              <a:rPr lang="en-ID" sz="2800" dirty="0"/>
              <a:t> UU NO. 30 </a:t>
            </a:r>
            <a:r>
              <a:rPr lang="en-ID" sz="2800" dirty="0" err="1"/>
              <a:t>Tahun</a:t>
            </a:r>
            <a:r>
              <a:rPr lang="en-ID" sz="2800" dirty="0"/>
              <a:t> 2014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Administrasi</a:t>
            </a:r>
            <a:r>
              <a:rPr lang="en-ID" sz="2800" dirty="0"/>
              <a:t> </a:t>
            </a:r>
            <a:r>
              <a:rPr lang="en-ID" sz="2800" dirty="0" err="1"/>
              <a:t>Pemerintahan</a:t>
            </a:r>
            <a:r>
              <a:rPr lang="en-ID" sz="2800" dirty="0"/>
              <a:t> </a:t>
            </a:r>
            <a:r>
              <a:rPr lang="en-ID" sz="2800" dirty="0" err="1"/>
              <a:t>Pasal</a:t>
            </a:r>
            <a:r>
              <a:rPr lang="en-ID" sz="2800" dirty="0"/>
              <a:t> 75, 76,77 dan </a:t>
            </a:r>
            <a:r>
              <a:rPr lang="en-ID" sz="2800" dirty="0" err="1"/>
              <a:t>Pasal</a:t>
            </a:r>
            <a:r>
              <a:rPr lang="en-ID" sz="2800" dirty="0"/>
              <a:t> 78.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/>
          <a:lstStyle/>
          <a:p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(banding dan </a:t>
            </a:r>
            <a:r>
              <a:rPr lang="en-ID" dirty="0" err="1"/>
              <a:t>keberatan</a:t>
            </a:r>
            <a:r>
              <a:rPr lang="en-ID" dirty="0"/>
              <a:t>) </a:t>
            </a:r>
            <a:r>
              <a:rPr lang="en-ID" dirty="0" err="1"/>
              <a:t>Pasal</a:t>
            </a:r>
            <a:r>
              <a:rPr lang="en-ID" dirty="0"/>
              <a:t> 77 dan </a:t>
            </a:r>
            <a:r>
              <a:rPr lang="en-ID" dirty="0" err="1"/>
              <a:t>pasal</a:t>
            </a:r>
            <a:r>
              <a:rPr lang="en-ID" dirty="0"/>
              <a:t> 78 UU </a:t>
            </a:r>
            <a:r>
              <a:rPr lang="en-ID" dirty="0" err="1"/>
              <a:t>nomor</a:t>
            </a:r>
            <a:r>
              <a:rPr lang="en-ID" dirty="0"/>
              <a:t> 30 </a:t>
            </a:r>
            <a:r>
              <a:rPr lang="en-ID" dirty="0" err="1"/>
              <a:t>Tahun</a:t>
            </a:r>
            <a:r>
              <a:rPr lang="en-ID" dirty="0"/>
              <a:t> 2014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pengajuan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PTUN </a:t>
            </a:r>
            <a:r>
              <a:rPr lang="en-ID" dirty="0" err="1"/>
              <a:t>sebagaimana</a:t>
            </a:r>
            <a:r>
              <a:rPr lang="en-ID" dirty="0"/>
              <a:t> PERMA </a:t>
            </a:r>
            <a:r>
              <a:rPr lang="en-ID" dirty="0" err="1"/>
              <a:t>nomor</a:t>
            </a:r>
            <a:r>
              <a:rPr lang="en-ID" dirty="0"/>
              <a:t> 6 </a:t>
            </a:r>
            <a:r>
              <a:rPr lang="en-ID" dirty="0" err="1"/>
              <a:t>Tahun</a:t>
            </a:r>
            <a:r>
              <a:rPr lang="en-ID" dirty="0"/>
              <a:t> 2018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beracara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;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48 UU </a:t>
            </a:r>
            <a:r>
              <a:rPr lang="en-ID" dirty="0" err="1"/>
              <a:t>nomor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 1986 </a:t>
            </a:r>
            <a:r>
              <a:rPr lang="en-ID" dirty="0" err="1"/>
              <a:t>tentang</a:t>
            </a:r>
            <a:r>
              <a:rPr lang="en-ID" dirty="0"/>
              <a:t> PERATUN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sengketa</a:t>
            </a:r>
            <a:r>
              <a:rPr lang="en-ID" dirty="0"/>
              <a:t> </a:t>
            </a:r>
            <a:r>
              <a:rPr lang="en-ID" dirty="0" err="1"/>
              <a:t>kepegawaian</a:t>
            </a:r>
            <a:r>
              <a:rPr lang="en-ID" dirty="0"/>
              <a:t>          ( PHK PNS)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        (  Banding dan </a:t>
            </a:r>
            <a:r>
              <a:rPr lang="en-ID" dirty="0" err="1"/>
              <a:t>Keberatan</a:t>
            </a:r>
            <a:r>
              <a:rPr lang="en-ID" dirty="0"/>
              <a:t>)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PT.TUN.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id-ID" sz="2800" dirty="0">
                <a:latin typeface="+mn-lt"/>
              </a:rPr>
              <a:t>Pe</a:t>
            </a:r>
            <a:r>
              <a:rPr lang="en-ID" sz="2800" dirty="0" err="1">
                <a:latin typeface="+mn-lt"/>
              </a:rPr>
              <a:t>mberian</a:t>
            </a:r>
            <a:r>
              <a:rPr lang="en-ID" sz="2800" dirty="0">
                <a:latin typeface="+mn-lt"/>
              </a:rPr>
              <a:t> Kuasa </a:t>
            </a:r>
            <a:r>
              <a:rPr lang="en-ID" sz="2800" dirty="0" err="1">
                <a:latin typeface="+mn-lt"/>
              </a:rPr>
              <a:t>Pasal</a:t>
            </a:r>
            <a:r>
              <a:rPr lang="en-ID" sz="2800" dirty="0">
                <a:latin typeface="+mn-lt"/>
              </a:rPr>
              <a:t> 57 UU no.5 </a:t>
            </a:r>
            <a:r>
              <a:rPr lang="en-ID" sz="2800" dirty="0" err="1">
                <a:latin typeface="+mn-lt"/>
              </a:rPr>
              <a:t>Tahun</a:t>
            </a:r>
            <a:r>
              <a:rPr lang="en-ID" sz="2800" dirty="0">
                <a:latin typeface="+mn-lt"/>
              </a:rPr>
              <a:t> 1986 </a:t>
            </a:r>
            <a:br>
              <a:rPr lang="en-ID" sz="2800" dirty="0">
                <a:latin typeface="+mn-lt"/>
              </a:rPr>
            </a:br>
            <a:r>
              <a:rPr lang="en-ID" sz="2800" dirty="0" err="1">
                <a:latin typeface="+mn-lt"/>
              </a:rPr>
              <a:t>Tentang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Peradilan</a:t>
            </a:r>
            <a:r>
              <a:rPr lang="en-ID" sz="2800" dirty="0">
                <a:latin typeface="+mn-lt"/>
              </a:rPr>
              <a:t> Tata Usaha Negara</a:t>
            </a:r>
            <a:endParaRPr lang="en-US" sz="28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74800" y="1903414"/>
            <a:ext cx="90424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968500" y="4740270"/>
            <a:ext cx="8077200" cy="18049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 Surat Kuasa Khusus</a:t>
            </a:r>
            <a:endParaRPr lang="en-US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Seorang Advokat harus Sarjana Hukum dan memiliki ijin beracara / yang disumpah oleh Pengadilan Tinggi.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500" y="2133600"/>
            <a:ext cx="807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Pemberian kuasa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tertulis 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negeri. Tata Cara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Kuasa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UU no.5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1986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PERATUN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35000"/>
            <a:ext cx="8839200" cy="874708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noProof="1">
                <a:latin typeface="+mn-lt"/>
                <a:cs typeface="Arial" panose="020B0604020202020204" pitchFamily="34" charset="0"/>
              </a:rPr>
              <a:t>Dokumen</a:t>
            </a:r>
            <a:r>
              <a:rPr lang="en-US" sz="3200" noProof="1">
                <a:latin typeface="+mn-lt"/>
                <a:cs typeface="Arial" panose="020B0604020202020204" pitchFamily="34" charset="0"/>
              </a:rPr>
              <a:t>-dokumen </a:t>
            </a:r>
            <a:r>
              <a:rPr lang="id-ID" sz="3200" noProof="1">
                <a:latin typeface="+mn-lt"/>
                <a:cs typeface="Arial" panose="020B0604020202020204" pitchFamily="34" charset="0"/>
              </a:rPr>
              <a:t>Hukum</a:t>
            </a:r>
            <a:r>
              <a:rPr lang="en-ID" sz="3200" noProof="1">
                <a:latin typeface="+mn-lt"/>
                <a:cs typeface="Arial" panose="020B0604020202020204" pitchFamily="34" charset="0"/>
              </a:rPr>
              <a:t> terkait dalam beracara di Peradilan Tata Usaha Negara</a:t>
            </a:r>
            <a:endParaRPr lang="en-US" sz="3200" noProof="1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1676400"/>
            <a:ext cx="8585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ertical Scroll 5"/>
          <p:cNvSpPr/>
          <p:nvPr/>
        </p:nvSpPr>
        <p:spPr>
          <a:xfrm>
            <a:off x="1752600" y="2133600"/>
            <a:ext cx="8686800" cy="4419600"/>
          </a:xfrm>
          <a:prstGeom prst="verticalScroll">
            <a:avLst>
              <a:gd name="adj" fmla="val 5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Gugatan TUN (isi Gugatan ditentukan oleh Undang-Undang Peratun )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Gugatan dalam pemeriksaan di Pengadilan TUN ada 2 yaitu Gugatan awal dan Gugatan yang sudah disempurnakan oleh Majelis Hakim dalam Pemeriksaan Persiapan. (Hakim bersifat Aktif)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Gugatan yang sudah disempurnakan dalam pemeriksaan Persiapan yang diserahkan kepada Tergugat untuk ditanggapi (dalam bentuk Surat Jawaban)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42950"/>
            <a:ext cx="8229600" cy="628650"/>
          </a:xfrm>
        </p:spPr>
        <p:txBody>
          <a:bodyPr/>
          <a:lstStyle/>
          <a:p>
            <a:pPr algn="ctr"/>
            <a:r>
              <a:rPr lang="id-ID" sz="3200" dirty="0">
                <a:latin typeface="+mn-lt"/>
              </a:rPr>
              <a:t>BUKTI UNTUK MENDUKUNG GUGATAN :</a:t>
            </a:r>
            <a:endParaRPr lang="en-US" sz="32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82800" y="1447800"/>
            <a:ext cx="800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828800" y="1627496"/>
            <a:ext cx="85217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Clr>
                <a:srgbClr val="F8F8F8"/>
              </a:buClr>
              <a:buFont typeface="+mj-lt"/>
              <a:buAutoNum type="arabicPeriod"/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 Keputusan yang dijadikan objek gugatan</a:t>
            </a:r>
            <a:endParaRPr lang="en-US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2541896"/>
            <a:ext cx="85217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2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 bukti lainnya sesuai Pasal 100 *</a:t>
            </a:r>
            <a:endParaRPr lang="id-ID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 bukti surat harus dimeteraikan</a:t>
            </a: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(Nagseglen)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0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Hakim menyarankan kuasa hukum membuat DaftarBukti.</a:t>
            </a:r>
            <a:endParaRPr lang="en-US" sz="20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4052248"/>
            <a:ext cx="85217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3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 Replik </a:t>
            </a:r>
            <a:endParaRPr lang="en-US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(tanggapan Penggugat terhadap surat Jawaban dari Tergugat )</a:t>
            </a:r>
            <a:endParaRPr lang="en-US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0" y="5410200"/>
            <a:ext cx="85217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4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Kesimpulan </a:t>
            </a:r>
            <a:endParaRPr lang="en-US" sz="24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memudahkan Majelis Hakim Para pihak diminta membuat Kesimpulan</a:t>
            </a:r>
            <a:endParaRPr lang="id-ID" sz="24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1" y="2113032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/>
          <p:cNvSpPr/>
          <p:nvPr/>
        </p:nvSpPr>
        <p:spPr>
          <a:xfrm>
            <a:off x="5110230" y="1068915"/>
            <a:ext cx="5666290" cy="243209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sbg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unit-unit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demi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tercapainya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tujuan-tujuan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kenegaraan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oleh UU)</a:t>
            </a:r>
            <a:endParaRPr lang="en-I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400800" cy="838200"/>
          </a:xfrm>
        </p:spPr>
        <p:txBody>
          <a:bodyPr anchor="ctr"/>
          <a:lstStyle/>
          <a:p>
            <a:pPr algn="ctr"/>
            <a:r>
              <a:rPr lang="en-US" dirty="0" err="1">
                <a:latin typeface="+mn-lt"/>
              </a:rPr>
              <a:t>Anatomi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Gugatan</a:t>
            </a:r>
            <a:r>
              <a:rPr lang="en-US" dirty="0">
                <a:latin typeface="+mn-lt"/>
              </a:rPr>
              <a:t> TUN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100" y="1143000"/>
            <a:ext cx="3443288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Kepada Yang Terhormat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i="1" dirty="0">
                <a:solidFill>
                  <a:schemeClr val="tx1"/>
                </a:solidFill>
              </a:rPr>
              <a:t>Ketua Pengadilan Tata Usaha Negara .......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i="1" dirty="0">
                <a:solidFill>
                  <a:schemeClr val="tx1"/>
                </a:solidFill>
              </a:rPr>
              <a:t>beralamat di ..........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100" y="1905000"/>
            <a:ext cx="8763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Identitas PENGGUGAT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Nama, Kewarganegaraan, Tempat tinggal dan Pekerjaan Penggugat atau Kuasa Hukum Penggugat.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9100" y="2438400"/>
            <a:ext cx="8763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Identitas TERGUGAT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Nama Jabatan dan tempat kedudukan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914400" indent="-914400"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Untuk Kewarganegaraan Tergugat tidak perlu dicantumkan, karena Tergugat sudah pasti Warga Negara Indonesia.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9100" y="3124200"/>
            <a:ext cx="8763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Dasar Gugatan (fundamentum petendi atau posita) :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hubungan hukum yang timbul antara Penggugat dengan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objek sengketa. Penggugat </a:t>
            </a:r>
            <a:r>
              <a:rPr lang="id-ID" sz="1200" i="1" dirty="0">
                <a:solidFill>
                  <a:schemeClr val="tx1"/>
                </a:solidFill>
              </a:rPr>
              <a:t>dapat pula</a:t>
            </a:r>
            <a:r>
              <a:rPr lang="id-ID" sz="1200" dirty="0">
                <a:solidFill>
                  <a:schemeClr val="tx1"/>
                </a:solidFill>
              </a:rPr>
              <a:t> menjelaskan kronologis (urutan-urutan peristiwa) hingga Ia menerima objek sengketa dan mengajukan Gugatan terhadapnya.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tenggang waktu mengajukan Gugatan.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alasan Gugatan.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Perincian kerugian yang diderita oleh Penggugat (kalau ada).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Permohonan penundaan pelaksanaan Keputusan Tata Usaha Negara yang sedang di gugat (kalau ada).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9100" y="4800600"/>
            <a:ext cx="87630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Hal-hal yang diminta untuk diputuskan oleh Pengadilan (</a:t>
            </a:r>
            <a:r>
              <a:rPr lang="id-ID" sz="1200" b="1" i="1" dirty="0">
                <a:solidFill>
                  <a:schemeClr val="tx1"/>
                </a:solidFill>
              </a:rPr>
              <a:t>Petitum</a:t>
            </a:r>
            <a:r>
              <a:rPr lang="id-ID" sz="1200" b="1" dirty="0">
                <a:solidFill>
                  <a:schemeClr val="tx1"/>
                </a:solidFill>
              </a:rPr>
              <a:t>).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Mengabulkan Gugatan Penggugat untuk seluruhnya.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Menyatakan batal atau tidak sah Keputusan Tata Usaha Negara yang dikeluarkan oleh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en-US" sz="1200" dirty="0" err="1">
                <a:solidFill>
                  <a:schemeClr val="tx1"/>
                </a:solidFill>
              </a:rPr>
              <a:t>Mewajibkan</a:t>
            </a:r>
            <a:r>
              <a:rPr lang="id-ID" sz="1200" dirty="0">
                <a:solidFill>
                  <a:schemeClr val="tx1"/>
                </a:solidFill>
              </a:rPr>
              <a:t> Tergugat untuk </a:t>
            </a:r>
            <a:r>
              <a:rPr lang="en-US" sz="1200" dirty="0" err="1">
                <a:solidFill>
                  <a:schemeClr val="tx1"/>
                </a:solidFill>
              </a:rPr>
              <a:t>mencabut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Surat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Keputusan</a:t>
            </a:r>
            <a:r>
              <a:rPr lang="en-US" sz="1200" dirty="0">
                <a:solidFill>
                  <a:schemeClr val="tx1"/>
                </a:solidFill>
              </a:rPr>
              <a:t> No. : … </a:t>
            </a:r>
            <a:r>
              <a:rPr lang="en-US" sz="1200" dirty="0" err="1">
                <a:solidFill>
                  <a:schemeClr val="tx1"/>
                </a:solidFill>
              </a:rPr>
              <a:t>tertanggal</a:t>
            </a:r>
            <a:r>
              <a:rPr lang="en-US" sz="1200" dirty="0">
                <a:solidFill>
                  <a:schemeClr val="tx1"/>
                </a:solidFill>
              </a:rPr>
              <a:t> : …</a:t>
            </a:r>
            <a:r>
              <a:rPr lang="en-US" sz="1200" dirty="0" err="1">
                <a:solidFill>
                  <a:schemeClr val="tx1"/>
                </a:solidFill>
              </a:rPr>
              <a:t>perihal</a:t>
            </a:r>
            <a:r>
              <a:rPr lang="en-US" sz="1200" dirty="0">
                <a:solidFill>
                  <a:schemeClr val="tx1"/>
                </a:solidFill>
              </a:rPr>
              <a:t> ………yang </a:t>
            </a:r>
            <a:r>
              <a:rPr lang="en-US" sz="1200" dirty="0" err="1">
                <a:solidFill>
                  <a:schemeClr val="tx1"/>
                </a:solidFill>
              </a:rPr>
              <a:t>dikeluarkan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Tergugat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en-US" sz="1200" dirty="0" err="1">
                <a:solidFill>
                  <a:schemeClr val="tx1"/>
                </a:solidFill>
              </a:rPr>
              <a:t>Mewajibkan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Tergugat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menerbitkan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Keputusan</a:t>
            </a:r>
            <a:r>
              <a:rPr lang="en-US" sz="1200" dirty="0">
                <a:solidFill>
                  <a:schemeClr val="tx1"/>
                </a:solidFill>
              </a:rPr>
              <a:t> TUN yang </a:t>
            </a:r>
            <a:r>
              <a:rPr lang="en-US" sz="1200" dirty="0" err="1">
                <a:solidFill>
                  <a:schemeClr val="tx1"/>
                </a:solidFill>
              </a:rPr>
              <a:t>baru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menjawab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permohonan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diajukan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Penggugat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Menghukum Tergugat untuk membayar ganti kerugian kepada Penggugat </a:t>
            </a:r>
            <a:r>
              <a:rPr lang="en-US" sz="1200" dirty="0" err="1">
                <a:solidFill>
                  <a:schemeClr val="tx1"/>
                </a:solidFill>
              </a:rPr>
              <a:t>sejumlah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Rp</a:t>
            </a:r>
            <a:r>
              <a:rPr lang="en-US" sz="1200" dirty="0">
                <a:solidFill>
                  <a:schemeClr val="tx1"/>
                </a:solidFill>
              </a:rPr>
              <a:t> ……. </a:t>
            </a:r>
            <a:r>
              <a:rPr lang="id-ID" sz="1200" dirty="0">
                <a:solidFill>
                  <a:schemeClr val="tx1"/>
                </a:solidFill>
              </a:rPr>
              <a:t>dan menghukum Tergugat untuk membayar biaya perkara yang timbul.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9100" y="6248400"/>
            <a:ext cx="1676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Tanda tangan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Pihak Penggugat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1525" y="1031876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200" b="1" dirty="0"/>
              <a:t>Tanggal</a:t>
            </a:r>
            <a:r>
              <a:rPr lang="id-ID" sz="1200" dirty="0"/>
              <a:t> ………..</a:t>
            </a: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id-ID" sz="1200" dirty="0"/>
              <a:t>(Penjelasan kemana Gugatan tersebut diajukan )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37648" y="990600"/>
            <a:ext cx="911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ID" sz="4000" dirty="0"/>
              <a:t>      </a:t>
            </a:r>
            <a:r>
              <a:rPr lang="en-ID" sz="4000" dirty="0" err="1"/>
              <a:t>Macam-Macam</a:t>
            </a:r>
            <a:r>
              <a:rPr lang="en-ID" sz="4000" dirty="0"/>
              <a:t> </a:t>
            </a:r>
            <a:r>
              <a:rPr lang="en-ID" sz="4000" dirty="0" err="1"/>
              <a:t>Putusan</a:t>
            </a:r>
            <a:r>
              <a:rPr lang="en-ID" sz="4000" dirty="0"/>
              <a:t> PTUN</a:t>
            </a:r>
            <a:br>
              <a:rPr lang="en-ID" sz="4000" dirty="0"/>
            </a:br>
            <a:r>
              <a:rPr lang="en-ID" sz="3200" dirty="0" err="1"/>
              <a:t>Pasal</a:t>
            </a:r>
            <a:r>
              <a:rPr lang="en-ID" sz="3200" dirty="0"/>
              <a:t> 97 </a:t>
            </a:r>
            <a:r>
              <a:rPr lang="en-ID" sz="3200" dirty="0" err="1"/>
              <a:t>ayat</a:t>
            </a:r>
            <a:r>
              <a:rPr lang="en-ID" sz="3200" dirty="0"/>
              <a:t> 7 UU No 5 </a:t>
            </a:r>
            <a:r>
              <a:rPr lang="en-ID" sz="3200" dirty="0" err="1"/>
              <a:t>Thn</a:t>
            </a:r>
            <a:r>
              <a:rPr lang="en-ID" sz="3200" dirty="0"/>
              <a:t> 1986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Peratun</a:t>
            </a:r>
            <a:endParaRPr lang="en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1.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dikabulkan</a:t>
            </a:r>
            <a:endParaRPr lang="en-ID" dirty="0"/>
          </a:p>
          <a:p>
            <a:r>
              <a:rPr lang="en-ID" dirty="0"/>
              <a:t>2.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ditolak</a:t>
            </a:r>
            <a:endParaRPr lang="en-ID" dirty="0"/>
          </a:p>
          <a:p>
            <a:r>
              <a:rPr lang="en-ID" dirty="0"/>
              <a:t>3.Gugatan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 (N.O)</a:t>
            </a:r>
            <a:endParaRPr lang="en-ID" dirty="0"/>
          </a:p>
          <a:p>
            <a:r>
              <a:rPr lang="en-ID" dirty="0"/>
              <a:t>4.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Gugur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Badan/</a:t>
            </a:r>
            <a:r>
              <a:rPr lang="en-ID" dirty="0" err="1"/>
              <a:t>pejabat</a:t>
            </a:r>
            <a:r>
              <a:rPr lang="en-ID" dirty="0"/>
              <a:t> TUN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dikabulkan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a.Pencabutan</a:t>
            </a:r>
            <a:r>
              <a:rPr lang="en-ID" dirty="0"/>
              <a:t> KTUN </a:t>
            </a:r>
            <a:r>
              <a:rPr lang="en-ID" dirty="0" err="1"/>
              <a:t>ybs</a:t>
            </a:r>
            <a:r>
              <a:rPr lang="en-ID" dirty="0"/>
              <a:t>;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b.Pencabutan</a:t>
            </a:r>
            <a:r>
              <a:rPr lang="en-ID" dirty="0"/>
              <a:t> KTUN </a:t>
            </a:r>
            <a:r>
              <a:rPr lang="en-ID" dirty="0" err="1"/>
              <a:t>ybs</a:t>
            </a:r>
            <a:r>
              <a:rPr lang="en-ID" dirty="0"/>
              <a:t> dan </a:t>
            </a:r>
            <a:r>
              <a:rPr lang="en-ID" dirty="0" err="1"/>
              <a:t>Menerbitkan</a:t>
            </a:r>
            <a:r>
              <a:rPr lang="en-ID" dirty="0"/>
              <a:t> KTUN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;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c.Penerbitan</a:t>
            </a:r>
            <a:r>
              <a:rPr lang="en-ID" dirty="0"/>
              <a:t> KTUN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</a:t>
            </a:r>
            <a:r>
              <a:rPr lang="en-ID" dirty="0" err="1"/>
              <a:t>psl</a:t>
            </a:r>
            <a:r>
              <a:rPr lang="en-ID" dirty="0"/>
              <a:t> 3 </a:t>
            </a:r>
            <a:endParaRPr lang="en-ID" dirty="0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8650"/>
            <a:ext cx="8229600" cy="819150"/>
          </a:xfrm>
        </p:spPr>
        <p:txBody>
          <a:bodyPr anchor="ctr"/>
          <a:lstStyle/>
          <a:p>
            <a:pPr algn="ctr"/>
            <a:r>
              <a:rPr lang="id-ID" sz="4400" dirty="0">
                <a:latin typeface="+mn-lt"/>
              </a:rPr>
              <a:t>Upaya Hukum Biasa</a:t>
            </a:r>
            <a:endParaRPr lang="en-US" sz="4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30400" y="1524000"/>
            <a:ext cx="829215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ertical Scroll 4"/>
          <p:cNvSpPr/>
          <p:nvPr/>
        </p:nvSpPr>
        <p:spPr>
          <a:xfrm>
            <a:off x="1752600" y="1676400"/>
            <a:ext cx="8686800" cy="5029200"/>
          </a:xfrm>
          <a:prstGeom prst="verticalScroll">
            <a:avLst>
              <a:gd name="adj" fmla="val 531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880" rIns="365760" rtlCol="0" anchor="ctr"/>
          <a:lstStyle/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Upaya Hukum Banding diatur dalam Pasal 122 s/d Pasal 130 *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Jangka waktu mengajukan Banding 14 Hari setelah putusan dibacakan (sama dengan perkara perdata )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Pemohon Banding membuat memori Banding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Termohon Banding(Terbanding) membuat Kontra Memori Banding.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Upaya Hukum Kasasi pengaturannya sama dengan perkara perdata yaitu tunduk pada UU Mahkamah Agung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PUTUSAN MAHKAMAH AGUNG ADALAH PUTUSAN YANG TELAH MEMPUNYAI KEKUATAN HUKUM TETAP (IN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KRACH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Arti</a:t>
            </a: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Administrasi Negara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23392" y="1772816"/>
            <a:ext cx="1094521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negara)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menyelenggarakan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1124744"/>
            <a:ext cx="108012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95400" y="1916832"/>
            <a:ext cx="10153128" cy="3096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Aturan-aturan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bertalian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badan-badan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dibebani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2348880"/>
            <a:ext cx="1087320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Tata Negara?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51384" y="908720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Tata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memandang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sebaliknya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menitikberatkan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asministrasi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623392" y="836712"/>
          <a:ext cx="10873208" cy="550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 Administrasi Negara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51384" y="1916832"/>
          <a:ext cx="108012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2.xml><?xml version="1.0" encoding="utf-8"?>
<p:tagLst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12171</Words>
  <Application>WPS Presentation</Application>
  <PresentationFormat>Layar Lebar</PresentationFormat>
  <Paragraphs>247</Paragraphs>
  <Slides>32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Cambria</vt:lpstr>
      <vt:lpstr>Microsoft YaHei</vt:lpstr>
      <vt:lpstr>Arial Unicode MS</vt:lpstr>
      <vt:lpstr>Wingdings 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PARA PIHAK YANG TERKAIT DALAM BERACARA DI PENGADILAN TATA USAHA NEGARA</vt:lpstr>
      <vt:lpstr>Pasal 87 UU No 30/2014 mengatakan dengan berlakunya UU ini Keputusan TUN sbgimana UU no 5 /1986 jo UU no 9 /2004 jo UU no 51/2009 harus dimaknai</vt:lpstr>
      <vt:lpstr>Yang tidak dapat dijadikan objek gugatan TUN (Pasal 2 UU no 9 Tahun 2004 tentang Perubahan PERATUN (pengecualian)</vt:lpstr>
      <vt:lpstr>Objek sengketa TUN</vt:lpstr>
      <vt:lpstr>Keputusan Tata Usaha Negara    (KTUN)</vt:lpstr>
      <vt:lpstr>Objek sengketa TUN  KTUN bersifat Fiktif Negatif (Pasal 3 UU no 5 Thn 1986)</vt:lpstr>
      <vt:lpstr>PowerPoint 演示文稿</vt:lpstr>
      <vt:lpstr> Undang-Undang  Cipta Kerja Nomor 11 Tahun 2020  Pasal 175 Klaster Administrasi Pemerintahan  dalam rangka reformasi Pelayanan Publik mengamandemen Pasal 53 (Fiktif Positif)</vt:lpstr>
      <vt:lpstr>Penyelesaian sengketa TUN</vt:lpstr>
      <vt:lpstr>Perkembangan penyelesaian sengketa TUN menurut UU NO. 30 Tahun 2014 tentang Administrasi Pemerintahan Pasal 75, 76,77 dan Pasal 78.</vt:lpstr>
      <vt:lpstr>Pemberian Kuasa Pasal 57 UU no.5 Tahun 1986  Tentang Peradilan Tata Usaha Negara</vt:lpstr>
      <vt:lpstr>Dokumen-dokumen Hukum terkait dalam beracara di Peradilan Tata Usaha Negara</vt:lpstr>
      <vt:lpstr>BUKTI UNTUK MENDUKUNG GUGATAN :</vt:lpstr>
      <vt:lpstr>Anatomi Surat Gugatan TUN </vt:lpstr>
      <vt:lpstr>      Macam-Macam Putusan PTUN Pasal 97 ayat 7 UU No 5 Thn 1986 ttg Peratun</vt:lpstr>
      <vt:lpstr>Upaya Hukum Biasa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Intan Meitasari</cp:lastModifiedBy>
  <cp:revision>462</cp:revision>
  <cp:lastPrinted>2017-08-29T02:54:00Z</cp:lastPrinted>
  <dcterms:created xsi:type="dcterms:W3CDTF">2010-04-18T12:06:00Z</dcterms:created>
  <dcterms:modified xsi:type="dcterms:W3CDTF">2025-10-21T03:14:26Z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4679A4EF22F3406CBFCFB780C3D6F6F3_12</vt:lpwstr>
  </property>
  <property fmtid="{D5CDD505-2E9C-101B-9397-08002B2CF9AE}" pid="3" name="KSOProductBuildVer">
    <vt:lpwstr>1033-12.2.0.22549</vt:lpwstr>
  </property>
</Properties>
</file>