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3"/>
  </p:sldMasterIdLst>
  <p:notesMasterIdLst>
    <p:notesMasterId r:id="rId5"/>
  </p:notesMasterIdLst>
  <p:handoutMasterIdLst>
    <p:handoutMasterId r:id="rId17"/>
  </p:handoutMasterIdLst>
  <p:sldIdLst>
    <p:sldId id="256" r:id="rId4"/>
    <p:sldId id="398" r:id="rId6"/>
    <p:sldId id="399" r:id="rId7"/>
    <p:sldId id="400" r:id="rId8"/>
    <p:sldId id="401" r:id="rId9"/>
    <p:sldId id="387" r:id="rId10"/>
    <p:sldId id="397" r:id="rId11"/>
    <p:sldId id="388" r:id="rId12"/>
    <p:sldId id="389" r:id="rId13"/>
    <p:sldId id="391" r:id="rId14"/>
    <p:sldId id="402" r:id="rId15"/>
    <p:sldId id="300" r:id="rId16"/>
  </p:sldIdLst>
  <p:sldSz cx="9144000" cy="6858000" type="screen4x3"/>
  <p:notesSz cx="7045325" cy="9345295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8" userDrawn="1">
          <p15:clr>
            <a:srgbClr val="A4A3A4"/>
          </p15:clr>
        </p15:guide>
        <p15:guide id="2" pos="285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81339" autoAdjust="0"/>
  </p:normalViewPr>
  <p:slideViewPr>
    <p:cSldViewPr showGuides="1">
      <p:cViewPr>
        <p:scale>
          <a:sx n="50" d="100"/>
          <a:sy n="50" d="100"/>
        </p:scale>
        <p:origin x="1584" y="-40"/>
      </p:cViewPr>
      <p:guideLst>
        <p:guide orient="horz" pos="2188"/>
        <p:guide pos="285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82"/>
        <p:guide pos="219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2" Type="http://schemas.openxmlformats.org/officeDocument/2006/relationships/tags" Target="tags/tag3.xml"/><Relationship Id="rId21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dirty="0"/>
              <a:t>1. </a:t>
            </a:r>
            <a:r>
              <a:rPr lang="en-ID" dirty="0" err="1">
                <a:solidFill>
                  <a:schemeClr val="tx1"/>
                </a:solidFill>
              </a:rPr>
              <a:t>Setelah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disahkan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perdamaian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mengikat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semua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kreditor</a:t>
            </a:r>
            <a:r>
              <a:rPr lang="en-ID" dirty="0">
                <a:solidFill>
                  <a:schemeClr val="tx1"/>
                </a:solidFill>
              </a:rPr>
              <a:t>.</a:t>
            </a:r>
            <a:endParaRPr lang="en-ID" dirty="0">
              <a:solidFill>
                <a:schemeClr val="tx1"/>
              </a:solidFill>
            </a:endParaRPr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6" Type="http://schemas.openxmlformats.org/officeDocument/2006/relationships/theme" Target="../theme/theme2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8.xml"/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0" y="2276872"/>
            <a:ext cx="9144000" cy="17532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Perkembangan Startup Dan</a:t>
            </a:r>
            <a:endParaRPr lang="en-US" alt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alt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Tren Digitalisasi Perdagangan</a:t>
            </a:r>
            <a:endParaRPr lang="en-US" alt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alt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- 5</a:t>
            </a:r>
            <a:endParaRPr lang="en-US" alt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11455" y="621030"/>
            <a:ext cx="8630285" cy="5494655"/>
          </a:xfrm>
        </p:spPr>
        <p:txBody>
          <a:bodyPr>
            <a:noAutofit/>
          </a:bodyPr>
          <a:lstStyle/>
          <a:p>
            <a:r>
              <a:rPr lang="en-US" altLang="en-US" sz="2000" dirty="0">
                <a:solidFill>
                  <a:schemeClr val="tx1"/>
                </a:solidFill>
              </a:rPr>
              <a:t>Tantangan dan Prospek Startup</a:t>
            </a:r>
            <a:endParaRPr lang="en-US" altLang="en-US" sz="2000" dirty="0">
              <a:solidFill>
                <a:schemeClr val="tx1"/>
              </a:solidFill>
            </a:endParaRPr>
          </a:p>
          <a:p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Pengertian Tantangan Hukum Digital: Hambatan yang dihadapi startup dalam memenuhi aturan hukum dan menjaga kepercayaan konsumen di era digital.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Tantangan: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000" dirty="0">
                <a:solidFill>
                  <a:schemeClr val="tx1"/>
                </a:solidFill>
              </a:rPr>
              <a:t>Regulasi digital belum seragam.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000" dirty="0">
                <a:solidFill>
                  <a:schemeClr val="tx1"/>
                </a:solidFill>
              </a:rPr>
              <a:t>Ancaman keamanan data.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000" dirty="0">
                <a:solidFill>
                  <a:schemeClr val="tx1"/>
                </a:solidFill>
              </a:rPr>
              <a:t>Persaingan global yang ketat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Prospek: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§"/>
            </a:pPr>
            <a:r>
              <a:rPr lang="en-US" altLang="en-US" sz="2000" dirty="0">
                <a:solidFill>
                  <a:schemeClr val="tx1"/>
                </a:solidFill>
              </a:rPr>
              <a:t>Dukungan kebijakan pemerintah.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§"/>
            </a:pPr>
            <a:r>
              <a:rPr lang="en-US" altLang="en-US" sz="2000" dirty="0">
                <a:solidFill>
                  <a:schemeClr val="tx1"/>
                </a:solidFill>
              </a:rPr>
              <a:t>Pertumbuhan investasi digital.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§"/>
            </a:pPr>
            <a:r>
              <a:rPr lang="en-US" altLang="en-US" sz="2000" dirty="0">
                <a:solidFill>
                  <a:schemeClr val="tx1"/>
                </a:solidFill>
              </a:rPr>
              <a:t>Potensi ekspansi ke pasar ASEAN.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Contoh: Akuisisi Tokopedia dan Gojek menjadi GOTO sebagai wujud sinergi ekonomi digital Indonesia.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00025" y="702945"/>
            <a:ext cx="8686165" cy="5687060"/>
          </a:xfrm>
        </p:spPr>
        <p:txBody>
          <a:bodyPr>
            <a:noAutofit/>
          </a:bodyPr>
          <a:lstStyle/>
          <a:p>
            <a:r>
              <a:rPr lang="en-US" altLang="en-US" sz="2200" dirty="0">
                <a:solidFill>
                  <a:schemeClr val="tx1"/>
                </a:solidFill>
              </a:rPr>
              <a:t>Kesimpulan</a:t>
            </a:r>
            <a:endParaRPr lang="en-US" altLang="en-US" sz="2200" dirty="0">
              <a:solidFill>
                <a:schemeClr val="tx1"/>
              </a:solidFill>
            </a:endParaRPr>
          </a:p>
          <a:p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Startup &amp; e-commerce menjadi motor utama ekonomi digital Indonesia.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Diperlukan regulasi adaptif dan perlindungan hukum komprehensif.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Sinergi antara pemerintah, pelaku usaha, investor, dan masyarakat penting untuk menciptakan ekosistem startup berdaya saing global.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39725" y="477520"/>
            <a:ext cx="8449310" cy="563181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100" b="1" dirty="0">
                <a:solidFill>
                  <a:schemeClr val="tx1"/>
                </a:solidFill>
              </a:rPr>
              <a:t>Pengertian Digitalisasi Perdagangan</a:t>
            </a:r>
            <a:endParaRPr lang="en-US" altLang="en-US" sz="21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Proses transformasi kegiatan jual beli dari sistem konvensional menjadi sistem elektronik (online) dengan bantuan teknologi digital.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2100" dirty="0">
                <a:solidFill>
                  <a:schemeClr val="tx1"/>
                </a:solidFill>
              </a:rPr>
              <a:t>Munculnya startup digital mempercepat perubahan sistem perdagangan.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2100" dirty="0">
                <a:solidFill>
                  <a:schemeClr val="tx1"/>
                </a:solidFill>
              </a:rPr>
              <a:t>Transaksi kini lebih cepat, transparan, dan lintas wilayah.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2100" dirty="0">
                <a:solidFill>
                  <a:schemeClr val="tx1"/>
                </a:solidFill>
              </a:rPr>
              <a:t>Namun, muncul tantangan hukum seperti kontrak elektronik, perlindungan konsumen, dan keamanan data pribadi.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Contoh: Pedagang konvensional kini beralih ke marketplace seperti Shopee atau TikTok Shop.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9235" y="477520"/>
            <a:ext cx="8735695" cy="563181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+mj-lt"/>
            </a:pPr>
            <a:r>
              <a:rPr lang="en-US" altLang="en-US" sz="1900" b="1" dirty="0">
                <a:solidFill>
                  <a:schemeClr val="tx1"/>
                </a:solidFill>
              </a:rPr>
              <a:t>Pengertian dan Ciri Startup</a:t>
            </a:r>
            <a:endParaRPr lang="en-US" altLang="en-US" sz="19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1900" dirty="0">
                <a:solidFill>
                  <a:schemeClr val="tx1"/>
                </a:solidFill>
              </a:rPr>
              <a:t>Pengertian Startup: Perusahaan rintisan yang menggunakan inovasi teknologi untuk menawarkan produk/jasa baru yang efisien dan mudah diakses.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1900" dirty="0">
                <a:solidFill>
                  <a:schemeClr val="tx1"/>
                </a:solidFill>
              </a:rPr>
              <a:t>Ciri-Ciri Startup: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1900" dirty="0">
                <a:solidFill>
                  <a:schemeClr val="tx1"/>
                </a:solidFill>
              </a:rPr>
              <a:t>Fokus pada inovasi digital.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1900" dirty="0">
                <a:solidFill>
                  <a:schemeClr val="tx1"/>
                </a:solidFill>
              </a:rPr>
              <a:t>Potensi pertumbuhan cepat.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1900" dirty="0">
                <a:solidFill>
                  <a:schemeClr val="tx1"/>
                </a:solidFill>
              </a:rPr>
              <a:t>Mengandalkan pendanaan investor.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1900" dirty="0">
                <a:solidFill>
                  <a:schemeClr val="tx1"/>
                </a:solidFill>
              </a:rPr>
              <a:t>Tim kecil, struktur fleksibel.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1900" dirty="0">
                <a:solidFill>
                  <a:schemeClr val="tx1"/>
                </a:solidFill>
              </a:rPr>
              <a:t>Contoh: Gojek: transportasi &amp; layanan digital, Ruangguru: pendidikan berbasis teknologi, Traveloka: pemesanan tiket dan hotel online.</a:t>
            </a:r>
            <a:endParaRPr lang="en-US" altLang="en-US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26085" y="477520"/>
            <a:ext cx="8208645" cy="563181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Aspek Hukum E-Commerce dalam Startup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Pengertian Aspek Hukum E-Commerce: Aturan yang mengatur kegiatan transaksi elektronik agar memiliki kekuatan hukum dan perlindungan bagi para pihak.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Dasar Hukum: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2000" dirty="0">
                <a:solidFill>
                  <a:schemeClr val="tx1"/>
                </a:solidFill>
              </a:rPr>
              <a:t>UU No. 11 Tahun 2008 tentang Informasi dan Transaksi Elektronik (ITE)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2000" dirty="0">
                <a:solidFill>
                  <a:schemeClr val="tx1"/>
                </a:solidFill>
              </a:rPr>
              <a:t>PP No. 80 Tahun 2019 tentang Perdagangan Melalui Sistem Elektronik (PMSE)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2000" dirty="0">
                <a:solidFill>
                  <a:schemeClr val="tx1"/>
                </a:solidFill>
              </a:rPr>
              <a:t>Permendag No. 50 Tahun 2020 tentang Perizinan dan Pengawasan Pelaku PMSE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00685" y="477520"/>
            <a:ext cx="8246745" cy="563181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Fokus Hukum: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2200" dirty="0">
                <a:solidFill>
                  <a:schemeClr val="tx1"/>
                </a:solidFill>
              </a:rPr>
              <a:t>Legalitas usaha &amp; izin PMSE.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2200" dirty="0">
                <a:solidFill>
                  <a:schemeClr val="tx1"/>
                </a:solidFill>
              </a:rPr>
              <a:t>Kontrak elektronik yang sah.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2200" dirty="0">
                <a:solidFill>
                  <a:schemeClr val="tx1"/>
                </a:solidFill>
              </a:rPr>
              <a:t>Perlindungan data pribadi &amp; konsumen.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Contoh: Tokopedia wajib memiliki izin PMSE dan menyusun perjanjian pengguna yang sah secara hukum.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30200" y="650875"/>
            <a:ext cx="8458835" cy="5390515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en-US" sz="1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Perlindungan Hukum E-Commerce</a:t>
            </a: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en-US" sz="1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Pengertian Perlindungan Hukum: Segala bentuk upaya hukum untuk melindungi hak-hak konsumen dan pelaku usaha dalam transaksi online.</a:t>
            </a: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en-US" sz="1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Poin Utama:</a:t>
            </a: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ct val="120000"/>
              </a:lnSpc>
              <a:buFont typeface="Wingdings" panose="05000000000000000000" charset="0"/>
              <a:buChar char="§"/>
            </a:pPr>
            <a:r>
              <a:rPr lang="en-US" altLang="en-US" sz="1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Konsumen: berhak atas informasi produk yang benar &amp; kebijakan pengembalian barang.</a:t>
            </a: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ct val="120000"/>
              </a:lnSpc>
              <a:buFont typeface="Wingdings" panose="05000000000000000000" charset="0"/>
              <a:buChar char="§"/>
            </a:pPr>
            <a:r>
              <a:rPr lang="en-US" altLang="en-US" sz="1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 Pribadi: wajib dijaga oleh penyelenggara sistem elektronik.</a:t>
            </a: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ct val="120000"/>
              </a:lnSpc>
              <a:buFont typeface="Wingdings" panose="05000000000000000000" charset="0"/>
              <a:buChar char="§"/>
            </a:pPr>
            <a:r>
              <a:rPr lang="en-US" altLang="en-US" sz="1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Kontrak Elektronik: sah jika ada kesepakatan para pihak (Pasal 46 UU ITE).</a:t>
            </a: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ct val="120000"/>
              </a:lnSpc>
              <a:buFont typeface="Wingdings" panose="05000000000000000000" charset="0"/>
              <a:buChar char="§"/>
            </a:pPr>
            <a:r>
              <a:rPr lang="en-US" altLang="en-US" sz="1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Sanksi: pelanggaran dapat dikenai denda administratif hingga pidana.</a:t>
            </a: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en-US" sz="1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Contoh: Kasus kebocoran data Tokopedia (2020) memaksa revisi kebijakan privasi pengguna.</a:t>
            </a: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27355" y="651510"/>
            <a:ext cx="8345805" cy="5512435"/>
          </a:xfrm>
        </p:spPr>
        <p:txBody>
          <a:bodyPr>
            <a:noAutofit/>
          </a:bodyPr>
          <a:lstStyle/>
          <a:p>
            <a:pPr algn="ctr"/>
            <a:r>
              <a:rPr lang="en-US" altLang="en-US" sz="2000" dirty="0">
                <a:solidFill>
                  <a:schemeClr val="tx1"/>
                </a:solidFill>
              </a:rPr>
              <a:t>Peran Pemerintah dalam Ekosistem Startup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000" dirty="0">
                <a:solidFill>
                  <a:schemeClr val="tx1"/>
                </a:solidFill>
              </a:rPr>
              <a:t>Pengertian Ekosistem Startup: Kumpulan elemen (pemerintah, pelaku usaha, investor, masyarakat) yang saling mendukung perkembangan startup digital.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000" dirty="0">
                <a:solidFill>
                  <a:schemeClr val="tx1"/>
                </a:solidFill>
              </a:rPr>
              <a:t>Peran Pemerintah: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§"/>
            </a:pPr>
            <a:r>
              <a:rPr lang="en-US" altLang="en-US" sz="2000" dirty="0">
                <a:solidFill>
                  <a:schemeClr val="tx1"/>
                </a:solidFill>
              </a:rPr>
              <a:t>Menetapkan regulasi &amp; pajak digital.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§"/>
            </a:pPr>
            <a:r>
              <a:rPr lang="en-US" altLang="en-US" sz="2000" dirty="0">
                <a:solidFill>
                  <a:schemeClr val="tx1"/>
                </a:solidFill>
              </a:rPr>
              <a:t>Menyediakan program inkubasi startup.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§"/>
            </a:pPr>
            <a:r>
              <a:rPr lang="en-US" altLang="en-US" sz="2000" dirty="0">
                <a:solidFill>
                  <a:schemeClr val="tx1"/>
                </a:solidFill>
              </a:rPr>
              <a:t>Memberikan pelatihan literasi digital.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§"/>
            </a:pPr>
            <a:r>
              <a:rPr lang="en-US" altLang="en-US" sz="2000" dirty="0">
                <a:solidFill>
                  <a:schemeClr val="tx1"/>
                </a:solidFill>
              </a:rPr>
              <a:t>Membangun infrastruktur teknologi.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000" dirty="0">
                <a:solidFill>
                  <a:schemeClr val="tx1"/>
                </a:solidFill>
              </a:rPr>
              <a:t>Contoh: Program “Gerakan Nasional 1000 Startup Digital” dari Kominfo dan BEKRAF.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17525" y="629285"/>
            <a:ext cx="8194040" cy="5535930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Dasar Operasional Startup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Pengertian Dasar Operasional: Landasan hukum dan administratif yang harus dipenuhi agar startup bisa beroperasi secara sah.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 dirty="0">
                <a:solidFill>
                  <a:schemeClr val="tx1"/>
                </a:solidFill>
              </a:rPr>
              <a:t>Legalitas Usaha: berbentuk PT atau CV (UU No. 40 Tahun 2007). Contoh: Gojek berbentuk PT Aplikasi Karya Anak Bangsa.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 dirty="0">
                <a:solidFill>
                  <a:schemeClr val="tx1"/>
                </a:solidFill>
              </a:rPr>
              <a:t>Perizinan Usaha: melalui sistem OSS (Online Single Submission).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 dirty="0">
                <a:solidFill>
                  <a:schemeClr val="tx1"/>
                </a:solidFill>
              </a:rPr>
              <a:t>Perlindungan HKI: mendaftarkan merek, logo, dan teknologi. Contoh: Ruangguru mendaftarkan merek dagang dan konten video edukatif.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 dirty="0">
                <a:solidFill>
                  <a:schemeClr val="tx1"/>
                </a:solidFill>
              </a:rPr>
              <a:t>Perjanjian Bisnis: kontrak dengan investor dan mitra kerja untuk menjaga transparansi.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34975" y="497205"/>
            <a:ext cx="8258810" cy="5716905"/>
          </a:xfrm>
        </p:spPr>
        <p:txBody>
          <a:bodyPr>
            <a:noAutofit/>
          </a:bodyPr>
          <a:lstStyle/>
          <a:p>
            <a:pPr>
              <a:lnSpc>
                <a:spcPts val="2800"/>
              </a:lnSpc>
            </a:pPr>
            <a:r>
              <a:rPr lang="en-US" altLang="en-US" sz="2200" b="1" dirty="0">
                <a:solidFill>
                  <a:schemeClr val="tx1"/>
                </a:solidFill>
              </a:rPr>
              <a:t>Contoh Implementasi Operasional</a:t>
            </a:r>
            <a:endParaRPr lang="en-US" altLang="en-US" sz="2200" b="1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  <a:buFont typeface="+mj-lt"/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  <a:buFont typeface="Wingdings" panose="05000000000000000000" charset="0"/>
            </a:pPr>
            <a:endParaRPr lang="en-US" altLang="en-US" sz="2200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/>
          <p:nvPr>
            <p:custDataLst>
              <p:tags r:id="rId1"/>
            </p:custDataLst>
          </p:nvPr>
        </p:nvGraphicFramePr>
        <p:xfrm>
          <a:off x="508635" y="1482725"/>
          <a:ext cx="8039100" cy="3654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9700"/>
                <a:gridCol w="2679700"/>
                <a:gridCol w="2679700"/>
              </a:tblGrid>
              <a:tr h="73088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Aspek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Starup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Penerapan</a:t>
                      </a:r>
                      <a:endParaRPr lang="en-US"/>
                    </a:p>
                  </a:txBody>
                  <a:tcPr/>
                </a:tc>
              </a:tr>
              <a:tr h="73088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Legalitas</a:t>
                      </a:r>
                      <a:endParaRPr lang="en-US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Tokopedia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PT terdaftar di OSS, memiliki izin PMSE</a:t>
                      </a:r>
                      <a:endParaRPr lang="en-US" altLang="en-US"/>
                    </a:p>
                  </a:txBody>
                  <a:tcPr/>
                </a:tc>
              </a:tr>
              <a:tr h="73088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Perlindungan Data</a:t>
                      </a:r>
                      <a:endParaRPr lang="en-US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Gojek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Menggunakan sistem enkripsi dan kebijakan privasi</a:t>
                      </a:r>
                      <a:endParaRPr lang="en-US" altLang="en-US"/>
                    </a:p>
                  </a:txBody>
                  <a:tcPr/>
                </a:tc>
              </a:tr>
              <a:tr h="73088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Pendanaan</a:t>
                      </a:r>
                      <a:endParaRPr lang="en-US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Traveloka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Didukung oleh venture capital global</a:t>
                      </a:r>
                      <a:endParaRPr lang="en-US" altLang="en-US"/>
                    </a:p>
                  </a:txBody>
                  <a:tcPr/>
                </a:tc>
              </a:tr>
              <a:tr h="73088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HKI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Ruangguru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Mendaftarkan merek dan konten edukasi digital</a:t>
                      </a:r>
                      <a:endParaRPr lang="en-US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TABLE_ENDDRAG_ORIGIN_RECT" val="633*287"/>
  <p:tag name="TABLE_ENDDRAG_RECT" val="40*116*633*287"/>
</p:tagLst>
</file>

<file path=ppt/tags/tag3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4154</Words>
  <Application>WPS Presentation</Application>
  <PresentationFormat>On-screen Show (4:3)</PresentationFormat>
  <Paragraphs>125</Paragraphs>
  <Slides>12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Arial</vt:lpstr>
      <vt:lpstr>SimSun</vt:lpstr>
      <vt:lpstr>Wingdings</vt:lpstr>
      <vt:lpstr>Calibri</vt:lpstr>
      <vt:lpstr>Times New Roman</vt:lpstr>
      <vt:lpstr>Cambria</vt:lpstr>
      <vt:lpstr>Wingdings</vt:lpstr>
      <vt:lpstr>Tahoma</vt:lpstr>
      <vt:lpstr>Microsoft YaHei</vt:lpstr>
      <vt:lpstr>Arial Unicode MS</vt:lpstr>
      <vt:lpstr>Office Theme</vt:lpstr>
      <vt:lpstr>1_Office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534</cp:revision>
  <cp:lastPrinted>2017-08-29T02:54:00Z</cp:lastPrinted>
  <dcterms:created xsi:type="dcterms:W3CDTF">2010-04-18T12:06:00Z</dcterms:created>
  <dcterms:modified xsi:type="dcterms:W3CDTF">2025-10-21T10:23:22Z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D2753DDA49214B13AAC4525504A1DE46_12</vt:lpwstr>
  </property>
  <property fmtid="{D5CDD505-2E9C-101B-9397-08002B2CF9AE}" pid="3" name="KSOProductBuildVer">
    <vt:lpwstr>1033-12.2.0.22549</vt:lpwstr>
  </property>
</Properties>
</file>