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350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4C8FC9A-F79E-4330-98C1-96830E61FB7D}" type="datetimeFigureOut">
              <a:rPr lang="en-US" smtClean="0"/>
              <a:t>6/10/2010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FB5EA9A-B25C-4F95-862B-A5EC4D4DDB5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C8FC9A-F79E-4330-98C1-96830E61FB7D}" type="datetimeFigureOut">
              <a:rPr lang="en-US" smtClean="0"/>
              <a:t>6/10/2010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B5EA9A-B25C-4F95-862B-A5EC4D4DDB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4C8FC9A-F79E-4330-98C1-96830E61FB7D}" type="datetimeFigureOut">
              <a:rPr lang="en-US" smtClean="0"/>
              <a:t>6/10/2010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FB5EA9A-B25C-4F95-862B-A5EC4D4DDB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C8FC9A-F79E-4330-98C1-96830E61FB7D}" type="datetimeFigureOut">
              <a:rPr lang="en-US" smtClean="0"/>
              <a:t>6/10/2010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B5EA9A-B25C-4F95-862B-A5EC4D4DDB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4C8FC9A-F79E-4330-98C1-96830E61FB7D}" type="datetimeFigureOut">
              <a:rPr lang="en-US" smtClean="0"/>
              <a:t>6/10/2010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FB5EA9A-B25C-4F95-862B-A5EC4D4DDB5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C8FC9A-F79E-4330-98C1-96830E61FB7D}" type="datetimeFigureOut">
              <a:rPr lang="en-US" smtClean="0"/>
              <a:t>6/10/2010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B5EA9A-B25C-4F95-862B-A5EC4D4DDB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C8FC9A-F79E-4330-98C1-96830E61FB7D}" type="datetimeFigureOut">
              <a:rPr lang="en-US" smtClean="0"/>
              <a:t>6/10/2010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B5EA9A-B25C-4F95-862B-A5EC4D4DDB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C8FC9A-F79E-4330-98C1-96830E61FB7D}" type="datetimeFigureOut">
              <a:rPr lang="en-US" smtClean="0"/>
              <a:t>6/10/2010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B5EA9A-B25C-4F95-862B-A5EC4D4DDB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4C8FC9A-F79E-4330-98C1-96830E61FB7D}" type="datetimeFigureOut">
              <a:rPr lang="en-US" smtClean="0"/>
              <a:t>6/10/2010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B5EA9A-B25C-4F95-862B-A5EC4D4DDB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C8FC9A-F79E-4330-98C1-96830E61FB7D}" type="datetimeFigureOut">
              <a:rPr lang="en-US" smtClean="0"/>
              <a:t>6/10/2010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B5EA9A-B25C-4F95-862B-A5EC4D4DDB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C8FC9A-F79E-4330-98C1-96830E61FB7D}" type="datetimeFigureOut">
              <a:rPr lang="en-US" smtClean="0"/>
              <a:t>6/10/2010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B5EA9A-B25C-4F95-862B-A5EC4D4DDB5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4C8FC9A-F79E-4330-98C1-96830E61FB7D}" type="datetimeFigureOut">
              <a:rPr lang="en-US" smtClean="0"/>
              <a:t>6/10/2010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FB5EA9A-B25C-4F95-862B-A5EC4D4DDB5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LINEAR PROGRAMMING</a:t>
            </a:r>
            <a:br>
              <a:rPr lang="en-US" dirty="0" smtClean="0"/>
            </a:br>
            <a:r>
              <a:rPr lang="en-US" dirty="0" smtClean="0"/>
              <a:t>METODE GRAFIK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04800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PEMECAHAN MASALAH DENGAN METODE GRAFIK :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914400"/>
            <a:ext cx="708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menggambar</a:t>
            </a:r>
            <a:r>
              <a:rPr lang="en-US" dirty="0" smtClean="0"/>
              <a:t> </a:t>
            </a:r>
            <a:r>
              <a:rPr lang="en-US" dirty="0" err="1" smtClean="0"/>
              <a:t>grafik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sumbu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sumbu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sumbu</a:t>
            </a:r>
            <a:r>
              <a:rPr lang="en-US" dirty="0" smtClean="0"/>
              <a:t> </a:t>
            </a:r>
            <a:r>
              <a:rPr lang="en-US" dirty="0" err="1" smtClean="0"/>
              <a:t>horisontal</a:t>
            </a:r>
            <a:r>
              <a:rPr lang="en-US" dirty="0" smtClean="0"/>
              <a:t>.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981200" y="5334000"/>
            <a:ext cx="4495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 flipH="1" flipV="1">
            <a:off x="381000" y="3733800"/>
            <a:ext cx="3200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484592" y="202060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X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9" name="TextBox 8"/>
          <p:cNvSpPr txBox="1"/>
          <p:nvPr/>
        </p:nvSpPr>
        <p:spPr>
          <a:xfrm rot="10800000" flipV="1">
            <a:off x="6477000" y="5029200"/>
            <a:ext cx="475567" cy="382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r>
              <a:rPr lang="en-US" baseline="-25000" dirty="0"/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23698" y="514480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81001"/>
            <a:ext cx="7467600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:</a:t>
            </a:r>
          </a:p>
          <a:p>
            <a:endParaRPr lang="en-US" dirty="0"/>
          </a:p>
          <a:p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tambahkan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A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B.</a:t>
            </a:r>
          </a:p>
          <a:p>
            <a:pPr algn="just"/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A </a:t>
            </a:r>
            <a:r>
              <a:rPr lang="en-US" dirty="0" err="1" smtClean="0"/>
              <a:t>adalah</a:t>
            </a:r>
            <a:r>
              <a:rPr lang="en-US" dirty="0" smtClean="0"/>
              <a:t> :</a:t>
            </a:r>
          </a:p>
          <a:p>
            <a:pPr algn="just"/>
            <a:endParaRPr lang="en-US" dirty="0" smtClean="0"/>
          </a:p>
          <a:p>
            <a:pPr algn="ctr"/>
            <a:r>
              <a:rPr lang="en-US" sz="2800" dirty="0" smtClean="0"/>
              <a:t>2X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+ 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</a:t>
            </a:r>
            <a:r>
              <a:rPr lang="en-US" sz="2800" b="1" dirty="0" smtClean="0">
                <a:latin typeface="Times New Roman"/>
                <a:cs typeface="Times New Roman"/>
              </a:rPr>
              <a:t>≤</a:t>
            </a:r>
            <a:r>
              <a:rPr lang="en-US" sz="2800" dirty="0" smtClean="0">
                <a:latin typeface="Times New Roman"/>
                <a:cs typeface="Times New Roman"/>
              </a:rPr>
              <a:t>  </a:t>
            </a:r>
            <a:r>
              <a:rPr lang="en-US" sz="2800" dirty="0" smtClean="0">
                <a:latin typeface="Trebuchet MS" pitchFamily="34" charset="0"/>
                <a:cs typeface="Times New Roman"/>
              </a:rPr>
              <a:t>6.000</a:t>
            </a:r>
          </a:p>
          <a:p>
            <a:pPr algn="ctr"/>
            <a:endParaRPr lang="en-US" sz="2800" dirty="0">
              <a:latin typeface="Trebuchet MS" pitchFamily="34" charset="0"/>
              <a:cs typeface="Times New Roman"/>
            </a:endParaRPr>
          </a:p>
          <a:p>
            <a:pPr algn="just"/>
            <a:r>
              <a:rPr lang="en-US" dirty="0" err="1" smtClean="0">
                <a:latin typeface="Trebuchet MS" pitchFamily="34" charset="0"/>
                <a:cs typeface="Times New Roman"/>
              </a:rPr>
              <a:t>Karena</a:t>
            </a:r>
            <a:r>
              <a:rPr lang="en-US" dirty="0" smtClean="0">
                <a:latin typeface="Trebuchet MS" pitchFamily="34" charset="0"/>
                <a:cs typeface="Times New Roman"/>
              </a:rPr>
              <a:t>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maksimum</a:t>
            </a:r>
            <a:r>
              <a:rPr lang="en-US" dirty="0" smtClean="0">
                <a:latin typeface="Trebuchet MS" pitchFamily="34" charset="0"/>
                <a:cs typeface="Times New Roman"/>
              </a:rPr>
              <a:t>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jumlah</a:t>
            </a:r>
            <a:r>
              <a:rPr lang="en-US" dirty="0" smtClean="0">
                <a:latin typeface="Trebuchet MS" pitchFamily="34" charset="0"/>
                <a:cs typeface="Times New Roman"/>
              </a:rPr>
              <a:t>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bahan</a:t>
            </a:r>
            <a:r>
              <a:rPr lang="en-US" dirty="0" smtClean="0">
                <a:latin typeface="Trebuchet MS" pitchFamily="34" charset="0"/>
                <a:cs typeface="Times New Roman"/>
              </a:rPr>
              <a:t>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baku</a:t>
            </a:r>
            <a:r>
              <a:rPr lang="en-US" dirty="0" smtClean="0">
                <a:latin typeface="Trebuchet MS" pitchFamily="34" charset="0"/>
                <a:cs typeface="Times New Roman"/>
              </a:rPr>
              <a:t> A yang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tersedia</a:t>
            </a:r>
            <a:r>
              <a:rPr lang="en-US" dirty="0" smtClean="0">
                <a:latin typeface="Trebuchet MS" pitchFamily="34" charset="0"/>
                <a:cs typeface="Times New Roman"/>
              </a:rPr>
              <a:t> 6.000 kg,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berarti</a:t>
            </a:r>
            <a:r>
              <a:rPr lang="en-US" dirty="0" smtClean="0">
                <a:latin typeface="Trebuchet MS" pitchFamily="34" charset="0"/>
                <a:cs typeface="Times New Roman"/>
              </a:rPr>
              <a:t>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penggunaan</a:t>
            </a:r>
            <a:r>
              <a:rPr lang="en-US" dirty="0" smtClean="0">
                <a:latin typeface="Trebuchet MS" pitchFamily="34" charset="0"/>
                <a:cs typeface="Times New Roman"/>
              </a:rPr>
              <a:t>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tidak</a:t>
            </a:r>
            <a:r>
              <a:rPr lang="en-US" dirty="0" smtClean="0">
                <a:latin typeface="Trebuchet MS" pitchFamily="34" charset="0"/>
                <a:cs typeface="Times New Roman"/>
              </a:rPr>
              <a:t>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lebih</a:t>
            </a:r>
            <a:r>
              <a:rPr lang="en-US" dirty="0" smtClean="0">
                <a:latin typeface="Trebuchet MS" pitchFamily="34" charset="0"/>
                <a:cs typeface="Times New Roman"/>
              </a:rPr>
              <a:t>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lebih</a:t>
            </a:r>
            <a:r>
              <a:rPr lang="en-US" dirty="0" smtClean="0">
                <a:latin typeface="Trebuchet MS" pitchFamily="34" charset="0"/>
                <a:cs typeface="Times New Roman"/>
              </a:rPr>
              <a:t>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dari</a:t>
            </a:r>
            <a:r>
              <a:rPr lang="en-US" dirty="0" smtClean="0">
                <a:latin typeface="Trebuchet MS" pitchFamily="34" charset="0"/>
                <a:cs typeface="Times New Roman"/>
              </a:rPr>
              <a:t> 6.000 kg. yang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mula-mula</a:t>
            </a:r>
            <a:r>
              <a:rPr lang="en-US" dirty="0" smtClean="0">
                <a:latin typeface="Trebuchet MS" pitchFamily="34" charset="0"/>
                <a:cs typeface="Times New Roman"/>
              </a:rPr>
              <a:t>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bisa</a:t>
            </a:r>
            <a:r>
              <a:rPr lang="en-US" dirty="0" smtClean="0">
                <a:latin typeface="Trebuchet MS" pitchFamily="34" charset="0"/>
                <a:cs typeface="Times New Roman"/>
              </a:rPr>
              <a:t>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kita</a:t>
            </a:r>
            <a:r>
              <a:rPr lang="en-US" dirty="0" smtClean="0">
                <a:latin typeface="Trebuchet MS" pitchFamily="34" charset="0"/>
                <a:cs typeface="Times New Roman"/>
              </a:rPr>
              <a:t>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gambarkan</a:t>
            </a:r>
            <a:r>
              <a:rPr lang="en-US" dirty="0" smtClean="0">
                <a:latin typeface="Trebuchet MS" pitchFamily="34" charset="0"/>
                <a:cs typeface="Times New Roman"/>
              </a:rPr>
              <a:t>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adalah</a:t>
            </a:r>
            <a:r>
              <a:rPr lang="en-US" dirty="0" smtClean="0">
                <a:latin typeface="Trebuchet MS" pitchFamily="34" charset="0"/>
                <a:cs typeface="Times New Roman"/>
              </a:rPr>
              <a:t>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penggunaan</a:t>
            </a:r>
            <a:r>
              <a:rPr lang="en-US" dirty="0" smtClean="0">
                <a:latin typeface="Trebuchet MS" pitchFamily="34" charset="0"/>
                <a:cs typeface="Times New Roman"/>
              </a:rPr>
              <a:t>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maksimumnya</a:t>
            </a:r>
            <a:r>
              <a:rPr lang="en-US" dirty="0" smtClean="0">
                <a:latin typeface="Trebuchet MS" pitchFamily="34" charset="0"/>
                <a:cs typeface="Times New Roman"/>
              </a:rPr>
              <a:t>,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baru</a:t>
            </a:r>
            <a:r>
              <a:rPr lang="en-US" dirty="0" smtClean="0">
                <a:latin typeface="Trebuchet MS" pitchFamily="34" charset="0"/>
                <a:cs typeface="Times New Roman"/>
              </a:rPr>
              <a:t>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kemudian</a:t>
            </a:r>
            <a:r>
              <a:rPr lang="en-US" dirty="0" smtClean="0">
                <a:latin typeface="Trebuchet MS" pitchFamily="34" charset="0"/>
                <a:cs typeface="Times New Roman"/>
              </a:rPr>
              <a:t>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daerah</a:t>
            </a:r>
            <a:r>
              <a:rPr lang="en-US" dirty="0" smtClean="0">
                <a:latin typeface="Trebuchet MS" pitchFamily="34" charset="0"/>
                <a:cs typeface="Times New Roman"/>
              </a:rPr>
              <a:t> yang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bisa</a:t>
            </a:r>
            <a:r>
              <a:rPr lang="en-US" dirty="0" smtClean="0">
                <a:latin typeface="Trebuchet MS" pitchFamily="34" charset="0"/>
                <a:cs typeface="Times New Roman"/>
              </a:rPr>
              <a:t>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dicapai</a:t>
            </a:r>
            <a:r>
              <a:rPr lang="en-US" dirty="0" smtClean="0">
                <a:latin typeface="Trebuchet MS" pitchFamily="34" charset="0"/>
                <a:cs typeface="Times New Roman"/>
              </a:rPr>
              <a:t>.</a:t>
            </a:r>
          </a:p>
          <a:p>
            <a:pPr algn="just"/>
            <a:r>
              <a:rPr lang="en-US" dirty="0" err="1" smtClean="0">
                <a:latin typeface="Trebuchet MS" pitchFamily="34" charset="0"/>
                <a:cs typeface="Times New Roman"/>
              </a:rPr>
              <a:t>Maksimum</a:t>
            </a:r>
            <a:r>
              <a:rPr lang="en-US" dirty="0" smtClean="0">
                <a:latin typeface="Trebuchet MS" pitchFamily="34" charset="0"/>
                <a:cs typeface="Times New Roman"/>
              </a:rPr>
              <a:t>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penggunaan</a:t>
            </a:r>
            <a:r>
              <a:rPr lang="en-US" dirty="0" smtClean="0">
                <a:latin typeface="Trebuchet MS" pitchFamily="34" charset="0"/>
                <a:cs typeface="Times New Roman"/>
              </a:rPr>
              <a:t>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kapasitas</a:t>
            </a:r>
            <a:r>
              <a:rPr lang="en-US" dirty="0" smtClean="0">
                <a:latin typeface="Trebuchet MS" pitchFamily="34" charset="0"/>
                <a:cs typeface="Times New Roman"/>
              </a:rPr>
              <a:t>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bahan</a:t>
            </a:r>
            <a:r>
              <a:rPr lang="en-US" dirty="0" smtClean="0">
                <a:latin typeface="Trebuchet MS" pitchFamily="34" charset="0"/>
                <a:cs typeface="Times New Roman"/>
              </a:rPr>
              <a:t>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baku</a:t>
            </a:r>
            <a:r>
              <a:rPr lang="en-US" dirty="0" smtClean="0">
                <a:latin typeface="Trebuchet MS" pitchFamily="34" charset="0"/>
                <a:cs typeface="Times New Roman"/>
              </a:rPr>
              <a:t> A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ditunjukkan</a:t>
            </a:r>
            <a:r>
              <a:rPr lang="en-US" dirty="0" smtClean="0">
                <a:latin typeface="Trebuchet MS" pitchFamily="34" charset="0"/>
                <a:cs typeface="Times New Roman"/>
              </a:rPr>
              <a:t>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oleh</a:t>
            </a:r>
            <a:r>
              <a:rPr lang="en-US" dirty="0" smtClean="0">
                <a:latin typeface="Trebuchet MS" pitchFamily="34" charset="0"/>
                <a:cs typeface="Times New Roman"/>
              </a:rPr>
              <a:t> </a:t>
            </a:r>
            <a:r>
              <a:rPr lang="en-US" dirty="0" err="1" smtClean="0">
                <a:latin typeface="Trebuchet MS" pitchFamily="34" charset="0"/>
                <a:cs typeface="Times New Roman"/>
              </a:rPr>
              <a:t>garis</a:t>
            </a:r>
            <a:r>
              <a:rPr lang="en-US" dirty="0" smtClean="0">
                <a:latin typeface="Trebuchet MS" pitchFamily="34" charset="0"/>
                <a:cs typeface="Times New Roman"/>
              </a:rPr>
              <a:t> :</a:t>
            </a:r>
          </a:p>
          <a:p>
            <a:pPr algn="just"/>
            <a:endParaRPr lang="en-US" dirty="0" smtClean="0"/>
          </a:p>
          <a:p>
            <a:pPr algn="ctr"/>
            <a:r>
              <a:rPr lang="en-US" sz="2800" dirty="0" smtClean="0"/>
              <a:t>2X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+ 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</a:t>
            </a:r>
            <a:r>
              <a:rPr lang="en-US" sz="2800" b="1" dirty="0" smtClean="0">
                <a:latin typeface="Times New Roman"/>
                <a:cs typeface="Times New Roman"/>
              </a:rPr>
              <a:t>=</a:t>
            </a:r>
            <a:r>
              <a:rPr lang="en-US" sz="2800" dirty="0" smtClean="0">
                <a:latin typeface="Times New Roman"/>
                <a:cs typeface="Times New Roman"/>
              </a:rPr>
              <a:t>  </a:t>
            </a:r>
            <a:r>
              <a:rPr lang="en-US" sz="2800" dirty="0" smtClean="0">
                <a:latin typeface="Trebuchet MS" pitchFamily="34" charset="0"/>
                <a:cs typeface="Times New Roman"/>
              </a:rPr>
              <a:t>6.000</a:t>
            </a:r>
          </a:p>
          <a:p>
            <a:pPr algn="just"/>
            <a:endParaRPr lang="en-US" dirty="0" smtClean="0">
              <a:latin typeface="Trebuchet MS" pitchFamily="34" charset="0"/>
              <a:cs typeface="Times New Roman"/>
            </a:endParaRPr>
          </a:p>
          <a:p>
            <a:pPr algn="just"/>
            <a:endParaRPr lang="en-US" dirty="0" smtClean="0">
              <a:latin typeface="Trebuchet MS" pitchFamily="34" charset="0"/>
              <a:cs typeface="Times New Roman"/>
            </a:endParaRPr>
          </a:p>
          <a:p>
            <a:pPr algn="ctr"/>
            <a:endParaRPr lang="en-US" sz="2800" dirty="0">
              <a:latin typeface="Trebuchet MS" pitchFamily="34" charset="0"/>
              <a:cs typeface="Times New Roman"/>
            </a:endParaRPr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41894"/>
            <a:ext cx="77724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menggambarkannya</a:t>
            </a:r>
            <a:r>
              <a:rPr lang="en-US" sz="2000" dirty="0" smtClean="0"/>
              <a:t> </a:t>
            </a:r>
            <a:r>
              <a:rPr lang="en-US" sz="2000" dirty="0" err="1" smtClean="0"/>
              <a:t>mula-mula</a:t>
            </a:r>
            <a:r>
              <a:rPr lang="en-US" sz="2000" dirty="0" smtClean="0"/>
              <a:t>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cari</a:t>
            </a:r>
            <a:r>
              <a:rPr lang="en-US" sz="2000" dirty="0" smtClean="0"/>
              <a:t> </a:t>
            </a:r>
            <a:r>
              <a:rPr lang="en-US" sz="2000" dirty="0" err="1" smtClean="0"/>
              <a:t>titik</a:t>
            </a:r>
            <a:r>
              <a:rPr lang="en-US" sz="2000" dirty="0" smtClean="0"/>
              <a:t> </a:t>
            </a:r>
            <a:r>
              <a:rPr lang="en-US" sz="2000" dirty="0" err="1" smtClean="0"/>
              <a:t>potongnya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sumbu</a:t>
            </a:r>
            <a:r>
              <a:rPr lang="en-US" sz="2000" dirty="0" smtClean="0"/>
              <a:t> X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, </a:t>
            </a:r>
            <a:r>
              <a:rPr lang="en-US" sz="2000" dirty="0" err="1" smtClean="0"/>
              <a:t>yaitu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 X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= 0, </a:t>
            </a:r>
            <a:r>
              <a:rPr lang="en-US" sz="2000" dirty="0" err="1" smtClean="0"/>
              <a:t>sehingga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 X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= 6.000.</a:t>
            </a:r>
          </a:p>
          <a:p>
            <a:pPr algn="just"/>
            <a:r>
              <a:rPr lang="en-US" sz="2000" dirty="0" err="1" smtClean="0"/>
              <a:t>Kemudian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peroleh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 X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= 3.000.</a:t>
            </a:r>
          </a:p>
          <a:p>
            <a:pPr algn="just"/>
            <a:r>
              <a:rPr lang="en-US" sz="2000" dirty="0" smtClean="0"/>
              <a:t>Dari </a:t>
            </a:r>
            <a:r>
              <a:rPr lang="en-US" sz="2000" dirty="0" err="1" smtClean="0"/>
              <a:t>kedua</a:t>
            </a:r>
            <a:r>
              <a:rPr lang="en-US" sz="2000" dirty="0" smtClean="0"/>
              <a:t> </a:t>
            </a:r>
            <a:r>
              <a:rPr lang="en-US" sz="2000" dirty="0" err="1" smtClean="0"/>
              <a:t>titik</a:t>
            </a:r>
            <a:r>
              <a:rPr lang="en-US" sz="2000" dirty="0" smtClean="0"/>
              <a:t> </a:t>
            </a:r>
            <a:r>
              <a:rPr lang="en-US" sz="2000" dirty="0" err="1" smtClean="0"/>
              <a:t>itu</a:t>
            </a:r>
            <a:r>
              <a:rPr lang="en-US" sz="2000" dirty="0" smtClean="0"/>
              <a:t> </a:t>
            </a:r>
            <a:r>
              <a:rPr lang="en-US" sz="2000" dirty="0" err="1" smtClean="0"/>
              <a:t>bisa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gambar</a:t>
            </a:r>
            <a:r>
              <a:rPr lang="en-US" sz="2000" dirty="0" smtClean="0"/>
              <a:t> </a:t>
            </a:r>
            <a:r>
              <a:rPr lang="en-US" sz="2000" dirty="0" err="1" smtClean="0"/>
              <a:t>maksimum</a:t>
            </a:r>
            <a:r>
              <a:rPr lang="en-US" sz="2000" dirty="0" smtClean="0"/>
              <a:t> </a:t>
            </a:r>
            <a:r>
              <a:rPr lang="en-US" sz="2000" dirty="0" err="1" smtClean="0"/>
              <a:t>penggunaan</a:t>
            </a:r>
            <a:r>
              <a:rPr lang="en-US" sz="2000" dirty="0" smtClean="0"/>
              <a:t> </a:t>
            </a:r>
            <a:r>
              <a:rPr lang="en-US" sz="2000" dirty="0" err="1" smtClean="0"/>
              <a:t>bahan</a:t>
            </a:r>
            <a:r>
              <a:rPr lang="en-US" sz="2000" dirty="0" smtClean="0"/>
              <a:t> </a:t>
            </a:r>
            <a:r>
              <a:rPr lang="en-US" sz="2000" dirty="0" err="1" smtClean="0"/>
              <a:t>baku</a:t>
            </a:r>
            <a:r>
              <a:rPr lang="en-US" sz="2000" dirty="0" smtClean="0"/>
              <a:t> A.</a:t>
            </a:r>
          </a:p>
          <a:p>
            <a:pPr algn="just"/>
            <a:r>
              <a:rPr lang="en-US" sz="2000" dirty="0" err="1" smtClean="0"/>
              <a:t>Tetapi</a:t>
            </a:r>
            <a:r>
              <a:rPr lang="en-US" sz="2000" dirty="0" smtClean="0"/>
              <a:t> </a:t>
            </a:r>
            <a:r>
              <a:rPr lang="en-US" sz="2000" dirty="0" err="1" smtClean="0"/>
              <a:t>garis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menunjukkan</a:t>
            </a:r>
            <a:r>
              <a:rPr lang="en-US" sz="2000" dirty="0" smtClean="0"/>
              <a:t> </a:t>
            </a:r>
            <a:r>
              <a:rPr lang="en-US" sz="2000" dirty="0" err="1" smtClean="0"/>
              <a:t>keadaan</a:t>
            </a:r>
            <a:r>
              <a:rPr lang="en-US" sz="2000" dirty="0" smtClean="0"/>
              <a:t> </a:t>
            </a:r>
            <a:r>
              <a:rPr lang="en-US" sz="2000" dirty="0" err="1" smtClean="0"/>
              <a:t>andaikata</a:t>
            </a:r>
            <a:r>
              <a:rPr lang="en-US" sz="2000" dirty="0" smtClean="0"/>
              <a:t> </a:t>
            </a:r>
            <a:r>
              <a:rPr lang="en-US" sz="2000" dirty="0" err="1" smtClean="0"/>
              <a:t>bahan</a:t>
            </a:r>
            <a:r>
              <a:rPr lang="en-US" sz="2000" dirty="0" smtClean="0"/>
              <a:t> </a:t>
            </a:r>
            <a:r>
              <a:rPr lang="en-US" sz="2000" dirty="0" err="1" smtClean="0"/>
              <a:t>baku</a:t>
            </a:r>
            <a:r>
              <a:rPr lang="en-US" sz="2000" dirty="0" smtClean="0"/>
              <a:t> A yang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dimanfaatkan</a:t>
            </a:r>
            <a:r>
              <a:rPr lang="en-US" sz="2000" dirty="0" smtClean="0"/>
              <a:t> </a:t>
            </a:r>
            <a:r>
              <a:rPr lang="en-US" sz="2000" dirty="0" err="1" smtClean="0"/>
              <a:t>sepenuhnya</a:t>
            </a:r>
            <a:r>
              <a:rPr lang="en-US" sz="2000" dirty="0" smtClean="0"/>
              <a:t>, </a:t>
            </a:r>
            <a:r>
              <a:rPr lang="en-US" sz="2000" dirty="0" err="1" smtClean="0"/>
              <a:t>padahal</a:t>
            </a:r>
            <a:r>
              <a:rPr lang="en-US" sz="2000" dirty="0" smtClean="0"/>
              <a:t> </a:t>
            </a:r>
            <a:r>
              <a:rPr lang="en-US" sz="2000" dirty="0" err="1" smtClean="0"/>
              <a:t>sebenarnya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maksimumnya</a:t>
            </a:r>
            <a:r>
              <a:rPr lang="en-US" sz="2000" dirty="0" smtClean="0"/>
              <a:t> </a:t>
            </a:r>
            <a:r>
              <a:rPr lang="en-US" sz="2000" dirty="0" err="1" smtClean="0"/>
              <a:t>saja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terletak</a:t>
            </a:r>
            <a:r>
              <a:rPr lang="en-US" sz="2000" dirty="0" smtClean="0"/>
              <a:t> </a:t>
            </a:r>
            <a:r>
              <a:rPr lang="en-US" sz="2000" dirty="0" err="1" smtClean="0"/>
              <a:t>pda</a:t>
            </a:r>
            <a:r>
              <a:rPr lang="en-US" sz="2000" dirty="0" smtClean="0"/>
              <a:t> </a:t>
            </a:r>
            <a:r>
              <a:rPr lang="en-US" sz="2000" dirty="0" err="1" smtClean="0"/>
              <a:t>garis</a:t>
            </a:r>
            <a:r>
              <a:rPr lang="en-US" sz="2000" dirty="0" smtClean="0"/>
              <a:t> </a:t>
            </a:r>
            <a:r>
              <a:rPr lang="en-US" sz="2000" dirty="0" err="1" smtClean="0"/>
              <a:t>itu</a:t>
            </a:r>
            <a:r>
              <a:rPr lang="en-US" sz="2000" dirty="0" smtClean="0"/>
              <a:t>.</a:t>
            </a:r>
          </a:p>
          <a:p>
            <a:pPr algn="just"/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karena</a:t>
            </a:r>
            <a:r>
              <a:rPr lang="en-US" sz="2000" dirty="0" smtClean="0"/>
              <a:t> </a:t>
            </a:r>
            <a:r>
              <a:rPr lang="en-US" sz="2000" dirty="0" err="1" smtClean="0"/>
              <a:t>itu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menunjukkan</a:t>
            </a:r>
            <a:r>
              <a:rPr lang="en-US" sz="2000" dirty="0" smtClean="0"/>
              <a:t> </a:t>
            </a:r>
            <a:r>
              <a:rPr lang="en-US" sz="2000" dirty="0" err="1" smtClean="0"/>
              <a:t>daerah</a:t>
            </a:r>
            <a:r>
              <a:rPr lang="en-US" sz="2000" dirty="0" smtClean="0"/>
              <a:t> feasible (yang </a:t>
            </a:r>
            <a:r>
              <a:rPr lang="en-US" sz="2000" dirty="0" err="1" smtClean="0"/>
              <a:t>bisa</a:t>
            </a:r>
            <a:r>
              <a:rPr lang="en-US" sz="2000" dirty="0" smtClean="0"/>
              <a:t> </a:t>
            </a:r>
            <a:r>
              <a:rPr lang="en-US" sz="2000" dirty="0" err="1" smtClean="0"/>
              <a:t>dicapai</a:t>
            </a:r>
            <a:r>
              <a:rPr lang="en-US" sz="2000" dirty="0" smtClean="0"/>
              <a:t>) </a:t>
            </a:r>
            <a:r>
              <a:rPr lang="en-US" sz="2000" dirty="0" err="1" smtClean="0"/>
              <a:t>menurut</a:t>
            </a:r>
            <a:r>
              <a:rPr lang="en-US" sz="2000" dirty="0" smtClean="0"/>
              <a:t> </a:t>
            </a:r>
            <a:r>
              <a:rPr lang="en-US" sz="2000" dirty="0" err="1" smtClean="0"/>
              <a:t>batasan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,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beri</a:t>
            </a:r>
            <a:r>
              <a:rPr lang="en-US" sz="2000" dirty="0" smtClean="0"/>
              <a:t> </a:t>
            </a:r>
            <a:r>
              <a:rPr lang="en-US" sz="2000" dirty="0" err="1" smtClean="0"/>
              <a:t>tanda</a:t>
            </a:r>
            <a:r>
              <a:rPr lang="en-US" sz="2000" dirty="0" smtClean="0"/>
              <a:t> </a:t>
            </a:r>
            <a:r>
              <a:rPr lang="en-US" sz="2000" dirty="0" err="1" smtClean="0"/>
              <a:t>anak</a:t>
            </a:r>
            <a:r>
              <a:rPr lang="en-US" sz="2000" dirty="0" smtClean="0"/>
              <a:t> </a:t>
            </a:r>
            <a:r>
              <a:rPr lang="en-US" sz="2000" dirty="0" err="1" smtClean="0"/>
              <a:t>panah</a:t>
            </a:r>
            <a:r>
              <a:rPr lang="en-US" sz="2000" dirty="0" smtClean="0"/>
              <a:t> </a:t>
            </a:r>
            <a:r>
              <a:rPr lang="en-US" sz="2000" dirty="0" err="1" smtClean="0"/>
              <a:t>ke</a:t>
            </a:r>
            <a:r>
              <a:rPr lang="en-US" sz="2000" dirty="0" smtClean="0"/>
              <a:t> </a:t>
            </a:r>
            <a:r>
              <a:rPr lang="en-US" sz="2000" dirty="0" err="1" smtClean="0"/>
              <a:t>kiri</a:t>
            </a:r>
            <a:r>
              <a:rPr lang="en-US" sz="2000" dirty="0" smtClean="0"/>
              <a:t> </a:t>
            </a:r>
            <a:r>
              <a:rPr lang="en-US" sz="2000" dirty="0" err="1" smtClean="0"/>
              <a:t>bawah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garis</a:t>
            </a:r>
            <a:r>
              <a:rPr lang="en-US" sz="2000" dirty="0" smtClean="0"/>
              <a:t> </a:t>
            </a:r>
            <a:r>
              <a:rPr lang="en-US" sz="2000" dirty="0" err="1" smtClean="0"/>
              <a:t>itu</a:t>
            </a:r>
            <a:r>
              <a:rPr lang="en-US" sz="2000" dirty="0" smtClean="0"/>
              <a:t>.</a:t>
            </a:r>
          </a:p>
          <a:p>
            <a:pPr algn="just"/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batasan</a:t>
            </a:r>
            <a:r>
              <a:rPr lang="en-US" sz="2000" dirty="0" smtClean="0"/>
              <a:t> </a:t>
            </a:r>
            <a:r>
              <a:rPr lang="en-US" sz="2000" dirty="0" err="1" smtClean="0"/>
              <a:t>kedua</a:t>
            </a:r>
            <a:r>
              <a:rPr lang="en-US" sz="2000" dirty="0" smtClean="0"/>
              <a:t> (</a:t>
            </a:r>
            <a:r>
              <a:rPr lang="en-US" sz="2000" dirty="0" err="1" smtClean="0"/>
              <a:t>bahan</a:t>
            </a:r>
            <a:r>
              <a:rPr lang="en-US" sz="2000" dirty="0" smtClean="0"/>
              <a:t> </a:t>
            </a:r>
            <a:r>
              <a:rPr lang="en-US" sz="2000" dirty="0" err="1" smtClean="0"/>
              <a:t>baku</a:t>
            </a:r>
            <a:r>
              <a:rPr lang="en-US" sz="2000" dirty="0" smtClean="0"/>
              <a:t> B) </a:t>
            </a:r>
            <a:r>
              <a:rPr lang="en-US" sz="2000" dirty="0" err="1" smtClean="0"/>
              <a:t>juga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gambarkan</a:t>
            </a:r>
            <a:r>
              <a:rPr lang="en-US" sz="2000" dirty="0" smtClean="0"/>
              <a:t> </a:t>
            </a:r>
            <a:r>
              <a:rPr lang="en-US" sz="2000" dirty="0" err="1" smtClean="0"/>
              <a:t>dulu</a:t>
            </a:r>
            <a:r>
              <a:rPr lang="en-US" sz="2000" dirty="0" smtClean="0"/>
              <a:t> </a:t>
            </a:r>
            <a:r>
              <a:rPr lang="en-US" sz="2000" dirty="0" err="1" smtClean="0"/>
              <a:t>garis</a:t>
            </a:r>
            <a:r>
              <a:rPr lang="en-US" sz="2000" dirty="0" smtClean="0"/>
              <a:t> </a:t>
            </a:r>
            <a:r>
              <a:rPr lang="en-US" sz="2000" dirty="0" err="1" smtClean="0"/>
              <a:t>maksimumnya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cara</a:t>
            </a:r>
            <a:r>
              <a:rPr lang="en-US" sz="2000" dirty="0" smtClean="0"/>
              <a:t> </a:t>
            </a:r>
            <a:r>
              <a:rPr lang="en-US" sz="2000" dirty="0" err="1" smtClean="0"/>
              <a:t>seperti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batasan</a:t>
            </a:r>
            <a:r>
              <a:rPr lang="en-US" sz="2000" dirty="0" smtClean="0"/>
              <a:t> </a:t>
            </a:r>
            <a:r>
              <a:rPr lang="en-US" sz="2000" dirty="0" err="1" smtClean="0"/>
              <a:t>pertama</a:t>
            </a:r>
            <a:r>
              <a:rPr lang="en-US" sz="2000" dirty="0" smtClean="0"/>
              <a:t> </a:t>
            </a:r>
            <a:r>
              <a:rPr lang="en-US" sz="2000" dirty="0" err="1" smtClean="0"/>
              <a:t>diatas</a:t>
            </a:r>
            <a:r>
              <a:rPr lang="en-US" sz="2000" dirty="0" smtClean="0"/>
              <a:t>, </a:t>
            </a:r>
            <a:r>
              <a:rPr lang="en-US" sz="2000" dirty="0" err="1" smtClean="0"/>
              <a:t>sehingga</a:t>
            </a:r>
            <a:r>
              <a:rPr lang="en-US" sz="2000" dirty="0" smtClean="0"/>
              <a:t> </a:t>
            </a:r>
            <a:r>
              <a:rPr lang="en-US" sz="2000" dirty="0" err="1" smtClean="0"/>
              <a:t>titik</a:t>
            </a:r>
            <a:r>
              <a:rPr lang="en-US" sz="2000" dirty="0" smtClean="0"/>
              <a:t> </a:t>
            </a:r>
            <a:r>
              <a:rPr lang="en-US" sz="2000" dirty="0" err="1" smtClean="0"/>
              <a:t>potong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sumbu</a:t>
            </a:r>
            <a:r>
              <a:rPr lang="en-US" sz="2000" dirty="0" smtClean="0"/>
              <a:t> X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titik</a:t>
            </a:r>
            <a:r>
              <a:rPr lang="en-US" sz="2000" dirty="0" smtClean="0"/>
              <a:t> X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= 0 </a:t>
            </a:r>
            <a:r>
              <a:rPr lang="en-US" sz="2000" dirty="0" err="1" smtClean="0"/>
              <a:t>dan</a:t>
            </a:r>
            <a:r>
              <a:rPr lang="en-US" sz="2000" dirty="0" smtClean="0"/>
              <a:t> X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= 4.500.</a:t>
            </a:r>
          </a:p>
          <a:p>
            <a:pPr algn="just"/>
            <a:r>
              <a:rPr lang="en-US" sz="2000" dirty="0" err="1" smtClean="0"/>
              <a:t>Titik</a:t>
            </a:r>
            <a:r>
              <a:rPr lang="en-US" sz="2000" dirty="0" smtClean="0"/>
              <a:t> </a:t>
            </a:r>
            <a:r>
              <a:rPr lang="en-US" sz="2000" dirty="0" err="1" smtClean="0"/>
              <a:t>potong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sumbu</a:t>
            </a:r>
            <a:r>
              <a:rPr lang="en-US" sz="2000" dirty="0" smtClean="0"/>
              <a:t> X </a:t>
            </a:r>
            <a:r>
              <a:rPr lang="en-US" sz="2000" dirty="0" err="1" smtClean="0"/>
              <a:t>terletak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titik</a:t>
            </a:r>
            <a:r>
              <a:rPr lang="en-US" sz="2000" dirty="0" smtClean="0"/>
              <a:t> </a:t>
            </a:r>
            <a:r>
              <a:rPr lang="en-US" sz="2000" dirty="0" err="1" smtClean="0"/>
              <a:t>dimana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 X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= 0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 X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= 3.000.</a:t>
            </a:r>
          </a:p>
          <a:p>
            <a:pPr algn="just"/>
            <a:r>
              <a:rPr lang="en-US" sz="2000" dirty="0" err="1" smtClean="0"/>
              <a:t>Setelah</a:t>
            </a:r>
            <a:r>
              <a:rPr lang="en-US" sz="2000" dirty="0" smtClean="0"/>
              <a:t> </a:t>
            </a:r>
            <a:r>
              <a:rPr lang="en-US" sz="2000" dirty="0" err="1" smtClean="0"/>
              <a:t>bisa</a:t>
            </a:r>
            <a:r>
              <a:rPr lang="en-US" sz="2000" dirty="0" smtClean="0"/>
              <a:t> </a:t>
            </a:r>
            <a:r>
              <a:rPr lang="en-US" sz="2000" dirty="0" err="1" smtClean="0"/>
              <a:t>digambarkan</a:t>
            </a:r>
            <a:r>
              <a:rPr lang="en-US" sz="2000" dirty="0" smtClean="0"/>
              <a:t> </a:t>
            </a:r>
            <a:r>
              <a:rPr lang="en-US" sz="2000" dirty="0" err="1" smtClean="0"/>
              <a:t>garis</a:t>
            </a:r>
            <a:r>
              <a:rPr lang="en-US" sz="2000" dirty="0" smtClean="0"/>
              <a:t> </a:t>
            </a:r>
            <a:r>
              <a:rPr lang="en-US" sz="2000" dirty="0" err="1" smtClean="0"/>
              <a:t>maksimumnya</a:t>
            </a:r>
            <a:r>
              <a:rPr lang="en-US" sz="2000" dirty="0" smtClean="0"/>
              <a:t> </a:t>
            </a:r>
            <a:r>
              <a:rPr lang="en-US" sz="2000" dirty="0" err="1" smtClean="0"/>
              <a:t>maka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beri</a:t>
            </a:r>
            <a:r>
              <a:rPr lang="en-US" sz="2000" dirty="0" smtClean="0"/>
              <a:t> </a:t>
            </a:r>
            <a:r>
              <a:rPr lang="en-US" sz="2000" dirty="0" err="1" smtClean="0"/>
              <a:t>tanda</a:t>
            </a:r>
            <a:r>
              <a:rPr lang="en-US" sz="2000" dirty="0" smtClean="0"/>
              <a:t> </a:t>
            </a:r>
            <a:r>
              <a:rPr lang="en-US" sz="2000" dirty="0" err="1" smtClean="0"/>
              <a:t>anak</a:t>
            </a:r>
            <a:r>
              <a:rPr lang="en-US" sz="2000" dirty="0" smtClean="0"/>
              <a:t> </a:t>
            </a:r>
            <a:r>
              <a:rPr lang="en-US" sz="2000" dirty="0" err="1" smtClean="0"/>
              <a:t>panah</a:t>
            </a:r>
            <a:r>
              <a:rPr lang="en-US" sz="2000" dirty="0" smtClean="0"/>
              <a:t> </a:t>
            </a:r>
            <a:r>
              <a:rPr lang="en-US" sz="2000" dirty="0" err="1" smtClean="0"/>
              <a:t>ke</a:t>
            </a:r>
            <a:r>
              <a:rPr lang="en-US" sz="2000" dirty="0" smtClean="0"/>
              <a:t> </a:t>
            </a:r>
            <a:r>
              <a:rPr lang="en-US" sz="2000" dirty="0" err="1" smtClean="0"/>
              <a:t>kiri</a:t>
            </a:r>
            <a:r>
              <a:rPr lang="en-US" sz="2000" dirty="0" smtClean="0"/>
              <a:t> </a:t>
            </a:r>
            <a:r>
              <a:rPr lang="en-US" sz="2000" dirty="0" err="1" smtClean="0"/>
              <a:t>bawah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menunjukkan</a:t>
            </a:r>
            <a:r>
              <a:rPr lang="en-US" sz="2000" dirty="0" smtClean="0"/>
              <a:t> </a:t>
            </a:r>
            <a:r>
              <a:rPr lang="en-US" sz="2000" dirty="0" err="1" smtClean="0"/>
              <a:t>bahwa</a:t>
            </a:r>
            <a:r>
              <a:rPr lang="en-US" sz="2000" dirty="0" smtClean="0"/>
              <a:t> </a:t>
            </a:r>
            <a:r>
              <a:rPr lang="en-US" sz="2000" dirty="0" err="1" smtClean="0"/>
              <a:t>daerah</a:t>
            </a:r>
            <a:r>
              <a:rPr lang="en-US" sz="2000" dirty="0" smtClean="0"/>
              <a:t> yang feasible.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447800"/>
            <a:ext cx="7620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r>
              <a:rPr lang="en-US" dirty="0" smtClean="0"/>
              <a:t> non </a:t>
            </a:r>
            <a:r>
              <a:rPr lang="en-US" dirty="0" err="1" smtClean="0"/>
              <a:t>negatif</a:t>
            </a:r>
            <a:r>
              <a:rPr lang="en-US" dirty="0" smtClean="0"/>
              <a:t> :</a:t>
            </a:r>
          </a:p>
          <a:p>
            <a:endParaRPr lang="en-US" dirty="0"/>
          </a:p>
          <a:p>
            <a:pPr algn="just"/>
            <a:r>
              <a:rPr lang="en-US" dirty="0" err="1" smtClean="0"/>
              <a:t>Batasan</a:t>
            </a:r>
            <a:r>
              <a:rPr lang="en-US" dirty="0" smtClean="0"/>
              <a:t> non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mengizinkan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,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X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X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paling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0,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simbol</a:t>
            </a:r>
            <a:r>
              <a:rPr lang="en-US" dirty="0" smtClean="0"/>
              <a:t> X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 smtClean="0">
                <a:latin typeface="Times New Roman"/>
                <a:cs typeface="Times New Roman"/>
              </a:rPr>
              <a:t>≥ </a:t>
            </a:r>
            <a:r>
              <a:rPr lang="en-US" dirty="0" smtClean="0">
                <a:latin typeface="+mj-lt"/>
                <a:cs typeface="Times New Roman"/>
              </a:rPr>
              <a:t>0 </a:t>
            </a:r>
            <a:r>
              <a:rPr lang="en-US" dirty="0" err="1" smtClean="0">
                <a:latin typeface="+mj-lt"/>
                <a:cs typeface="Times New Roman"/>
              </a:rPr>
              <a:t>dan</a:t>
            </a:r>
            <a:r>
              <a:rPr lang="en-US" dirty="0" smtClean="0">
                <a:latin typeface="+mj-lt"/>
                <a:cs typeface="Times New Roman"/>
              </a:rPr>
              <a:t> X</a:t>
            </a:r>
            <a:r>
              <a:rPr lang="en-US" baseline="-25000" dirty="0" smtClean="0">
                <a:latin typeface="+mj-lt"/>
                <a:cs typeface="Times New Roman"/>
              </a:rPr>
              <a:t>2</a:t>
            </a:r>
            <a:r>
              <a:rPr lang="en-US" dirty="0" smtClean="0">
                <a:latin typeface="+mj-lt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≥ </a:t>
            </a:r>
            <a:r>
              <a:rPr lang="en-US" dirty="0" smtClean="0">
                <a:latin typeface="+mj-lt"/>
                <a:cs typeface="Times New Roman"/>
              </a:rPr>
              <a:t>0</a:t>
            </a:r>
            <a:r>
              <a:rPr lang="en-US" dirty="0" smtClean="0">
                <a:latin typeface="Times New Roman"/>
                <a:cs typeface="Times New Roman"/>
              </a:rPr>
              <a:t>.</a:t>
            </a:r>
          </a:p>
          <a:p>
            <a:pPr algn="just"/>
            <a:endParaRPr lang="en-US" dirty="0" smtClean="0">
              <a:latin typeface="Times New Roman"/>
              <a:cs typeface="Times New Roman"/>
            </a:endParaRPr>
          </a:p>
          <a:p>
            <a:pPr algn="just"/>
            <a:r>
              <a:rPr lang="en-US" dirty="0" err="1" smtClean="0">
                <a:latin typeface="+mj-lt"/>
                <a:cs typeface="Times New Roman"/>
              </a:rPr>
              <a:t>Untuk</a:t>
            </a:r>
            <a:r>
              <a:rPr lang="en-US" dirty="0" smtClean="0">
                <a:latin typeface="+mj-lt"/>
                <a:cs typeface="Times New Roman"/>
              </a:rPr>
              <a:t> </a:t>
            </a:r>
            <a:r>
              <a:rPr lang="en-US" dirty="0" err="1" smtClean="0">
                <a:latin typeface="+mj-lt"/>
                <a:cs typeface="Times New Roman"/>
              </a:rPr>
              <a:t>menggambarkan</a:t>
            </a:r>
            <a:r>
              <a:rPr lang="en-US" dirty="0" smtClean="0">
                <a:latin typeface="+mj-lt"/>
                <a:cs typeface="Times New Roman"/>
              </a:rPr>
              <a:t> </a:t>
            </a:r>
            <a:r>
              <a:rPr lang="en-US" dirty="0" err="1" smtClean="0">
                <a:latin typeface="+mj-lt"/>
                <a:cs typeface="Times New Roman"/>
              </a:rPr>
              <a:t>batasan</a:t>
            </a:r>
            <a:r>
              <a:rPr lang="en-US" dirty="0" smtClean="0">
                <a:latin typeface="+mj-lt"/>
                <a:cs typeface="Times New Roman"/>
              </a:rPr>
              <a:t> </a:t>
            </a:r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 smtClean="0">
                <a:latin typeface="Times New Roman"/>
                <a:cs typeface="Times New Roman"/>
              </a:rPr>
              <a:t>≥ </a:t>
            </a:r>
            <a:r>
              <a:rPr lang="en-US" dirty="0" smtClean="0">
                <a:cs typeface="Times New Roman"/>
              </a:rPr>
              <a:t>0 </a:t>
            </a:r>
            <a:r>
              <a:rPr lang="en-US" dirty="0" err="1" smtClean="0">
                <a:cs typeface="Times New Roman"/>
              </a:rPr>
              <a:t>cukup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dengan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memberi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anak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panah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ke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kanan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pada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sumbu</a:t>
            </a:r>
            <a:r>
              <a:rPr lang="en-US" dirty="0" smtClean="0">
                <a:cs typeface="Times New Roman"/>
              </a:rPr>
              <a:t> X</a:t>
            </a:r>
            <a:r>
              <a:rPr lang="en-US" baseline="-25000" dirty="0" smtClean="0">
                <a:cs typeface="Times New Roman"/>
              </a:rPr>
              <a:t>2</a:t>
            </a:r>
            <a:r>
              <a:rPr lang="en-US" dirty="0" smtClean="0">
                <a:cs typeface="Times New Roman"/>
              </a:rPr>
              <a:t>, </a:t>
            </a:r>
            <a:r>
              <a:rPr lang="en-US" dirty="0" err="1" smtClean="0">
                <a:cs typeface="Times New Roman"/>
              </a:rPr>
              <a:t>karena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pada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sumbu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itu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nilai</a:t>
            </a:r>
            <a:r>
              <a:rPr lang="en-US" dirty="0" smtClean="0">
                <a:cs typeface="Times New Roman"/>
              </a:rPr>
              <a:t> X</a:t>
            </a:r>
            <a:r>
              <a:rPr lang="en-US" baseline="-25000" dirty="0" smtClean="0">
                <a:cs typeface="Times New Roman"/>
              </a:rPr>
              <a:t>1</a:t>
            </a:r>
            <a:r>
              <a:rPr lang="en-US" dirty="0" smtClean="0">
                <a:cs typeface="Times New Roman"/>
              </a:rPr>
              <a:t> = 0.</a:t>
            </a:r>
          </a:p>
          <a:p>
            <a:pPr algn="just"/>
            <a:endParaRPr lang="en-US" dirty="0" smtClean="0">
              <a:cs typeface="Times New Roman"/>
            </a:endParaRPr>
          </a:p>
          <a:p>
            <a:pPr algn="just"/>
            <a:r>
              <a:rPr lang="en-US" dirty="0" err="1" smtClean="0">
                <a:latin typeface="+mj-lt"/>
                <a:cs typeface="Times New Roman"/>
              </a:rPr>
              <a:t>Demikian</a:t>
            </a:r>
            <a:r>
              <a:rPr lang="en-US" dirty="0" smtClean="0">
                <a:latin typeface="+mj-lt"/>
                <a:cs typeface="Times New Roman"/>
              </a:rPr>
              <a:t> pula </a:t>
            </a:r>
            <a:r>
              <a:rPr lang="en-US" dirty="0" err="1" smtClean="0">
                <a:latin typeface="+mj-lt"/>
                <a:cs typeface="Times New Roman"/>
              </a:rPr>
              <a:t>untuk</a:t>
            </a:r>
            <a:r>
              <a:rPr lang="en-US" dirty="0" smtClean="0">
                <a:latin typeface="+mj-lt"/>
                <a:cs typeface="Times New Roman"/>
              </a:rPr>
              <a:t> </a:t>
            </a:r>
            <a:r>
              <a:rPr lang="en-US" dirty="0" err="1" smtClean="0">
                <a:latin typeface="+mj-lt"/>
                <a:cs typeface="Times New Roman"/>
              </a:rPr>
              <a:t>menggambarkan</a:t>
            </a:r>
            <a:r>
              <a:rPr lang="en-US" dirty="0" smtClean="0">
                <a:latin typeface="+mj-lt"/>
                <a:cs typeface="Times New Roman"/>
              </a:rPr>
              <a:t> </a:t>
            </a:r>
            <a:r>
              <a:rPr lang="en-US" dirty="0" err="1" smtClean="0">
                <a:latin typeface="+mj-lt"/>
                <a:cs typeface="Times New Roman"/>
              </a:rPr>
              <a:t>batasan</a:t>
            </a:r>
            <a:r>
              <a:rPr lang="en-US" dirty="0" smtClean="0">
                <a:latin typeface="+mj-lt"/>
                <a:cs typeface="Times New Roman"/>
              </a:rPr>
              <a:t> </a:t>
            </a:r>
            <a:r>
              <a:rPr lang="en-US" dirty="0">
                <a:cs typeface="Times New Roman"/>
              </a:rPr>
              <a:t>X</a:t>
            </a:r>
            <a:r>
              <a:rPr lang="en-US" baseline="-25000" dirty="0">
                <a:cs typeface="Times New Roman"/>
              </a:rPr>
              <a:t>2</a:t>
            </a:r>
            <a:r>
              <a:rPr lang="en-US" dirty="0"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≥ </a:t>
            </a:r>
            <a:r>
              <a:rPr lang="en-US" dirty="0" smtClean="0">
                <a:cs typeface="Times New Roman"/>
              </a:rPr>
              <a:t>0 </a:t>
            </a:r>
            <a:r>
              <a:rPr lang="en-US" dirty="0" err="1" smtClean="0">
                <a:cs typeface="Times New Roman"/>
              </a:rPr>
              <a:t>kita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gambarkan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anak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panah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ke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atas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pada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sumbu</a:t>
            </a:r>
            <a:r>
              <a:rPr lang="en-US" dirty="0" smtClean="0">
                <a:cs typeface="Times New Roman"/>
              </a:rPr>
              <a:t> X</a:t>
            </a:r>
            <a:r>
              <a:rPr lang="en-US" baseline="-25000" dirty="0" smtClean="0">
                <a:cs typeface="Times New Roman"/>
              </a:rPr>
              <a:t>1</a:t>
            </a:r>
            <a:r>
              <a:rPr lang="en-US" dirty="0" smtClean="0">
                <a:cs typeface="Times New Roman"/>
              </a:rPr>
              <a:t>, </a:t>
            </a:r>
            <a:r>
              <a:rPr lang="en-US" dirty="0" err="1" smtClean="0">
                <a:cs typeface="Times New Roman"/>
              </a:rPr>
              <a:t>karena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pada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sumbu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itu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nilainya</a:t>
            </a:r>
            <a:r>
              <a:rPr lang="en-US" dirty="0" smtClean="0">
                <a:cs typeface="Times New Roman"/>
              </a:rPr>
              <a:t> X</a:t>
            </a:r>
            <a:r>
              <a:rPr lang="en-US" baseline="-25000" dirty="0" smtClean="0">
                <a:cs typeface="Times New Roman"/>
              </a:rPr>
              <a:t>2</a:t>
            </a:r>
            <a:r>
              <a:rPr lang="en-US" dirty="0" smtClean="0">
                <a:cs typeface="Times New Roman"/>
              </a:rPr>
              <a:t> = 0.</a:t>
            </a:r>
            <a:endParaRPr lang="en-US" dirty="0" smtClean="0">
              <a:latin typeface="+mj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/>
          <p:nvPr/>
        </p:nvCxnSpPr>
        <p:spPr>
          <a:xfrm rot="5400000" flipH="1" flipV="1">
            <a:off x="-990600" y="3124200"/>
            <a:ext cx="5029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1524000" y="5638800"/>
            <a:ext cx="6096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6200000" flipH="1">
            <a:off x="419100" y="2400300"/>
            <a:ext cx="4343400" cy="2133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524000" y="3733800"/>
            <a:ext cx="3810000" cy="1905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 rot="3781997">
            <a:off x="1114669" y="2436559"/>
            <a:ext cx="22731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2X</a:t>
            </a:r>
            <a:r>
              <a:rPr lang="en-US" baseline="-25000" dirty="0" smtClean="0"/>
              <a:t>1</a:t>
            </a:r>
            <a:r>
              <a:rPr lang="en-US" dirty="0" smtClean="0"/>
              <a:t> + X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b="1" dirty="0" smtClean="0">
                <a:latin typeface="Times New Roman"/>
                <a:cs typeface="Times New Roman"/>
              </a:rPr>
              <a:t>=</a:t>
            </a:r>
            <a:r>
              <a:rPr lang="en-US" dirty="0" smtClean="0">
                <a:latin typeface="Times New Roman"/>
                <a:cs typeface="Times New Roman"/>
              </a:rPr>
              <a:t>  </a:t>
            </a:r>
            <a:r>
              <a:rPr lang="en-US" dirty="0" smtClean="0">
                <a:latin typeface="Trebuchet MS" pitchFamily="34" charset="0"/>
                <a:cs typeface="Times New Roman"/>
              </a:rPr>
              <a:t>6.000</a:t>
            </a:r>
          </a:p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 rot="1595227">
            <a:off x="3334493" y="4769495"/>
            <a:ext cx="20130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2X</a:t>
            </a:r>
            <a:r>
              <a:rPr lang="en-US" baseline="-25000" dirty="0" smtClean="0"/>
              <a:t>1</a:t>
            </a:r>
            <a:r>
              <a:rPr lang="en-US" dirty="0" smtClean="0"/>
              <a:t> + 3X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b="1" dirty="0" smtClean="0">
                <a:latin typeface="Times New Roman"/>
                <a:cs typeface="Times New Roman"/>
              </a:rPr>
              <a:t>=</a:t>
            </a:r>
            <a:r>
              <a:rPr lang="en-US" dirty="0" smtClean="0">
                <a:latin typeface="Times New Roman"/>
                <a:cs typeface="Times New Roman"/>
              </a:rPr>
              <a:t>  </a:t>
            </a:r>
            <a:r>
              <a:rPr lang="en-US" dirty="0" smtClean="0">
                <a:latin typeface="Trebuchet MS" pitchFamily="34" charset="0"/>
                <a:cs typeface="Times New Roman"/>
              </a:rPr>
              <a:t>9.000</a:t>
            </a:r>
            <a:endParaRPr lang="en-US" dirty="0" smtClean="0">
              <a:latin typeface="Trebuchet MS" pitchFamily="34" charset="0"/>
              <a:cs typeface="Times New Roman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5370" y="426457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474072" y="34736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581400" y="5334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255170" y="5352396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298030" y="548114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5" name="Right Arrow 24"/>
          <p:cNvSpPr/>
          <p:nvPr/>
        </p:nvSpPr>
        <p:spPr>
          <a:xfrm>
            <a:off x="1524000" y="838200"/>
            <a:ext cx="2286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Down Arrow 26"/>
          <p:cNvSpPr/>
          <p:nvPr/>
        </p:nvSpPr>
        <p:spPr>
          <a:xfrm flipV="1">
            <a:off x="7345681" y="5410200"/>
            <a:ext cx="45719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wn Arrow 27"/>
          <p:cNvSpPr/>
          <p:nvPr/>
        </p:nvSpPr>
        <p:spPr>
          <a:xfrm rot="3856725">
            <a:off x="1943190" y="2490607"/>
            <a:ext cx="120504" cy="2765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Down Arrow 28"/>
          <p:cNvSpPr/>
          <p:nvPr/>
        </p:nvSpPr>
        <p:spPr>
          <a:xfrm rot="1467079">
            <a:off x="2170245" y="4135559"/>
            <a:ext cx="134121" cy="4278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1371600" y="30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31" name="TextBox 30"/>
          <p:cNvSpPr txBox="1"/>
          <p:nvPr/>
        </p:nvSpPr>
        <p:spPr>
          <a:xfrm>
            <a:off x="7530664" y="533926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r>
              <a:rPr lang="en-US" baseline="-25000" dirty="0"/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031830" y="56834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4.500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3276600" y="5651936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3.000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811928" y="3581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3.000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804052" y="1156136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6.000</a:t>
            </a:r>
            <a:endParaRPr lang="en-US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1600200" y="5334000"/>
            <a:ext cx="4572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1676400" y="5029200"/>
            <a:ext cx="6858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600200" y="4648200"/>
            <a:ext cx="11430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600200" y="4343400"/>
            <a:ext cx="144780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1676400" y="4038600"/>
            <a:ext cx="1676400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905000" y="4038600"/>
            <a:ext cx="1524000" cy="137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438400" y="4343400"/>
            <a:ext cx="838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676400"/>
            <a:ext cx="7620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optimal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menghitung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Z </a:t>
            </a:r>
            <a:r>
              <a:rPr lang="en-US" dirty="0" err="1" smtClean="0"/>
              <a:t>tiap-tiap</a:t>
            </a:r>
            <a:r>
              <a:rPr lang="en-US" dirty="0" smtClean="0"/>
              <a:t> </a:t>
            </a:r>
            <a:r>
              <a:rPr lang="en-US" dirty="0" err="1" smtClean="0"/>
              <a:t>titik-titik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  <a:p>
            <a:pPr algn="just"/>
            <a:r>
              <a:rPr lang="en-US" dirty="0" err="1" smtClean="0"/>
              <a:t>Mula-mula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cari</a:t>
            </a:r>
            <a:r>
              <a:rPr lang="en-US" dirty="0" smtClean="0"/>
              <a:t> </a:t>
            </a:r>
            <a:r>
              <a:rPr lang="en-US" dirty="0" err="1" smtClean="0"/>
              <a:t>dulu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Z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tiap-tiap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</a:p>
          <a:p>
            <a:pPr algn="just"/>
            <a:endParaRPr lang="en-US" dirty="0"/>
          </a:p>
          <a:p>
            <a:pPr algn="just"/>
            <a:r>
              <a:rPr lang="en-US" dirty="0" err="1" smtClean="0"/>
              <a:t>Titik</a:t>
            </a:r>
            <a:r>
              <a:rPr lang="en-US" dirty="0" smtClean="0"/>
              <a:t> O	: X</a:t>
            </a:r>
            <a:r>
              <a:rPr lang="en-US" baseline="-25000" dirty="0" smtClean="0"/>
              <a:t>1</a:t>
            </a:r>
            <a:r>
              <a:rPr lang="en-US" dirty="0" smtClean="0"/>
              <a:t> = 0,		X</a:t>
            </a:r>
            <a:r>
              <a:rPr lang="en-US" baseline="-25000" dirty="0" smtClean="0"/>
              <a:t>2</a:t>
            </a:r>
            <a:r>
              <a:rPr lang="en-US" dirty="0" smtClean="0"/>
              <a:t> = 0 </a:t>
            </a:r>
          </a:p>
          <a:p>
            <a:pPr marL="1025525" algn="just"/>
            <a:r>
              <a:rPr lang="en-US" dirty="0" err="1" smtClean="0"/>
              <a:t>nilai</a:t>
            </a:r>
            <a:r>
              <a:rPr lang="en-US" dirty="0" smtClean="0"/>
              <a:t> Z = 0</a:t>
            </a:r>
          </a:p>
          <a:p>
            <a:pPr algn="just"/>
            <a:endParaRPr lang="en-US" dirty="0"/>
          </a:p>
          <a:p>
            <a:pPr algn="just"/>
            <a:r>
              <a:rPr lang="en-US" dirty="0" err="1" smtClean="0"/>
              <a:t>Titik</a:t>
            </a:r>
            <a:r>
              <a:rPr lang="en-US" dirty="0" smtClean="0"/>
              <a:t> A	: X</a:t>
            </a:r>
            <a:r>
              <a:rPr lang="en-US" baseline="-25000" dirty="0" smtClean="0"/>
              <a:t>1</a:t>
            </a:r>
            <a:r>
              <a:rPr lang="en-US" dirty="0" smtClean="0"/>
              <a:t> = 3.000, 	X</a:t>
            </a:r>
            <a:r>
              <a:rPr lang="en-US" baseline="-25000" dirty="0" smtClean="0"/>
              <a:t>2</a:t>
            </a:r>
            <a:r>
              <a:rPr lang="en-US" dirty="0" smtClean="0"/>
              <a:t> = 0, </a:t>
            </a:r>
          </a:p>
          <a:p>
            <a:pPr marL="1087438" algn="just"/>
            <a:r>
              <a:rPr lang="en-US" dirty="0" err="1" smtClean="0"/>
              <a:t>nilai</a:t>
            </a:r>
            <a:r>
              <a:rPr lang="en-US" dirty="0" smtClean="0"/>
              <a:t> Z = 3 (3.000) + 4 (0) = 9.000</a:t>
            </a:r>
          </a:p>
          <a:p>
            <a:pPr algn="just"/>
            <a:endParaRPr lang="en-US" dirty="0"/>
          </a:p>
          <a:p>
            <a:pPr algn="just"/>
            <a:r>
              <a:rPr lang="en-US" dirty="0" err="1" smtClean="0"/>
              <a:t>Titik</a:t>
            </a:r>
            <a:r>
              <a:rPr lang="en-US" dirty="0" smtClean="0"/>
              <a:t> C	: X</a:t>
            </a:r>
            <a:r>
              <a:rPr lang="en-US" baseline="-25000" dirty="0" smtClean="0"/>
              <a:t>1</a:t>
            </a:r>
            <a:r>
              <a:rPr lang="en-US" dirty="0" smtClean="0"/>
              <a:t> = 0,		 X</a:t>
            </a:r>
            <a:r>
              <a:rPr lang="en-US" baseline="-25000" dirty="0" smtClean="0"/>
              <a:t>2</a:t>
            </a:r>
            <a:r>
              <a:rPr lang="en-US" dirty="0" smtClean="0"/>
              <a:t> = 3.000, </a:t>
            </a:r>
          </a:p>
          <a:p>
            <a:pPr marL="1025525" algn="just"/>
            <a:r>
              <a:rPr lang="en-US" dirty="0" err="1" smtClean="0"/>
              <a:t>nilai</a:t>
            </a:r>
            <a:r>
              <a:rPr lang="en-US" dirty="0" smtClean="0"/>
              <a:t> Z = 3 (0) + 4 (3.000) = 12.000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7696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25525" indent="-1025525" algn="just">
              <a:tabLst>
                <a:tab pos="850900" algn="l"/>
              </a:tabLst>
            </a:pPr>
            <a:r>
              <a:rPr lang="en-US" dirty="0" err="1" smtClean="0"/>
              <a:t>Titik</a:t>
            </a:r>
            <a:r>
              <a:rPr lang="en-US" dirty="0" smtClean="0"/>
              <a:t> B	: </a:t>
            </a:r>
            <a:r>
              <a:rPr lang="en-US" dirty="0" err="1" smtClean="0"/>
              <a:t>terletak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perpotongan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r>
              <a:rPr lang="en-US" dirty="0" smtClean="0"/>
              <a:t> 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B.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cari</a:t>
            </a:r>
            <a:r>
              <a:rPr lang="en-US" dirty="0" smtClean="0"/>
              <a:t> </a:t>
            </a:r>
            <a:r>
              <a:rPr lang="en-US" dirty="0" err="1" smtClean="0"/>
              <a:t>dulu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</a:t>
            </a:r>
            <a:r>
              <a:rPr lang="en-US" dirty="0" err="1" smtClean="0"/>
              <a:t>potongnya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persamaan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:</a:t>
            </a:r>
          </a:p>
          <a:p>
            <a:pPr marL="1025525" indent="-1025525" algn="just">
              <a:tabLst>
                <a:tab pos="850900" algn="l"/>
              </a:tabLst>
            </a:pPr>
            <a:endParaRPr lang="en-US" dirty="0"/>
          </a:p>
          <a:p>
            <a:pPr marL="1939925" indent="-631825" algn="just">
              <a:tabLst>
                <a:tab pos="850900" algn="l"/>
                <a:tab pos="1765300" algn="l"/>
                <a:tab pos="2397125" algn="l"/>
              </a:tabLst>
            </a:pPr>
            <a:r>
              <a:rPr lang="en-US" dirty="0" smtClean="0"/>
              <a:t>2X</a:t>
            </a:r>
            <a:r>
              <a:rPr lang="en-US" baseline="-25000" dirty="0" smtClean="0"/>
              <a:t>1</a:t>
            </a:r>
            <a:r>
              <a:rPr lang="en-US" dirty="0" smtClean="0"/>
              <a:t>	+	 X</a:t>
            </a:r>
            <a:r>
              <a:rPr lang="en-US" baseline="-25000" dirty="0" smtClean="0"/>
              <a:t>2</a:t>
            </a:r>
            <a:r>
              <a:rPr lang="en-US" dirty="0" smtClean="0"/>
              <a:t> 	= 6.000</a:t>
            </a:r>
          </a:p>
          <a:p>
            <a:pPr marL="1308100" algn="just">
              <a:tabLst>
                <a:tab pos="850900" algn="l"/>
                <a:tab pos="2397125" algn="l"/>
              </a:tabLst>
            </a:pPr>
            <a:r>
              <a:rPr lang="en-US" dirty="0" smtClean="0"/>
              <a:t>2X</a:t>
            </a:r>
            <a:r>
              <a:rPr lang="en-US" baseline="-25000" dirty="0" smtClean="0"/>
              <a:t>1</a:t>
            </a:r>
            <a:r>
              <a:rPr lang="en-US" dirty="0" smtClean="0"/>
              <a:t> + 3X</a:t>
            </a:r>
            <a:r>
              <a:rPr lang="en-US" baseline="-25000" dirty="0" smtClean="0"/>
              <a:t>2</a:t>
            </a:r>
            <a:r>
              <a:rPr lang="en-US" dirty="0" smtClean="0"/>
              <a:t>	= 9.000</a:t>
            </a:r>
          </a:p>
          <a:p>
            <a:pPr marL="1308100" algn="just">
              <a:tabLst>
                <a:tab pos="850900" algn="l"/>
                <a:tab pos="2397125" algn="l"/>
              </a:tabLst>
            </a:pPr>
            <a:endParaRPr lang="en-US" dirty="0" smtClean="0"/>
          </a:p>
          <a:p>
            <a:pPr marL="1025525" indent="-1025525" algn="just">
              <a:tabLst>
                <a:tab pos="850900" algn="l"/>
              </a:tabLst>
            </a:pPr>
            <a:endParaRPr lang="en-US" dirty="0"/>
          </a:p>
          <a:p>
            <a:pPr marL="1371600" algn="just">
              <a:tabLst>
                <a:tab pos="850900" algn="l"/>
              </a:tabLst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676400" y="2286000"/>
            <a:ext cx="1981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636574" y="2102068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3370" y="2375336"/>
            <a:ext cx="5184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2X</a:t>
            </a:r>
            <a:r>
              <a:rPr lang="en-US" baseline="-25000" dirty="0" smtClean="0"/>
              <a:t>2</a:t>
            </a:r>
            <a:r>
              <a:rPr lang="en-US" dirty="0" smtClean="0"/>
              <a:t> = 3.000	</a:t>
            </a:r>
            <a:r>
              <a:rPr lang="en-US" dirty="0" err="1" smtClean="0"/>
              <a:t>jadi</a:t>
            </a:r>
            <a:r>
              <a:rPr lang="en-US" dirty="0" smtClean="0"/>
              <a:t> X</a:t>
            </a:r>
            <a:r>
              <a:rPr lang="en-US" baseline="-25000" dirty="0" smtClean="0"/>
              <a:t>2</a:t>
            </a:r>
            <a:r>
              <a:rPr lang="en-US" dirty="0" smtClean="0"/>
              <a:t> = 1.500	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76400" y="3276600"/>
            <a:ext cx="6096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Nilai</a:t>
            </a:r>
            <a:r>
              <a:rPr lang="en-US" dirty="0" smtClean="0"/>
              <a:t> X </a:t>
            </a:r>
            <a:r>
              <a:rPr lang="en-US" dirty="0" err="1" smtClean="0"/>
              <a:t>dimasukkan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persamaan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:</a:t>
            </a:r>
          </a:p>
          <a:p>
            <a:endParaRPr lang="en-US" dirty="0"/>
          </a:p>
          <a:p>
            <a:r>
              <a:rPr lang="en-US" dirty="0" smtClean="0"/>
              <a:t>2X</a:t>
            </a:r>
            <a:r>
              <a:rPr lang="en-US" baseline="-25000" dirty="0" smtClean="0"/>
              <a:t>1</a:t>
            </a:r>
            <a:r>
              <a:rPr lang="en-US" dirty="0" smtClean="0"/>
              <a:t> + 1.500 = 6.000 </a:t>
            </a:r>
          </a:p>
          <a:p>
            <a:r>
              <a:rPr lang="en-US" dirty="0" err="1" smtClean="0"/>
              <a:t>jadi</a:t>
            </a:r>
            <a:r>
              <a:rPr lang="en-US" dirty="0" smtClean="0"/>
              <a:t> X</a:t>
            </a:r>
            <a:r>
              <a:rPr lang="en-US" baseline="-25000" dirty="0" smtClean="0"/>
              <a:t>1</a:t>
            </a:r>
            <a:r>
              <a:rPr lang="en-US" dirty="0" smtClean="0"/>
              <a:t> = (6.000 – 1.500) : 2 = 2.250</a:t>
            </a:r>
          </a:p>
          <a:p>
            <a:endParaRPr lang="en-US" dirty="0"/>
          </a:p>
          <a:p>
            <a:r>
              <a:rPr lang="en-US" dirty="0" smtClean="0"/>
              <a:t>Z = 3 (2.250) + 4 (1.500) = 12.750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600200"/>
            <a:ext cx="7391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titik-titik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yang </a:t>
            </a:r>
            <a:r>
              <a:rPr lang="en-US" dirty="0" err="1" smtClean="0"/>
              <a:t>terbesar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Z-</a:t>
            </a:r>
            <a:r>
              <a:rPr lang="en-US" dirty="0" err="1" smtClean="0"/>
              <a:t>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B.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B </a:t>
            </a:r>
            <a:r>
              <a:rPr lang="en-US" dirty="0" err="1" smtClean="0"/>
              <a:t>lah</a:t>
            </a:r>
            <a:r>
              <a:rPr lang="en-US" dirty="0" smtClean="0"/>
              <a:t> yang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optimal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pemecahan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X</a:t>
            </a:r>
            <a:r>
              <a:rPr lang="en-US" baseline="-25000" dirty="0" smtClean="0"/>
              <a:t>1</a:t>
            </a:r>
            <a:r>
              <a:rPr lang="en-US" dirty="0" smtClean="0"/>
              <a:t> = 2.250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X</a:t>
            </a:r>
            <a:r>
              <a:rPr lang="en-US" baseline="-25000" dirty="0" smtClean="0"/>
              <a:t>2 </a:t>
            </a:r>
            <a:r>
              <a:rPr lang="en-US" dirty="0" smtClean="0"/>
              <a:t>= 1.500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Z = 12.750.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kesimpulannya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dihasilkan</a:t>
            </a:r>
            <a:r>
              <a:rPr lang="en-US" dirty="0" smtClean="0"/>
              <a:t> 2.250 unit</a:t>
            </a:r>
          </a:p>
          <a:p>
            <a:pPr algn="just"/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dihasilkan</a:t>
            </a:r>
            <a:r>
              <a:rPr lang="en-US" dirty="0" smtClean="0"/>
              <a:t> 1.500 unit</a:t>
            </a:r>
          </a:p>
          <a:p>
            <a:pPr algn="just"/>
            <a:r>
              <a:rPr lang="en-US" dirty="0" err="1" smtClean="0"/>
              <a:t>Sumbangan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seluruhnya</a:t>
            </a:r>
            <a:r>
              <a:rPr lang="en-US" dirty="0" smtClean="0"/>
              <a:t> = </a:t>
            </a:r>
            <a:r>
              <a:rPr lang="en-US" dirty="0" err="1" smtClean="0"/>
              <a:t>Rp</a:t>
            </a:r>
            <a:r>
              <a:rPr lang="en-US" dirty="0" smtClean="0"/>
              <a:t>. 12.750,-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28600"/>
            <a:ext cx="78486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LATIHAN  1:</a:t>
            </a:r>
          </a:p>
          <a:p>
            <a:endParaRPr lang="en-US" dirty="0"/>
          </a:p>
          <a:p>
            <a:pPr algn="just"/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I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II. </a:t>
            </a:r>
            <a:r>
              <a:rPr lang="en-US" dirty="0" err="1" smtClean="0"/>
              <a:t>Setiap</a:t>
            </a:r>
            <a:r>
              <a:rPr lang="en-US" dirty="0" smtClean="0"/>
              <a:t> unit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2 kg,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pembantu</a:t>
            </a:r>
            <a:r>
              <a:rPr lang="en-US" dirty="0" smtClean="0"/>
              <a:t> 1 kg, </a:t>
            </a:r>
            <a:r>
              <a:rPr lang="en-US" dirty="0" err="1" smtClean="0"/>
              <a:t>memerlukan</a:t>
            </a:r>
            <a:r>
              <a:rPr lang="en-US" dirty="0" smtClean="0"/>
              <a:t> 2 jam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buruh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dikerjakan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2 jam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unit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5 kg,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pembantu</a:t>
            </a:r>
            <a:r>
              <a:rPr lang="en-US" dirty="0" smtClean="0"/>
              <a:t> 4 kg, </a:t>
            </a:r>
            <a:r>
              <a:rPr lang="en-US" dirty="0" err="1" smtClean="0"/>
              <a:t>memerlukan</a:t>
            </a:r>
            <a:r>
              <a:rPr lang="en-US" dirty="0" smtClean="0"/>
              <a:t> 2,5 jam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buruh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dikerjakan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1,5 jam.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maksimum</a:t>
            </a:r>
            <a:r>
              <a:rPr lang="en-US" dirty="0" smtClean="0"/>
              <a:t> yang </a:t>
            </a:r>
            <a:r>
              <a:rPr lang="en-US" dirty="0" err="1" smtClean="0"/>
              <a:t>tersedia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berproduksi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</a:p>
          <a:p>
            <a:pPr algn="just"/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1.000 kg</a:t>
            </a:r>
          </a:p>
          <a:p>
            <a:pPr algn="just"/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pembantu</a:t>
            </a:r>
            <a:r>
              <a:rPr lang="en-US" dirty="0" smtClean="0"/>
              <a:t> 600 kg</a:t>
            </a:r>
          </a:p>
          <a:p>
            <a:pPr algn="just"/>
            <a:r>
              <a:rPr lang="en-US" dirty="0" smtClean="0"/>
              <a:t>Jam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buruh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500 jam </a:t>
            </a:r>
          </a:p>
          <a:p>
            <a:pPr algn="just"/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450 jam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jual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unit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</a:t>
            </a:r>
            <a:r>
              <a:rPr lang="en-US" dirty="0" err="1" smtClean="0"/>
              <a:t>Rp</a:t>
            </a:r>
            <a:r>
              <a:rPr lang="en-US" dirty="0" smtClean="0"/>
              <a:t>. 500,-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Rp</a:t>
            </a:r>
            <a:r>
              <a:rPr lang="en-US" dirty="0" smtClean="0"/>
              <a:t>. 700,-</a:t>
            </a:r>
          </a:p>
          <a:p>
            <a:pPr algn="just"/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unit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Rp</a:t>
            </a:r>
            <a:r>
              <a:rPr lang="en-US" dirty="0" smtClean="0"/>
              <a:t>. 350,-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Rp</a:t>
            </a:r>
            <a:r>
              <a:rPr lang="en-US" dirty="0" smtClean="0"/>
              <a:t>. 480,-</a:t>
            </a:r>
          </a:p>
          <a:p>
            <a:pPr algn="just"/>
            <a:r>
              <a:rPr lang="en-US" dirty="0" err="1" smtClean="0"/>
              <a:t>Hitunglah</a:t>
            </a:r>
            <a:r>
              <a:rPr lang="en-US" dirty="0" smtClean="0"/>
              <a:t> </a:t>
            </a:r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yang </a:t>
            </a:r>
            <a:r>
              <a:rPr lang="en-US" dirty="0" err="1" smtClean="0"/>
              <a:t>sebaiknya</a:t>
            </a:r>
            <a:r>
              <a:rPr lang="en-US" dirty="0" smtClean="0"/>
              <a:t> </a:t>
            </a:r>
            <a:r>
              <a:rPr lang="en-US" dirty="0" err="1" smtClean="0"/>
              <a:t>dihasilkan</a:t>
            </a:r>
            <a:r>
              <a:rPr lang="en-US" dirty="0" smtClean="0"/>
              <a:t> agar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maksimum</a:t>
            </a:r>
            <a:r>
              <a:rPr lang="en-US" dirty="0" smtClean="0"/>
              <a:t> !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457200"/>
            <a:ext cx="7620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LATIHAN 2 :</a:t>
            </a:r>
          </a:p>
          <a:p>
            <a:endParaRPr lang="en-US" sz="2400" dirty="0"/>
          </a:p>
          <a:p>
            <a:pPr algn="just"/>
            <a:r>
              <a:rPr lang="en-US" sz="2400" dirty="0" smtClean="0"/>
              <a:t>PT. </a:t>
            </a:r>
            <a:r>
              <a:rPr lang="en-US" sz="2400" dirty="0" err="1" smtClean="0"/>
              <a:t>Dimensi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sebuah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 </a:t>
            </a:r>
            <a:r>
              <a:rPr lang="en-US" sz="2400" dirty="0" err="1" smtClean="0"/>
              <a:t>furnitur</a:t>
            </a:r>
            <a:r>
              <a:rPr lang="en-US" sz="2400" dirty="0" smtClean="0"/>
              <a:t> </a:t>
            </a:r>
            <a:r>
              <a:rPr lang="en-US" sz="2400" dirty="0" err="1" smtClean="0"/>
              <a:t>produsen</a:t>
            </a:r>
            <a:r>
              <a:rPr lang="en-US" sz="2400" dirty="0" smtClean="0"/>
              <a:t> </a:t>
            </a:r>
            <a:r>
              <a:rPr lang="en-US" sz="2400" dirty="0" err="1" smtClean="0"/>
              <a:t>meja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kursi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diproses</a:t>
            </a:r>
            <a:r>
              <a:rPr lang="en-US" sz="2400" dirty="0" smtClean="0"/>
              <a:t> </a:t>
            </a:r>
            <a:r>
              <a:rPr lang="en-US" sz="2400" dirty="0" err="1" smtClean="0"/>
              <a:t>melalui</a:t>
            </a:r>
            <a:r>
              <a:rPr lang="en-US" sz="2400" dirty="0" smtClean="0"/>
              <a:t> </a:t>
            </a:r>
            <a:r>
              <a:rPr lang="en-US" sz="2400" dirty="0" err="1" smtClean="0"/>
              <a:t>perakitan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pemolesan</a:t>
            </a:r>
            <a:r>
              <a:rPr lang="en-US" sz="2400" dirty="0" smtClean="0"/>
              <a:t>. </a:t>
            </a:r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proses</a:t>
            </a:r>
            <a:r>
              <a:rPr lang="en-US" sz="2400" dirty="0" smtClean="0"/>
              <a:t> </a:t>
            </a:r>
            <a:r>
              <a:rPr lang="en-US" sz="2400" dirty="0" err="1" smtClean="0"/>
              <a:t>perakitan</a:t>
            </a:r>
            <a:r>
              <a:rPr lang="en-US" sz="2400" dirty="0" smtClean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60 jam </a:t>
            </a:r>
            <a:r>
              <a:rPr lang="en-US" sz="2400" dirty="0" err="1" smtClean="0"/>
              <a:t>kerja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proses</a:t>
            </a:r>
            <a:r>
              <a:rPr lang="en-US" sz="2400" dirty="0" smtClean="0"/>
              <a:t> </a:t>
            </a:r>
            <a:r>
              <a:rPr lang="en-US" sz="2400" dirty="0" err="1" smtClean="0"/>
              <a:t>pemolesan</a:t>
            </a:r>
            <a:r>
              <a:rPr lang="en-US" sz="2400" dirty="0" smtClean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48 jam </a:t>
            </a:r>
            <a:r>
              <a:rPr lang="en-US" sz="2400" dirty="0" err="1" smtClean="0"/>
              <a:t>kerja</a:t>
            </a:r>
            <a:r>
              <a:rPr lang="en-US" sz="2400" dirty="0" smtClean="0"/>
              <a:t>.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menghasilkan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meja</a:t>
            </a:r>
            <a:r>
              <a:rPr lang="en-US" sz="2400" dirty="0" smtClean="0"/>
              <a:t> </a:t>
            </a:r>
            <a:r>
              <a:rPr lang="en-US" sz="2400" dirty="0" err="1" smtClean="0"/>
              <a:t>dibutuhkan</a:t>
            </a:r>
            <a:r>
              <a:rPr lang="en-US" sz="2400" dirty="0" smtClean="0"/>
              <a:t> </a:t>
            </a:r>
            <a:r>
              <a:rPr lang="en-US" sz="2400" dirty="0" err="1" smtClean="0"/>
              <a:t>masing-masing</a:t>
            </a:r>
            <a:r>
              <a:rPr lang="en-US" sz="2400" dirty="0" smtClean="0"/>
              <a:t> 4 jam </a:t>
            </a:r>
            <a:r>
              <a:rPr lang="en-US" sz="2400" dirty="0" err="1" smtClean="0"/>
              <a:t>dan</a:t>
            </a:r>
            <a:r>
              <a:rPr lang="en-US" sz="2400" dirty="0" smtClean="0"/>
              <a:t> 2 jam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perakitan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pemolesan</a:t>
            </a:r>
            <a:r>
              <a:rPr lang="en-US" sz="2400" dirty="0" smtClean="0"/>
              <a:t>, </a:t>
            </a:r>
            <a:r>
              <a:rPr lang="en-US" sz="2400" dirty="0" err="1" smtClean="0"/>
              <a:t>sedang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kursi</a:t>
            </a:r>
            <a:r>
              <a:rPr lang="en-US" sz="2400" dirty="0" smtClean="0"/>
              <a:t> </a:t>
            </a:r>
            <a:r>
              <a:rPr lang="en-US" sz="2400" dirty="0" err="1" smtClean="0"/>
              <a:t>membutuhkan</a:t>
            </a:r>
            <a:r>
              <a:rPr lang="en-US" sz="2400" dirty="0" smtClean="0"/>
              <a:t> </a:t>
            </a:r>
            <a:r>
              <a:rPr lang="en-US" sz="2400" dirty="0" err="1" smtClean="0"/>
              <a:t>masing-masing</a:t>
            </a:r>
            <a:r>
              <a:rPr lang="en-US" sz="2400" dirty="0" smtClean="0"/>
              <a:t>  2 jam </a:t>
            </a:r>
            <a:r>
              <a:rPr lang="en-US" sz="2400" dirty="0" err="1" smtClean="0"/>
              <a:t>dan</a:t>
            </a:r>
            <a:r>
              <a:rPr lang="en-US" sz="2400" dirty="0" smtClean="0"/>
              <a:t> 4 jam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perakitan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pemolesan</a:t>
            </a:r>
            <a:r>
              <a:rPr lang="en-US" sz="2400" dirty="0" smtClean="0"/>
              <a:t>. </a:t>
            </a:r>
            <a:r>
              <a:rPr lang="en-US" sz="2400" dirty="0" err="1" smtClean="0"/>
              <a:t>Laba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tiap</a:t>
            </a:r>
            <a:r>
              <a:rPr lang="en-US" sz="2400" dirty="0" smtClean="0"/>
              <a:t> </a:t>
            </a:r>
            <a:r>
              <a:rPr lang="en-US" sz="2400" dirty="0" err="1" smtClean="0"/>
              <a:t>meja</a:t>
            </a:r>
            <a:r>
              <a:rPr lang="en-US" sz="2400" dirty="0" smtClean="0"/>
              <a:t> $ 8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tiap</a:t>
            </a:r>
            <a:r>
              <a:rPr lang="en-US" sz="2400" dirty="0" smtClean="0"/>
              <a:t> </a:t>
            </a:r>
            <a:r>
              <a:rPr lang="en-US" sz="2400" dirty="0" err="1" smtClean="0"/>
              <a:t>kursi</a:t>
            </a:r>
            <a:r>
              <a:rPr lang="en-US" sz="2400" dirty="0" smtClean="0"/>
              <a:t> $ 6. </a:t>
            </a:r>
            <a:r>
              <a:rPr lang="en-US" sz="2400" dirty="0" err="1" smtClean="0"/>
              <a:t>tentukan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kombinasi</a:t>
            </a:r>
            <a:r>
              <a:rPr lang="en-US" sz="2400" dirty="0" smtClean="0"/>
              <a:t> </a:t>
            </a:r>
            <a:r>
              <a:rPr lang="en-US" sz="2400" dirty="0" err="1" smtClean="0"/>
              <a:t>terbaik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meja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kursi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diproduksi</a:t>
            </a:r>
            <a:r>
              <a:rPr lang="en-US" sz="2400" dirty="0" smtClean="0"/>
              <a:t>, agar </a:t>
            </a:r>
            <a:r>
              <a:rPr lang="en-US" sz="2400" dirty="0" err="1" smtClean="0"/>
              <a:t>menghasilkan</a:t>
            </a:r>
            <a:r>
              <a:rPr lang="en-US" sz="2400" dirty="0" smtClean="0"/>
              <a:t> </a:t>
            </a:r>
            <a:r>
              <a:rPr lang="en-US" sz="2400" dirty="0" err="1" smtClean="0"/>
              <a:t>laba</a:t>
            </a:r>
            <a:r>
              <a:rPr lang="en-US" sz="2400" dirty="0" smtClean="0"/>
              <a:t> </a:t>
            </a:r>
            <a:r>
              <a:rPr lang="en-US" sz="2400" dirty="0" err="1" smtClean="0"/>
              <a:t>maksimal</a:t>
            </a:r>
            <a:r>
              <a:rPr lang="en-US" sz="2400" dirty="0" smtClean="0"/>
              <a:t>. 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609600"/>
            <a:ext cx="495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 smtClean="0"/>
              <a:t>Penjelasan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sempit</a:t>
            </a:r>
            <a:r>
              <a:rPr lang="en-US" sz="2400" dirty="0" smtClean="0"/>
              <a:t> :</a:t>
            </a:r>
          </a:p>
          <a:p>
            <a:pPr algn="just"/>
            <a:r>
              <a:rPr lang="en-US" sz="2400" dirty="0" err="1" smtClean="0"/>
              <a:t>Ditinjau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kata-katanya</a:t>
            </a:r>
            <a:r>
              <a:rPr lang="en-US" sz="2400" dirty="0" smtClean="0"/>
              <a:t> Linear Programming </a:t>
            </a:r>
            <a:r>
              <a:rPr lang="en-US" sz="2400" dirty="0" err="1" smtClean="0"/>
              <a:t>berarti</a:t>
            </a:r>
            <a:r>
              <a:rPr lang="en-US" sz="2400" dirty="0" smtClean="0"/>
              <a:t> </a:t>
            </a:r>
            <a:r>
              <a:rPr lang="en-US" sz="2400" dirty="0" err="1" smtClean="0"/>
              <a:t>pembuatan</a:t>
            </a:r>
            <a:r>
              <a:rPr lang="en-US" sz="2400" dirty="0" smtClean="0"/>
              <a:t> program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rencana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asumsi-asumsi</a:t>
            </a:r>
            <a:r>
              <a:rPr lang="en-US" sz="2400" dirty="0" smtClean="0"/>
              <a:t> linear.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362200" y="3657600"/>
            <a:ext cx="5638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Penjelasan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luas</a:t>
            </a:r>
            <a:r>
              <a:rPr lang="en-US" sz="2400" dirty="0" smtClean="0"/>
              <a:t> :</a:t>
            </a:r>
          </a:p>
          <a:p>
            <a:pPr algn="just"/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cara</a:t>
            </a:r>
            <a:r>
              <a:rPr lang="en-US" sz="2400" dirty="0" smtClean="0"/>
              <a:t> </a:t>
            </a:r>
            <a:r>
              <a:rPr lang="en-US" sz="2400" dirty="0" err="1" smtClean="0"/>
              <a:t>alokasi</a:t>
            </a:r>
            <a:r>
              <a:rPr lang="en-US" sz="2400" dirty="0" smtClean="0"/>
              <a:t> </a:t>
            </a:r>
            <a:r>
              <a:rPr lang="en-US" sz="2400" dirty="0" err="1" smtClean="0"/>
              <a:t>sumber</a:t>
            </a:r>
            <a:r>
              <a:rPr lang="en-US" sz="2400" dirty="0" smtClean="0"/>
              <a:t> </a:t>
            </a:r>
            <a:r>
              <a:rPr lang="en-US" sz="2400" dirty="0" err="1" smtClean="0"/>
              <a:t>daya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terbatas</a:t>
            </a:r>
            <a:r>
              <a:rPr lang="en-US" sz="2400" dirty="0" smtClean="0"/>
              <a:t> </a:t>
            </a:r>
            <a:r>
              <a:rPr lang="en-US" sz="2400" dirty="0" err="1" smtClean="0"/>
              <a:t>jumlahnya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optimal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melaksanakan</a:t>
            </a:r>
            <a:r>
              <a:rPr lang="en-US" sz="2400" dirty="0" smtClean="0"/>
              <a:t> </a:t>
            </a:r>
            <a:r>
              <a:rPr lang="en-US" sz="2400" dirty="0" err="1" smtClean="0"/>
              <a:t>beberapa</a:t>
            </a:r>
            <a:r>
              <a:rPr lang="en-US" sz="2400" dirty="0" smtClean="0"/>
              <a:t> </a:t>
            </a:r>
            <a:r>
              <a:rPr lang="en-US" sz="2400" dirty="0" err="1" smtClean="0"/>
              <a:t>macam</a:t>
            </a:r>
            <a:r>
              <a:rPr lang="en-US" sz="2400" dirty="0" smtClean="0"/>
              <a:t> </a:t>
            </a:r>
            <a:r>
              <a:rPr lang="en-US" sz="2400" dirty="0" err="1" smtClean="0"/>
              <a:t>aktivitas</a:t>
            </a:r>
            <a:r>
              <a:rPr lang="en-US" sz="2400" dirty="0" smtClean="0"/>
              <a:t> yang </a:t>
            </a:r>
            <a:r>
              <a:rPr lang="en-US" sz="2400" dirty="0" err="1" smtClean="0"/>
              <a:t>semuanya</a:t>
            </a:r>
            <a:r>
              <a:rPr lang="en-US" sz="2400" dirty="0" smtClean="0"/>
              <a:t> </a:t>
            </a:r>
            <a:r>
              <a:rPr lang="en-US" sz="2400" dirty="0" err="1" smtClean="0"/>
              <a:t>memerlukan</a:t>
            </a:r>
            <a:r>
              <a:rPr lang="en-US" sz="2400" dirty="0" smtClean="0"/>
              <a:t> </a:t>
            </a:r>
            <a:r>
              <a:rPr lang="en-US" sz="2400" dirty="0" err="1" smtClean="0"/>
              <a:t>sumber-sumber</a:t>
            </a:r>
            <a:r>
              <a:rPr lang="en-US" sz="2400" dirty="0" smtClean="0"/>
              <a:t> </a:t>
            </a:r>
            <a:r>
              <a:rPr lang="en-US" sz="2400" dirty="0" err="1" smtClean="0"/>
              <a:t>daya</a:t>
            </a:r>
            <a:r>
              <a:rPr lang="en-US" sz="2400" dirty="0" smtClean="0"/>
              <a:t> </a:t>
            </a:r>
            <a:r>
              <a:rPr lang="en-US" sz="2400" dirty="0" err="1" smtClean="0"/>
              <a:t>tadi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14400"/>
            <a:ext cx="7772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LATIHAN 3 :</a:t>
            </a:r>
          </a:p>
          <a:p>
            <a:endParaRPr lang="en-US" sz="2400" dirty="0"/>
          </a:p>
          <a:p>
            <a:pPr algn="just"/>
            <a:r>
              <a:rPr lang="en-US" sz="2400" dirty="0" err="1" smtClean="0"/>
              <a:t>Sebuah</a:t>
            </a:r>
            <a:r>
              <a:rPr lang="en-US" sz="2400" dirty="0" smtClean="0"/>
              <a:t> </a:t>
            </a:r>
            <a:r>
              <a:rPr lang="en-US" sz="2400" dirty="0" err="1" smtClean="0"/>
              <a:t>industri</a:t>
            </a:r>
            <a:r>
              <a:rPr lang="en-US" sz="2400" dirty="0" smtClean="0"/>
              <a:t> </a:t>
            </a:r>
            <a:r>
              <a:rPr lang="en-US" sz="2400" dirty="0" err="1" smtClean="0"/>
              <a:t>ekramik</a:t>
            </a:r>
            <a:r>
              <a:rPr lang="en-US" sz="2400" dirty="0" smtClean="0"/>
              <a:t> </a:t>
            </a:r>
            <a:r>
              <a:rPr lang="en-US" sz="2400" dirty="0" err="1" smtClean="0"/>
              <a:t>membuat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jenis</a:t>
            </a:r>
            <a:r>
              <a:rPr lang="en-US" sz="2400" dirty="0" smtClean="0"/>
              <a:t> </a:t>
            </a:r>
            <a:r>
              <a:rPr lang="en-US" sz="2400" dirty="0" err="1" smtClean="0"/>
              <a:t>produk</a:t>
            </a:r>
            <a:r>
              <a:rPr lang="en-US" sz="2400" dirty="0" smtClean="0"/>
              <a:t> </a:t>
            </a:r>
            <a:r>
              <a:rPr lang="en-US" sz="2400" dirty="0" err="1" smtClean="0"/>
              <a:t>unggulan</a:t>
            </a:r>
            <a:r>
              <a:rPr lang="en-US" sz="2400" dirty="0" smtClean="0"/>
              <a:t> A </a:t>
            </a:r>
            <a:r>
              <a:rPr lang="en-US" sz="2400" dirty="0" err="1" smtClean="0"/>
              <a:t>dan</a:t>
            </a:r>
            <a:r>
              <a:rPr lang="en-US" sz="2400" dirty="0" smtClean="0"/>
              <a:t> B.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menghasilkan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buah</a:t>
            </a:r>
            <a:r>
              <a:rPr lang="en-US" sz="2400" dirty="0" smtClean="0"/>
              <a:t> </a:t>
            </a:r>
            <a:r>
              <a:rPr lang="en-US" sz="2400" dirty="0" err="1" smtClean="0"/>
              <a:t>jenis</a:t>
            </a:r>
            <a:r>
              <a:rPr lang="en-US" sz="2400" dirty="0" smtClean="0"/>
              <a:t> A </a:t>
            </a:r>
            <a:r>
              <a:rPr lang="en-US" sz="2400" dirty="0" err="1" smtClean="0"/>
              <a:t>diperlukan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pengerjaan</a:t>
            </a:r>
            <a:r>
              <a:rPr lang="en-US" sz="2400" dirty="0" smtClean="0"/>
              <a:t> 1 jam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bahan</a:t>
            </a:r>
            <a:r>
              <a:rPr lang="en-US" sz="2400" dirty="0" smtClean="0"/>
              <a:t> </a:t>
            </a:r>
            <a:r>
              <a:rPr lang="en-US" sz="2400" dirty="0" err="1" smtClean="0"/>
              <a:t>baku</a:t>
            </a:r>
            <a:r>
              <a:rPr lang="en-US" sz="2400" dirty="0" smtClean="0"/>
              <a:t> 4 kg, </a:t>
            </a:r>
            <a:r>
              <a:rPr lang="en-US" sz="2400" dirty="0" err="1" smtClean="0"/>
              <a:t>sedangkan</a:t>
            </a:r>
            <a:r>
              <a:rPr lang="en-US" sz="2400" dirty="0" smtClean="0"/>
              <a:t> </a:t>
            </a:r>
            <a:r>
              <a:rPr lang="en-US" sz="2400" dirty="0" err="1" smtClean="0"/>
              <a:t>jenis</a:t>
            </a:r>
            <a:r>
              <a:rPr lang="en-US" sz="2400" dirty="0" smtClean="0"/>
              <a:t> B </a:t>
            </a:r>
            <a:r>
              <a:rPr lang="en-US" sz="2400" dirty="0" err="1" smtClean="0"/>
              <a:t>membutuhkan</a:t>
            </a:r>
            <a:r>
              <a:rPr lang="en-US" sz="2400" dirty="0" smtClean="0"/>
              <a:t> 2 jam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bahan</a:t>
            </a:r>
            <a:r>
              <a:rPr lang="en-US" sz="2400" dirty="0" smtClean="0"/>
              <a:t> </a:t>
            </a:r>
            <a:r>
              <a:rPr lang="en-US" sz="2400" dirty="0" err="1" smtClean="0"/>
              <a:t>baku</a:t>
            </a:r>
            <a:r>
              <a:rPr lang="en-US" sz="2400" dirty="0" smtClean="0"/>
              <a:t> 3 kg.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bahan</a:t>
            </a:r>
            <a:r>
              <a:rPr lang="en-US" sz="2400" dirty="0" smtClean="0"/>
              <a:t> </a:t>
            </a:r>
            <a:r>
              <a:rPr lang="en-US" sz="2400" dirty="0" err="1" smtClean="0"/>
              <a:t>baku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tersedia</a:t>
            </a:r>
            <a:r>
              <a:rPr lang="en-US" sz="2400" dirty="0" smtClean="0"/>
              <a:t> </a:t>
            </a:r>
            <a:r>
              <a:rPr lang="en-US" sz="2400" dirty="0" err="1" smtClean="0"/>
              <a:t>masing-masing</a:t>
            </a:r>
            <a:r>
              <a:rPr lang="en-US" sz="2400" dirty="0" smtClean="0"/>
              <a:t> 40 jam </a:t>
            </a:r>
            <a:r>
              <a:rPr lang="en-US" sz="2400" dirty="0" err="1" smtClean="0"/>
              <a:t>dan</a:t>
            </a:r>
            <a:r>
              <a:rPr lang="en-US" sz="2400" dirty="0" smtClean="0"/>
              <a:t> 120 kg. </a:t>
            </a:r>
            <a:r>
              <a:rPr lang="en-US" sz="2400" dirty="0" err="1" smtClean="0"/>
              <a:t>keuntungan</a:t>
            </a:r>
            <a:r>
              <a:rPr lang="en-US" sz="2400" dirty="0" smtClean="0"/>
              <a:t> </a:t>
            </a:r>
            <a:r>
              <a:rPr lang="en-US" sz="2400" dirty="0" err="1" smtClean="0"/>
              <a:t>tiap</a:t>
            </a:r>
            <a:r>
              <a:rPr lang="en-US" sz="2400" dirty="0" smtClean="0"/>
              <a:t> unit A </a:t>
            </a:r>
            <a:r>
              <a:rPr lang="en-US" sz="2400" dirty="0" err="1" smtClean="0"/>
              <a:t>dan</a:t>
            </a:r>
            <a:r>
              <a:rPr lang="en-US" sz="2400" dirty="0" smtClean="0"/>
              <a:t> B </a:t>
            </a:r>
            <a:r>
              <a:rPr lang="en-US" sz="2400" dirty="0" err="1" smtClean="0"/>
              <a:t>masing-masing</a:t>
            </a:r>
            <a:r>
              <a:rPr lang="en-US" sz="2400" dirty="0" smtClean="0"/>
              <a:t> $ 40 </a:t>
            </a:r>
            <a:r>
              <a:rPr lang="en-US" sz="2400" dirty="0" err="1" smtClean="0"/>
              <a:t>dan</a:t>
            </a:r>
            <a:r>
              <a:rPr lang="en-US" sz="2400" dirty="0" smtClean="0"/>
              <a:t> $ 50. </a:t>
            </a:r>
            <a:r>
              <a:rPr lang="en-US" sz="2400" dirty="0" err="1" smtClean="0"/>
              <a:t>tentukan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grafik</a:t>
            </a:r>
            <a:r>
              <a:rPr lang="en-US" sz="2400" dirty="0" smtClean="0"/>
              <a:t> </a:t>
            </a:r>
            <a:r>
              <a:rPr lang="en-US" sz="2400" dirty="0" err="1" smtClean="0"/>
              <a:t>berapa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yang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diproduksi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masing-masing</a:t>
            </a:r>
            <a:r>
              <a:rPr lang="en-US" sz="2400" dirty="0" smtClean="0"/>
              <a:t> </a:t>
            </a:r>
            <a:r>
              <a:rPr lang="en-US" sz="2400" dirty="0" err="1" smtClean="0"/>
              <a:t>jenis</a:t>
            </a:r>
            <a:r>
              <a:rPr lang="en-US" sz="2400" dirty="0" smtClean="0"/>
              <a:t> </a:t>
            </a:r>
            <a:r>
              <a:rPr lang="en-US" sz="2400" dirty="0" err="1" smtClean="0"/>
              <a:t>produk</a:t>
            </a:r>
            <a:r>
              <a:rPr lang="en-US" sz="2400" dirty="0" smtClean="0"/>
              <a:t>,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keuntungan</a:t>
            </a:r>
            <a:r>
              <a:rPr lang="en-US" sz="2400" dirty="0" smtClean="0"/>
              <a:t> </a:t>
            </a:r>
            <a:r>
              <a:rPr lang="en-US" sz="2400" dirty="0" err="1" smtClean="0"/>
              <a:t>mencapai</a:t>
            </a:r>
            <a:r>
              <a:rPr lang="en-US" sz="2400" dirty="0" smtClean="0"/>
              <a:t> </a:t>
            </a:r>
            <a:r>
              <a:rPr lang="en-US" sz="2400" dirty="0" err="1" smtClean="0"/>
              <a:t>maksimum</a:t>
            </a:r>
            <a:r>
              <a:rPr lang="en-US" sz="2400" dirty="0" smtClean="0"/>
              <a:t> !</a:t>
            </a:r>
            <a:endParaRPr lang="en-US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81000"/>
            <a:ext cx="75438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LATIHAN 4 :</a:t>
            </a:r>
          </a:p>
          <a:p>
            <a:endParaRPr lang="en-US" dirty="0"/>
          </a:p>
          <a:p>
            <a:pPr algn="just"/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toko</a:t>
            </a:r>
            <a:r>
              <a:rPr lang="en-US" dirty="0" smtClean="0"/>
              <a:t> yang </a:t>
            </a:r>
            <a:r>
              <a:rPr lang="en-US" dirty="0" err="1" smtClean="0"/>
              <a:t>menjual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merek</a:t>
            </a:r>
            <a:r>
              <a:rPr lang="en-US" dirty="0" smtClean="0"/>
              <a:t> </a:t>
            </a:r>
            <a:r>
              <a:rPr lang="en-US" dirty="0" err="1" smtClean="0"/>
              <a:t>pupuk</a:t>
            </a:r>
            <a:r>
              <a:rPr lang="en-US" dirty="0" smtClean="0"/>
              <a:t> </a:t>
            </a:r>
            <a:r>
              <a:rPr lang="en-US" dirty="0" err="1" smtClean="0"/>
              <a:t>kimia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super </a:t>
            </a:r>
            <a:r>
              <a:rPr lang="en-US" dirty="0" err="1" smtClean="0"/>
              <a:t>dan</a:t>
            </a:r>
            <a:r>
              <a:rPr lang="en-US" dirty="0" smtClean="0"/>
              <a:t> top.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campuran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nitrogen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fosfat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petani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paling </a:t>
            </a:r>
            <a:r>
              <a:rPr lang="en-US" dirty="0" err="1" smtClean="0"/>
              <a:t>sedikit</a:t>
            </a:r>
            <a:r>
              <a:rPr lang="en-US" dirty="0" smtClean="0"/>
              <a:t> 16 kg nitrogen </a:t>
            </a:r>
            <a:r>
              <a:rPr lang="en-US" dirty="0" err="1" smtClean="0"/>
              <a:t>dan</a:t>
            </a:r>
            <a:r>
              <a:rPr lang="en-US" dirty="0" smtClean="0"/>
              <a:t> 24 kg </a:t>
            </a:r>
            <a:r>
              <a:rPr lang="en-US" dirty="0" err="1" smtClean="0"/>
              <a:t>fosfat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pertaniannya</a:t>
            </a:r>
            <a:r>
              <a:rPr lang="en-US" dirty="0" smtClean="0"/>
              <a:t>.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pupuk</a:t>
            </a:r>
            <a:r>
              <a:rPr lang="en-US" dirty="0" smtClean="0"/>
              <a:t> super </a:t>
            </a:r>
            <a:r>
              <a:rPr lang="en-US" dirty="0" err="1" smtClean="0"/>
              <a:t>dan</a:t>
            </a:r>
            <a:r>
              <a:rPr lang="en-US" dirty="0" smtClean="0"/>
              <a:t> top </a:t>
            </a:r>
            <a:r>
              <a:rPr lang="en-US" dirty="0" err="1" smtClean="0"/>
              <a:t>masing-masing</a:t>
            </a:r>
            <a:r>
              <a:rPr lang="en-US" dirty="0" smtClean="0"/>
              <a:t> $ 6 </a:t>
            </a:r>
            <a:r>
              <a:rPr lang="en-US" dirty="0" err="1" smtClean="0"/>
              <a:t>dan</a:t>
            </a:r>
            <a:r>
              <a:rPr lang="en-US" dirty="0" smtClean="0"/>
              <a:t> $ 3. </a:t>
            </a:r>
            <a:r>
              <a:rPr lang="en-US" dirty="0" err="1" smtClean="0"/>
              <a:t>petani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sak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pupuk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dibeli</a:t>
            </a:r>
            <a:r>
              <a:rPr lang="en-US" dirty="0" smtClean="0"/>
              <a:t> agar total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pupuk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minimum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pupuk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lahannya</a:t>
            </a:r>
            <a:r>
              <a:rPr lang="en-US" dirty="0" smtClean="0"/>
              <a:t> </a:t>
            </a:r>
            <a:r>
              <a:rPr lang="en-US" dirty="0" err="1" smtClean="0"/>
              <a:t>terpenuhi</a:t>
            </a:r>
            <a:r>
              <a:rPr lang="en-US" dirty="0" smtClean="0"/>
              <a:t>. </a:t>
            </a:r>
            <a:r>
              <a:rPr lang="en-US" dirty="0" err="1" smtClean="0"/>
              <a:t>Selesaikan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grafik</a:t>
            </a:r>
            <a:r>
              <a:rPr lang="en-US" dirty="0" smtClean="0"/>
              <a:t> !</a:t>
            </a:r>
            <a:endParaRPr lang="en-US" dirty="0"/>
          </a:p>
          <a:p>
            <a:pPr algn="just"/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90600" y="1981200"/>
          <a:ext cx="6096000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2000"/>
                <a:gridCol w="2032000"/>
                <a:gridCol w="2032000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Jenis</a:t>
                      </a:r>
                      <a:endParaRPr lang="en-US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Kandungan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kimia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Nitrogen</a:t>
                      </a:r>
                      <a:r>
                        <a:rPr lang="en-US" baseline="0" dirty="0" smtClean="0"/>
                        <a:t> (Kg/</a:t>
                      </a:r>
                      <a:r>
                        <a:rPr lang="en-US" baseline="0" dirty="0" err="1" smtClean="0"/>
                        <a:t>sak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Fosfat</a:t>
                      </a:r>
                      <a:r>
                        <a:rPr lang="en-US" dirty="0" smtClean="0"/>
                        <a:t> (kg/</a:t>
                      </a:r>
                      <a:r>
                        <a:rPr lang="en-US" dirty="0" err="1" smtClean="0"/>
                        <a:t>sak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Super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76200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LATIHAN 5 :</a:t>
            </a:r>
          </a:p>
          <a:p>
            <a:endParaRPr lang="en-US" sz="2400" dirty="0"/>
          </a:p>
          <a:p>
            <a:pPr algn="just"/>
            <a:r>
              <a:rPr lang="en-US" sz="2400" dirty="0" err="1" smtClean="0"/>
              <a:t>Sebuah</a:t>
            </a:r>
            <a:r>
              <a:rPr lang="en-US" sz="2400" dirty="0" smtClean="0"/>
              <a:t> </a:t>
            </a:r>
            <a:r>
              <a:rPr lang="en-US" sz="2400" dirty="0" err="1" smtClean="0"/>
              <a:t>industri</a:t>
            </a:r>
            <a:r>
              <a:rPr lang="en-US" sz="2400" dirty="0" smtClean="0"/>
              <a:t> </a:t>
            </a:r>
            <a:r>
              <a:rPr lang="en-US" sz="2400" dirty="0" err="1" smtClean="0"/>
              <a:t>kerajinan</a:t>
            </a:r>
            <a:r>
              <a:rPr lang="en-US" sz="2400" dirty="0" smtClean="0"/>
              <a:t> </a:t>
            </a:r>
            <a:r>
              <a:rPr lang="en-US" sz="2400" dirty="0" err="1" smtClean="0"/>
              <a:t>kulit</a:t>
            </a:r>
            <a:r>
              <a:rPr lang="en-US" sz="2400" dirty="0" smtClean="0"/>
              <a:t> </a:t>
            </a:r>
            <a:r>
              <a:rPr lang="en-US" sz="2400" dirty="0" err="1" smtClean="0"/>
              <a:t>membuat</a:t>
            </a:r>
            <a:r>
              <a:rPr lang="en-US" sz="2400" dirty="0" smtClean="0"/>
              <a:t> </a:t>
            </a:r>
            <a:r>
              <a:rPr lang="en-US" sz="2400" dirty="0" err="1" smtClean="0"/>
              <a:t>tas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terdiri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jenis</a:t>
            </a:r>
            <a:r>
              <a:rPr lang="en-US" sz="2400" dirty="0" smtClean="0"/>
              <a:t> A </a:t>
            </a:r>
            <a:r>
              <a:rPr lang="en-US" sz="2400" dirty="0" err="1" smtClean="0"/>
              <a:t>dan</a:t>
            </a:r>
            <a:r>
              <a:rPr lang="en-US" sz="2400" dirty="0" smtClean="0"/>
              <a:t> B. </a:t>
            </a:r>
            <a:r>
              <a:rPr lang="en-US" sz="2400" dirty="0" err="1" smtClean="0"/>
              <a:t>keuntungan</a:t>
            </a:r>
            <a:r>
              <a:rPr lang="en-US" sz="2400" dirty="0" smtClean="0"/>
              <a:t> </a:t>
            </a:r>
            <a:r>
              <a:rPr lang="en-US" sz="2400" dirty="0" err="1" smtClean="0"/>
              <a:t>masing-masing</a:t>
            </a:r>
            <a:r>
              <a:rPr lang="en-US" sz="2400" dirty="0" smtClean="0"/>
              <a:t> </a:t>
            </a:r>
            <a:r>
              <a:rPr lang="en-US" sz="2400" dirty="0" err="1" smtClean="0"/>
              <a:t>jenis</a:t>
            </a:r>
            <a:r>
              <a:rPr lang="en-US" sz="2400" dirty="0" smtClean="0"/>
              <a:t> </a:t>
            </a:r>
            <a:r>
              <a:rPr lang="en-US" sz="2400" dirty="0" err="1" smtClean="0"/>
              <a:t>tas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$ 400 </a:t>
            </a:r>
            <a:r>
              <a:rPr lang="en-US" sz="2400" dirty="0" err="1" smtClean="0"/>
              <a:t>dan</a:t>
            </a:r>
            <a:r>
              <a:rPr lang="en-US" sz="2400" dirty="0" smtClean="0"/>
              <a:t> $ 200 </a:t>
            </a:r>
            <a:r>
              <a:rPr lang="en-US" sz="2400" dirty="0" err="1" smtClean="0"/>
              <a:t>dolar</a:t>
            </a:r>
            <a:r>
              <a:rPr lang="en-US" sz="2400" dirty="0" smtClean="0"/>
              <a:t> per unit. </a:t>
            </a:r>
            <a:r>
              <a:rPr lang="en-US" sz="2400" dirty="0" err="1" smtClean="0"/>
              <a:t>Industri</a:t>
            </a:r>
            <a:r>
              <a:rPr lang="en-US" sz="2400" dirty="0" smtClean="0"/>
              <a:t> </a:t>
            </a:r>
            <a:r>
              <a:rPr lang="en-US" sz="2400" dirty="0" err="1" smtClean="0"/>
              <a:t>mendapat</a:t>
            </a:r>
            <a:r>
              <a:rPr lang="en-US" sz="2400" dirty="0" smtClean="0"/>
              <a:t> </a:t>
            </a:r>
            <a:r>
              <a:rPr lang="en-US" sz="2400" dirty="0" err="1" smtClean="0"/>
              <a:t>pesanan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sebuah</a:t>
            </a:r>
            <a:r>
              <a:rPr lang="en-US" sz="2400" dirty="0" smtClean="0"/>
              <a:t> </a:t>
            </a:r>
            <a:r>
              <a:rPr lang="en-US" sz="2400" dirty="0" err="1" smtClean="0"/>
              <a:t>toko</a:t>
            </a:r>
            <a:r>
              <a:rPr lang="en-US" sz="2400" dirty="0" smtClean="0"/>
              <a:t> </a:t>
            </a:r>
            <a:r>
              <a:rPr lang="en-US" sz="2400" dirty="0" err="1" smtClean="0"/>
              <a:t>sebesar</a:t>
            </a:r>
            <a:r>
              <a:rPr lang="en-US" sz="2400" dirty="0" smtClean="0"/>
              <a:t> 30 (A </a:t>
            </a:r>
            <a:r>
              <a:rPr lang="en-US" sz="2400" dirty="0" err="1" smtClean="0"/>
              <a:t>dan</a:t>
            </a:r>
            <a:r>
              <a:rPr lang="en-US" sz="2400" dirty="0" smtClean="0"/>
              <a:t> B) </a:t>
            </a:r>
            <a:r>
              <a:rPr lang="en-US" sz="2400" dirty="0" err="1" smtClean="0"/>
              <a:t>buah</a:t>
            </a:r>
            <a:r>
              <a:rPr lang="en-US" sz="2400" dirty="0" smtClean="0"/>
              <a:t> per </a:t>
            </a:r>
            <a:r>
              <a:rPr lang="en-US" sz="2400" dirty="0" err="1" smtClean="0"/>
              <a:t>bulan</a:t>
            </a:r>
            <a:r>
              <a:rPr lang="en-US" sz="2400" dirty="0" smtClean="0"/>
              <a:t>. </a:t>
            </a:r>
            <a:r>
              <a:rPr lang="en-US" sz="2400" dirty="0" err="1" smtClean="0"/>
              <a:t>Suplai</a:t>
            </a:r>
            <a:r>
              <a:rPr lang="en-US" sz="2400" dirty="0" smtClean="0"/>
              <a:t> </a:t>
            </a:r>
            <a:r>
              <a:rPr lang="en-US" sz="2400" dirty="0" err="1" smtClean="0"/>
              <a:t>bahan</a:t>
            </a:r>
            <a:r>
              <a:rPr lang="en-US" sz="2400" dirty="0" smtClean="0"/>
              <a:t> </a:t>
            </a:r>
            <a:r>
              <a:rPr lang="en-US" sz="2400" dirty="0" err="1" smtClean="0"/>
              <a:t>kulit</a:t>
            </a:r>
            <a:r>
              <a:rPr lang="en-US" sz="2400" dirty="0" smtClean="0"/>
              <a:t> paling </a:t>
            </a:r>
            <a:r>
              <a:rPr lang="en-US" sz="2400" dirty="0" err="1" smtClean="0"/>
              <a:t>sedikit</a:t>
            </a:r>
            <a:r>
              <a:rPr lang="en-US" sz="2400" dirty="0" smtClean="0"/>
              <a:t> 80 </a:t>
            </a:r>
            <a:r>
              <a:rPr lang="en-US" sz="2400" dirty="0" err="1" smtClean="0"/>
              <a:t>lembar</a:t>
            </a:r>
            <a:r>
              <a:rPr lang="en-US" sz="2400" dirty="0" smtClean="0"/>
              <a:t> per </a:t>
            </a:r>
            <a:r>
              <a:rPr lang="en-US" sz="2400" dirty="0" err="1" smtClean="0"/>
              <a:t>bulan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industri</a:t>
            </a:r>
            <a:r>
              <a:rPr lang="en-US" sz="2400" dirty="0" smtClean="0"/>
              <a:t> </a:t>
            </a:r>
            <a:r>
              <a:rPr lang="en-US" sz="2400" dirty="0" err="1" smtClean="0"/>
              <a:t>kerajinan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memesan</a:t>
            </a:r>
            <a:r>
              <a:rPr lang="en-US" sz="2400" dirty="0" smtClean="0"/>
              <a:t> paling </a:t>
            </a:r>
            <a:r>
              <a:rPr lang="en-US" sz="2400" dirty="0" err="1" smtClean="0"/>
              <a:t>tidak</a:t>
            </a:r>
            <a:r>
              <a:rPr lang="en-US" sz="2400" dirty="0" smtClean="0"/>
              <a:t> 80 </a:t>
            </a:r>
            <a:r>
              <a:rPr lang="en-US" sz="2400" dirty="0" err="1" smtClean="0"/>
              <a:t>lembar</a:t>
            </a:r>
            <a:r>
              <a:rPr lang="en-US" sz="2400" dirty="0" smtClean="0"/>
              <a:t> per </a:t>
            </a:r>
            <a:r>
              <a:rPr lang="en-US" sz="2400" dirty="0" err="1" smtClean="0"/>
              <a:t>bulan</a:t>
            </a:r>
            <a:r>
              <a:rPr lang="en-US" sz="2400" dirty="0" smtClean="0"/>
              <a:t>.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A </a:t>
            </a:r>
            <a:r>
              <a:rPr lang="en-US" sz="2400" dirty="0" err="1" smtClean="0"/>
              <a:t>memerlukan</a:t>
            </a:r>
            <a:r>
              <a:rPr lang="en-US" sz="2400" dirty="0" smtClean="0"/>
              <a:t> 2 </a:t>
            </a:r>
            <a:r>
              <a:rPr lang="en-US" sz="2400" dirty="0" err="1" smtClean="0"/>
              <a:t>lembar</a:t>
            </a:r>
            <a:r>
              <a:rPr lang="en-US" sz="2400" dirty="0" smtClean="0"/>
              <a:t> </a:t>
            </a:r>
            <a:r>
              <a:rPr lang="en-US" sz="2400" dirty="0" err="1" smtClean="0"/>
              <a:t>kulit</a:t>
            </a:r>
            <a:r>
              <a:rPr lang="en-US" sz="2400" dirty="0" smtClean="0"/>
              <a:t> </a:t>
            </a:r>
            <a:r>
              <a:rPr lang="en-US" sz="2400" dirty="0" err="1" smtClean="0"/>
              <a:t>sedangkan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B </a:t>
            </a:r>
            <a:r>
              <a:rPr lang="en-US" sz="2400" dirty="0" err="1" smtClean="0"/>
              <a:t>membutuhkan</a:t>
            </a:r>
            <a:r>
              <a:rPr lang="en-US" sz="2400" dirty="0" smtClean="0"/>
              <a:t> 8 </a:t>
            </a:r>
            <a:r>
              <a:rPr lang="en-US" sz="2400" dirty="0" err="1" smtClean="0"/>
              <a:t>lembar</a:t>
            </a:r>
            <a:r>
              <a:rPr lang="en-US" sz="2400" dirty="0" smtClean="0"/>
              <a:t>. Dari </a:t>
            </a:r>
            <a:r>
              <a:rPr lang="en-US" sz="2400" dirty="0" err="1" smtClean="0"/>
              <a:t>pengalaman</a:t>
            </a:r>
            <a:r>
              <a:rPr lang="en-US" sz="2400" dirty="0" smtClean="0"/>
              <a:t> </a:t>
            </a:r>
            <a:r>
              <a:rPr lang="en-US" sz="2400" dirty="0" err="1" smtClean="0"/>
              <a:t>sebelumnya</a:t>
            </a:r>
            <a:r>
              <a:rPr lang="en-US" sz="2400" dirty="0" smtClean="0"/>
              <a:t> </a:t>
            </a:r>
            <a:r>
              <a:rPr lang="en-US" sz="2400" dirty="0" err="1" smtClean="0"/>
              <a:t>industri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bisa</a:t>
            </a:r>
            <a:r>
              <a:rPr lang="en-US" sz="2400" dirty="0" smtClean="0"/>
              <a:t> </a:t>
            </a:r>
            <a:r>
              <a:rPr lang="en-US" sz="2400" dirty="0" err="1" smtClean="0"/>
              <a:t>membuat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</a:t>
            </a:r>
            <a:r>
              <a:rPr lang="en-US" sz="2400" dirty="0" err="1" smtClean="0"/>
              <a:t>jenis</a:t>
            </a:r>
            <a:r>
              <a:rPr lang="en-US" sz="2400" dirty="0" smtClean="0"/>
              <a:t> A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20 </a:t>
            </a:r>
            <a:r>
              <a:rPr lang="en-US" sz="2400" dirty="0" err="1" smtClean="0"/>
              <a:t>buah</a:t>
            </a:r>
            <a:r>
              <a:rPr lang="en-US" sz="2400" dirty="0" smtClean="0"/>
              <a:t> per </a:t>
            </a:r>
            <a:r>
              <a:rPr lang="en-US" sz="2400" dirty="0" err="1" smtClean="0"/>
              <a:t>bulan</a:t>
            </a:r>
            <a:r>
              <a:rPr lang="en-US" sz="2400" dirty="0" smtClean="0"/>
              <a:t>. </a:t>
            </a:r>
            <a:r>
              <a:rPr lang="en-US" sz="2400" dirty="0" err="1" smtClean="0"/>
              <a:t>Mereka</a:t>
            </a:r>
            <a:r>
              <a:rPr lang="en-US" sz="2400" dirty="0" smtClean="0"/>
              <a:t> </a:t>
            </a:r>
            <a:r>
              <a:rPr lang="en-US" sz="2400" dirty="0" err="1" smtClean="0"/>
              <a:t>ingin</a:t>
            </a:r>
            <a:r>
              <a:rPr lang="en-US" sz="2400" dirty="0" smtClean="0"/>
              <a:t> </a:t>
            </a:r>
            <a:r>
              <a:rPr lang="en-US" sz="2400" dirty="0" err="1" smtClean="0"/>
              <a:t>mengetahui</a:t>
            </a:r>
            <a:r>
              <a:rPr lang="en-US" sz="2400" dirty="0" smtClean="0"/>
              <a:t> </a:t>
            </a:r>
            <a:r>
              <a:rPr lang="en-US" sz="2400" dirty="0" err="1" smtClean="0"/>
              <a:t>berapa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masing-masing</a:t>
            </a:r>
            <a:r>
              <a:rPr lang="en-US" sz="2400" dirty="0" smtClean="0"/>
              <a:t> </a:t>
            </a:r>
            <a:r>
              <a:rPr lang="en-US" sz="2400" dirty="0" err="1" smtClean="0"/>
              <a:t>jenis</a:t>
            </a:r>
            <a:r>
              <a:rPr lang="en-US" sz="2400" dirty="0" smtClean="0"/>
              <a:t> A </a:t>
            </a:r>
            <a:r>
              <a:rPr lang="en-US" sz="2400" dirty="0" err="1" smtClean="0"/>
              <a:t>dan</a:t>
            </a:r>
            <a:r>
              <a:rPr lang="en-US" sz="2400" dirty="0" smtClean="0"/>
              <a:t> B yang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dibuat</a:t>
            </a:r>
            <a:r>
              <a:rPr lang="en-US" sz="2400" dirty="0" smtClean="0"/>
              <a:t> </a:t>
            </a:r>
            <a:r>
              <a:rPr lang="en-US" sz="2400" dirty="0" err="1" smtClean="0"/>
              <a:t>supaya</a:t>
            </a:r>
            <a:r>
              <a:rPr lang="en-US" sz="2400" dirty="0" smtClean="0"/>
              <a:t> </a:t>
            </a:r>
            <a:r>
              <a:rPr lang="en-US" sz="2400" dirty="0" err="1" smtClean="0"/>
              <a:t>keuntungan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didapat</a:t>
            </a:r>
            <a:r>
              <a:rPr lang="en-US" sz="2400" dirty="0" smtClean="0"/>
              <a:t> </a:t>
            </a:r>
            <a:r>
              <a:rPr lang="en-US" sz="2400" dirty="0" err="1" smtClean="0"/>
              <a:t>maksimum</a:t>
            </a:r>
            <a:r>
              <a:rPr lang="en-US" sz="2400" dirty="0" smtClean="0"/>
              <a:t>. </a:t>
            </a:r>
            <a:r>
              <a:rPr lang="en-US" sz="2400" dirty="0" err="1" smtClean="0"/>
              <a:t>Tentukan</a:t>
            </a:r>
            <a:r>
              <a:rPr lang="en-US" sz="2400" dirty="0" smtClean="0"/>
              <a:t> model program </a:t>
            </a:r>
            <a:r>
              <a:rPr lang="en-US" sz="2400" dirty="0" err="1" smtClean="0"/>
              <a:t>liniernya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selesaikan</a:t>
            </a:r>
            <a:r>
              <a:rPr lang="en-US" sz="2400" dirty="0" smtClean="0"/>
              <a:t> </a:t>
            </a:r>
            <a:r>
              <a:rPr lang="en-US" sz="2400" dirty="0" err="1" smtClean="0"/>
              <a:t>persoalan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grafik</a:t>
            </a:r>
            <a:r>
              <a:rPr lang="en-US" sz="2400" dirty="0" smtClean="0"/>
              <a:t>.!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2514600"/>
            <a:ext cx="6629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PEMECAHAN MASALAH DENGAN METODE GRAFIK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533400"/>
            <a:ext cx="7620000" cy="5016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CONTOH :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Pt. KEMBANGARUM </a:t>
            </a:r>
            <a:r>
              <a:rPr lang="en-US" sz="2400" dirty="0" err="1" smtClean="0"/>
              <a:t>menghasilkan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macam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.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unit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</a:t>
            </a:r>
            <a:r>
              <a:rPr lang="en-US" sz="2400" dirty="0" err="1" smtClean="0"/>
              <a:t>pertama</a:t>
            </a:r>
            <a:r>
              <a:rPr lang="en-US" sz="2400" dirty="0" smtClean="0"/>
              <a:t> </a:t>
            </a:r>
            <a:r>
              <a:rPr lang="en-US" sz="2400" dirty="0" err="1" smtClean="0"/>
              <a:t>memerlukan</a:t>
            </a:r>
            <a:r>
              <a:rPr lang="en-US" sz="2400" dirty="0" smtClean="0"/>
              <a:t> </a:t>
            </a:r>
            <a:r>
              <a:rPr lang="en-US" sz="2400" dirty="0" err="1" smtClean="0"/>
              <a:t>bahan</a:t>
            </a:r>
            <a:r>
              <a:rPr lang="en-US" sz="2400" dirty="0" smtClean="0"/>
              <a:t> </a:t>
            </a:r>
            <a:r>
              <a:rPr lang="en-US" sz="2400" dirty="0" err="1" smtClean="0"/>
              <a:t>baku</a:t>
            </a:r>
            <a:r>
              <a:rPr lang="en-US" sz="2400" dirty="0" smtClean="0"/>
              <a:t> A 2 kg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bahan</a:t>
            </a:r>
            <a:r>
              <a:rPr lang="en-US" sz="2400" dirty="0" smtClean="0"/>
              <a:t> </a:t>
            </a:r>
            <a:r>
              <a:rPr lang="en-US" sz="2400" dirty="0" err="1" smtClean="0"/>
              <a:t>baku</a:t>
            </a:r>
            <a:r>
              <a:rPr lang="en-US" sz="2400" dirty="0" smtClean="0"/>
              <a:t> B 2 kg.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unit </a:t>
            </a:r>
            <a:r>
              <a:rPr lang="en-US" sz="2400" dirty="0" err="1" smtClean="0"/>
              <a:t>produk</a:t>
            </a:r>
            <a:r>
              <a:rPr lang="en-US" sz="2400" dirty="0" smtClean="0"/>
              <a:t> </a:t>
            </a:r>
            <a:r>
              <a:rPr lang="en-US" sz="2400" dirty="0" err="1" smtClean="0"/>
              <a:t>kedua</a:t>
            </a:r>
            <a:r>
              <a:rPr lang="en-US" sz="2400" dirty="0" smtClean="0"/>
              <a:t> </a:t>
            </a:r>
            <a:r>
              <a:rPr lang="en-US" sz="2400" dirty="0" err="1" smtClean="0"/>
              <a:t>memerlukan</a:t>
            </a:r>
            <a:r>
              <a:rPr lang="en-US" sz="2400" dirty="0" smtClean="0"/>
              <a:t> </a:t>
            </a:r>
            <a:r>
              <a:rPr lang="en-US" sz="2400" dirty="0" err="1" smtClean="0"/>
              <a:t>bahan</a:t>
            </a:r>
            <a:r>
              <a:rPr lang="en-US" sz="2400" dirty="0" smtClean="0"/>
              <a:t> </a:t>
            </a:r>
            <a:r>
              <a:rPr lang="en-US" sz="2400" dirty="0" err="1" smtClean="0"/>
              <a:t>baku</a:t>
            </a:r>
            <a:r>
              <a:rPr lang="en-US" sz="2400" dirty="0" smtClean="0"/>
              <a:t> A 1 kg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bahan</a:t>
            </a:r>
            <a:r>
              <a:rPr lang="en-US" sz="2400" dirty="0" smtClean="0"/>
              <a:t> </a:t>
            </a:r>
            <a:r>
              <a:rPr lang="en-US" sz="2400" dirty="0" err="1" smtClean="0"/>
              <a:t>baku</a:t>
            </a:r>
            <a:r>
              <a:rPr lang="en-US" sz="2400" dirty="0" smtClean="0"/>
              <a:t> B 3 kg.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bahan</a:t>
            </a:r>
            <a:r>
              <a:rPr lang="en-US" sz="2400" dirty="0" smtClean="0"/>
              <a:t> </a:t>
            </a:r>
            <a:r>
              <a:rPr lang="en-US" sz="2400" dirty="0" err="1" smtClean="0"/>
              <a:t>baku</a:t>
            </a:r>
            <a:r>
              <a:rPr lang="en-US" sz="2400" dirty="0" smtClean="0"/>
              <a:t> A yang </a:t>
            </a:r>
            <a:r>
              <a:rPr lang="en-US" sz="2400" dirty="0" err="1" smtClean="0"/>
              <a:t>bisa</a:t>
            </a:r>
            <a:r>
              <a:rPr lang="en-US" sz="2400" dirty="0" smtClean="0"/>
              <a:t> </a:t>
            </a:r>
            <a:r>
              <a:rPr lang="en-US" sz="2400" dirty="0" err="1" smtClean="0"/>
              <a:t>disediakan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 </a:t>
            </a:r>
            <a:r>
              <a:rPr lang="en-US" sz="2400" dirty="0" err="1" smtClean="0"/>
              <a:t>sebanyak</a:t>
            </a:r>
            <a:r>
              <a:rPr lang="en-US" sz="2400" dirty="0" smtClean="0"/>
              <a:t> 6.000 kg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bahan</a:t>
            </a:r>
            <a:r>
              <a:rPr lang="en-US" sz="2400" dirty="0" smtClean="0"/>
              <a:t> </a:t>
            </a:r>
            <a:r>
              <a:rPr lang="en-US" sz="2400" dirty="0" err="1" smtClean="0"/>
              <a:t>baku</a:t>
            </a:r>
            <a:r>
              <a:rPr lang="en-US" sz="2400" dirty="0" smtClean="0"/>
              <a:t> B 9.000 kg. </a:t>
            </a:r>
            <a:r>
              <a:rPr lang="en-US" sz="2400" dirty="0" err="1" smtClean="0"/>
              <a:t>sumbangan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laba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</a:t>
            </a:r>
            <a:r>
              <a:rPr lang="en-US" sz="2400" dirty="0" err="1" smtClean="0"/>
              <a:t>tetap</a:t>
            </a:r>
            <a:r>
              <a:rPr lang="en-US" sz="2400" dirty="0" smtClean="0"/>
              <a:t> (yang </a:t>
            </a:r>
            <a:r>
              <a:rPr lang="en-US" sz="2400" dirty="0" err="1" smtClean="0"/>
              <a:t>dihitung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harga</a:t>
            </a:r>
            <a:r>
              <a:rPr lang="en-US" sz="2400" dirty="0" smtClean="0"/>
              <a:t> </a:t>
            </a:r>
            <a:r>
              <a:rPr lang="en-US" sz="2400" dirty="0" err="1" smtClean="0"/>
              <a:t>jual</a:t>
            </a:r>
            <a:r>
              <a:rPr lang="en-US" sz="2400" dirty="0" smtClean="0"/>
              <a:t> per </a:t>
            </a:r>
            <a:r>
              <a:rPr lang="en-US" sz="2400" dirty="0" err="1" smtClean="0"/>
              <a:t>satuan</a:t>
            </a:r>
            <a:r>
              <a:rPr lang="en-US" sz="2400" dirty="0" smtClean="0"/>
              <a:t> </a:t>
            </a:r>
            <a:r>
              <a:rPr lang="en-US" sz="2400" dirty="0" err="1" smtClean="0"/>
              <a:t>dikurangi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</a:t>
            </a:r>
            <a:r>
              <a:rPr lang="en-US" sz="2400" dirty="0" err="1" smtClean="0"/>
              <a:t>variabel</a:t>
            </a:r>
            <a:r>
              <a:rPr lang="en-US" sz="2400" dirty="0" smtClean="0"/>
              <a:t> per </a:t>
            </a:r>
            <a:r>
              <a:rPr lang="en-US" sz="2400" dirty="0" err="1" smtClean="0"/>
              <a:t>satuan</a:t>
            </a:r>
            <a:r>
              <a:rPr lang="en-US" sz="2400" dirty="0" smtClean="0"/>
              <a:t>)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unit </a:t>
            </a:r>
            <a:r>
              <a:rPr lang="en-US" sz="2400" dirty="0" err="1" smtClean="0"/>
              <a:t>produk</a:t>
            </a:r>
            <a:r>
              <a:rPr lang="en-US" sz="2400" dirty="0" smtClean="0"/>
              <a:t> </a:t>
            </a:r>
            <a:r>
              <a:rPr lang="en-US" sz="2400" dirty="0" err="1" smtClean="0"/>
              <a:t>pertama</a:t>
            </a:r>
            <a:r>
              <a:rPr lang="en-US" sz="2400" dirty="0" smtClean="0"/>
              <a:t> </a:t>
            </a:r>
            <a:r>
              <a:rPr lang="en-US" sz="2400" dirty="0" err="1" smtClean="0"/>
              <a:t>sebesar</a:t>
            </a:r>
            <a:r>
              <a:rPr lang="en-US" sz="2400" dirty="0" smtClean="0"/>
              <a:t> </a:t>
            </a:r>
            <a:r>
              <a:rPr lang="en-US" sz="2400" dirty="0" err="1" smtClean="0"/>
              <a:t>Rp</a:t>
            </a:r>
            <a:r>
              <a:rPr lang="en-US" sz="2400" dirty="0" smtClean="0"/>
              <a:t>. 3,-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unit </a:t>
            </a:r>
            <a:r>
              <a:rPr lang="en-US" sz="2400" dirty="0" err="1" smtClean="0"/>
              <a:t>produk</a:t>
            </a:r>
            <a:r>
              <a:rPr lang="en-US" sz="2400" dirty="0" smtClean="0"/>
              <a:t> </a:t>
            </a:r>
            <a:r>
              <a:rPr lang="en-US" sz="2400" dirty="0" err="1" smtClean="0"/>
              <a:t>kedua</a:t>
            </a:r>
            <a:r>
              <a:rPr lang="en-US" sz="2400" dirty="0" smtClean="0"/>
              <a:t> </a:t>
            </a:r>
            <a:r>
              <a:rPr lang="en-US" sz="2400" dirty="0" err="1" smtClean="0"/>
              <a:t>Rp</a:t>
            </a:r>
            <a:r>
              <a:rPr lang="en-US" sz="2400" dirty="0" smtClean="0"/>
              <a:t>. 4,-</a:t>
            </a:r>
          </a:p>
          <a:p>
            <a:pPr algn="just"/>
            <a:r>
              <a:rPr lang="en-US" sz="2400" dirty="0" err="1" smtClean="0"/>
              <a:t>Buat</a:t>
            </a:r>
            <a:r>
              <a:rPr lang="en-US" sz="2400" dirty="0" smtClean="0"/>
              <a:t> </a:t>
            </a:r>
            <a:r>
              <a:rPr lang="en-US" sz="2400" dirty="0" err="1" smtClean="0"/>
              <a:t>alokasi</a:t>
            </a:r>
            <a:r>
              <a:rPr lang="en-US" sz="2400" dirty="0" smtClean="0"/>
              <a:t> yang optimal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grafik</a:t>
            </a:r>
            <a:r>
              <a:rPr lang="en-US" sz="2400" dirty="0" smtClean="0"/>
              <a:t> 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57200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Agar </a:t>
            </a:r>
            <a:r>
              <a:rPr lang="en-US" sz="2400" dirty="0" err="1" smtClean="0"/>
              <a:t>masalah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jelas</a:t>
            </a:r>
            <a:r>
              <a:rPr lang="en-US" sz="2400" dirty="0" smtClean="0"/>
              <a:t> </a:t>
            </a:r>
            <a:r>
              <a:rPr lang="en-US" sz="2400" dirty="0" err="1" smtClean="0"/>
              <a:t>kita</a:t>
            </a:r>
            <a:r>
              <a:rPr lang="en-US" sz="2400" dirty="0" smtClean="0"/>
              <a:t> </a:t>
            </a:r>
            <a:r>
              <a:rPr lang="en-US" sz="2400" dirty="0" err="1" smtClean="0"/>
              <a:t>pahami</a:t>
            </a:r>
            <a:r>
              <a:rPr lang="en-US" sz="2400" dirty="0" smtClean="0"/>
              <a:t>,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kita</a:t>
            </a:r>
            <a:r>
              <a:rPr lang="en-US" sz="2400" dirty="0" smtClean="0"/>
              <a:t> </a:t>
            </a:r>
            <a:r>
              <a:rPr lang="en-US" sz="2400" dirty="0" err="1" smtClean="0"/>
              <a:t>susun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tabel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berikut</a:t>
            </a:r>
            <a:r>
              <a:rPr lang="en-US" sz="2400" dirty="0" smtClean="0"/>
              <a:t> :</a:t>
            </a:r>
            <a:endParaRPr lang="en-US" sz="2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62000" y="1905000"/>
          <a:ext cx="6477000" cy="2638894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619250"/>
                <a:gridCol w="1619250"/>
                <a:gridCol w="1619250"/>
                <a:gridCol w="1619250"/>
              </a:tblGrid>
              <a:tr h="627214">
                <a:tc rowSpan="2">
                  <a:txBody>
                    <a:bodyPr/>
                    <a:lstStyle/>
                    <a:p>
                      <a:pPr algn="r"/>
                      <a:r>
                        <a:rPr lang="en-US" dirty="0" err="1" smtClean="0"/>
                        <a:t>Produk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pPr algn="r"/>
                      <a:endParaRPr lang="en-US" baseline="0" dirty="0" smtClean="0"/>
                    </a:p>
                    <a:p>
                      <a:pPr algn="l"/>
                      <a:r>
                        <a:rPr lang="en-US" baseline="0" dirty="0" err="1" smtClean="0"/>
                        <a:t>Bahan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baku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Kebutuhan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baku</a:t>
                      </a:r>
                      <a:r>
                        <a:rPr lang="en-US" dirty="0" smtClean="0"/>
                        <a:t>/unit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Kapasitas</a:t>
                      </a:r>
                      <a:r>
                        <a:rPr lang="en-US" dirty="0" smtClean="0"/>
                        <a:t> max</a:t>
                      </a:r>
                      <a:endParaRPr lang="en-US" dirty="0"/>
                    </a:p>
                  </a:txBody>
                  <a:tcPr/>
                </a:tc>
              </a:tr>
              <a:tr h="36338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Produk</a:t>
                      </a:r>
                      <a:r>
                        <a:rPr lang="en-US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Produk</a:t>
                      </a:r>
                      <a:r>
                        <a:rPr lang="en-US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633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6.000</a:t>
                      </a:r>
                      <a:endParaRPr lang="en-US" dirty="0"/>
                    </a:p>
                  </a:txBody>
                  <a:tcPr/>
                </a:tc>
              </a:tr>
              <a:tr h="3633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9.000</a:t>
                      </a:r>
                      <a:endParaRPr lang="en-US" dirty="0"/>
                    </a:p>
                  </a:txBody>
                  <a:tcPr/>
                </a:tc>
              </a:tr>
              <a:tr h="363386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Sumbangan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terhadap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laba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dalam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Rp</a:t>
                      </a:r>
                      <a:r>
                        <a:rPr lang="en-US" baseline="0" dirty="0" smtClean="0"/>
                        <a:t>).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533401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formulasi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marilah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ikuti</a:t>
            </a:r>
            <a:r>
              <a:rPr lang="en-US" dirty="0" smtClean="0"/>
              <a:t> </a:t>
            </a:r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1524000"/>
            <a:ext cx="6858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eriod"/>
            </a:pP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:</a:t>
            </a:r>
          </a:p>
          <a:p>
            <a:pPr marL="342900" indent="-342900"/>
            <a:endParaRPr lang="en-US" dirty="0" smtClean="0"/>
          </a:p>
          <a:p>
            <a:pPr marL="342900" indent="3175"/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dioptimalkan</a:t>
            </a:r>
            <a:r>
              <a:rPr lang="en-US" dirty="0" smtClean="0"/>
              <a:t>, </a:t>
            </a:r>
            <a:r>
              <a:rPr lang="en-US" dirty="0" err="1" smtClean="0"/>
              <a:t>bisa</a:t>
            </a:r>
            <a:r>
              <a:rPr lang="en-US" dirty="0" smtClean="0"/>
              <a:t> max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min.</a:t>
            </a:r>
          </a:p>
          <a:p>
            <a:pPr marL="342900" indent="3175"/>
            <a:endParaRPr lang="en-US" dirty="0" smtClean="0"/>
          </a:p>
          <a:p>
            <a:pPr marL="342900" indent="3175"/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beri</a:t>
            </a:r>
            <a:r>
              <a:rPr lang="en-US" dirty="0" smtClean="0"/>
              <a:t> </a:t>
            </a:r>
            <a:r>
              <a:rPr lang="en-US" dirty="0" err="1" smtClean="0"/>
              <a:t>simbol</a:t>
            </a:r>
            <a:r>
              <a:rPr lang="en-US" dirty="0" smtClean="0"/>
              <a:t> “ Z “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81200" y="4191000"/>
            <a:ext cx="457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Max : Z = 3X</a:t>
            </a:r>
            <a:r>
              <a:rPr lang="en-US" sz="3200" baseline="-25000" dirty="0" smtClean="0"/>
              <a:t>1</a:t>
            </a:r>
            <a:r>
              <a:rPr lang="en-US" sz="3200" dirty="0" smtClean="0"/>
              <a:t> + 4X</a:t>
            </a:r>
            <a:r>
              <a:rPr lang="en-US" sz="3200" baseline="-25000" dirty="0" smtClean="0"/>
              <a:t>2</a:t>
            </a:r>
            <a:endParaRPr lang="en-US" sz="3200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7239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b. </a:t>
            </a:r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:</a:t>
            </a:r>
          </a:p>
          <a:p>
            <a:endParaRPr lang="en-US" dirty="0"/>
          </a:p>
          <a:p>
            <a:pPr marL="284163"/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yang </a:t>
            </a:r>
            <a:r>
              <a:rPr lang="en-US" dirty="0" err="1" smtClean="0"/>
              <a:t>tersedia</a:t>
            </a:r>
            <a:r>
              <a:rPr lang="en-US" dirty="0" smtClean="0"/>
              <a:t>.  </a:t>
            </a:r>
          </a:p>
          <a:p>
            <a:pPr marL="284163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,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B.</a:t>
            </a:r>
          </a:p>
          <a:p>
            <a:pPr marL="284163" algn="just"/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A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unit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2 kg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unit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2 kg. </a:t>
            </a:r>
          </a:p>
          <a:p>
            <a:pPr marL="284163" algn="just"/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unit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A  (2 kg)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dikalikan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yang </a:t>
            </a:r>
            <a:r>
              <a:rPr lang="en-US" dirty="0" err="1" smtClean="0"/>
              <a:t>dihasilkan</a:t>
            </a:r>
            <a:r>
              <a:rPr lang="en-US" dirty="0" smtClean="0"/>
              <a:t> (X</a:t>
            </a:r>
            <a:r>
              <a:rPr lang="en-US" baseline="-25000" dirty="0" smtClean="0"/>
              <a:t>1</a:t>
            </a:r>
            <a:r>
              <a:rPr lang="en-US" dirty="0" smtClean="0"/>
              <a:t>) </a:t>
            </a:r>
            <a:r>
              <a:rPr lang="en-US" dirty="0" err="1" smtClean="0"/>
              <a:t>ditambah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A ( 1 kg) </a:t>
            </a:r>
            <a:r>
              <a:rPr lang="en-US" dirty="0" err="1" smtClean="0"/>
              <a:t>dikalikan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yang </a:t>
            </a:r>
            <a:r>
              <a:rPr lang="en-US" dirty="0" err="1" smtClean="0"/>
              <a:t>dihasilkan</a:t>
            </a:r>
            <a:r>
              <a:rPr lang="en-US" dirty="0" smtClean="0"/>
              <a:t> (X</a:t>
            </a:r>
            <a:r>
              <a:rPr lang="en-US" baseline="-25000" dirty="0" smtClean="0"/>
              <a:t>2</a:t>
            </a:r>
            <a:r>
              <a:rPr lang="en-US" dirty="0" smtClean="0"/>
              <a:t>)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A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berproduksi</a:t>
            </a:r>
            <a:r>
              <a:rPr lang="en-US" dirty="0" smtClean="0"/>
              <a:t>,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melebihi</a:t>
            </a:r>
            <a:r>
              <a:rPr lang="en-US" dirty="0" smtClean="0"/>
              <a:t> 6.000 kg.</a:t>
            </a:r>
          </a:p>
          <a:p>
            <a:pPr marL="284163" algn="just"/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formulasi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A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362200" y="4648200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+ 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</a:t>
            </a:r>
            <a:r>
              <a:rPr lang="en-US" sz="2800" b="1" dirty="0" smtClean="0">
                <a:latin typeface="Times New Roman"/>
                <a:cs typeface="Times New Roman"/>
              </a:rPr>
              <a:t>≤</a:t>
            </a:r>
            <a:r>
              <a:rPr lang="en-US" sz="2800" dirty="0" smtClean="0">
                <a:latin typeface="Times New Roman"/>
                <a:cs typeface="Times New Roman"/>
              </a:rPr>
              <a:t>  </a:t>
            </a:r>
            <a:r>
              <a:rPr lang="en-US" sz="2800" dirty="0" smtClean="0">
                <a:latin typeface="Trebuchet MS" pitchFamily="34" charset="0"/>
                <a:cs typeface="Times New Roman"/>
              </a:rPr>
              <a:t>6.000</a:t>
            </a:r>
            <a:endParaRPr lang="en-US" sz="2800" dirty="0">
              <a:latin typeface="Trebuchet MS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5486400"/>
            <a:ext cx="350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Demikian</a:t>
            </a:r>
            <a:r>
              <a:rPr lang="en-US" dirty="0" smtClean="0"/>
              <a:t> pula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B,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disusun</a:t>
            </a:r>
            <a:r>
              <a:rPr lang="en-US" dirty="0" smtClean="0"/>
              <a:t> </a:t>
            </a:r>
            <a:r>
              <a:rPr lang="en-US" dirty="0" err="1" smtClean="0"/>
              <a:t>sbb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419600" y="5638800"/>
            <a:ext cx="30480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+ 3X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</a:t>
            </a:r>
            <a:r>
              <a:rPr lang="en-US" sz="2800" b="1" dirty="0" smtClean="0">
                <a:latin typeface="Times New Roman"/>
                <a:cs typeface="Times New Roman"/>
              </a:rPr>
              <a:t>≤</a:t>
            </a:r>
            <a:r>
              <a:rPr lang="en-US" sz="2800" dirty="0" smtClean="0">
                <a:latin typeface="Times New Roman"/>
                <a:cs typeface="Times New Roman"/>
              </a:rPr>
              <a:t>  </a:t>
            </a:r>
            <a:r>
              <a:rPr lang="en-US" sz="2800" dirty="0" smtClean="0">
                <a:latin typeface="Trebuchet MS" pitchFamily="34" charset="0"/>
                <a:cs typeface="Times New Roman"/>
              </a:rPr>
              <a:t>9.000</a:t>
            </a:r>
            <a:endParaRPr lang="en-US" sz="2800" dirty="0" smtClean="0">
              <a:latin typeface="Trebuchet MS" pitchFamily="34" charset="0"/>
            </a:endParaRPr>
          </a:p>
          <a:p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3733800" y="5867400"/>
            <a:ext cx="6096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524000"/>
            <a:ext cx="71628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c. </a:t>
            </a:r>
            <a:r>
              <a:rPr lang="en-US" dirty="0" err="1" smtClean="0"/>
              <a:t>Batasan</a:t>
            </a:r>
            <a:r>
              <a:rPr lang="en-US" dirty="0" smtClean="0"/>
              <a:t> Non-</a:t>
            </a:r>
            <a:r>
              <a:rPr lang="en-US" dirty="0" err="1" smtClean="0"/>
              <a:t>negatif</a:t>
            </a:r>
            <a:r>
              <a:rPr lang="en-US" dirty="0" smtClean="0"/>
              <a:t> :</a:t>
            </a:r>
          </a:p>
          <a:p>
            <a:pPr marL="284163"/>
            <a:endParaRPr lang="en-US" dirty="0"/>
          </a:p>
          <a:p>
            <a:pPr marL="284163"/>
            <a:r>
              <a:rPr lang="en-US" dirty="0" err="1" smtClean="0"/>
              <a:t>Batasan</a:t>
            </a:r>
            <a:r>
              <a:rPr lang="en-US" dirty="0" smtClean="0"/>
              <a:t> non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mengharuskan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(X1 </a:t>
            </a:r>
            <a:r>
              <a:rPr lang="en-US" dirty="0" err="1" smtClean="0"/>
              <a:t>dan</a:t>
            </a:r>
            <a:r>
              <a:rPr lang="en-US" dirty="0" smtClean="0"/>
              <a:t> x2)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negatid</a:t>
            </a:r>
            <a:r>
              <a:rPr lang="en-US" dirty="0" smtClean="0"/>
              <a:t>,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paling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0. </a:t>
            </a:r>
          </a:p>
          <a:p>
            <a:pPr marL="284163"/>
            <a:r>
              <a:rPr lang="en-US" dirty="0" smtClean="0"/>
              <a:t>Hal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</a:p>
          <a:p>
            <a:pPr marL="284163"/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284163"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X1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≥ 0 ; X2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≥ 0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533400"/>
            <a:ext cx="739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keseluruhan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cantumkan</a:t>
            </a:r>
            <a:r>
              <a:rPr lang="en-US" sz="2000" dirty="0" smtClean="0"/>
              <a:t> </a:t>
            </a:r>
            <a:r>
              <a:rPr lang="en-US" sz="2000" dirty="0" err="1" smtClean="0"/>
              <a:t>formulasi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 </a:t>
            </a:r>
            <a:r>
              <a:rPr lang="en-US" sz="2000" dirty="0" err="1" smtClean="0"/>
              <a:t>diatas</a:t>
            </a:r>
            <a:r>
              <a:rPr lang="en-US" sz="2000" dirty="0" smtClean="0"/>
              <a:t> </a:t>
            </a:r>
            <a:r>
              <a:rPr lang="en-US" sz="2000" dirty="0" err="1" smtClean="0"/>
              <a:t>ke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fungsi-fungsi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berikut</a:t>
            </a:r>
            <a:r>
              <a:rPr lang="en-US" sz="2000" dirty="0" smtClean="0"/>
              <a:t> :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1066800" y="1752600"/>
            <a:ext cx="594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: </a:t>
            </a:r>
            <a:r>
              <a:rPr lang="en-US" sz="2800" dirty="0" smtClean="0"/>
              <a:t>Max : Z = 3X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+ 4X</a:t>
            </a:r>
            <a:r>
              <a:rPr lang="en-US" sz="2800" baseline="-25000" dirty="0" smtClean="0"/>
              <a:t>2</a:t>
            </a:r>
            <a:r>
              <a:rPr lang="en-US" sz="2800" baseline="-25000" dirty="0"/>
              <a:t> </a:t>
            </a:r>
            <a:r>
              <a:rPr lang="en-US" sz="2800" dirty="0" smtClean="0"/>
              <a:t> </a:t>
            </a:r>
          </a:p>
          <a:p>
            <a:pPr algn="ctr"/>
            <a:endParaRPr lang="en-US" baseline="-25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066800" y="2895600"/>
            <a:ext cx="60960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Batasan</a:t>
            </a:r>
            <a:r>
              <a:rPr lang="en-US" sz="2800" dirty="0" smtClean="0"/>
              <a:t> – </a:t>
            </a:r>
            <a:r>
              <a:rPr lang="en-US" sz="2800" dirty="0" err="1" smtClean="0"/>
              <a:t>batasan</a:t>
            </a:r>
            <a:r>
              <a:rPr lang="en-US" sz="2800" dirty="0" smtClean="0"/>
              <a:t> :</a:t>
            </a:r>
          </a:p>
          <a:p>
            <a:endParaRPr lang="en-US" dirty="0"/>
          </a:p>
          <a:p>
            <a:pPr algn="just"/>
            <a:r>
              <a:rPr lang="en-US" sz="2800" dirty="0" smtClean="0"/>
              <a:t>1. </a:t>
            </a:r>
            <a:r>
              <a:rPr lang="en-US" sz="2800" dirty="0" smtClean="0"/>
              <a:t>2X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+ 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</a:t>
            </a:r>
            <a:r>
              <a:rPr lang="en-US" sz="2800" b="1" dirty="0" smtClean="0">
                <a:latin typeface="Times New Roman"/>
                <a:cs typeface="Times New Roman"/>
              </a:rPr>
              <a:t>≤</a:t>
            </a:r>
            <a:r>
              <a:rPr lang="en-US" sz="2800" dirty="0" smtClean="0">
                <a:latin typeface="Times New Roman"/>
                <a:cs typeface="Times New Roman"/>
              </a:rPr>
              <a:t>  </a:t>
            </a:r>
            <a:r>
              <a:rPr lang="en-US" sz="2800" dirty="0" smtClean="0">
                <a:latin typeface="Trebuchet MS" pitchFamily="34" charset="0"/>
                <a:cs typeface="Times New Roman"/>
              </a:rPr>
              <a:t>6.000</a:t>
            </a:r>
            <a:endParaRPr lang="en-US" sz="2800" dirty="0" smtClean="0">
              <a:latin typeface="Trebuchet MS" pitchFamily="34" charset="0"/>
            </a:endParaRP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2. </a:t>
            </a:r>
            <a:r>
              <a:rPr lang="en-US" sz="2800" dirty="0" smtClean="0"/>
              <a:t>2X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+ 3X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</a:t>
            </a:r>
            <a:r>
              <a:rPr lang="en-US" sz="2800" b="1" dirty="0" smtClean="0">
                <a:latin typeface="Times New Roman"/>
                <a:cs typeface="Times New Roman"/>
              </a:rPr>
              <a:t>≤</a:t>
            </a:r>
            <a:r>
              <a:rPr lang="en-US" sz="2800" dirty="0" smtClean="0">
                <a:latin typeface="Times New Roman"/>
                <a:cs typeface="Times New Roman"/>
              </a:rPr>
              <a:t>  </a:t>
            </a:r>
            <a:r>
              <a:rPr lang="en-US" sz="2800" dirty="0" smtClean="0">
                <a:latin typeface="Trebuchet MS" pitchFamily="34" charset="0"/>
                <a:cs typeface="Times New Roman"/>
              </a:rPr>
              <a:t>9.000</a:t>
            </a:r>
            <a:endParaRPr lang="en-US" sz="2800" dirty="0" smtClean="0">
              <a:latin typeface="Trebuchet MS" pitchFamily="34" charset="0"/>
            </a:endParaRP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3.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X1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≥ 0 ; X2 ≥ 0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352</TotalTime>
  <Words>1642</Words>
  <Application>Microsoft Office PowerPoint</Application>
  <PresentationFormat>On-screen Show (4:3)</PresentationFormat>
  <Paragraphs>183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Opulent</vt:lpstr>
      <vt:lpstr>LINEAR PROGRAMMING METODE GRAFIK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LINEAR PROGRAMMING METODE GRAFIK</dc:title>
  <dc:creator>Aurell</dc:creator>
  <cp:lastModifiedBy>Aurell</cp:lastModifiedBy>
  <cp:revision>32</cp:revision>
  <dcterms:created xsi:type="dcterms:W3CDTF">2010-06-10T12:31:26Z</dcterms:created>
  <dcterms:modified xsi:type="dcterms:W3CDTF">2010-06-10T18:24:15Z</dcterms:modified>
</cp:coreProperties>
</file>