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0"/>
  </p:handoutMasterIdLst>
  <p:sldIdLst>
    <p:sldId id="256" r:id="rId3"/>
    <p:sldId id="299" r:id="rId5"/>
    <p:sldId id="319" r:id="rId6"/>
    <p:sldId id="301" r:id="rId7"/>
    <p:sldId id="321" r:id="rId8"/>
    <p:sldId id="318" r:id="rId9"/>
  </p:sldIdLst>
  <p:sldSz cx="9144000" cy="6858000" type="screen4x3"/>
  <p:notesSz cx="7045325" cy="9345295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4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 showGuides="1">
      <p:cViewPr varScale="1">
        <p:scale>
          <a:sx n="80" d="100"/>
          <a:sy n="80" d="100"/>
        </p:scale>
        <p:origin x="1092" y="96"/>
      </p:cViewPr>
      <p:guideLst>
        <p:guide orient="horz" pos="2160"/>
        <p:guide pos="284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1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3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02928"/>
            <a:ext cx="7632848" cy="4298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HKB24230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-HUKUM TRANSAKSI BISNIS INTERNASIONAL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en-US" alt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- Perusahaan Multinasional: Pelaku Utama Transaksi Bisnis Internasional</a:t>
            </a:r>
            <a:endParaRPr kumimoji="0" lang="en-US" alt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95605" y="188595"/>
            <a:ext cx="6102985" cy="6038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HKB24230: -HUKUM TRANSAKSI BISNIS INTERNASIONAL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–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lang="en-US" alt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                  - Perusahaan Multinasional: Pelaku Utama Transaksi Bisnis Internasional-</a:t>
            </a:r>
            <a:endParaRPr lang="en-US" altLang="id-ID" sz="1100" dirty="0">
              <a:ln>
                <a:noFill/>
              </a:ln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tags" Target="../tags/tag2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107950" y="1557015"/>
            <a:ext cx="9144000" cy="24301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Perusahaan Multinasional Pelaku Utama Transaksi Bisnis Internasional</a:t>
            </a:r>
            <a:endParaRPr lang="en-US" altLang="en-US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id-ID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en-US" alt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3</a:t>
            </a:r>
            <a:endParaRPr lang="en-US" altLang="id-ID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>
            <p:custDataLst>
              <p:tags r:id="rId4"/>
            </p:custDataLst>
          </p:nvPr>
        </p:nvSpPr>
        <p:spPr>
          <a:xfrm>
            <a:off x="-55290" y="4581128"/>
            <a:ext cx="9144000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Eka Chandre Pratiwi, S.H.,M.Kn</a:t>
            </a:r>
            <a:endParaRPr lang="en-US" sz="36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15" y="5157470"/>
            <a:ext cx="1795780" cy="119761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712595" y="282575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/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/>
          <p:nvPr/>
        </p:nvSpPr>
        <p:spPr>
          <a:xfrm>
            <a:off x="457200" y="1101090"/>
            <a:ext cx="7753985" cy="50253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 Internasional yang berisikan semua transaksi komersial antara dua atau lebih negara,</a:t>
            </a:r>
            <a:endParaRPr lang="en-US" alt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mengalami perkembangan yang pesat dikarenakan globalisasi ekonomi.</a:t>
            </a:r>
            <a:endParaRPr lang="en-US" alt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alt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 multinasional di definisikan sebagai sebuah perusahaan yang terlibat dalam kegiatan penanaman modal asing langsung (FDI) dan memiliki serta menguasai berbagai aktivitas bernilai dari suatu negara.  </a:t>
            </a:r>
            <a:endParaRPr lang="en-US" alt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4102100" y="297815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/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/>
          <p:nvPr/>
        </p:nvSpPr>
        <p:spPr>
          <a:xfrm>
            <a:off x="457200" y="751840"/>
            <a:ext cx="8229600" cy="5374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threePt" dir="t"/>
            </a:scene3d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</a:pPr>
            <a:r>
              <a:rPr lang="en-US" altLang="id-ID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Bentuk bisnis yang berkaitan dengan perusahaan multinasional:</a:t>
            </a:r>
            <a:endParaRPr lang="en-US" altLang="id-ID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  <a:p>
            <a:pPr algn="just">
              <a:buFont typeface="Arial" panose="020B0604020202020204" pitchFamily="34" charset="0"/>
            </a:pPr>
            <a:r>
              <a:rPr lang="en-US" altLang="id-ID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1. Ekspor atau penjualan langsung</a:t>
            </a:r>
            <a:endParaRPr lang="en-US" altLang="id-ID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  <a:p>
            <a:pPr algn="just">
              <a:buFont typeface="Arial" panose="020B0604020202020204" pitchFamily="34" charset="0"/>
            </a:pPr>
            <a:r>
              <a:rPr lang="en-US" altLang="id-ID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2. Foriegn agents</a:t>
            </a:r>
            <a:endParaRPr lang="en-US" altLang="id-ID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  <a:p>
            <a:pPr algn="just">
              <a:buFont typeface="Arial" panose="020B0604020202020204" pitchFamily="34" charset="0"/>
            </a:pPr>
            <a:r>
              <a:rPr lang="en-US" altLang="id-ID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3. Pendistribusian</a:t>
            </a:r>
            <a:endParaRPr lang="en-US" altLang="id-ID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  <a:p>
            <a:pPr algn="just">
              <a:buFont typeface="Arial" panose="020B0604020202020204" pitchFamily="34" charset="0"/>
            </a:pPr>
            <a:r>
              <a:rPr lang="en-US" altLang="id-ID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4. Lisensi</a:t>
            </a:r>
            <a:endParaRPr lang="en-US" altLang="id-ID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  <a:p>
            <a:pPr algn="just">
              <a:buFont typeface="Arial" panose="020B0604020202020204" pitchFamily="34" charset="0"/>
            </a:pPr>
            <a:r>
              <a:rPr lang="en-US" altLang="id-ID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5. Perusahaan Patungan (joint vanture)</a:t>
            </a:r>
            <a:endParaRPr lang="en-US" altLang="id-ID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  <a:p>
            <a:pPr algn="just">
              <a:buFont typeface="Arial" panose="020B0604020202020204" pitchFamily="34" charset="0"/>
            </a:pPr>
            <a:r>
              <a:rPr lang="en-US" altLang="id-ID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6. Perusahaan cabang yang dimiliki seluruhnya.</a:t>
            </a:r>
            <a:endParaRPr lang="en-US" altLang="id-ID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47877" y="1628866"/>
            <a:ext cx="1512168" cy="2052789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/>
          <p:nvPr/>
        </p:nvSpPr>
        <p:spPr>
          <a:xfrm>
            <a:off x="198120" y="795655"/>
            <a:ext cx="8669020" cy="5240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</a:pPr>
            <a:endParaRPr lang="en-US" altLang="id-ID" sz="4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>
              <a:buFont typeface="Arial" panose="020B0604020202020204" pitchFamily="34" charset="0"/>
            </a:pPr>
            <a:r>
              <a:rPr lang="en-US" altLang="id-ID" sz="4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Perusahaan multinasional terdiri dari perusahaan induk yang berkedudukan di negara pemilik modal asing dan perusahaan atau afiliasi asing yang berlokasi di negara penerima modal.</a:t>
            </a:r>
            <a:endParaRPr lang="en-US" altLang="id-ID" sz="4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315" y="4587875"/>
            <a:ext cx="1245235" cy="182054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/>
          <p:nvPr/>
        </p:nvSpPr>
        <p:spPr>
          <a:xfrm>
            <a:off x="270510" y="698500"/>
            <a:ext cx="8542020" cy="53479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en-US" sz="2500" dirty="0">
                <a:solidFill>
                  <a:schemeClr val="tx1"/>
                </a:solidFill>
                <a:latin typeface="Bookman Old Style" panose="02050604050505020204" charset="0"/>
                <a:ea typeface="Cambria" panose="02040503050406030204" pitchFamily="18" charset="0"/>
                <a:cs typeface="Bookman Old Style" panose="02050604050505020204" charset="0"/>
                <a:sym typeface="Wingdings" panose="05000000000000000000" pitchFamily="2" charset="2"/>
              </a:rPr>
              <a:t>Dominasi perusahaan multinasional juga dipicu oleh tiga tujuan yang menyebabkan perusahaan terlibat dalam bisnis internasional:</a:t>
            </a:r>
            <a:endParaRPr lang="en-US" altLang="en-US" sz="2500" dirty="0">
              <a:solidFill>
                <a:schemeClr val="tx1"/>
              </a:solidFill>
              <a:latin typeface="Bookman Old Style" panose="02050604050505020204" charset="0"/>
              <a:ea typeface="Cambria" panose="02040503050406030204" pitchFamily="18" charset="0"/>
              <a:cs typeface="Bookman Old Style" panose="02050604050505020204" charset="0"/>
              <a:sym typeface="Wingdings" panose="05000000000000000000" pitchFamily="2" charset="2"/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  <a:latin typeface="Bookman Old Style" panose="02050604050505020204" charset="0"/>
                <a:ea typeface="Cambria" panose="02040503050406030204" pitchFamily="18" charset="0"/>
                <a:cs typeface="Bookman Old Style" panose="02050604050505020204" charset="0"/>
                <a:sym typeface="Wingdings" panose="05000000000000000000" pitchFamily="2" charset="2"/>
              </a:rPr>
              <a:t>1. Memperluas Penjualan</a:t>
            </a:r>
            <a:endParaRPr lang="en-US" altLang="en-US" sz="2500" dirty="0">
              <a:solidFill>
                <a:schemeClr val="tx1"/>
              </a:solidFill>
              <a:latin typeface="Bookman Old Style" panose="02050604050505020204" charset="0"/>
              <a:ea typeface="Cambria" panose="02040503050406030204" pitchFamily="18" charset="0"/>
              <a:cs typeface="Bookman Old Style" panose="02050604050505020204" charset="0"/>
              <a:sym typeface="Wingdings" panose="05000000000000000000" pitchFamily="2" charset="2"/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  <a:latin typeface="Bookman Old Style" panose="02050604050505020204" charset="0"/>
                <a:ea typeface="Cambria" panose="02040503050406030204" pitchFamily="18" charset="0"/>
                <a:cs typeface="Bookman Old Style" panose="02050604050505020204" charset="0"/>
                <a:sym typeface="Wingdings" panose="05000000000000000000" pitchFamily="2" charset="2"/>
              </a:rPr>
              <a:t>2. Menguasai Sumber Daya</a:t>
            </a:r>
            <a:endParaRPr lang="en-US" altLang="en-US" sz="2500" dirty="0">
              <a:solidFill>
                <a:schemeClr val="tx1"/>
              </a:solidFill>
              <a:latin typeface="Bookman Old Style" panose="02050604050505020204" charset="0"/>
              <a:ea typeface="Cambria" panose="02040503050406030204" pitchFamily="18" charset="0"/>
              <a:cs typeface="Bookman Old Style" panose="02050604050505020204" charset="0"/>
              <a:sym typeface="Wingdings" panose="05000000000000000000" pitchFamily="2" charset="2"/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  <a:latin typeface="Bookman Old Style" panose="02050604050505020204" charset="0"/>
                <a:ea typeface="Cambria" panose="02040503050406030204" pitchFamily="18" charset="0"/>
                <a:cs typeface="Bookman Old Style" panose="02050604050505020204" charset="0"/>
                <a:sym typeface="Wingdings" panose="05000000000000000000" pitchFamily="2" charset="2"/>
              </a:rPr>
              <a:t>3. Mengurangi resiko bisnis</a:t>
            </a:r>
            <a:endParaRPr lang="en-US" altLang="en-US" sz="2500" dirty="0">
              <a:solidFill>
                <a:schemeClr val="tx1"/>
              </a:solidFill>
              <a:latin typeface="Bookman Old Style" panose="02050604050505020204" charset="0"/>
              <a:ea typeface="Cambria" panose="02040503050406030204" pitchFamily="18" charset="0"/>
              <a:cs typeface="Bookman Old Style" panose="02050604050505020204" charset="0"/>
              <a:sym typeface="Wingdings" panose="05000000000000000000" pitchFamily="2" charset="2"/>
            </a:endParaRPr>
          </a:p>
          <a:p>
            <a:pPr algn="just"/>
            <a:endParaRPr lang="en-US" altLang="en-US" sz="2500" dirty="0">
              <a:solidFill>
                <a:schemeClr val="tx1"/>
              </a:solidFill>
              <a:latin typeface="Bookman Old Style" panose="02050604050505020204" charset="0"/>
              <a:ea typeface="Cambria" panose="02040503050406030204" pitchFamily="18" charset="0"/>
              <a:cs typeface="Bookman Old Style" panose="02050604050505020204" charset="0"/>
              <a:sym typeface="Wingdings" panose="05000000000000000000" pitchFamily="2" charset="2"/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  <a:latin typeface="Bookman Old Style" panose="02050604050505020204" charset="0"/>
                <a:ea typeface="Cambria" panose="02040503050406030204" pitchFamily="18" charset="0"/>
                <a:cs typeface="Bookman Old Style" panose="02050604050505020204" charset="0"/>
                <a:sym typeface="Wingdings" panose="05000000000000000000" pitchFamily="2" charset="2"/>
              </a:rPr>
              <a:t>Karakter yang membedakan perusahaan multinasional dengan perusahaan domestik</a:t>
            </a:r>
            <a:endParaRPr lang="en-US" altLang="en-US" sz="2500" dirty="0">
              <a:solidFill>
                <a:schemeClr val="tx1"/>
              </a:solidFill>
              <a:latin typeface="Bookman Old Style" panose="02050604050505020204" charset="0"/>
              <a:ea typeface="Cambria" panose="02040503050406030204" pitchFamily="18" charset="0"/>
              <a:cs typeface="Bookman Old Style" panose="02050604050505020204" charset="0"/>
              <a:sym typeface="Wingdings" panose="05000000000000000000" pitchFamily="2" charset="2"/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  <a:latin typeface="Bookman Old Style" panose="02050604050505020204" charset="0"/>
                <a:ea typeface="Cambria" panose="02040503050406030204" pitchFamily="18" charset="0"/>
                <a:cs typeface="Bookman Old Style" panose="02050604050505020204" charset="0"/>
                <a:sym typeface="Wingdings" panose="05000000000000000000" pitchFamily="2" charset="2"/>
              </a:rPr>
              <a:t>1. Faktor Fisik ( Geografis atau Demografi)</a:t>
            </a:r>
            <a:endParaRPr lang="en-US" altLang="en-US" sz="2500" dirty="0">
              <a:solidFill>
                <a:schemeClr val="tx1"/>
              </a:solidFill>
              <a:latin typeface="Bookman Old Style" panose="02050604050505020204" charset="0"/>
              <a:ea typeface="Cambria" panose="02040503050406030204" pitchFamily="18" charset="0"/>
              <a:cs typeface="Bookman Old Style" panose="02050604050505020204" charset="0"/>
              <a:sym typeface="Wingdings" panose="05000000000000000000" pitchFamily="2" charset="2"/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  <a:latin typeface="Bookman Old Style" panose="02050604050505020204" charset="0"/>
                <a:ea typeface="Cambria" panose="02040503050406030204" pitchFamily="18" charset="0"/>
                <a:cs typeface="Bookman Old Style" panose="02050604050505020204" charset="0"/>
                <a:sym typeface="Wingdings" panose="05000000000000000000" pitchFamily="2" charset="2"/>
              </a:rPr>
              <a:t>2. Faktor Sosial (Politik, Hukum, Budaya, Ekonomi)</a:t>
            </a:r>
            <a:endParaRPr lang="en-US" altLang="en-US" sz="2500" dirty="0">
              <a:solidFill>
                <a:schemeClr val="tx1"/>
              </a:solidFill>
              <a:latin typeface="Bookman Old Style" panose="02050604050505020204" charset="0"/>
              <a:ea typeface="Cambria" panose="02040503050406030204" pitchFamily="18" charset="0"/>
              <a:cs typeface="Bookman Old Style" panose="02050604050505020204" charset="0"/>
              <a:sym typeface="Wingdings" panose="05000000000000000000" pitchFamily="2" charset="2"/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  <a:latin typeface="Bookman Old Style" panose="02050604050505020204" charset="0"/>
                <a:ea typeface="Cambria" panose="02040503050406030204" pitchFamily="18" charset="0"/>
                <a:cs typeface="Bookman Old Style" panose="02050604050505020204" charset="0"/>
                <a:sym typeface="Wingdings" panose="05000000000000000000" pitchFamily="2" charset="2"/>
              </a:rPr>
              <a:t>3. Faktor Kompetitif ( Jumlah dan kekuatan pemasok perusahaan, konsumen dan perusaaan pesaing).</a:t>
            </a:r>
            <a:endParaRPr lang="en-US" altLang="en-US" sz="2500" dirty="0">
              <a:solidFill>
                <a:schemeClr val="tx1"/>
              </a:solidFill>
              <a:latin typeface="Bookman Old Style" panose="02050604050505020204" charset="0"/>
              <a:ea typeface="Cambria" panose="02040503050406030204" pitchFamily="18" charset="0"/>
              <a:cs typeface="Bookman Old Style" panose="0205060405050502020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altLang="id-ID" sz="4000" b="1">
                <a:sym typeface="Wingdings" panose="05000000000000000000" pitchFamily="2" charset="2"/>
              </a:rPr>
              <a:t>D.O.N.E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id-ID" sz="4000" b="1">
              <a:sym typeface="Wingdings" panose="05000000000000000000" pitchFamily="2" charset="2"/>
            </a:endParaRPr>
          </a:p>
          <a:p>
            <a:r>
              <a:rPr lang="en-US" sz="4000" b="1" dirty="0"/>
              <a:t>TERIMA KASIIII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1372</Words>
  <Application>WPS Presentation</Application>
  <PresentationFormat>On-screen Show (4:3)</PresentationFormat>
  <Paragraphs>37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SimSun</vt:lpstr>
      <vt:lpstr>Wingdings</vt:lpstr>
      <vt:lpstr>Calibri</vt:lpstr>
      <vt:lpstr>Times New Roman</vt:lpstr>
      <vt:lpstr>Cambria</vt:lpstr>
      <vt:lpstr>Bookman Old Style</vt:lpstr>
      <vt:lpstr>Tahoma</vt:lpstr>
      <vt:lpstr>Courier New</vt:lpstr>
      <vt:lpstr>Microsoft YaHei</vt:lpstr>
      <vt:lpstr>Arial Unicode MS</vt:lpstr>
      <vt:lpstr>Bell MT</vt:lpstr>
      <vt:lpstr>Berlin Sans FB Demi</vt:lpstr>
      <vt:lpstr>Book Antiqua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ines septia</cp:lastModifiedBy>
  <cp:revision>517</cp:revision>
  <cp:lastPrinted>2017-08-29T02:54:00Z</cp:lastPrinted>
  <dcterms:created xsi:type="dcterms:W3CDTF">2010-04-18T12:06:00Z</dcterms:created>
  <dcterms:modified xsi:type="dcterms:W3CDTF">2025-10-21T04:16:33Z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D43F698B73E349759D2FC07D25A067B1_12</vt:lpwstr>
  </property>
  <property fmtid="{D5CDD505-2E9C-101B-9397-08002B2CF9AE}" pid="3" name="KSOProductBuildVer">
    <vt:lpwstr>1033-12.2.0.21931</vt:lpwstr>
  </property>
</Properties>
</file>