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5"/>
  </p:handoutMasterIdLst>
  <p:sldIdLst>
    <p:sldId id="256" r:id="rId3"/>
    <p:sldId id="299" r:id="rId5"/>
    <p:sldId id="319" r:id="rId6"/>
    <p:sldId id="301" r:id="rId7"/>
    <p:sldId id="321" r:id="rId8"/>
    <p:sldId id="302" r:id="rId9"/>
    <p:sldId id="330" r:id="rId10"/>
    <p:sldId id="303" r:id="rId11"/>
    <p:sldId id="331" r:id="rId12"/>
    <p:sldId id="327" r:id="rId13"/>
    <p:sldId id="318" r:id="rId14"/>
  </p:sldIdLst>
  <p:sldSz cx="9144000" cy="6858000" type="screen4x3"/>
  <p:notesSz cx="7045325" cy="9345295"/>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45"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showGuides="1">
      <p:cViewPr varScale="1">
        <p:scale>
          <a:sx n="80" d="100"/>
          <a:sy n="80" d="100"/>
        </p:scale>
        <p:origin x="1092" y="96"/>
      </p:cViewPr>
      <p:guideLst>
        <p:guide orient="horz" pos="2160"/>
        <p:guide pos="2845"/>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192"/>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0" Type="http://schemas.openxmlformats.org/officeDocument/2006/relationships/tags" Target="tags/tag3.xml"/><Relationship Id="rId2" Type="http://schemas.openxmlformats.org/officeDocument/2006/relationships/theme" Target="theme/theme1.xml"/><Relationship Id="rId19" Type="http://schemas.openxmlformats.org/officeDocument/2006/relationships/commentAuthors" Target="commentAuthors.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handoutMaster" Target="handoutMasters/handoutMaster1.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
        <p:nvSpPr>
          <p:cNvPr id="4" name="Date Placeholder 3"/>
          <p:cNvSpPr>
            <a:spLocks noGrp="1"/>
          </p:cNvSpPr>
          <p:nvPr>
            <p:ph type="dt" idx="1"/>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02928"/>
            <a:ext cx="7632848" cy="429895"/>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HKB24230</a:t>
            </a: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-HUKUM TRANSAKSI BISNIS INTERNASIONAL</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alt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Kontrak Jual Beli Barang Internasional-</a:t>
            </a:r>
            <a:endParaRPr kumimoji="0" lang="en-US" alt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 name="Text Box 1"/>
          <p:cNvSpPr txBox="1"/>
          <p:nvPr/>
        </p:nvSpPr>
        <p:spPr>
          <a:xfrm>
            <a:off x="395605" y="188595"/>
            <a:ext cx="6102985" cy="603885"/>
          </a:xfrm>
          <a:prstGeom prst="rect">
            <a:avLst/>
          </a:prstGeom>
          <a:noFill/>
        </p:spPr>
        <p:txBody>
          <a:bodyPr wrap="square" rtlCol="0" anchor="t">
            <a:noAutofit/>
          </a:bodyPr>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lang="en-US" altLang="en-US"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HKB24230: -HUKUM TRANSAKSI BISNIS INTERNASIONAL</a:t>
            </a:r>
            <a:r>
              <a:rPr lang="id-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 –</a:t>
            </a:r>
            <a:endPar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lang="en-US" altLang="id-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                   - Kontrak Jual Beli Barang Internasional-</a:t>
            </a:r>
            <a:endParaRPr lang="en-US" altLang="id-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omments" Target="../comments/comment1.xml"/><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tags" Target="../tags/tag2.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107950" y="1557015"/>
            <a:ext cx="9144000" cy="1876425"/>
          </a:xfrm>
          <a:prstGeom prst="rect">
            <a:avLst/>
          </a:prstGeom>
          <a:noFill/>
        </p:spPr>
        <p:txBody>
          <a:bodyPr wrap="square" lIns="91440" tIns="45720" rIns="91440" bIns="45720">
            <a:spAutoFit/>
          </a:bodyPr>
          <a:lstStyle/>
          <a:p>
            <a:pPr algn="ctr"/>
            <a:r>
              <a:rPr lang="en-US" alt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Kontrak Jual Beli Barang Internasional</a:t>
            </a:r>
            <a:endPar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a:t>
            </a:r>
            <a:r>
              <a:rPr lang="en-US" alt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KE 4</a:t>
            </a:r>
            <a:endParaRPr lang="en-US" alt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8" name="Rectangle 7"/>
          <p:cNvSpPr/>
          <p:nvPr>
            <p:custDataLst>
              <p:tags r:id="rId4"/>
            </p:custDataLst>
          </p:nvPr>
        </p:nvSpPr>
        <p:spPr>
          <a:xfrm>
            <a:off x="-55290" y="4581128"/>
            <a:ext cx="9144000" cy="645160"/>
          </a:xfrm>
          <a:prstGeom prst="rect">
            <a:avLst/>
          </a:prstGeom>
          <a:noFill/>
        </p:spPr>
        <p:txBody>
          <a:bodyPr wrap="square" lIns="91440" tIns="45720" rIns="91440" bIns="45720">
            <a:spAutoFit/>
          </a:bodyPr>
          <a:lstStyle/>
          <a:p>
            <a:pPr algn="ctr"/>
            <a:r>
              <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Eka Chandre Pratiwi, S.H.,M.Kn</a:t>
            </a:r>
            <a:endPar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60515" y="5157470"/>
            <a:ext cx="1795780" cy="1197610"/>
          </a:xfrm>
          <a:prstGeom prst="rect">
            <a:avLst/>
          </a:prstGeom>
        </p:spPr>
      </p:pic>
      <p:sp>
        <p:nvSpPr>
          <p:cNvPr id="3" name="Text Box 2"/>
          <p:cNvSpPr txBox="1"/>
          <p:nvPr/>
        </p:nvSpPr>
        <p:spPr>
          <a:xfrm>
            <a:off x="1712595" y="282575"/>
            <a:ext cx="3048000" cy="368300"/>
          </a:xfrm>
          <a:prstGeom prst="rect">
            <a:avLst/>
          </a:prstGeom>
          <a:noFill/>
        </p:spPr>
        <p:txBody>
          <a:bodyPr wrap="square" rtlCol="0">
            <a:spAutoFit/>
          </a:bodyPr>
          <a:p>
            <a:endParaRPr lang="en-US"/>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61315" y="728980"/>
            <a:ext cx="8380730" cy="5394325"/>
          </a:xfrm>
        </p:spPr>
        <p:txBody>
          <a:bodyPr>
            <a:normAutofit lnSpcReduction="20000"/>
          </a:bodyPr>
          <a:p>
            <a:pPr algn="just"/>
            <a:r>
              <a:rPr lang="en-US" sz="2400">
                <a:ln w="22225">
                  <a:solidFill>
                    <a:schemeClr val="accent2"/>
                  </a:solidFill>
                  <a:prstDash val="solid"/>
                </a:ln>
                <a:solidFill>
                  <a:schemeClr val="accent2">
                    <a:lumMod val="40000"/>
                    <a:lumOff val="60000"/>
                  </a:schemeClr>
                </a:solidFill>
                <a:effectLst/>
              </a:rPr>
              <a:t>Struktur CISG.</a:t>
            </a:r>
            <a:endParaRPr lang="en-US" sz="2400">
              <a:ln w="22225">
                <a:solidFill>
                  <a:schemeClr val="accent2"/>
                </a:solidFill>
                <a:prstDash val="solid"/>
              </a:ln>
              <a:solidFill>
                <a:schemeClr val="accent2">
                  <a:lumMod val="40000"/>
                  <a:lumOff val="60000"/>
                </a:schemeClr>
              </a:solidFill>
              <a:effectLst/>
            </a:endParaRPr>
          </a:p>
          <a:p>
            <a:pPr algn="just"/>
            <a:endParaRPr lang="en-US" sz="2400">
              <a:ln w="22225">
                <a:solidFill>
                  <a:schemeClr val="accent2"/>
                </a:solidFill>
                <a:prstDash val="solid"/>
              </a:ln>
              <a:solidFill>
                <a:schemeClr val="accent2">
                  <a:lumMod val="40000"/>
                  <a:lumOff val="60000"/>
                </a:schemeClr>
              </a:solidFill>
              <a:effectLst/>
            </a:endParaRPr>
          </a:p>
          <a:p>
            <a:pPr algn="just"/>
            <a:r>
              <a:rPr lang="en-US" sz="2400">
                <a:solidFill>
                  <a:schemeClr val="tx1"/>
                </a:solidFill>
                <a:effectLst>
                  <a:outerShdw blurRad="38100" dist="19050" dir="2700000" algn="tl" rotWithShape="0">
                    <a:schemeClr val="dk1">
                      <a:alpha val="40000"/>
                    </a:schemeClr>
                  </a:outerShdw>
                </a:effectLst>
              </a:rPr>
              <a:t>Secara umum CISG berisi 101 Pasal dengan perincian 88 Pasal bersifat substantif dan 13 Pasal mengatur tentang tanggal efektif, reservation dan permasalahan lain.</a:t>
            </a:r>
            <a:endParaRPr lang="en-US" sz="2400">
              <a:solidFill>
                <a:schemeClr val="tx1"/>
              </a:solidFill>
              <a:effectLst>
                <a:outerShdw blurRad="38100" dist="19050" dir="2700000" algn="tl" rotWithShape="0">
                  <a:schemeClr val="dk1">
                    <a:alpha val="40000"/>
                  </a:schemeClr>
                </a:outerShdw>
              </a:effectLst>
            </a:endParaRPr>
          </a:p>
          <a:p>
            <a:pPr marL="457200" indent="-457200" algn="just">
              <a:buFont typeface="Wingdings" panose="05000000000000000000" charset="0"/>
              <a:buChar char="ü"/>
            </a:pPr>
            <a:r>
              <a:rPr lang="en-US" sz="2400">
                <a:solidFill>
                  <a:schemeClr val="tx1"/>
                </a:solidFill>
                <a:effectLst>
                  <a:outerShdw blurRad="38100" dist="19050" dir="2700000" algn="tl" rotWithShape="0">
                    <a:schemeClr val="dk1">
                      <a:alpha val="40000"/>
                    </a:schemeClr>
                  </a:outerShdw>
                </a:effectLst>
              </a:rPr>
              <a:t>Bagian </a:t>
            </a:r>
            <a:r>
              <a:rPr lang="en-US" sz="2400">
                <a:solidFill>
                  <a:schemeClr val="tx1"/>
                </a:solidFill>
                <a:effectLst/>
              </a:rPr>
              <a:t>I: Membahas ruang lingkup penerapan Konvensi dan Ketentuan umum (13 Pasal)</a:t>
            </a:r>
            <a:endParaRPr lang="en-US" sz="2400">
              <a:solidFill>
                <a:schemeClr val="tx1"/>
              </a:solidFill>
              <a:effectLst/>
            </a:endParaRPr>
          </a:p>
          <a:p>
            <a:pPr marL="457200" indent="-457200" algn="just">
              <a:buFont typeface="Wingdings" panose="05000000000000000000" charset="0"/>
              <a:buChar char="ü"/>
            </a:pPr>
            <a:r>
              <a:rPr lang="en-US" sz="2400">
                <a:solidFill>
                  <a:schemeClr val="tx1"/>
                </a:solidFill>
                <a:effectLst/>
              </a:rPr>
              <a:t>Bagian II: Aturan yang mengatur pembentukan kontrak untuk penjualan barang internasional (11 Pasal)</a:t>
            </a:r>
            <a:endParaRPr lang="en-US" sz="2400">
              <a:solidFill>
                <a:schemeClr val="tx1"/>
              </a:solidFill>
              <a:effectLst/>
            </a:endParaRPr>
          </a:p>
          <a:p>
            <a:pPr marL="457200" indent="-457200" algn="just">
              <a:buFont typeface="Wingdings" panose="05000000000000000000" charset="0"/>
              <a:buChar char="ü"/>
            </a:pPr>
            <a:r>
              <a:rPr lang="en-US" sz="2400">
                <a:solidFill>
                  <a:schemeClr val="tx1"/>
                </a:solidFill>
                <a:effectLst/>
              </a:rPr>
              <a:t>Bagian II: Hak dan Kewajiban substantif pembeli dan penjual yang timbul dari kontrak (64 Pasal)</a:t>
            </a:r>
            <a:endParaRPr lang="en-US" sz="2400">
              <a:solidFill>
                <a:schemeClr val="tx1"/>
              </a:solidFill>
              <a:effectLst/>
            </a:endParaRPr>
          </a:p>
          <a:p>
            <a:pPr marL="457200" indent="-457200" algn="just">
              <a:buFont typeface="Wingdings" panose="05000000000000000000" charset="0"/>
              <a:buChar char="ü"/>
            </a:pPr>
            <a:r>
              <a:rPr lang="en-US" sz="2400">
                <a:solidFill>
                  <a:schemeClr val="tx1"/>
                </a:solidFill>
                <a:effectLst/>
              </a:rPr>
              <a:t>Bagian IV: berisi tanggal pemberlakuan efektif, reservasi dan Deklarasi yang diizinkan dan penerapan Konvensi u/ penjualan internasioanal yang mana negara yang bersangkutan memiliki hukum yang sama.</a:t>
            </a:r>
            <a:endParaRPr lang="en-US" sz="2400">
              <a:solidFill>
                <a:schemeClr val="tx1"/>
              </a:solidFill>
              <a:effectLst/>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altLang="id-ID" sz="4000" b="1">
                <a:sym typeface="Wingdings" panose="05000000000000000000" pitchFamily="2" charset="2"/>
              </a:rPr>
              <a:t>D.O.N.E</a:t>
            </a:r>
            <a:r>
              <a:rPr lang="id-ID" sz="4000" b="1"/>
              <a:t> </a:t>
            </a:r>
            <a:r>
              <a:rPr lang="id-ID" sz="4000" b="1">
                <a:sym typeface="Wingdings" panose="05000000000000000000" pitchFamily="2" charset="2"/>
              </a:rPr>
              <a:t></a:t>
            </a:r>
            <a:endParaRPr lang="id-ID" sz="4000" b="1">
              <a:sym typeface="Wingdings" panose="05000000000000000000" pitchFamily="2" charset="2"/>
            </a:endParaRPr>
          </a:p>
          <a:p>
            <a:r>
              <a:rPr lang="en-US" sz="4000" b="1" dirty="0"/>
              <a:t>TERIMA KASIIII</a:t>
            </a:r>
            <a:endParaRPr lang="en-US" sz="4000" b="1" dirty="0"/>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defRPr/>
            </a:pPr>
            <a:endParaRPr kumimoji="0" lang="id-ID" sz="3600" b="1" i="0" u="none" strike="noStrike" kern="1200" cap="none" spc="0" normalizeH="0" baseline="0" noProof="0" dirty="0">
              <a:ln>
                <a:noFill/>
              </a:ln>
              <a:solidFill>
                <a:srgbClr val="C00000"/>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324485" y="835660"/>
            <a:ext cx="7886700" cy="5290820"/>
          </a:xfrm>
          <a:prstGeom prst="rect">
            <a:avLst/>
          </a:prstGeom>
        </p:spPr>
        <p:txBody>
          <a:bodyPr vert="horz" lIns="91440" tIns="45720" rIns="91440" bIns="45720" rtlCol="0">
            <a:normAutofit lnSpcReduction="2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r>
              <a:rPr lang="en-US" altLang="en-US" sz="2600" dirty="0">
                <a:solidFill>
                  <a:schemeClr val="tx1"/>
                </a:solidFill>
                <a:latin typeface="Bookman Old Style" panose="02050604050505020204" charset="0"/>
                <a:cs typeface="Bookman Old Style" panose="02050604050505020204" charset="0"/>
              </a:rPr>
              <a:t>Bentuk kontrak yang paling banyak digunakan oleh pelaku bisnis adalah penjualan. Salah satu bentuk nya adalah kontrak jual beli barang internasional yang merupakan mekanisme hukum dalam perdagangan antar negara.</a:t>
            </a:r>
            <a:endParaRPr lang="en-US" altLang="en-US" sz="2600" dirty="0">
              <a:solidFill>
                <a:schemeClr val="tx1"/>
              </a:solidFill>
              <a:latin typeface="Bookman Old Style" panose="02050604050505020204" charset="0"/>
              <a:cs typeface="Bookman Old Style" panose="02050604050505020204" charset="0"/>
            </a:endParaRPr>
          </a:p>
          <a:p>
            <a:pPr algn="just"/>
            <a:endParaRPr lang="en-US" altLang="en-US" sz="2600" dirty="0">
              <a:solidFill>
                <a:schemeClr val="tx1"/>
              </a:solidFill>
              <a:latin typeface="Bookman Old Style" panose="02050604050505020204" charset="0"/>
              <a:cs typeface="Bookman Old Style" panose="02050604050505020204" charset="0"/>
            </a:endParaRPr>
          </a:p>
          <a:p>
            <a:pPr algn="just"/>
            <a:r>
              <a:rPr lang="en-US" altLang="en-US" sz="2600" dirty="0">
                <a:solidFill>
                  <a:schemeClr val="tx1"/>
                </a:solidFill>
                <a:latin typeface="Bookman Old Style" panose="02050604050505020204" charset="0"/>
                <a:cs typeface="Bookman Old Style" panose="02050604050505020204" charset="0"/>
              </a:rPr>
              <a:t>Melalui objek transaksi berupa barang (goods) yang berwujud dan bergerak, kontrak telah menjadi komponen utama dalam melakukan bisnis. Tanpa adanya bisnis, tidak mungkin terjadi aktivitas ekspor impor.</a:t>
            </a:r>
            <a:endParaRPr lang="en-US" altLang="en-US" sz="2600" dirty="0">
              <a:solidFill>
                <a:schemeClr val="tx1"/>
              </a:solidFill>
              <a:latin typeface="Bookman Old Style" panose="02050604050505020204" charset="0"/>
              <a:cs typeface="Bookman Old Style" panose="02050604050505020204" charset="0"/>
            </a:endParaRPr>
          </a:p>
        </p:txBody>
      </p:sp>
      <p:sp>
        <p:nvSpPr>
          <p:cNvPr id="8" name="Text Box 7"/>
          <p:cNvSpPr txBox="1"/>
          <p:nvPr/>
        </p:nvSpPr>
        <p:spPr>
          <a:xfrm>
            <a:off x="4102100" y="297815"/>
            <a:ext cx="3048000" cy="368300"/>
          </a:xfrm>
          <a:prstGeom prst="rect">
            <a:avLst/>
          </a:prstGeom>
          <a:noFill/>
        </p:spPr>
        <p:txBody>
          <a:bodyPr wrap="square" rtlCol="0">
            <a:spAutoFit/>
          </a:bodyPr>
          <a:p>
            <a:endParaRPr lang="en-US"/>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defRPr/>
            </a:pPr>
            <a:endParaRPr kumimoji="0" lang="id-ID" sz="3600" b="1" i="0" u="none" strike="noStrike" kern="1200" cap="none" spc="0" normalizeH="0" baseline="0" noProof="0" dirty="0">
              <a:ln>
                <a:noFill/>
              </a:ln>
              <a:solidFill>
                <a:srgbClr val="C00000"/>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457200" y="751840"/>
            <a:ext cx="8229600" cy="5374640"/>
          </a:xfrm>
          <a:prstGeom prst="rect">
            <a:avLst/>
          </a:prstGeom>
        </p:spPr>
        <p:txBody>
          <a:bodyPr vert="horz" lIns="91440" tIns="45720" rIns="91440" bIns="45720" rtlCol="0">
            <a:normAutofit/>
            <a:scene3d>
              <a:camera prst="orthographicFront"/>
              <a:lightRig rig="threePt" dir="t"/>
            </a:scene3d>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buFont typeface="Arial" panose="020B0604020202020204" pitchFamily="34" charset="0"/>
            </a:pPr>
            <a:r>
              <a:rPr lang="en-US" altLang="id-ID"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Hak dan kewajiban para pihak umumnya diatur secara rinci dalam kontrak jual beli tersebut. Termasuk bentuk tanggung jawab para pihak jika terdapat pelanggaran kewajiban terhadap ketentuan yang telah disepakati.</a:t>
            </a:r>
            <a:endParaRPr lang="en-US" altLang="id-ID"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buFont typeface="Arial" panose="020B0604020202020204" pitchFamily="34" charset="0"/>
            </a:pPr>
            <a:endParaRPr lang="en-US" altLang="id-ID"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buFont typeface="Arial" panose="020B0604020202020204" pitchFamily="34" charset="0"/>
            </a:pPr>
            <a:r>
              <a:rPr lang="en-US" altLang="id-ID"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Hal penghambat biasanya terkait perbedaan sistem di antara dua negara. Hal ini yang menimbulkan kesulitan dalam mengadakan perdagangan internasional.</a:t>
            </a:r>
            <a:endParaRPr lang="en-US" altLang="id-ID"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p:nvPr/>
        </p:nvSpPr>
        <p:spPr>
          <a:xfrm>
            <a:off x="198120" y="795655"/>
            <a:ext cx="8669020" cy="5240020"/>
          </a:xfrm>
          <a:prstGeom prst="rect">
            <a:avLst/>
          </a:prstGeom>
        </p:spPr>
        <p:txBody>
          <a:bodyPr vert="horz" lIns="91440" tIns="45720" rIns="91440" bIns="45720" rtlCol="0">
            <a:normAutofit fontScale="90000" lnSpcReduction="2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buFont typeface="Arial" panose="020B0604020202020204" pitchFamily="34" charset="0"/>
            </a:pPr>
            <a:r>
              <a:rPr lang="en-US" altLang="id-ID" sz="4000" dirty="0">
                <a:solidFill>
                  <a:schemeClr val="tx1"/>
                </a:solidFill>
                <a:latin typeface="Cambria" panose="02040503050406030204" pitchFamily="18" charset="0"/>
                <a:ea typeface="Cambria" panose="02040503050406030204" pitchFamily="18" charset="0"/>
                <a:cs typeface="Arial" panose="020B0604020202020204" pitchFamily="34" charset="0"/>
              </a:rPr>
              <a:t>Alasan perbedaan sistem tersebut yang kemudian mendasari lahirnya sebuah Perjanjian Internasional di bidang penjualan </a:t>
            </a:r>
            <a:r>
              <a:rPr lang="en-US" altLang="id-ID" sz="4000" i="1" dirty="0">
                <a:solidFill>
                  <a:schemeClr val="tx1"/>
                </a:solidFill>
                <a:latin typeface="Cambria" panose="02040503050406030204" pitchFamily="18" charset="0"/>
                <a:ea typeface="Cambria" panose="02040503050406030204" pitchFamily="18" charset="0"/>
                <a:cs typeface="Arial" panose="020B0604020202020204" pitchFamily="34" charset="0"/>
              </a:rPr>
              <a:t>(United Nations Convention on Contract for the International Sale of Goods)</a:t>
            </a:r>
            <a:endParaRPr lang="en-US" altLang="id-ID" sz="4000" i="1"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algn="ctr">
              <a:buFont typeface="Arial" panose="020B0604020202020204" pitchFamily="34" charset="0"/>
            </a:pPr>
            <a:endParaRPr lang="en-US" altLang="id-ID" sz="40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algn="ctr">
              <a:buFont typeface="Arial" panose="020B0604020202020204" pitchFamily="34" charset="0"/>
            </a:pPr>
            <a:r>
              <a:rPr lang="en-US" altLang="id-ID" sz="4000" dirty="0">
                <a:solidFill>
                  <a:schemeClr val="tx1"/>
                </a:solidFill>
                <a:latin typeface="Cambria" panose="02040503050406030204" pitchFamily="18" charset="0"/>
                <a:ea typeface="Cambria" panose="02040503050406030204" pitchFamily="18" charset="0"/>
                <a:cs typeface="Arial" panose="020B0604020202020204" pitchFamily="34" charset="0"/>
              </a:rPr>
              <a:t>Atau disebut CISG. Yang bertujuan untuk menetapkan standarisasi dan harmonisasi perbedaan sistem hukum negara.</a:t>
            </a:r>
            <a:endParaRPr lang="en-US" altLang="id-ID" sz="4000" dirty="0">
              <a:solidFill>
                <a:schemeClr val="tx1"/>
              </a:solidFill>
              <a:latin typeface="Cambria" panose="02040503050406030204" pitchFamily="18" charset="0"/>
              <a:ea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p:nvPr/>
        </p:nvSpPr>
        <p:spPr>
          <a:xfrm>
            <a:off x="270510" y="698500"/>
            <a:ext cx="8542020" cy="5347970"/>
          </a:xfrm>
          <a:prstGeom prst="rect">
            <a:avLst/>
          </a:prstGeom>
        </p:spPr>
        <p:txBody>
          <a:bodyPr vert="horz" lIns="91440" tIns="45720" rIns="91440" bIns="45720" rtlCol="0">
            <a:normAutofit lnSpcReduction="2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r>
              <a:rPr lang="en-US" altLang="en-US" sz="2500" dirty="0">
                <a:solidFill>
                  <a:schemeClr val="tx1"/>
                </a:solidFill>
                <a:latin typeface="Bookman Old Style" panose="02050604050505020204" charset="0"/>
                <a:ea typeface="Cambria" panose="02040503050406030204" pitchFamily="18" charset="0"/>
                <a:cs typeface="Bookman Old Style" panose="02050604050505020204" charset="0"/>
                <a:sym typeface="Wingdings" panose="05000000000000000000" pitchFamily="2" charset="2"/>
              </a:rPr>
              <a:t>Dominasi perusahaan multinasional juga dipicu oleh tiga tujuan yang menyebabkan perusahaan terlibat dalam bisnis internasional:</a:t>
            </a:r>
            <a:endParaRPr lang="en-US" altLang="en-US" sz="2500" dirty="0">
              <a:solidFill>
                <a:schemeClr val="tx1"/>
              </a:solidFill>
              <a:latin typeface="Bookman Old Style" panose="02050604050505020204" charset="0"/>
              <a:ea typeface="Cambria" panose="02040503050406030204" pitchFamily="18" charset="0"/>
              <a:cs typeface="Bookman Old Style" panose="02050604050505020204" charset="0"/>
              <a:sym typeface="Wingdings" panose="05000000000000000000" pitchFamily="2" charset="2"/>
            </a:endParaRPr>
          </a:p>
          <a:p>
            <a:pPr algn="just"/>
            <a:r>
              <a:rPr lang="en-US" altLang="en-US" sz="2500" dirty="0">
                <a:solidFill>
                  <a:schemeClr val="tx1"/>
                </a:solidFill>
                <a:latin typeface="Bookman Old Style" panose="02050604050505020204" charset="0"/>
                <a:ea typeface="Cambria" panose="02040503050406030204" pitchFamily="18" charset="0"/>
                <a:cs typeface="Bookman Old Style" panose="02050604050505020204" charset="0"/>
                <a:sym typeface="Wingdings" panose="05000000000000000000" pitchFamily="2" charset="2"/>
              </a:rPr>
              <a:t>1. Memperluas Penjualan</a:t>
            </a:r>
            <a:endParaRPr lang="en-US" altLang="en-US" sz="2500" dirty="0">
              <a:solidFill>
                <a:schemeClr val="tx1"/>
              </a:solidFill>
              <a:latin typeface="Bookman Old Style" panose="02050604050505020204" charset="0"/>
              <a:ea typeface="Cambria" panose="02040503050406030204" pitchFamily="18" charset="0"/>
              <a:cs typeface="Bookman Old Style" panose="02050604050505020204" charset="0"/>
              <a:sym typeface="Wingdings" panose="05000000000000000000" pitchFamily="2" charset="2"/>
            </a:endParaRPr>
          </a:p>
          <a:p>
            <a:pPr algn="just"/>
            <a:r>
              <a:rPr lang="en-US" altLang="en-US" sz="2500" dirty="0">
                <a:solidFill>
                  <a:schemeClr val="tx1"/>
                </a:solidFill>
                <a:latin typeface="Bookman Old Style" panose="02050604050505020204" charset="0"/>
                <a:ea typeface="Cambria" panose="02040503050406030204" pitchFamily="18" charset="0"/>
                <a:cs typeface="Bookman Old Style" panose="02050604050505020204" charset="0"/>
                <a:sym typeface="Wingdings" panose="05000000000000000000" pitchFamily="2" charset="2"/>
              </a:rPr>
              <a:t>2. Menguasai Sumber Daya</a:t>
            </a:r>
            <a:endParaRPr lang="en-US" altLang="en-US" sz="2500" dirty="0">
              <a:solidFill>
                <a:schemeClr val="tx1"/>
              </a:solidFill>
              <a:latin typeface="Bookman Old Style" panose="02050604050505020204" charset="0"/>
              <a:ea typeface="Cambria" panose="02040503050406030204" pitchFamily="18" charset="0"/>
              <a:cs typeface="Bookman Old Style" panose="02050604050505020204" charset="0"/>
              <a:sym typeface="Wingdings" panose="05000000000000000000" pitchFamily="2" charset="2"/>
            </a:endParaRPr>
          </a:p>
          <a:p>
            <a:pPr algn="just"/>
            <a:r>
              <a:rPr lang="en-US" altLang="en-US" sz="2500" dirty="0">
                <a:solidFill>
                  <a:schemeClr val="tx1"/>
                </a:solidFill>
                <a:latin typeface="Bookman Old Style" panose="02050604050505020204" charset="0"/>
                <a:ea typeface="Cambria" panose="02040503050406030204" pitchFamily="18" charset="0"/>
                <a:cs typeface="Bookman Old Style" panose="02050604050505020204" charset="0"/>
                <a:sym typeface="Wingdings" panose="05000000000000000000" pitchFamily="2" charset="2"/>
              </a:rPr>
              <a:t>3. Mengurangi resiko bisnis</a:t>
            </a:r>
            <a:endParaRPr lang="en-US" altLang="en-US" sz="2500" dirty="0">
              <a:solidFill>
                <a:schemeClr val="tx1"/>
              </a:solidFill>
              <a:latin typeface="Bookman Old Style" panose="02050604050505020204" charset="0"/>
              <a:ea typeface="Cambria" panose="02040503050406030204" pitchFamily="18" charset="0"/>
              <a:cs typeface="Bookman Old Style" panose="02050604050505020204" charset="0"/>
              <a:sym typeface="Wingdings" panose="05000000000000000000" pitchFamily="2" charset="2"/>
            </a:endParaRPr>
          </a:p>
          <a:p>
            <a:pPr algn="just"/>
            <a:endParaRPr lang="en-US" altLang="en-US" sz="2500" dirty="0">
              <a:solidFill>
                <a:schemeClr val="tx1"/>
              </a:solidFill>
              <a:latin typeface="Bookman Old Style" panose="02050604050505020204" charset="0"/>
              <a:ea typeface="Cambria" panose="02040503050406030204" pitchFamily="18" charset="0"/>
              <a:cs typeface="Bookman Old Style" panose="02050604050505020204" charset="0"/>
              <a:sym typeface="Wingdings" panose="05000000000000000000" pitchFamily="2" charset="2"/>
            </a:endParaRPr>
          </a:p>
          <a:p>
            <a:pPr algn="just"/>
            <a:r>
              <a:rPr lang="en-US" altLang="en-US" sz="2500" dirty="0">
                <a:solidFill>
                  <a:schemeClr val="tx1"/>
                </a:solidFill>
                <a:latin typeface="Bookman Old Style" panose="02050604050505020204" charset="0"/>
                <a:ea typeface="Cambria" panose="02040503050406030204" pitchFamily="18" charset="0"/>
                <a:cs typeface="Bookman Old Style" panose="02050604050505020204" charset="0"/>
                <a:sym typeface="Wingdings" panose="05000000000000000000" pitchFamily="2" charset="2"/>
              </a:rPr>
              <a:t>Karakter yang membedakan perusahaan multinasional dengan perusahaan domestik</a:t>
            </a:r>
            <a:endParaRPr lang="en-US" altLang="en-US" sz="2500" dirty="0">
              <a:solidFill>
                <a:schemeClr val="tx1"/>
              </a:solidFill>
              <a:latin typeface="Bookman Old Style" panose="02050604050505020204" charset="0"/>
              <a:ea typeface="Cambria" panose="02040503050406030204" pitchFamily="18" charset="0"/>
              <a:cs typeface="Bookman Old Style" panose="02050604050505020204" charset="0"/>
              <a:sym typeface="Wingdings" panose="05000000000000000000" pitchFamily="2" charset="2"/>
            </a:endParaRPr>
          </a:p>
          <a:p>
            <a:pPr algn="just"/>
            <a:r>
              <a:rPr lang="en-US" altLang="en-US" sz="2500" dirty="0">
                <a:solidFill>
                  <a:schemeClr val="tx1"/>
                </a:solidFill>
                <a:latin typeface="Bookman Old Style" panose="02050604050505020204" charset="0"/>
                <a:ea typeface="Cambria" panose="02040503050406030204" pitchFamily="18" charset="0"/>
                <a:cs typeface="Bookman Old Style" panose="02050604050505020204" charset="0"/>
                <a:sym typeface="Wingdings" panose="05000000000000000000" pitchFamily="2" charset="2"/>
              </a:rPr>
              <a:t>1. Faktor Fisik ( Geografis atau Demografi)</a:t>
            </a:r>
            <a:endParaRPr lang="en-US" altLang="en-US" sz="2500" dirty="0">
              <a:solidFill>
                <a:schemeClr val="tx1"/>
              </a:solidFill>
              <a:latin typeface="Bookman Old Style" panose="02050604050505020204" charset="0"/>
              <a:ea typeface="Cambria" panose="02040503050406030204" pitchFamily="18" charset="0"/>
              <a:cs typeface="Bookman Old Style" panose="02050604050505020204" charset="0"/>
              <a:sym typeface="Wingdings" panose="05000000000000000000" pitchFamily="2" charset="2"/>
            </a:endParaRPr>
          </a:p>
          <a:p>
            <a:pPr algn="just"/>
            <a:r>
              <a:rPr lang="en-US" altLang="en-US" sz="2500" dirty="0">
                <a:solidFill>
                  <a:schemeClr val="tx1"/>
                </a:solidFill>
                <a:latin typeface="Bookman Old Style" panose="02050604050505020204" charset="0"/>
                <a:ea typeface="Cambria" panose="02040503050406030204" pitchFamily="18" charset="0"/>
                <a:cs typeface="Bookman Old Style" panose="02050604050505020204" charset="0"/>
                <a:sym typeface="Wingdings" panose="05000000000000000000" pitchFamily="2" charset="2"/>
              </a:rPr>
              <a:t>2. Faktor Sosial (Politik, Hukum, Budaya, Ekonomi)</a:t>
            </a:r>
            <a:endParaRPr lang="en-US" altLang="en-US" sz="2500" dirty="0">
              <a:solidFill>
                <a:schemeClr val="tx1"/>
              </a:solidFill>
              <a:latin typeface="Bookman Old Style" panose="02050604050505020204" charset="0"/>
              <a:ea typeface="Cambria" panose="02040503050406030204" pitchFamily="18" charset="0"/>
              <a:cs typeface="Bookman Old Style" panose="02050604050505020204" charset="0"/>
              <a:sym typeface="Wingdings" panose="05000000000000000000" pitchFamily="2" charset="2"/>
            </a:endParaRPr>
          </a:p>
          <a:p>
            <a:pPr algn="just"/>
            <a:r>
              <a:rPr lang="en-US" altLang="en-US" sz="2500" dirty="0">
                <a:solidFill>
                  <a:schemeClr val="tx1"/>
                </a:solidFill>
                <a:latin typeface="Bookman Old Style" panose="02050604050505020204" charset="0"/>
                <a:ea typeface="Cambria" panose="02040503050406030204" pitchFamily="18" charset="0"/>
                <a:cs typeface="Bookman Old Style" panose="02050604050505020204" charset="0"/>
                <a:sym typeface="Wingdings" panose="05000000000000000000" pitchFamily="2" charset="2"/>
              </a:rPr>
              <a:t>3. Faktor Kompetitif ( Jumlah dan kekuatan pemasok perusahaan, konsumen dan perusaaan pesaing).</a:t>
            </a:r>
            <a:endParaRPr lang="en-US" altLang="en-US" sz="2500" dirty="0">
              <a:solidFill>
                <a:schemeClr val="tx1"/>
              </a:solidFill>
              <a:latin typeface="Bookman Old Style" panose="02050604050505020204" charset="0"/>
              <a:ea typeface="Cambria" panose="02040503050406030204" pitchFamily="18" charset="0"/>
              <a:cs typeface="Bookman Old Style" panose="02050604050505020204" charset="0"/>
              <a:sym typeface="Wingdings" panose="05000000000000000000" pitchFamily="2" charset="2"/>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p:nvPr/>
        </p:nvSpPr>
        <p:spPr>
          <a:xfrm>
            <a:off x="232410" y="674370"/>
            <a:ext cx="7075805" cy="53467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buFont typeface="Arial" panose="020B0604020202020204" pitchFamily="34" charset="0"/>
            </a:pPr>
            <a:r>
              <a:rPr lang="en-US" altLang="id-ID" sz="3400" dirty="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Sejarah CISG</a:t>
            </a:r>
            <a:endParaRPr lang="en-US" altLang="id-ID" sz="3400" dirty="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buFont typeface="Arial" panose="020B0604020202020204" pitchFamily="34" charset="0"/>
            </a:pPr>
            <a:r>
              <a:rPr lang="en-US" altLang="id-ID" dirty="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CISG berlaku sejak 1 Januari 1988 merupakan perjanjian multilateral yang melibatkan banyak negara .</a:t>
            </a:r>
            <a:endParaRPr lang="en-US" altLang="id-ID" dirty="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buFont typeface="Arial" panose="020B0604020202020204" pitchFamily="34" charset="0"/>
            </a:pPr>
            <a:endParaRPr lang="en-US" altLang="id-ID" dirty="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buFont typeface="Arial" panose="020B0604020202020204" pitchFamily="34" charset="0"/>
            </a:pPr>
            <a:r>
              <a:rPr lang="en-US" altLang="id-ID" dirty="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Secara historis, rencana pembentukan perjanjian ini timbul sejak tahun 1930 saat International Institute for the Unification of Private Law atau UNIDROIT dibentuk di Roma.</a:t>
            </a:r>
            <a:endParaRPr lang="en-US" altLang="id-ID" dirty="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pic>
        <p:nvPicPr>
          <p:cNvPr id="7" name="Picture 6"/>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a:xfrm>
            <a:off x="7380312" y="1376771"/>
            <a:ext cx="1512168" cy="2052789"/>
          </a:xfrm>
          <a:prstGeom prst="rect">
            <a:avLst/>
          </a:prstGeom>
        </p:spPr>
      </p:pic>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25450" y="807085"/>
            <a:ext cx="8239125" cy="5333365"/>
          </a:xfrm>
        </p:spPr>
        <p:txBody>
          <a:bodyPr>
            <a:scene3d>
              <a:camera prst="orthographicFront"/>
              <a:lightRig rig="threePt" dir="t"/>
            </a:scene3d>
          </a:bodyPr>
          <a:p>
            <a:pPr algn="just"/>
            <a:r>
              <a:rPr lang="en-US" sz="24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Berawal dari Konfrensi di DenHag dan dibuat lah draft yang sudah di revisi pada tahun 1956. Sebagai tindak lanjut, pada tahun 1964 diadakan Konfrensi Diplomatik di Hague yang membahas pembentukan:</a:t>
            </a:r>
            <a:endParaRPr lang="en-US" sz="24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sz="24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1. Unifirom Law on the International Sale of Goods (ULIS)</a:t>
            </a:r>
            <a:endParaRPr lang="en-US" sz="24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sz="24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2. Uniform Law on the Formation of Contracts for the International Sale of Goods (ULFC).</a:t>
            </a:r>
            <a:endParaRPr lang="en-US" sz="24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endParaRPr lang="en-US" sz="24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sz="24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Dikarenakan kesepakatan ini lebih di dominasi oleh hukum Eropa Barat, maka di sesuaikan oleh CISG.</a:t>
            </a:r>
            <a:endParaRPr lang="en-US" sz="24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p:nvPr/>
        </p:nvSpPr>
        <p:spPr>
          <a:xfrm>
            <a:off x="909320" y="608965"/>
            <a:ext cx="7994015" cy="577024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r>
              <a:rPr lang="en-US" altLang="id-ID" sz="2600" dirty="0">
                <a:ln w="22225">
                  <a:solidFill>
                    <a:schemeClr val="accent2"/>
                  </a:solidFill>
                  <a:prstDash val="solid"/>
                </a:ln>
                <a:solidFill>
                  <a:schemeClr val="accent2">
                    <a:lumMod val="40000"/>
                    <a:lumOff val="60000"/>
                  </a:schemeClr>
                </a:solidFill>
                <a:effectLst/>
                <a:latin typeface="Cambria" panose="02040503050406030204" pitchFamily="18" charset="0"/>
                <a:cs typeface="Arial" panose="020B0604020202020204" pitchFamily="34" charset="0"/>
              </a:rPr>
              <a:t>Pertimbangan Pentingnya Unifikasi Hukum di Bidang Penjualan Barang Internasional.</a:t>
            </a:r>
            <a:endParaRPr lang="en-US" altLang="id-ID" sz="2600" dirty="0">
              <a:ln w="22225">
                <a:solidFill>
                  <a:schemeClr val="accent2"/>
                </a:solidFill>
                <a:prstDash val="solid"/>
              </a:ln>
              <a:solidFill>
                <a:schemeClr val="accent2">
                  <a:lumMod val="40000"/>
                  <a:lumOff val="60000"/>
                </a:schemeClr>
              </a:solidFill>
              <a:effectLst/>
              <a:latin typeface="Cambria" panose="02040503050406030204" pitchFamily="18" charset="0"/>
              <a:cs typeface="Arial" panose="020B0604020202020204" pitchFamily="34" charset="0"/>
            </a:endParaRPr>
          </a:p>
          <a:p>
            <a:pPr algn="just"/>
            <a:endParaRPr lang="en-US" altLang="id-ID" sz="2600" dirty="0">
              <a:ln w="22225">
                <a:solidFill>
                  <a:schemeClr val="accent2"/>
                </a:solidFill>
                <a:prstDash val="solid"/>
              </a:ln>
              <a:solidFill>
                <a:schemeClr val="accent2">
                  <a:lumMod val="40000"/>
                  <a:lumOff val="60000"/>
                </a:schemeClr>
              </a:solidFill>
              <a:effectLst/>
              <a:latin typeface="Cambria" panose="02040503050406030204" pitchFamily="18" charset="0"/>
              <a:cs typeface="Arial" panose="020B0604020202020204" pitchFamily="34" charset="0"/>
            </a:endParaRPr>
          </a:p>
          <a:p>
            <a:pPr algn="just"/>
            <a:r>
              <a:rPr lang="en-US" altLang="id-ID" sz="2600" dirty="0">
                <a:solidFill>
                  <a:schemeClr val="tx1"/>
                </a:solidFill>
                <a:effectLst>
                  <a:outerShdw blurRad="38100" dist="19050" dir="2700000" algn="tl" rotWithShape="0">
                    <a:schemeClr val="dk1">
                      <a:alpha val="40000"/>
                    </a:schemeClr>
                  </a:outerShdw>
                </a:effectLst>
                <a:latin typeface="Cambria" panose="02040503050406030204" pitchFamily="18" charset="0"/>
                <a:cs typeface="Arial" panose="020B0604020202020204" pitchFamily="34" charset="0"/>
              </a:rPr>
              <a:t>Dikarenakan resiko pengiriman barang antar negara yang sangat besar, seperti jarak, perbedaan negara dan sistem hukum. Yang mengakibatkan keselamatan barang yang diangkut, maka diperlukan standarisasi pertimbangan peraturan dan pembentukan kontrak internasional.</a:t>
            </a:r>
            <a:endParaRPr lang="en-US" altLang="id-ID" sz="2600" dirty="0">
              <a:solidFill>
                <a:schemeClr val="tx1"/>
              </a:solidFill>
              <a:effectLst>
                <a:outerShdw blurRad="38100" dist="19050" dir="2700000" algn="tl" rotWithShape="0">
                  <a:schemeClr val="dk1">
                    <a:alpha val="40000"/>
                  </a:schemeClr>
                </a:outerShdw>
              </a:effectLst>
              <a:latin typeface="Cambria" panose="02040503050406030204" pitchFamily="18" charset="0"/>
              <a:cs typeface="Arial" panose="020B0604020202020204" pitchFamily="34" charset="0"/>
            </a:endParaRPr>
          </a:p>
        </p:txBody>
      </p:sp>
      <p:pic>
        <p:nvPicPr>
          <p:cNvPr id="10" name="Picture 9"/>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5013325"/>
            <a:ext cx="1099185" cy="1607185"/>
          </a:xfrm>
          <a:prstGeom prst="rect">
            <a:avLst/>
          </a:prstGeom>
        </p:spPr>
      </p:pic>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91795" y="624205"/>
            <a:ext cx="8361045" cy="5620385"/>
          </a:xfrm>
        </p:spPr>
        <p:txBody>
          <a:bodyPr>
            <a:scene3d>
              <a:camera prst="orthographicFront"/>
              <a:lightRig rig="threePt" dir="t"/>
            </a:scene3d>
          </a:bodyPr>
          <a:p>
            <a:pPr algn="ctr"/>
            <a:endParaRPr lang="en-US" sz="36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ctr"/>
            <a:r>
              <a:rPr lang="en-US" sz="36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Hal ini yang mendorong terbentuknya CISG yang dinegoisasikan melalui konfrensi antar negara di bawah koordinasi UNCITRAL, sebuah komisi khusus di Bidang Perdagangan yang bernaung di bawah PBB.</a:t>
            </a:r>
            <a:endParaRPr lang="en-US" sz="36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3552</Words>
  <Application>WPS Presentation</Application>
  <PresentationFormat>On-screen Show (4:3)</PresentationFormat>
  <Paragraphs>58</Paragraphs>
  <Slides>11</Slides>
  <Notes>5</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11</vt:i4>
      </vt:variant>
    </vt:vector>
  </HeadingPairs>
  <TitlesOfParts>
    <vt:vector size="26" baseType="lpstr">
      <vt:lpstr>Arial</vt:lpstr>
      <vt:lpstr>SimSun</vt:lpstr>
      <vt:lpstr>Wingdings</vt:lpstr>
      <vt:lpstr>Calibri</vt:lpstr>
      <vt:lpstr>Times New Roman</vt:lpstr>
      <vt:lpstr>Cambria</vt:lpstr>
      <vt:lpstr>Bookman Old Style</vt:lpstr>
      <vt:lpstr>Tahoma</vt:lpstr>
      <vt:lpstr>Courier New</vt:lpstr>
      <vt:lpstr>Microsoft YaHei</vt:lpstr>
      <vt:lpstr>Arial Unicode MS</vt:lpstr>
      <vt:lpstr>Book Antiqua</vt:lpstr>
      <vt:lpstr>STHupo</vt:lpstr>
      <vt:lpstr>Wingdings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ines septia</cp:lastModifiedBy>
  <cp:revision>532</cp:revision>
  <cp:lastPrinted>2017-08-29T02:54:00Z</cp:lastPrinted>
  <dcterms:created xsi:type="dcterms:W3CDTF">2010-04-18T12:06:00Z</dcterms:created>
  <dcterms:modified xsi:type="dcterms:W3CDTF">2025-10-22T01:08:44Z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D43F698B73E349759D2FC07D25A067B1_12</vt:lpwstr>
  </property>
  <property fmtid="{D5CDD505-2E9C-101B-9397-08002B2CF9AE}" pid="3" name="KSOProductBuildVer">
    <vt:lpwstr>1033-12.2.0.21931</vt:lpwstr>
  </property>
</Properties>
</file>