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256" r:id="rId3"/>
    <p:sldId id="426" r:id="rId5"/>
    <p:sldId id="414" r:id="rId6"/>
    <p:sldId id="415" r:id="rId7"/>
    <p:sldId id="416" r:id="rId8"/>
    <p:sldId id="417" r:id="rId9"/>
    <p:sldId id="419" r:id="rId10"/>
    <p:sldId id="420" r:id="rId11"/>
    <p:sldId id="421" r:id="rId12"/>
    <p:sldId id="422" r:id="rId13"/>
    <p:sldId id="300" r:id="rId14"/>
  </p:sldIdLst>
  <p:sldSz cx="9144000" cy="6858000" type="screen4x3"/>
  <p:notesSz cx="7045325" cy="9345295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7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67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53"/>
        <p:guide pos="22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gs" Target="tags/tag2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15068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Financial Technology Syariah Pertemuan Ke 4 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 b="1">
                <a:solidFill>
                  <a:schemeClr val="tx1"/>
                </a:solidFill>
              </a:rPr>
              <a:t>Kisah Sukses Fintech Syariah di Indonesia</a:t>
            </a:r>
            <a:endParaRPr lang="en-US" altLang="en-US" sz="2100" b="1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100" b="1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100">
                <a:solidFill>
                  <a:schemeClr val="tx1"/>
                </a:solidFill>
              </a:rPr>
              <a:t>Amartha Syariah: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Model: P2P Lending Syariah fokus pada pembiayaan UMKM di pedesaan (inklusif).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Dampak: Memberdayakan wanita pengusaha mikro, menciptakan pemerataan ekonomi.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100">
                <a:solidFill>
                  <a:schemeClr val="tx1"/>
                </a:solidFill>
              </a:rPr>
              <a:t>ALAMI: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Model: P2P Financing Syariah berbasis modal kerja (invoice financing).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Capaian: Menjadi salah satu fintech syariah terbesar, fokus pada digitalisasi pembiayaan yang efisien.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100">
                <a:solidFill>
                  <a:schemeClr val="tx1"/>
                </a:solidFill>
              </a:rPr>
              <a:t>Ini menunjukkan bahwa Fintech Syariah efektif menjembatani gap antara ketersediaan modal dan kebutuhan pelaku usaha kecil.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31595" y="2420620"/>
            <a:ext cx="6400800" cy="1752600"/>
          </a:xfrm>
        </p:spPr>
        <p:txBody>
          <a:bodyPr/>
          <a:p>
            <a:r>
              <a:rPr lang="en-US" altLang="en-US" sz="3500">
                <a:solidFill>
                  <a:schemeClr val="tx1"/>
                </a:solidFill>
              </a:rPr>
              <a:t>Apa Itu Fintech Syariah?</a:t>
            </a:r>
            <a:endParaRPr lang="en-US" altLang="en-US" sz="35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fontScale="90000" lnSpcReduction="20000"/>
          </a:bodyPr>
          <a:p>
            <a:pPr marL="457200" indent="-457200" algn="just">
              <a:buFont typeface="Wingdings" panose="05000000000000000000" charset="0"/>
              <a:buChar char="Ø"/>
            </a:pPr>
            <a:r>
              <a:rPr lang="en-US" altLang="en-US" sz="2625">
                <a:solidFill>
                  <a:schemeClr val="tx1"/>
                </a:solidFill>
              </a:rPr>
              <a:t>Fintech: Penggunaan teknologi untuk memfasilitasi dan mengoptimalkan layanan keuangan.</a:t>
            </a:r>
            <a:endParaRPr lang="en-US" altLang="en-US" sz="262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625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Char char="Ø"/>
            </a:pPr>
            <a:r>
              <a:rPr lang="en-US" altLang="en-US" sz="2625">
                <a:solidFill>
                  <a:schemeClr val="tx1"/>
                </a:solidFill>
              </a:rPr>
              <a:t>Fintech Syariah: Layanan Fintech yang operasinya wajib berlandaskan Prinsip Syariah Islam dan diawasi oleh Dewan Pengawas Syariah (DPS).</a:t>
            </a:r>
            <a:endParaRPr lang="en-US" altLang="en-US" sz="262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62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625">
                <a:solidFill>
                  <a:schemeClr val="tx1"/>
                </a:solidFill>
              </a:rPr>
              <a:t>Landasan Utama (Larangan):</a:t>
            </a:r>
            <a:endParaRPr lang="en-US" altLang="en-US" sz="2625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Riba: Larangan terhadap bunga atau pertukaran nilai yang tidak seimbang (eksploitatif).</a:t>
            </a:r>
            <a:endParaRPr lang="en-US" altLang="en-US" sz="2625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Gharar: Larangan terhadap ketidak jelasan atau ketidak pastian yang berlebihan dalam akad.</a:t>
            </a:r>
            <a:endParaRPr lang="en-US" altLang="en-US" sz="2625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Maysir: Larangan terhadap segala bentuk spekulasi atau perjudian.</a:t>
            </a:r>
            <a:endParaRPr lang="en-US" altLang="en-US" sz="262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62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625">
                <a:solidFill>
                  <a:schemeClr val="tx1"/>
                </a:solidFill>
              </a:rPr>
              <a:t>Perbedaan mendasar terletak pada akad dan etika transaksinya.</a:t>
            </a:r>
            <a:endParaRPr lang="en-US" altLang="en-US" sz="2625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310880" cy="5604510"/>
          </a:xfrm>
        </p:spPr>
        <p:txBody>
          <a:bodyPr>
            <a:noAutofit/>
          </a:bodyPr>
          <a:p>
            <a:pPr algn="ctr"/>
            <a:r>
              <a:rPr lang="en-US" altLang="en-US" sz="2400" b="1">
                <a:solidFill>
                  <a:schemeClr val="tx1"/>
                </a:solidFill>
              </a:rPr>
              <a:t>Pilar dan Contoh Layanan</a:t>
            </a:r>
            <a:endParaRPr lang="en-US" altLang="en-US" sz="2400" b="1">
              <a:solidFill>
                <a:schemeClr val="tx1"/>
              </a:solidFill>
            </a:endParaRPr>
          </a:p>
          <a:p>
            <a:pPr algn="ctr"/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P2P Lending/Pembiayaan Syariah: Menghubungkan investor dengan UMKM.</a:t>
            </a:r>
            <a:endParaRPr lang="en-US" altLang="en-US" sz="2000">
              <a:solidFill>
                <a:schemeClr val="tx1"/>
              </a:solidFill>
            </a:endParaRPr>
          </a:p>
          <a:p>
            <a:pPr marL="969010" indent="-494030" algn="just" defTabSz="914400">
              <a:buFont typeface="Arial" panose="020B0604020202020204" pitchFamily="34" charset="0"/>
              <a:buChar char="•"/>
              <a:tabLst>
                <a:tab pos="805815" algn="l"/>
              </a:tabLst>
            </a:pPr>
            <a:r>
              <a:rPr lang="en-US" altLang="en-US" sz="2000">
                <a:solidFill>
                  <a:schemeClr val="tx1"/>
                </a:solidFill>
              </a:rPr>
              <a:t>Akad: Mudharabah (bagi hasil) atau Musyarakah (kerjasama).</a:t>
            </a:r>
            <a:endParaRPr lang="en-US" altLang="en-US" sz="2000">
              <a:solidFill>
                <a:schemeClr val="tx1"/>
              </a:solidFill>
            </a:endParaRPr>
          </a:p>
          <a:p>
            <a:pPr marL="969010" indent="-494030" algn="just" defTabSz="914400">
              <a:buFont typeface="Arial" panose="020B0604020202020204" pitchFamily="34" charset="0"/>
              <a:buChar char="•"/>
              <a:tabLst>
                <a:tab pos="805815" algn="l"/>
              </a:tabLst>
            </a:pPr>
            <a:r>
              <a:rPr lang="en-US" altLang="en-US" sz="2000">
                <a:solidFill>
                  <a:schemeClr val="tx1"/>
                </a:solidFill>
              </a:rPr>
              <a:t>Contoh: ALAMI, Dana Syariah.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/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2"/>
            </a:pPr>
            <a:r>
              <a:rPr lang="en-US" altLang="en-US" sz="2000">
                <a:solidFill>
                  <a:schemeClr val="tx1"/>
                </a:solidFill>
              </a:rPr>
              <a:t>Investasi dan Pasar Modal Syariah: Memfasilitasi investasi pada aset halal.</a:t>
            </a:r>
            <a:endParaRPr lang="en-US" altLang="en-US" sz="2000">
              <a:solidFill>
                <a:schemeClr val="tx1"/>
              </a:solidFill>
            </a:endParaRPr>
          </a:p>
          <a:p>
            <a:pPr marL="1008380" indent="-494665" algn="just" defTabSz="914400">
              <a:buFont typeface="Arial" panose="020B0604020202020204" pitchFamily="34" charset="0"/>
              <a:buChar char="•"/>
              <a:tabLst>
                <a:tab pos="984885" algn="l"/>
              </a:tabLst>
            </a:pPr>
            <a:r>
              <a:rPr lang="en-US" altLang="en-US" sz="2000">
                <a:solidFill>
                  <a:schemeClr val="tx1"/>
                </a:solidFill>
              </a:rPr>
              <a:t>Contoh: Reksa Dana Syariah digital, Sukuk ritel digital.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/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en-US" altLang="en-US" sz="2000">
                <a:solidFill>
                  <a:schemeClr val="tx1"/>
                </a:solidFill>
              </a:rPr>
              <a:t>Keuangan Sosial Syariah: Mempermudah penyaluran dana ZISWAF.</a:t>
            </a:r>
            <a:endParaRPr lang="en-US" altLang="en-US" sz="2000">
              <a:solidFill>
                <a:schemeClr val="tx1"/>
              </a:solidFill>
            </a:endParaRPr>
          </a:p>
          <a:p>
            <a:pPr marL="1008380" indent="-507365" algn="just" defTabSz="914400">
              <a:buFont typeface="Arial" panose="020B0604020202020204" pitchFamily="34" charset="0"/>
              <a:buChar char="•"/>
              <a:tabLst>
                <a:tab pos="1074420" algn="l"/>
              </a:tabLst>
            </a:pPr>
            <a:r>
              <a:rPr lang="en-US" altLang="en-US" sz="2000">
                <a:solidFill>
                  <a:schemeClr val="tx1"/>
                </a:solidFill>
              </a:rPr>
              <a:t>Contoh: Platform wakaf dan donasi digital.</a:t>
            </a:r>
            <a:endParaRPr lang="en-US" altLang="en-US" sz="2000">
              <a:solidFill>
                <a:schemeClr val="tx1"/>
              </a:solidFill>
            </a:endParaRPr>
          </a:p>
          <a:p>
            <a:pPr marL="501015" algn="just" defTabSz="914400">
              <a:buFont typeface="Arial" panose="020B0604020202020204" pitchFamily="34" charset="0"/>
              <a:tabLst>
                <a:tab pos="1074420" algn="l"/>
              </a:tabLst>
            </a:pPr>
            <a:endParaRPr lang="en-US" altLang="en-US" sz="2000">
              <a:solidFill>
                <a:schemeClr val="tx1"/>
              </a:solidFill>
            </a:endParaRPr>
          </a:p>
          <a:p>
            <a:pPr marL="19050" indent="635" algn="just" defTabSz="914400">
              <a:buFont typeface="Arial" panose="020B0604020202020204" pitchFamily="34" charset="0"/>
              <a:tabLst>
                <a:tab pos="1074420" algn="l"/>
              </a:tabLst>
            </a:pPr>
            <a:r>
              <a:rPr lang="en-US" altLang="en-US" sz="2000">
                <a:solidFill>
                  <a:schemeClr val="tx1"/>
                </a:solidFill>
              </a:rPr>
              <a:t>Perbedaan Mudharabah (Investor kasih modal, UMKM jalankan bisnis) dan Musyarakah (Investor dan UMKM sama-sama kasih modal).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fontScale="80000"/>
          </a:bodyPr>
          <a:p>
            <a:pPr algn="ctr"/>
            <a:r>
              <a:rPr lang="en-US" altLang="en-US" sz="2500" b="1">
                <a:solidFill>
                  <a:schemeClr val="tx1"/>
                </a:solidFill>
              </a:rPr>
              <a:t>Lembaga Pengatur dan Pengawas</a:t>
            </a:r>
            <a:endParaRPr lang="en-US" altLang="en-US" sz="2500" b="1">
              <a:solidFill>
                <a:schemeClr val="tx1"/>
              </a:solidFill>
            </a:endParaRPr>
          </a:p>
          <a:p>
            <a:pPr algn="ctr"/>
            <a:endParaRPr lang="en-US" altLang="en-US" sz="25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500">
                <a:solidFill>
                  <a:schemeClr val="tx1"/>
                </a:solidFill>
              </a:rPr>
              <a:t>Otoritas Jasa Keuangan (OJK):</a:t>
            </a:r>
            <a:endParaRPr lang="en-US" altLang="en-US" sz="2500">
              <a:solidFill>
                <a:schemeClr val="tx1"/>
              </a:solidFill>
            </a:endParaRPr>
          </a:p>
          <a:p>
            <a:pPr marL="890905" indent="-40322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</a:rPr>
              <a:t>Fungsi: Mengawasi aspek legal, keamanan siber, dan perlindungan konsumen.</a:t>
            </a:r>
            <a:endParaRPr lang="en-US" altLang="en-US" sz="2500">
              <a:solidFill>
                <a:schemeClr val="tx1"/>
              </a:solidFill>
            </a:endParaRPr>
          </a:p>
          <a:p>
            <a:pPr marL="890905" indent="-40322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</a:rPr>
              <a:t>Regulasi: POJK No. 10/POJK.05/2022 tentang Layanan Pendanaan Bersama Berbasis TI (LPBBTI).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/>
            <a:endParaRPr lang="en-US" altLang="en-US" sz="25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2"/>
            </a:pPr>
            <a:r>
              <a:rPr lang="en-US" altLang="en-US" sz="2500">
                <a:solidFill>
                  <a:schemeClr val="tx1"/>
                </a:solidFill>
              </a:rPr>
              <a:t>Dewan Syariah Nasional – Majelis Ulama Indonesia (DSN-MUI):</a:t>
            </a:r>
            <a:endParaRPr lang="en-US" altLang="en-US" sz="2500">
              <a:solidFill>
                <a:schemeClr val="tx1"/>
              </a:solidFill>
            </a:endParaRPr>
          </a:p>
          <a:p>
            <a:pPr marL="916940" indent="-41592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</a:rPr>
              <a:t>Fungsi: Menetapkan Fatwa sebagai landasan hukum syariah produk.</a:t>
            </a:r>
            <a:endParaRPr lang="en-US" altLang="en-US" sz="2500">
              <a:solidFill>
                <a:schemeClr val="tx1"/>
              </a:solidFill>
            </a:endParaRPr>
          </a:p>
          <a:p>
            <a:pPr marL="916940" indent="-415925" algn="just">
              <a:buFont typeface="Wingdings" panose="05000000000000000000" charset="0"/>
              <a:buChar char="§"/>
            </a:pPr>
            <a:r>
              <a:rPr lang="en-US" altLang="en-US" sz="2500">
                <a:solidFill>
                  <a:schemeClr val="tx1"/>
                </a:solidFill>
              </a:rPr>
              <a:t>Regulasi Utama: Fatwa DSN-MUI No. 117/DSN-MUI/II/2018 tentang Pembiayaan Berbasis TI Berdasarkan Prinsip Syariah.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endParaRPr lang="en-US" altLang="en-US" sz="25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500">
                <a:solidFill>
                  <a:schemeClr val="tx1"/>
                </a:solidFill>
              </a:rPr>
              <a:t>Bahwa regulasi Fintech Syariah bersifat dual layer (ganda): Kepatuhan legal oleh OJK, Kepatuhan syariah oleh DSN-MUI.</a:t>
            </a:r>
            <a:endParaRPr lang="en-US" altLang="en-US" sz="25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09930"/>
            <a:ext cx="8469630" cy="575437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300" b="1">
                <a:solidFill>
                  <a:schemeClr val="tx1"/>
                </a:solidFill>
              </a:rPr>
              <a:t>Dewan Pengawas Syariah (DPS)</a:t>
            </a:r>
            <a:endParaRPr lang="en-US" altLang="en-US" sz="2300" b="1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Sertifikasi Syariah: Fintech Syariah wajib mengajukan permohonan agar produknya disertifikasi halal oleh DSN-MUI.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Peran DPS: Setiap perusahaan syariah wajib memiliki DPS yang ditunjuk DSN-MUI.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Tugas DPS: Mengawasi dan memberikan nasihat agar operasional, promosi, dan akad yang digunakan platform selalu selaras dengan Fatwa.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DPS adalah "mata dan telinga" DSN-MUI di dalam perusahaan, menjamin tidak ada penyimpangan dari prinsip Islam.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300" b="1">
                <a:solidFill>
                  <a:schemeClr val="tx1"/>
                </a:solidFill>
              </a:rPr>
              <a:t>Peluang Fintech Syariah di Indonesia</a:t>
            </a:r>
            <a:endParaRPr lang="en-US" altLang="en-US" sz="2300" b="1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300" b="1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300">
                <a:solidFill>
                  <a:schemeClr val="tx1"/>
                </a:solidFill>
              </a:rPr>
              <a:t>Faktor Pendukung: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Demografi: Populasi Muslim terbesar di dunia (&gt;87%), menciptakan captive market yang kuat.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Inklusi Keuangan: Sekitar 49% penduduk dewasa masih unbanked atau underbanked, membuka peluang bagi akses pembiayaan halal.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300">
                <a:solidFill>
                  <a:schemeClr val="tx1"/>
                </a:solidFill>
              </a:rPr>
              <a:t>Adopsi Digital: Pertumbuhan pengguna internet dan smartphone yang masif (lebih dari 200 juta pengguna).</a:t>
            </a:r>
            <a:endParaRPr lang="en-US" altLang="en-US" sz="23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300">
                <a:solidFill>
                  <a:schemeClr val="tx1"/>
                </a:solidFill>
              </a:rPr>
              <a:t>Fintech Syariah bisa menjadi solusi pembiayaan bagi UMKM yang selama ini kesulitan akses ke perbankan konvensional karena faktor bunga/agunan.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400" b="1">
                <a:solidFill>
                  <a:schemeClr val="tx1"/>
                </a:solidFill>
              </a:rPr>
              <a:t>Manfaat dan Dampak Positif</a:t>
            </a:r>
            <a:endParaRPr lang="en-US" altLang="en-US" sz="2400" b="1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Dampak Utama: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Keadilan Ekonomi: Mengalihkan praktik dari riba ke bagi hasil, sehingga risiko dan keuntungan dibagi bersama (lebih adil).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Pemerataan: Akses pembiayaan lebih mudah, cepat, dan transparan, mendorong pertumbuhan UMKM.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Optimalisasi Sosial: Memudahkan dan meningkatkan efisiensi pengumpulan serta penyaluran dan.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Bahwa sistem bagi hasil lebih tahan terhadap krisis karena risiko ditanggung bersama.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Tantangan dan Proyeksi Masa Depan</a:t>
            </a:r>
            <a:endParaRPr lang="en-US" altLang="en-US" sz="24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Tantangan: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Literasi Ganda: Rendahnya pemahaman publik tentang mekanisme digital dan prinsip syariah.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Infrastruktur: Isu keamanan siber dan perlindungan data yang krusial.</a:t>
            </a:r>
            <a:endParaRPr lang="en-US" altLang="en-US" sz="24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>
                <a:solidFill>
                  <a:schemeClr val="tx1"/>
                </a:solidFill>
              </a:rPr>
              <a:t>Regulasi: Kebutuhan akan regulasi yang adaptif dan pro-inovasi.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Proyeksi: Fintech Syariah akan terus berkembang pesat, khususnya di segmen P2P Lending, menjadi jembatan utama antara teknologi modern dan nilai-nilai etika Islam di Indonesia.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4086</Words>
  <Application>WPS Presentation</Application>
  <PresentationFormat>On-screen Show (4:3)</PresentationFormat>
  <Paragraphs>94</Paragraphs>
  <Slides>11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528</cp:revision>
  <cp:lastPrinted>2017-08-29T02:54:00Z</cp:lastPrinted>
  <dcterms:created xsi:type="dcterms:W3CDTF">2010-04-18T12:06:00Z</dcterms:created>
  <dcterms:modified xsi:type="dcterms:W3CDTF">2025-10-22T21:13:44Z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1033-12.2.0.23131</vt:lpwstr>
  </property>
</Properties>
</file>