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Lst>
  <p:sldSz cy="6858000" cx="12192000"/>
  <p:notesSz cx="6858000" cy="9144000"/>
  <p:embeddedFontLst>
    <p:embeddedFont>
      <p:font typeface="Poppins"/>
      <p:regular r:id="rId75"/>
      <p:bold r:id="rId76"/>
      <p:italic r:id="rId77"/>
      <p:boldItalic r:id="rId78"/>
    </p:embeddedFont>
    <p:embeddedFont>
      <p:font typeface="Tahoma"/>
      <p:regular r:id="rId79"/>
      <p:bold r:id="rId80"/>
    </p:embeddedFont>
    <p:embeddedFont>
      <p:font typeface="Poppins SemiBold"/>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85" roundtripDataSignature="AMtx7mimYN4J4td527YFYhKhWIsvUmOa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C2B481-2846-48D1-A7D7-D5AA9427325B}">
  <a:tblStyle styleId="{FCC2B481-2846-48D1-A7D7-D5AA9427325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PoppinsSemiBold-boldItalic.fntdata"/><Relationship Id="rId83" Type="http://schemas.openxmlformats.org/officeDocument/2006/relationships/font" Target="fonts/PoppinsSemiBold-italic.fntdata"/><Relationship Id="rId42" Type="http://schemas.openxmlformats.org/officeDocument/2006/relationships/slide" Target="slides/slide34.xml"/><Relationship Id="rId41" Type="http://schemas.openxmlformats.org/officeDocument/2006/relationships/slide" Target="slides/slide33.xml"/><Relationship Id="rId85" Type="http://customschemas.google.com/relationships/presentationmetadata" Target="metadata"/><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Tahoma-bold.fntdata"/><Relationship Id="rId82" Type="http://schemas.openxmlformats.org/officeDocument/2006/relationships/font" Target="fonts/PoppinsSemiBold-bold.fntdata"/><Relationship Id="rId81" Type="http://schemas.openxmlformats.org/officeDocument/2006/relationships/font" Target="fonts/Poppins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font" Target="fonts/Poppins-regular.fntdata"/><Relationship Id="rId30" Type="http://schemas.openxmlformats.org/officeDocument/2006/relationships/slide" Target="slides/slide22.xml"/><Relationship Id="rId74" Type="http://schemas.openxmlformats.org/officeDocument/2006/relationships/slide" Target="slides/slide66.xml"/><Relationship Id="rId33" Type="http://schemas.openxmlformats.org/officeDocument/2006/relationships/slide" Target="slides/slide25.xml"/><Relationship Id="rId77" Type="http://schemas.openxmlformats.org/officeDocument/2006/relationships/font" Target="fonts/Poppins-italic.fntdata"/><Relationship Id="rId32" Type="http://schemas.openxmlformats.org/officeDocument/2006/relationships/slide" Target="slides/slide24.xml"/><Relationship Id="rId76" Type="http://schemas.openxmlformats.org/officeDocument/2006/relationships/font" Target="fonts/Poppins-bold.fntdata"/><Relationship Id="rId35" Type="http://schemas.openxmlformats.org/officeDocument/2006/relationships/slide" Target="slides/slide27.xml"/><Relationship Id="rId79" Type="http://schemas.openxmlformats.org/officeDocument/2006/relationships/font" Target="fonts/Tahoma-regular.fntdata"/><Relationship Id="rId34" Type="http://schemas.openxmlformats.org/officeDocument/2006/relationships/slide" Target="slides/slide26.xml"/><Relationship Id="rId78" Type="http://schemas.openxmlformats.org/officeDocument/2006/relationships/font" Target="fonts/Poppins-boldItalic.fntdata"/><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fc72175d5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32fc72175d5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57" name="Google Shape;25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66" name="Google Shape;26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77" name="Google Shape;27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87" name="Google Shape;28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99" name="Google Shape;29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10" name="Google Shape;31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19" name="Google Shape;31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28" name="Google Shape;32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38" name="Google Shape;33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48" name="Google Shape;34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fc72175d5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32fc72175d5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59" name="Google Shape;35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68" name="Google Shape;36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78" name="Google Shape;37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87" name="Google Shape;387;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98" name="Google Shape;39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10" name="Google Shape;41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19" name="Google Shape;419;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28" name="Google Shape;42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39" name="Google Shape;43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50" name="Google Shape;450;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59" name="Google Shape;45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68" name="Google Shape;46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80" name="Google Shape;480;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89" name="Google Shape;489;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99" name="Google Shape;499;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10" name="Google Shape;510;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19" name="Google Shape;519;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29" name="Google Shape;529;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38" name="Google Shape;538;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47" name="Google Shape;547;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03" name="Google Shape;20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56" name="Google Shape;556;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65" name="Google Shape;565;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74" name="Google Shape;574;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87" name="Google Shape;587;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96" name="Google Shape;596;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08" name="Google Shape;608;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17" name="Google Shape;617;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29" name="Google Shape;629;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38" name="Google Shape;638;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Lompatan sebenarnya tidak termasuk dalam struktur control, tetapi turut digunakan juga pada struktur control percabangan dan perulangan untuk melompati / berpindah dari suatu bagian program/percabangan/perulangan.</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00">
              <a:latin typeface="Calibri"/>
              <a:ea typeface="Calibri"/>
              <a:cs typeface="Calibri"/>
              <a:sym typeface="Calibri"/>
            </a:endParaRPr>
          </a:p>
        </p:txBody>
      </p:sp>
      <p:sp>
        <p:nvSpPr>
          <p:cNvPr id="650" name="Google Shape;650;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12" name="Google Shape;21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59" name="Google Shape;659;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68" name="Google Shape;668;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77" name="Google Shape;677;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86" name="Google Shape;686;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96" name="Google Shape;696;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05" name="Google Shape;705;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14" name="Google Shape;714;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23" name="Google Shape;723;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34" name="Google Shape;734;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43" name="Google Shape;743;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21" name="Google Shape;22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3" name="Google Shape;753;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60" name="Google Shape;760;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69" name="Google Shape;769;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78" name="Google Shape;778;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87" name="Google Shape;787;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3" name="Google Shape;803;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33fd59ddd6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12" name="Google Shape;812;g333fd59ddd6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32" name="Google Shape;23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48" name="Google Shape;24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 Id="rId3"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bdf8fd2cd8_12_4"/>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2bdf8fd2cd8_12_4"/>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bdf8fd2cd8_12_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g2bdf8fd2cd8_12_36"/>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50" name="Google Shape;50;g2bdf8fd2cd8_12_3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g2bdf8fd2cd8_12_39"/>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3" name="Google Shape;53;g2bdf8fd2cd8_12_39"/>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4" name="Google Shape;54;g2bdf8fd2cd8_12_3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g2bdf8fd2cd8_12_4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7" name="Shape 67"/>
        <p:cNvGrpSpPr/>
        <p:nvPr/>
      </p:nvGrpSpPr>
      <p:grpSpPr>
        <a:xfrm>
          <a:off x="0" y="0"/>
          <a:ext cx="0" cy="0"/>
          <a:chOff x="0" y="0"/>
          <a:chExt cx="0" cy="0"/>
        </a:xfrm>
      </p:grpSpPr>
      <p:sp>
        <p:nvSpPr>
          <p:cNvPr id="68" name="Google Shape;68;g32fc72175d5_0_12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32fc72175d5_0_12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32fc72175d5_0_12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32fc72175d5_0_12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32fc72175d5_0_12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g32fc72175d5_0_12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 name="Google Shape;74;g32fc72175d5_0_12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5" name="Google Shape;75;g32fc72175d5_0_12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76" name="Google Shape;76;g32fc72175d5_0_12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g32fc72175d5_0_13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g32fc72175d5_0_13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0" name="Google Shape;80;g32fc72175d5_0_138"/>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81" name="Google Shape;81;g32fc72175d5_0_138"/>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82" name="Google Shape;82;g32fc72175d5_0_13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32fc72175d5_0_13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g32fc72175d5_0_13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g32fc72175d5_0_13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32fc72175d5_0_13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7" name="Shape 87"/>
        <p:cNvGrpSpPr/>
        <p:nvPr/>
      </p:nvGrpSpPr>
      <p:grpSpPr>
        <a:xfrm>
          <a:off x="0" y="0"/>
          <a:ext cx="0" cy="0"/>
          <a:chOff x="0" y="0"/>
          <a:chExt cx="0" cy="0"/>
        </a:xfrm>
      </p:grpSpPr>
      <p:sp>
        <p:nvSpPr>
          <p:cNvPr id="88" name="Google Shape;88;g32fc72175d5_0_14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g32fc72175d5_0_148"/>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0" name="Google Shape;90;g32fc72175d5_0_148"/>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g32fc72175d5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2fc72175d5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32fc72175d5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4" name="Shape 94"/>
        <p:cNvGrpSpPr/>
        <p:nvPr/>
      </p:nvGrpSpPr>
      <p:grpSpPr>
        <a:xfrm>
          <a:off x="0" y="0"/>
          <a:ext cx="0" cy="0"/>
          <a:chOff x="0" y="0"/>
          <a:chExt cx="0" cy="0"/>
        </a:xfrm>
      </p:grpSpPr>
      <p:sp>
        <p:nvSpPr>
          <p:cNvPr id="95" name="Google Shape;95;g32fc72175d5_0_15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2fc72175d5_0_15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32fc72175d5_0_15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32fc72175d5_0_15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id="100" name="Google Shape;100;g32fc72175d5_0_1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1" name="Google Shape;101;g32fc72175d5_0_160"/>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g32fc72175d5_0_16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32fc72175d5_0_16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32fc72175d5_0_16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08" name="Shape 108"/>
        <p:cNvGrpSpPr/>
        <p:nvPr/>
      </p:nvGrpSpPr>
      <p:grpSpPr>
        <a:xfrm>
          <a:off x="0" y="0"/>
          <a:ext cx="0" cy="0"/>
          <a:chOff x="0" y="0"/>
          <a:chExt cx="0" cy="0"/>
        </a:xfrm>
      </p:grpSpPr>
      <p:sp>
        <p:nvSpPr>
          <p:cNvPr id="109" name="Google Shape;109;g333fd59ddd6_0_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10" name="Shape 110"/>
        <p:cNvGrpSpPr/>
        <p:nvPr/>
      </p:nvGrpSpPr>
      <p:grpSpPr>
        <a:xfrm>
          <a:off x="0" y="0"/>
          <a:ext cx="0" cy="0"/>
          <a:chOff x="0" y="0"/>
          <a:chExt cx="0" cy="0"/>
        </a:xfrm>
      </p:grpSpPr>
      <p:sp>
        <p:nvSpPr>
          <p:cNvPr id="111" name="Google Shape;111;g333fd59ddd6_0_77"/>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g333fd59ddd6_0_77"/>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13" name="Google Shape;113;g333fd59ddd6_0_77"/>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14" name="Google Shape;114;g333fd59ddd6_0_77"/>
          <p:cNvPicPr preferRelativeResize="0"/>
          <p:nvPr/>
        </p:nvPicPr>
        <p:blipFill rotWithShape="1">
          <a:blip r:embed="rId3">
            <a:alphaModFix/>
          </a:blip>
          <a:srcRect b="0" l="0" r="0" t="0"/>
          <a:stretch/>
        </p:blipFill>
        <p:spPr>
          <a:xfrm>
            <a:off x="76200" y="0"/>
            <a:ext cx="503681" cy="469391"/>
          </a:xfrm>
          <a:prstGeom prst="rect">
            <a:avLst/>
          </a:prstGeom>
          <a:noFill/>
          <a:ln>
            <a:noFill/>
          </a:ln>
        </p:spPr>
      </p:pic>
      <p:sp>
        <p:nvSpPr>
          <p:cNvPr id="115" name="Google Shape;115;g333fd59ddd6_0_77"/>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6" name="Google Shape;116;g333fd59ddd6_0_7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g333fd59ddd6_0_7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g333fd59ddd6_0_7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g333fd59ddd6_0_77"/>
          <p:cNvSpPr txBox="1"/>
          <p:nvPr/>
        </p:nvSpPr>
        <p:spPr>
          <a:xfrm>
            <a:off x="9486850" y="5806425"/>
            <a:ext cx="20955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rgbClr val="EFEFEF"/>
                </a:solidFill>
                <a:latin typeface="Impact"/>
                <a:ea typeface="Impact"/>
                <a:cs typeface="Impact"/>
                <a:sym typeface="Impact"/>
              </a:rPr>
              <a:t>VSGA</a:t>
            </a:r>
            <a:endParaRPr b="0" i="0" sz="65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7" name="Shape 17"/>
        <p:cNvGrpSpPr/>
        <p:nvPr/>
      </p:nvGrpSpPr>
      <p:grpSpPr>
        <a:xfrm>
          <a:off x="0" y="0"/>
          <a:ext cx="0" cy="0"/>
          <a:chOff x="0" y="0"/>
          <a:chExt cx="0" cy="0"/>
        </a:xfrm>
      </p:grpSpPr>
      <p:sp>
        <p:nvSpPr>
          <p:cNvPr id="18" name="Google Shape;18;g2bdf8fd2cd8_12_45"/>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3700"/>
              <a:buNone/>
              <a:defRPr b="1" sz="4000" cap="none"/>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 name="Google Shape;19;g2bdf8fd2cd8_12_45"/>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00"/>
              </a:spcBef>
              <a:spcAft>
                <a:spcPts val="0"/>
              </a:spcAft>
              <a:buSzPts val="2000"/>
              <a:buNone/>
              <a:defRPr sz="2000"/>
            </a:lvl1pPr>
            <a:lvl2pPr indent="-228600" lvl="1" marL="914400" algn="l">
              <a:lnSpc>
                <a:spcPct val="115000"/>
              </a:lnSpc>
              <a:spcBef>
                <a:spcPts val="360"/>
              </a:spcBef>
              <a:spcAft>
                <a:spcPts val="0"/>
              </a:spcAft>
              <a:buSzPts val="1800"/>
              <a:buNone/>
              <a:defRPr sz="1800"/>
            </a:lvl2pPr>
            <a:lvl3pPr indent="-228600" lvl="2" marL="1371600" algn="l">
              <a:lnSpc>
                <a:spcPct val="115000"/>
              </a:lnSpc>
              <a:spcBef>
                <a:spcPts val="320"/>
              </a:spcBef>
              <a:spcAft>
                <a:spcPts val="0"/>
              </a:spcAft>
              <a:buSzPts val="1600"/>
              <a:buNone/>
              <a:defRPr sz="1600"/>
            </a:lvl3pPr>
            <a:lvl4pPr indent="-228600" lvl="3" marL="1828800" algn="l">
              <a:lnSpc>
                <a:spcPct val="115000"/>
              </a:lnSpc>
              <a:spcBef>
                <a:spcPts val="280"/>
              </a:spcBef>
              <a:spcAft>
                <a:spcPts val="0"/>
              </a:spcAft>
              <a:buSzPts val="1400"/>
              <a:buNone/>
              <a:defRPr sz="1400"/>
            </a:lvl4pPr>
            <a:lvl5pPr indent="-228600" lvl="4" marL="2286000" algn="l">
              <a:lnSpc>
                <a:spcPct val="115000"/>
              </a:lnSpc>
              <a:spcBef>
                <a:spcPts val="280"/>
              </a:spcBef>
              <a:spcAft>
                <a:spcPts val="0"/>
              </a:spcAft>
              <a:buSzPts val="1400"/>
              <a:buNone/>
              <a:defRPr sz="1400"/>
            </a:lvl5pPr>
            <a:lvl6pPr indent="-228600" lvl="5" marL="2743200" algn="l">
              <a:lnSpc>
                <a:spcPct val="115000"/>
              </a:lnSpc>
              <a:spcBef>
                <a:spcPts val="280"/>
              </a:spcBef>
              <a:spcAft>
                <a:spcPts val="0"/>
              </a:spcAft>
              <a:buClr>
                <a:schemeClr val="dk1"/>
              </a:buClr>
              <a:buSzPts val="1400"/>
              <a:buFont typeface="Arial"/>
              <a:buNone/>
              <a:defRPr sz="1400"/>
            </a:lvl6pPr>
            <a:lvl7pPr indent="-228600" lvl="6" marL="3200400" algn="l">
              <a:lnSpc>
                <a:spcPct val="115000"/>
              </a:lnSpc>
              <a:spcBef>
                <a:spcPts val="280"/>
              </a:spcBef>
              <a:spcAft>
                <a:spcPts val="0"/>
              </a:spcAft>
              <a:buClr>
                <a:schemeClr val="dk1"/>
              </a:buClr>
              <a:buSzPts val="1400"/>
              <a:buFont typeface="Arial"/>
              <a:buNone/>
              <a:defRPr sz="1400"/>
            </a:lvl7pPr>
            <a:lvl8pPr indent="-228600" lvl="7" marL="3657600" algn="l">
              <a:lnSpc>
                <a:spcPct val="115000"/>
              </a:lnSpc>
              <a:spcBef>
                <a:spcPts val="280"/>
              </a:spcBef>
              <a:spcAft>
                <a:spcPts val="0"/>
              </a:spcAft>
              <a:buClr>
                <a:schemeClr val="dk1"/>
              </a:buClr>
              <a:buSzPts val="1400"/>
              <a:buFont typeface="Arial"/>
              <a:buNone/>
              <a:defRPr sz="1400"/>
            </a:lvl8pPr>
            <a:lvl9pPr indent="-228600" lvl="8" marL="4114800" algn="l">
              <a:lnSpc>
                <a:spcPct val="115000"/>
              </a:lnSpc>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g333fd59ddd6_0_87"/>
          <p:cNvSpPr txBox="1"/>
          <p:nvPr>
            <p:ph type="ctrTitle"/>
          </p:nvPr>
        </p:nvSpPr>
        <p:spPr>
          <a:xfrm>
            <a:off x="415611" y="992767"/>
            <a:ext cx="113607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122" name="Google Shape;122;g333fd59ddd6_0_8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3" name="Google Shape;123;g333fd59ddd6_0_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g333fd59ddd6_0_91"/>
          <p:cNvSpPr txBox="1"/>
          <p:nvPr>
            <p:ph type="title"/>
          </p:nvPr>
        </p:nvSpPr>
        <p:spPr>
          <a:xfrm>
            <a:off x="415600" y="2867800"/>
            <a:ext cx="11360700" cy="1122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26" name="Google Shape;126;g333fd59ddd6_0_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g333fd59ddd6_0_94"/>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9" name="Google Shape;129;g333fd59ddd6_0_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30" name="Google Shape;130;g333fd59ddd6_0_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1" name="Shape 131"/>
        <p:cNvGrpSpPr/>
        <p:nvPr/>
      </p:nvGrpSpPr>
      <p:grpSpPr>
        <a:xfrm>
          <a:off x="0" y="0"/>
          <a:ext cx="0" cy="0"/>
          <a:chOff x="0" y="0"/>
          <a:chExt cx="0" cy="0"/>
        </a:xfrm>
      </p:grpSpPr>
      <p:sp>
        <p:nvSpPr>
          <p:cNvPr id="132" name="Google Shape;132;g333fd59ddd6_0_98"/>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3" name="Google Shape;133;g333fd59ddd6_0_9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34" name="Google Shape;134;g333fd59ddd6_0_9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35" name="Google Shape;135;g333fd59ddd6_0_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g333fd59ddd6_0_103"/>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38" name="Google Shape;138;g333fd59ddd6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9" name="Shape 139"/>
        <p:cNvGrpSpPr/>
        <p:nvPr/>
      </p:nvGrpSpPr>
      <p:grpSpPr>
        <a:xfrm>
          <a:off x="0" y="0"/>
          <a:ext cx="0" cy="0"/>
          <a:chOff x="0" y="0"/>
          <a:chExt cx="0" cy="0"/>
        </a:xfrm>
      </p:grpSpPr>
      <p:sp>
        <p:nvSpPr>
          <p:cNvPr id="140" name="Google Shape;140;g333fd59ddd6_0_106"/>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141" name="Google Shape;141;g333fd59ddd6_0_10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42" name="Google Shape;142;g333fd59ddd6_0_1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3" name="Shape 143"/>
        <p:cNvGrpSpPr/>
        <p:nvPr/>
      </p:nvGrpSpPr>
      <p:grpSpPr>
        <a:xfrm>
          <a:off x="0" y="0"/>
          <a:ext cx="0" cy="0"/>
          <a:chOff x="0" y="0"/>
          <a:chExt cx="0" cy="0"/>
        </a:xfrm>
      </p:grpSpPr>
      <p:sp>
        <p:nvSpPr>
          <p:cNvPr id="144" name="Google Shape;144;g333fd59ddd6_0_110"/>
          <p:cNvSpPr txBox="1"/>
          <p:nvPr>
            <p:ph type="title"/>
          </p:nvPr>
        </p:nvSpPr>
        <p:spPr>
          <a:xfrm>
            <a:off x="653667" y="600200"/>
            <a:ext cx="84903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145" name="Google Shape;145;g333fd59ddd6_0_1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6" name="Shape 146"/>
        <p:cNvGrpSpPr/>
        <p:nvPr/>
      </p:nvGrpSpPr>
      <p:grpSpPr>
        <a:xfrm>
          <a:off x="0" y="0"/>
          <a:ext cx="0" cy="0"/>
          <a:chOff x="0" y="0"/>
          <a:chExt cx="0" cy="0"/>
        </a:xfrm>
      </p:grpSpPr>
      <p:sp>
        <p:nvSpPr>
          <p:cNvPr id="147" name="Google Shape;147;g333fd59ddd6_0_1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333fd59ddd6_0_113"/>
          <p:cNvSpPr txBox="1"/>
          <p:nvPr>
            <p:ph type="title"/>
          </p:nvPr>
        </p:nvSpPr>
        <p:spPr>
          <a:xfrm>
            <a:off x="354000" y="1644233"/>
            <a:ext cx="53937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149" name="Google Shape;149;g333fd59ddd6_0_11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0" name="Google Shape;150;g333fd59ddd6_0_11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51" name="Google Shape;151;g333fd59ddd6_0_1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2" name="Shape 152"/>
        <p:cNvGrpSpPr/>
        <p:nvPr/>
      </p:nvGrpSpPr>
      <p:grpSpPr>
        <a:xfrm>
          <a:off x="0" y="0"/>
          <a:ext cx="0" cy="0"/>
          <a:chOff x="0" y="0"/>
          <a:chExt cx="0" cy="0"/>
        </a:xfrm>
      </p:grpSpPr>
      <p:sp>
        <p:nvSpPr>
          <p:cNvPr id="153" name="Google Shape;153;g333fd59ddd6_0_11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54" name="Google Shape;154;g333fd59ddd6_0_1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5" name="Shape 155"/>
        <p:cNvGrpSpPr/>
        <p:nvPr/>
      </p:nvGrpSpPr>
      <p:grpSpPr>
        <a:xfrm>
          <a:off x="0" y="0"/>
          <a:ext cx="0" cy="0"/>
          <a:chOff x="0" y="0"/>
          <a:chExt cx="0" cy="0"/>
        </a:xfrm>
      </p:grpSpPr>
      <p:sp>
        <p:nvSpPr>
          <p:cNvPr id="156" name="Google Shape;156;g333fd59ddd6_0_122"/>
          <p:cNvSpPr txBox="1"/>
          <p:nvPr>
            <p:ph hasCustomPrompt="1" type="title"/>
          </p:nvPr>
        </p:nvSpPr>
        <p:spPr>
          <a:xfrm>
            <a:off x="415600" y="1474833"/>
            <a:ext cx="113607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157" name="Google Shape;157;g333fd59ddd6_0_1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58" name="Google Shape;158;g333fd59ddd6_0_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g2bdf8fd2cd8_12_8"/>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2" name="Google Shape;22;g2bdf8fd2cd8_12_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g333fd59ddd6_0_1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2bdf8fd2cd8_12_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5" name="Google Shape;25;g2bdf8fd2cd8_12_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6" name="Google Shape;26;g2bdf8fd2cd8_12_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g2bdf8fd2cd8_12_1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9" name="Google Shape;29;g2bdf8fd2cd8_12_15"/>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2bdf8fd2cd8_12_15"/>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g2bdf8fd2cd8_12_1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bdf8fd2cd8_12_2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4" name="Google Shape;34;g2bdf8fd2cd8_12_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g2bdf8fd2cd8_12_2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7" name="Google Shape;37;g2bdf8fd2cd8_12_23"/>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8" name="Google Shape;38;g2bdf8fd2cd8_12_2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g2bdf8fd2cd8_12_27"/>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1" name="Google Shape;41;g2bdf8fd2cd8_12_2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g2bdf8fd2cd8_12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2bdf8fd2cd8_12_30"/>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5" name="Google Shape;45;g2bdf8fd2cd8_12_30"/>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6" name="Google Shape;46;g2bdf8fd2cd8_12_30"/>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7" name="Google Shape;47;g2bdf8fd2cd8_12_3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4.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2bdf8fd2cd8_12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2bdf8fd2cd8_12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2bdf8fd2cd8_12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Google Shape;58;g32fc72175d5_0_11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g32fc72175d5_0_11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0" name="Google Shape;60;g32fc72175d5_0_11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g32fc72175d5_0_11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g32fc72175d5_0_11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63" name="Google Shape;63;g32fc72175d5_0_11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g32fc72175d5_0_11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5" name="Google Shape;65;g32fc72175d5_0_11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66" name="Google Shape;66;g32fc72175d5_0_11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5" name="Shape 105"/>
        <p:cNvGrpSpPr/>
        <p:nvPr/>
      </p:nvGrpSpPr>
      <p:grpSpPr>
        <a:xfrm>
          <a:off x="0" y="0"/>
          <a:ext cx="0" cy="0"/>
          <a:chOff x="0" y="0"/>
          <a:chExt cx="0" cy="0"/>
        </a:xfrm>
      </p:grpSpPr>
      <p:sp>
        <p:nvSpPr>
          <p:cNvPr id="106" name="Google Shape;106;g333fd59ddd6_0_7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07" name="Google Shape;107;g333fd59ddd6_0_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22.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38.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30.pn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2.png"/><Relationship Id="rId4" Type="http://schemas.openxmlformats.org/officeDocument/2006/relationships/image" Target="../media/image37.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9.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0.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s://www.w3schools.com/php/" TargetMode="External"/><Relationship Id="rId4" Type="http://schemas.openxmlformats.org/officeDocument/2006/relationships/hyperlink" Target="https://www.duniailkom.com/tutorial-belajar-php-dan-index-artikel-php/" TargetMode="External"/><Relationship Id="rId5" Type="http://schemas.openxmlformats.org/officeDocument/2006/relationships/hyperlink" Target="http://downloads.mysql.com/docs/" TargetMode="External"/><Relationship Id="rId6"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 Id="rId3" Type="http://schemas.openxmlformats.org/officeDocument/2006/relationships/image" Target="../media/image24.jpg"/><Relationship Id="rId4" Type="http://schemas.openxmlformats.org/officeDocument/2006/relationships/image" Target="../media/image11.png"/><Relationship Id="rId5" Type="http://schemas.openxmlformats.org/officeDocument/2006/relationships/image" Target="../media/image26.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g32fc72175d5_0_88"/>
          <p:cNvPicPr preferRelativeResize="0"/>
          <p:nvPr/>
        </p:nvPicPr>
        <p:blipFill>
          <a:blip r:embed="rId3">
            <a:alphaModFix/>
          </a:blip>
          <a:stretch>
            <a:fillRect/>
          </a:stretch>
        </p:blipFill>
        <p:spPr>
          <a:xfrm>
            <a:off x="0" y="5953"/>
            <a:ext cx="12192000" cy="6846094"/>
          </a:xfrm>
          <a:prstGeom prst="rect">
            <a:avLst/>
          </a:prstGeom>
          <a:noFill/>
          <a:ln>
            <a:noFill/>
          </a:ln>
        </p:spPr>
      </p:pic>
      <p:pic>
        <p:nvPicPr>
          <p:cNvPr id="166" name="Google Shape;166;g32fc72175d5_0_88"/>
          <p:cNvPicPr preferRelativeResize="0"/>
          <p:nvPr/>
        </p:nvPicPr>
        <p:blipFill rotWithShape="1">
          <a:blip r:embed="rId4">
            <a:alphaModFix/>
          </a:blip>
          <a:srcRect b="37202" l="6154" r="5917" t="32938"/>
          <a:stretch/>
        </p:blipFill>
        <p:spPr>
          <a:xfrm>
            <a:off x="9250550" y="695250"/>
            <a:ext cx="2135224" cy="363576"/>
          </a:xfrm>
          <a:prstGeom prst="rect">
            <a:avLst/>
          </a:prstGeom>
          <a:noFill/>
          <a:ln>
            <a:noFill/>
          </a:ln>
        </p:spPr>
      </p:pic>
      <p:pic>
        <p:nvPicPr>
          <p:cNvPr id="167" name="Google Shape;167;g32fc72175d5_0_88"/>
          <p:cNvPicPr preferRelativeResize="0"/>
          <p:nvPr/>
        </p:nvPicPr>
        <p:blipFill rotWithShape="1">
          <a:blip r:embed="rId5">
            <a:alphaModFix/>
          </a:blip>
          <a:srcRect b="0" l="0" r="0" t="0"/>
          <a:stretch/>
        </p:blipFill>
        <p:spPr>
          <a:xfrm>
            <a:off x="1295687" y="-38437"/>
            <a:ext cx="1561766" cy="1579314"/>
          </a:xfrm>
          <a:prstGeom prst="rect">
            <a:avLst/>
          </a:prstGeom>
          <a:noFill/>
          <a:ln>
            <a:noFill/>
          </a:ln>
        </p:spPr>
      </p:pic>
      <p:pic>
        <p:nvPicPr>
          <p:cNvPr id="168" name="Google Shape;168;g32fc72175d5_0_88"/>
          <p:cNvPicPr preferRelativeResize="0"/>
          <p:nvPr/>
        </p:nvPicPr>
        <p:blipFill rotWithShape="1">
          <a:blip r:embed="rId6">
            <a:alphaModFix/>
          </a:blip>
          <a:srcRect b="17296" l="21302" r="25092" t="14924"/>
          <a:stretch/>
        </p:blipFill>
        <p:spPr>
          <a:xfrm>
            <a:off x="576700" y="353399"/>
            <a:ext cx="890025" cy="795651"/>
          </a:xfrm>
          <a:prstGeom prst="rect">
            <a:avLst/>
          </a:prstGeom>
          <a:noFill/>
          <a:ln>
            <a:noFill/>
          </a:ln>
        </p:spPr>
      </p:pic>
      <p:sp>
        <p:nvSpPr>
          <p:cNvPr id="169" name="Google Shape;169;g32fc72175d5_0_88"/>
          <p:cNvSpPr txBox="1"/>
          <p:nvPr/>
        </p:nvSpPr>
        <p:spPr>
          <a:xfrm>
            <a:off x="459300" y="1803275"/>
            <a:ext cx="11273400" cy="12081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0"/>
              </a:spcAft>
              <a:buClr>
                <a:schemeClr val="lt1"/>
              </a:buClr>
              <a:buSzPts val="5400"/>
              <a:buFont typeface="Poppins SemiBold"/>
              <a:buNone/>
            </a:pPr>
            <a:r>
              <a:rPr b="1" i="0" lang="en-US" sz="3600" u="none" cap="none" strike="noStrike">
                <a:solidFill>
                  <a:schemeClr val="lt1"/>
                </a:solidFill>
                <a:latin typeface="Poppins"/>
                <a:ea typeface="Poppins"/>
                <a:cs typeface="Poppins"/>
                <a:sym typeface="Poppins"/>
              </a:rPr>
              <a:t>PERTEMUAN 6-8</a:t>
            </a:r>
            <a:endParaRPr b="1" i="0" sz="3600" u="none" cap="none" strike="noStrike">
              <a:solidFill>
                <a:schemeClr val="lt1"/>
              </a:solidFill>
              <a:latin typeface="Poppins"/>
              <a:ea typeface="Poppins"/>
              <a:cs typeface="Poppins"/>
              <a:sym typeface="Poppins"/>
            </a:endParaRPr>
          </a:p>
          <a:p>
            <a:pPr indent="0" lvl="0" marL="0" marR="0" rtl="0" algn="ctr">
              <a:lnSpc>
                <a:spcPct val="110000"/>
              </a:lnSpc>
              <a:spcBef>
                <a:spcPts val="600"/>
              </a:spcBef>
              <a:spcAft>
                <a:spcPts val="600"/>
              </a:spcAft>
              <a:buClr>
                <a:schemeClr val="lt1"/>
              </a:buClr>
              <a:buSzPts val="5400"/>
              <a:buFont typeface="Poppins SemiBold"/>
              <a:buNone/>
            </a:pPr>
            <a:r>
              <a:rPr b="1" i="0" lang="en-US" sz="3000" u="none" cap="none" strike="noStrike">
                <a:solidFill>
                  <a:schemeClr val="lt1"/>
                </a:solidFill>
                <a:latin typeface="Poppins"/>
                <a:ea typeface="Poppins"/>
                <a:cs typeface="Poppins"/>
                <a:sym typeface="Poppins"/>
              </a:rPr>
              <a:t>PELATIHAN JUNIOR WEB DEVELOPER</a:t>
            </a:r>
            <a:endParaRPr b="1" i="0" sz="2400" u="none" cap="none" strike="noStrike">
              <a:solidFill>
                <a:schemeClr val="lt1"/>
              </a:solidFill>
              <a:latin typeface="Poppins"/>
              <a:ea typeface="Poppins"/>
              <a:cs typeface="Poppins"/>
              <a:sym typeface="Poppins"/>
            </a:endParaRPr>
          </a:p>
        </p:txBody>
      </p:sp>
      <p:sp>
        <p:nvSpPr>
          <p:cNvPr id="170" name="Google Shape;170;g32fc72175d5_0_88"/>
          <p:cNvSpPr txBox="1"/>
          <p:nvPr/>
        </p:nvSpPr>
        <p:spPr>
          <a:xfrm>
            <a:off x="2059658" y="5649081"/>
            <a:ext cx="8072700" cy="500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2800"/>
              <a:buFont typeface="Calibri"/>
              <a:buNone/>
            </a:pPr>
            <a:r>
              <a:rPr b="0" i="0" lang="en-US" sz="2400" u="none" cap="none" strike="noStrike">
                <a:solidFill>
                  <a:srgbClr val="FFFF00"/>
                </a:solidFill>
                <a:latin typeface="Calibri"/>
                <a:ea typeface="Calibri"/>
                <a:cs typeface="Calibri"/>
                <a:sym typeface="Calibri"/>
              </a:rPr>
              <a:t>(Nama Lokasi/Saluran Daring, Tanggal Penyampaian)</a:t>
            </a:r>
            <a:endParaRPr b="0" i="0" sz="2200" u="none" cap="none" strike="noStrike">
              <a:solidFill>
                <a:srgbClr val="FFFF00"/>
              </a:solidFill>
              <a:latin typeface="Calibri"/>
              <a:ea typeface="Calibri"/>
              <a:cs typeface="Calibri"/>
              <a:sym typeface="Calibri"/>
            </a:endParaRPr>
          </a:p>
        </p:txBody>
      </p:sp>
      <p:sp>
        <p:nvSpPr>
          <p:cNvPr id="171" name="Google Shape;171;g32fc72175d5_0_88"/>
          <p:cNvSpPr txBox="1"/>
          <p:nvPr/>
        </p:nvSpPr>
        <p:spPr>
          <a:xfrm>
            <a:off x="459300" y="4224554"/>
            <a:ext cx="11273400" cy="6360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600"/>
              </a:spcAft>
              <a:buClr>
                <a:schemeClr val="lt1"/>
              </a:buClr>
              <a:buSzPts val="5400"/>
              <a:buFont typeface="Poppins SemiBold"/>
              <a:buNone/>
            </a:pPr>
            <a:r>
              <a:rPr b="1" i="0" lang="en-US" sz="3000" u="none" cap="none" strike="noStrike">
                <a:solidFill>
                  <a:schemeClr val="lt1"/>
                </a:solidFill>
                <a:latin typeface="Poppins"/>
                <a:ea typeface="Poppins"/>
                <a:cs typeface="Poppins"/>
                <a:sym typeface="Poppins"/>
              </a:rPr>
              <a:t>Mengimplementasikan Pemrograman Terstruktur</a:t>
            </a:r>
            <a:endParaRPr b="1" i="0" sz="2400" u="none" cap="none" strike="noStrike">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descr="Hasil gambar untuk logo elnusa" id="259" name="Google Shape;259;p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0" name="Google Shape;260;p9"/>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Integer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261" name="Google Shape;261;p9"/>
          <p:cNvSpPr txBox="1"/>
          <p:nvPr/>
        </p:nvSpPr>
        <p:spPr>
          <a:xfrm>
            <a:off x="695400" y="2348880"/>
            <a:ext cx="11108100" cy="2088300"/>
          </a:xfrm>
          <a:prstGeom prst="rect">
            <a:avLst/>
          </a:prstGeom>
          <a:noFill/>
          <a:ln>
            <a:noFill/>
          </a:ln>
        </p:spPr>
        <p:txBody>
          <a:bodyPr anchorCtr="0" anchor="b" bIns="45700" lIns="91425" spcFirstLastPara="1" rIns="91425" wrap="square" tIns="45700">
            <a:noAutofit/>
          </a:bodyPr>
          <a:lstStyle/>
          <a:p>
            <a:pPr indent="-285750" lvl="0" marL="285750" marR="0" rtl="0" algn="just">
              <a:lnSpc>
                <a:spcPct val="100000"/>
              </a:lnSpc>
              <a:spcBef>
                <a:spcPts val="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Tipe data berupa bilangan bulat</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Arial"/>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Misalnya untuk menyimpan data jumlah stock, umur, tinggi badan, nomor sepatu</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Arial"/>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Dapat bernilai positif (+) maupun negative (-)</a:t>
            </a:r>
            <a:endParaRPr b="0" i="0" sz="1400" u="none" cap="none" strike="noStrike">
              <a:solidFill>
                <a:srgbClr val="00000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Arial"/>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Dapat dilakukan operasi matematis (tambah, kurang, kali, bagi)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chemeClr val="hlink"/>
              </a:solidFill>
              <a:latin typeface="Arial"/>
              <a:ea typeface="Arial"/>
              <a:cs typeface="Arial"/>
              <a:sym typeface="Arial"/>
            </a:endParaRPr>
          </a:p>
        </p:txBody>
      </p:sp>
      <p:pic>
        <p:nvPicPr>
          <p:cNvPr id="262" name="Google Shape;262;p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descr="Hasil gambar untuk logo elnusa" id="268" name="Google Shape;268;p1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10"/>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Integer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pic>
        <p:nvPicPr>
          <p:cNvPr id="270" name="Google Shape;270;p10"/>
          <p:cNvPicPr preferRelativeResize="0"/>
          <p:nvPr/>
        </p:nvPicPr>
        <p:blipFill rotWithShape="1">
          <a:blip r:embed="rId3">
            <a:alphaModFix/>
          </a:blip>
          <a:srcRect b="0" l="0" r="0" t="0"/>
          <a:stretch/>
        </p:blipFill>
        <p:spPr>
          <a:xfrm>
            <a:off x="218255" y="1562630"/>
            <a:ext cx="5820588" cy="2016224"/>
          </a:xfrm>
          <a:prstGeom prst="rect">
            <a:avLst/>
          </a:prstGeom>
          <a:noFill/>
          <a:ln>
            <a:noFill/>
          </a:ln>
        </p:spPr>
      </p:pic>
      <p:pic>
        <p:nvPicPr>
          <p:cNvPr id="271" name="Google Shape;271;p10"/>
          <p:cNvPicPr preferRelativeResize="0"/>
          <p:nvPr/>
        </p:nvPicPr>
        <p:blipFill rotWithShape="1">
          <a:blip r:embed="rId4">
            <a:alphaModFix/>
          </a:blip>
          <a:srcRect b="0" l="0" r="0" t="0"/>
          <a:stretch/>
        </p:blipFill>
        <p:spPr>
          <a:xfrm>
            <a:off x="6096000" y="1588634"/>
            <a:ext cx="5877746" cy="1990220"/>
          </a:xfrm>
          <a:prstGeom prst="rect">
            <a:avLst/>
          </a:prstGeom>
          <a:noFill/>
          <a:ln>
            <a:noFill/>
          </a:ln>
        </p:spPr>
      </p:pic>
      <p:sp>
        <p:nvSpPr>
          <p:cNvPr id="272" name="Google Shape;272;p10"/>
          <p:cNvSpPr/>
          <p:nvPr/>
        </p:nvSpPr>
        <p:spPr>
          <a:xfrm>
            <a:off x="669834" y="4005064"/>
            <a:ext cx="10852200" cy="13851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Dalam contoh di atas, variabel $angka_php diinisialisasi dengan nilai integer 123 dalam PHP, sedangkan variabel angka_js diinisialisasi dengan nilai integer 456 dalam JavaScript. </a:t>
            </a:r>
            <a:endParaRPr b="0" i="0" sz="1400" u="none" cap="none" strike="noStrike">
              <a:solidFill>
                <a:srgbClr val="000000"/>
              </a:solidFill>
              <a:latin typeface="Arial"/>
              <a:ea typeface="Arial"/>
              <a:cs typeface="Arial"/>
              <a:sym typeface="Arial"/>
            </a:endParaRPr>
          </a:p>
        </p:txBody>
      </p:sp>
      <p:pic>
        <p:nvPicPr>
          <p:cNvPr id="273" name="Google Shape;273;p10"/>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descr="Hasil gambar untuk logo elnusa" id="279" name="Google Shape;279;p1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11"/>
          <p:cNvSpPr/>
          <p:nvPr/>
        </p:nvSpPr>
        <p:spPr>
          <a:xfrm>
            <a:off x="911424" y="836712"/>
            <a:ext cx="11017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Penggunaan Operasi Matematis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pic>
        <p:nvPicPr>
          <p:cNvPr id="281" name="Google Shape;281;p11"/>
          <p:cNvPicPr preferRelativeResize="0"/>
          <p:nvPr/>
        </p:nvPicPr>
        <p:blipFill rotWithShape="1">
          <a:blip r:embed="rId3">
            <a:alphaModFix/>
          </a:blip>
          <a:srcRect b="0" l="0" r="0" t="0"/>
          <a:stretch/>
        </p:blipFill>
        <p:spPr>
          <a:xfrm>
            <a:off x="154531" y="1440099"/>
            <a:ext cx="5839640" cy="4913387"/>
          </a:xfrm>
          <a:prstGeom prst="rect">
            <a:avLst/>
          </a:prstGeom>
          <a:noFill/>
          <a:ln>
            <a:noFill/>
          </a:ln>
        </p:spPr>
      </p:pic>
      <p:pic>
        <p:nvPicPr>
          <p:cNvPr id="282" name="Google Shape;282;p11"/>
          <p:cNvPicPr preferRelativeResize="0"/>
          <p:nvPr/>
        </p:nvPicPr>
        <p:blipFill rotWithShape="1">
          <a:blip r:embed="rId4">
            <a:alphaModFix/>
          </a:blip>
          <a:srcRect b="0" l="0" r="0" t="0"/>
          <a:stretch/>
        </p:blipFill>
        <p:spPr>
          <a:xfrm>
            <a:off x="6197831" y="1440099"/>
            <a:ext cx="5849167" cy="4913387"/>
          </a:xfrm>
          <a:prstGeom prst="rect">
            <a:avLst/>
          </a:prstGeom>
          <a:noFill/>
          <a:ln>
            <a:noFill/>
          </a:ln>
        </p:spPr>
      </p:pic>
      <p:pic>
        <p:nvPicPr>
          <p:cNvPr id="283" name="Google Shape;283;p11"/>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descr="Hasil gambar untuk logo elnusa" id="289" name="Google Shape;289;p1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12"/>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Integer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291" name="Google Shape;291;p12"/>
          <p:cNvSpPr txBox="1"/>
          <p:nvPr/>
        </p:nvSpPr>
        <p:spPr>
          <a:xfrm>
            <a:off x="695400" y="1196752"/>
            <a:ext cx="2268000" cy="639600"/>
          </a:xfrm>
          <a:prstGeom prst="rect">
            <a:avLst/>
          </a:prstGeom>
          <a:noFill/>
          <a:ln>
            <a:noFill/>
          </a:ln>
        </p:spPr>
        <p:txBody>
          <a:bodyPr anchorCtr="0" anchor="b" bIns="45700" lIns="91425" spcFirstLastPara="1" rIns="91425" wrap="square" tIns="45700">
            <a:noAutofit/>
          </a:bodyPr>
          <a:lstStyle/>
          <a:p>
            <a:pPr indent="-285750" lvl="0" marL="285750" marR="0" rtl="0" algn="l">
              <a:lnSpc>
                <a:spcPct val="100000"/>
              </a:lnSpc>
              <a:spcBef>
                <a:spcPts val="0"/>
              </a:spcBef>
              <a:spcAft>
                <a:spcPts val="0"/>
              </a:spcAft>
              <a:buClr>
                <a:srgbClr val="002060"/>
              </a:buClr>
              <a:buSzPts val="1800"/>
              <a:buFont typeface="Arial"/>
              <a:buChar char="•"/>
            </a:pPr>
            <a:r>
              <a:rPr b="1" i="0" lang="en-US" sz="1800" u="none" cap="none" strike="noStrike">
                <a:solidFill>
                  <a:srgbClr val="002060"/>
                </a:solidFill>
                <a:latin typeface="Verdana"/>
                <a:ea typeface="Verdana"/>
                <a:cs typeface="Verdana"/>
                <a:sym typeface="Verdana"/>
              </a:rPr>
              <a:t>Contoh</a:t>
            </a:r>
            <a:endParaRPr b="1" i="0" sz="1800" u="none" cap="none" strike="noStrike">
              <a:solidFill>
                <a:schemeClr val="hlink"/>
              </a:solidFill>
              <a:latin typeface="Verdana"/>
              <a:ea typeface="Verdana"/>
              <a:cs typeface="Verdana"/>
              <a:sym typeface="Verdana"/>
            </a:endParaRPr>
          </a:p>
        </p:txBody>
      </p:sp>
      <p:graphicFrame>
        <p:nvGraphicFramePr>
          <p:cNvPr id="292" name="Google Shape;292;p12"/>
          <p:cNvGraphicFramePr/>
          <p:nvPr/>
        </p:nvGraphicFramePr>
        <p:xfrm>
          <a:off x="-168696" y="1923510"/>
          <a:ext cx="3000000" cy="3000000"/>
        </p:xfrm>
        <a:graphic>
          <a:graphicData uri="http://schemas.openxmlformats.org/drawingml/2006/table">
            <a:tbl>
              <a:tblPr>
                <a:noFill/>
                <a:tableStyleId>{FCC2B481-2846-48D1-A7D7-D5AA9427325B}</a:tableStyleId>
              </a:tblPr>
              <a:tblGrid>
                <a:gridCol w="1015075"/>
                <a:gridCol w="4988975"/>
              </a:tblGrid>
              <a:tr h="31004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&lt;?php</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$umur=21;</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$harga=15000;</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$rugi=-500000;</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$umur; //21</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"&lt;br /&gt;";</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$harga; //15000</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"&lt;br /&gt;";</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$rugi; //-500000</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93" name="Google Shape;293;p12"/>
          <p:cNvSpPr txBox="1"/>
          <p:nvPr/>
        </p:nvSpPr>
        <p:spPr>
          <a:xfrm>
            <a:off x="5591944" y="1196752"/>
            <a:ext cx="5184600" cy="639600"/>
          </a:xfrm>
          <a:prstGeom prst="rect">
            <a:avLst/>
          </a:prstGeom>
          <a:noFill/>
          <a:ln>
            <a:noFill/>
          </a:ln>
        </p:spPr>
        <p:txBody>
          <a:bodyPr anchorCtr="0" anchor="b" bIns="45700" lIns="91425" spcFirstLastPara="1" rIns="91425" wrap="square" tIns="45700">
            <a:noAutofit/>
          </a:bodyPr>
          <a:lstStyle/>
          <a:p>
            <a:pPr indent="-285750" lvl="0" marL="285750" marR="0" rtl="0" algn="l">
              <a:lnSpc>
                <a:spcPct val="100000"/>
              </a:lnSpc>
              <a:spcBef>
                <a:spcPts val="0"/>
              </a:spcBef>
              <a:spcAft>
                <a:spcPts val="0"/>
              </a:spcAft>
              <a:buClr>
                <a:srgbClr val="002060"/>
              </a:buClr>
              <a:buSzPts val="1800"/>
              <a:buFont typeface="Arial"/>
              <a:buChar char="•"/>
            </a:pPr>
            <a:r>
              <a:rPr b="1" i="0" lang="en-US" sz="1800" u="none" cap="none" strike="noStrike">
                <a:solidFill>
                  <a:srgbClr val="002060"/>
                </a:solidFill>
                <a:latin typeface="Verdana"/>
                <a:ea typeface="Verdana"/>
                <a:cs typeface="Verdana"/>
                <a:sym typeface="Verdana"/>
              </a:rPr>
              <a:t>Contoh dalam operasi matematis</a:t>
            </a:r>
            <a:endParaRPr b="1" i="0" sz="1800" u="none" cap="none" strike="noStrike">
              <a:solidFill>
                <a:schemeClr val="hlink"/>
              </a:solidFill>
              <a:latin typeface="Verdana"/>
              <a:ea typeface="Verdana"/>
              <a:cs typeface="Verdana"/>
              <a:sym typeface="Verdana"/>
            </a:endParaRPr>
          </a:p>
        </p:txBody>
      </p:sp>
      <p:graphicFrame>
        <p:nvGraphicFramePr>
          <p:cNvPr id="294" name="Google Shape;294;p12"/>
          <p:cNvGraphicFramePr/>
          <p:nvPr/>
        </p:nvGraphicFramePr>
        <p:xfrm>
          <a:off x="6744072" y="1923510"/>
          <a:ext cx="3000000" cy="3000000"/>
        </p:xfrm>
        <a:graphic>
          <a:graphicData uri="http://schemas.openxmlformats.org/drawingml/2006/table">
            <a:tbl>
              <a:tblPr>
                <a:noFill/>
                <a:tableStyleId>{FCC2B481-2846-48D1-A7D7-D5AA9427325B}</a:tableStyleId>
              </a:tblPr>
              <a:tblGrid>
                <a:gridCol w="899025"/>
                <a:gridCol w="4141525"/>
              </a:tblGrid>
              <a:tr h="26643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&lt;?php</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$a=14;</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$b=16;</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$c= $a + $b;</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$c; // 30</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$d=$a * $b;</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$d; // 224</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?&gt;</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95" name="Google Shape;295;p1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descr="Hasil gambar untuk logo elnusa" id="301" name="Google Shape;301;p1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13"/>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Float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pic>
        <p:nvPicPr>
          <p:cNvPr id="303" name="Google Shape;303;p13"/>
          <p:cNvPicPr preferRelativeResize="0"/>
          <p:nvPr/>
        </p:nvPicPr>
        <p:blipFill rotWithShape="1">
          <a:blip r:embed="rId3">
            <a:alphaModFix/>
          </a:blip>
          <a:srcRect b="0" l="0" r="0" t="0"/>
          <a:stretch/>
        </p:blipFill>
        <p:spPr>
          <a:xfrm>
            <a:off x="155575" y="1484783"/>
            <a:ext cx="5858693" cy="2304256"/>
          </a:xfrm>
          <a:prstGeom prst="rect">
            <a:avLst/>
          </a:prstGeom>
          <a:noFill/>
          <a:ln>
            <a:noFill/>
          </a:ln>
        </p:spPr>
      </p:pic>
      <p:pic>
        <p:nvPicPr>
          <p:cNvPr id="304" name="Google Shape;304;p13"/>
          <p:cNvPicPr preferRelativeResize="0"/>
          <p:nvPr/>
        </p:nvPicPr>
        <p:blipFill rotWithShape="1">
          <a:blip r:embed="rId4">
            <a:alphaModFix/>
          </a:blip>
          <a:srcRect b="0" l="0" r="0" t="0"/>
          <a:stretch/>
        </p:blipFill>
        <p:spPr>
          <a:xfrm>
            <a:off x="6167404" y="1484782"/>
            <a:ext cx="5830114" cy="2304255"/>
          </a:xfrm>
          <a:prstGeom prst="rect">
            <a:avLst/>
          </a:prstGeom>
          <a:noFill/>
          <a:ln>
            <a:noFill/>
          </a:ln>
        </p:spPr>
      </p:pic>
      <p:sp>
        <p:nvSpPr>
          <p:cNvPr id="305" name="Google Shape;305;p13"/>
          <p:cNvSpPr/>
          <p:nvPr/>
        </p:nvSpPr>
        <p:spPr>
          <a:xfrm>
            <a:off x="460374" y="4205406"/>
            <a:ext cx="11108100" cy="18159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Dalam contoh di atas, variabel $nilai_php diinisialisasi dengan nilai float 123.45 dalam PHP, sedangkan variabel nilai_js diinisialisasi dengan nilai float 678.90 dalam JavaScript. Perhatikan bahwa tipe data float pada PHP dan JavaScript dapat menyimpan nilai desimal. </a:t>
            </a:r>
            <a:endParaRPr b="0" i="0" sz="1400" u="none" cap="none" strike="noStrike">
              <a:solidFill>
                <a:srgbClr val="000000"/>
              </a:solidFill>
              <a:latin typeface="Arial"/>
              <a:ea typeface="Arial"/>
              <a:cs typeface="Arial"/>
              <a:sym typeface="Arial"/>
            </a:endParaRPr>
          </a:p>
        </p:txBody>
      </p:sp>
      <p:pic>
        <p:nvPicPr>
          <p:cNvPr id="306" name="Google Shape;306;p13"/>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descr="Hasil gambar untuk logo elnusa" id="312" name="Google Shape;312;p1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14"/>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Float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314" name="Google Shape;314;p14"/>
          <p:cNvSpPr/>
          <p:nvPr/>
        </p:nvSpPr>
        <p:spPr>
          <a:xfrm>
            <a:off x="460374" y="4205406"/>
            <a:ext cx="11108100" cy="18159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Dalam contoh di atas, variabel $nilai_php diinisialisasi dengan nilai float 123.45 dalam PHP, sedangkan variabel nilai_js diinisialisasi dengan nilai float 678.90 dalam JavaScript. Perhatikan bahwa tipe data float pada PHP dan JavaScript dapat menyimpan nilai desimal. </a:t>
            </a:r>
            <a:endParaRPr b="0" i="0" sz="1400" u="none" cap="none" strike="noStrike">
              <a:solidFill>
                <a:srgbClr val="000000"/>
              </a:solidFill>
              <a:latin typeface="Arial"/>
              <a:ea typeface="Arial"/>
              <a:cs typeface="Arial"/>
              <a:sym typeface="Arial"/>
            </a:endParaRPr>
          </a:p>
        </p:txBody>
      </p:sp>
      <p:pic>
        <p:nvPicPr>
          <p:cNvPr id="315" name="Google Shape;315;p1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descr="Hasil gambar untuk logo elnusa" id="321" name="Google Shape;321;p15"/>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2" name="Google Shape;322;p15"/>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Float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323" name="Google Shape;323;p15"/>
          <p:cNvSpPr txBox="1"/>
          <p:nvPr/>
        </p:nvSpPr>
        <p:spPr>
          <a:xfrm>
            <a:off x="695400" y="2204864"/>
            <a:ext cx="11108100" cy="2088300"/>
          </a:xfrm>
          <a:prstGeom prst="rect">
            <a:avLst/>
          </a:prstGeom>
          <a:noFill/>
          <a:ln>
            <a:noFill/>
          </a:ln>
        </p:spPr>
        <p:txBody>
          <a:bodyPr anchorCtr="0" anchor="b" bIns="45700" lIns="91425" spcFirstLastPara="1" rIns="91425" wrap="square" tIns="45700">
            <a:noAutofit/>
          </a:bodyPr>
          <a:lstStyle/>
          <a:p>
            <a:pPr indent="-285750" lvl="0" marL="285750" marR="0" rtl="0" algn="l">
              <a:lnSpc>
                <a:spcPct val="100000"/>
              </a:lnSpc>
              <a:spcBef>
                <a:spcPts val="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Tipe data floating point/real number berupa bilangan decimal (pecahan)</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400"/>
              </a:spcBef>
              <a:spcAft>
                <a:spcPts val="0"/>
              </a:spcAft>
              <a:buClr>
                <a:srgbClr val="002060"/>
              </a:buClr>
              <a:buSzPts val="2000"/>
              <a:buFont typeface="Arial"/>
              <a:buNone/>
            </a:pPr>
            <a:r>
              <a:t/>
            </a:r>
            <a:endParaRPr b="1" i="0" sz="2000" u="none" cap="none" strike="noStrike">
              <a:solidFill>
                <a:srgbClr val="002060"/>
              </a:solidFill>
              <a:latin typeface="Arial"/>
              <a:ea typeface="Arial"/>
              <a:cs typeface="Arial"/>
              <a:sym typeface="Arial"/>
            </a:endParaRPr>
          </a:p>
          <a:p>
            <a:pPr indent="-285750" lvl="0" marL="285750" marR="0" rtl="0" algn="l">
              <a:lnSpc>
                <a:spcPct val="100000"/>
              </a:lnSpc>
              <a:spcBef>
                <a:spcPts val="40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Digunakan untuk variable yang akan berisi angka pecahan  seperti nilai IPK, hasil pembagian, atau hasil komputasi numeric yang angkanya tidak bias ditampung oleh tipe data integer</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400"/>
              </a:spcBef>
              <a:spcAft>
                <a:spcPts val="0"/>
              </a:spcAft>
              <a:buClr>
                <a:srgbClr val="002060"/>
              </a:buClr>
              <a:buSzPts val="2000"/>
              <a:buFont typeface="Arial"/>
              <a:buNone/>
            </a:pPr>
            <a:r>
              <a:t/>
            </a:r>
            <a:endParaRPr b="1" i="0" sz="2000" u="none" cap="none" strike="noStrike">
              <a:solidFill>
                <a:srgbClr val="002060"/>
              </a:solidFill>
              <a:latin typeface="Arial"/>
              <a:ea typeface="Arial"/>
              <a:cs typeface="Arial"/>
              <a:sym typeface="Arial"/>
            </a:endParaRPr>
          </a:p>
          <a:p>
            <a:pPr indent="-285750" lvl="0" marL="285750" marR="0" rtl="0" algn="l">
              <a:lnSpc>
                <a:spcPct val="100000"/>
              </a:lnSpc>
              <a:spcBef>
                <a:spcPts val="40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Contoh angka float:     0.9   ,   2.80   ,   3.14   ,   0.314E1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2060"/>
              </a:buClr>
              <a:buSzPts val="2000"/>
              <a:buFont typeface="Noto Sans Symbols"/>
              <a:buNone/>
            </a:pPr>
            <a:r>
              <a:t/>
            </a:r>
            <a:endParaRPr b="1" i="0" sz="2000" u="none" cap="none" strike="noStrike">
              <a:solidFill>
                <a:schemeClr val="hlink"/>
              </a:solidFill>
              <a:latin typeface="Arial"/>
              <a:ea typeface="Arial"/>
              <a:cs typeface="Arial"/>
              <a:sym typeface="Arial"/>
            </a:endParaRPr>
          </a:p>
        </p:txBody>
      </p:sp>
      <p:pic>
        <p:nvPicPr>
          <p:cNvPr id="324" name="Google Shape;324;p1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descr="Hasil gambar untuk logo elnusa" id="330" name="Google Shape;330;p1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1" name="Google Shape;331;p16"/>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Float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332" name="Google Shape;332;p16"/>
          <p:cNvSpPr txBox="1"/>
          <p:nvPr/>
        </p:nvSpPr>
        <p:spPr>
          <a:xfrm>
            <a:off x="679554" y="1288138"/>
            <a:ext cx="2268000" cy="639600"/>
          </a:xfrm>
          <a:prstGeom prst="rect">
            <a:avLst/>
          </a:prstGeom>
          <a:noFill/>
          <a:ln>
            <a:noFill/>
          </a:ln>
        </p:spPr>
        <p:txBody>
          <a:bodyPr anchorCtr="0" anchor="b" bIns="45700" lIns="91425" spcFirstLastPara="1" rIns="91425" wrap="square" tIns="45700">
            <a:noAutofit/>
          </a:bodyPr>
          <a:lstStyle/>
          <a:p>
            <a:pPr indent="-285750" lvl="0" marL="285750" marR="0" rtl="0" algn="l">
              <a:lnSpc>
                <a:spcPct val="100000"/>
              </a:lnSpc>
              <a:spcBef>
                <a:spcPts val="0"/>
              </a:spcBef>
              <a:spcAft>
                <a:spcPts val="0"/>
              </a:spcAft>
              <a:buClr>
                <a:srgbClr val="002060"/>
              </a:buClr>
              <a:buSzPts val="1800"/>
              <a:buFont typeface="Arial"/>
              <a:buChar char="•"/>
            </a:pPr>
            <a:r>
              <a:rPr b="1" i="0" lang="en-US" sz="1800" u="none" cap="none" strike="noStrike">
                <a:solidFill>
                  <a:srgbClr val="002060"/>
                </a:solidFill>
                <a:latin typeface="Verdana"/>
                <a:ea typeface="Verdana"/>
                <a:cs typeface="Verdana"/>
                <a:sym typeface="Verdana"/>
              </a:rPr>
              <a:t>Contoh</a:t>
            </a:r>
            <a:endParaRPr b="1" i="0" sz="1800" u="none" cap="none" strike="noStrike">
              <a:solidFill>
                <a:schemeClr val="hlink"/>
              </a:solidFill>
              <a:latin typeface="Verdana"/>
              <a:ea typeface="Verdana"/>
              <a:cs typeface="Verdana"/>
              <a:sym typeface="Verdana"/>
            </a:endParaRPr>
          </a:p>
        </p:txBody>
      </p:sp>
      <p:graphicFrame>
        <p:nvGraphicFramePr>
          <p:cNvPr id="333" name="Google Shape;333;p16"/>
          <p:cNvGraphicFramePr/>
          <p:nvPr/>
        </p:nvGraphicFramePr>
        <p:xfrm>
          <a:off x="1127448" y="1626848"/>
          <a:ext cx="3000000" cy="3000000"/>
        </p:xfrm>
        <a:graphic>
          <a:graphicData uri="http://schemas.openxmlformats.org/drawingml/2006/table">
            <a:tbl>
              <a:tblPr>
                <a:noFill/>
                <a:tableStyleId>{FCC2B481-2846-48D1-A7D7-D5AA9427325B}</a:tableStyleId>
              </a:tblPr>
              <a:tblGrid>
                <a:gridCol w="1348425"/>
                <a:gridCol w="7666375"/>
              </a:tblGrid>
              <a:tr h="3048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ourier New"/>
                        <a:ea typeface="Courier New"/>
                        <a:cs typeface="Courier New"/>
                        <a:sym typeface="Courier Ne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&lt;?php</a:t>
                      </a:r>
                      <a:endParaRPr sz="2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$angka_float1= 0.78;</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$angka_float2= 14.99;</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$angka_scientific1=0.314E1;</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$angka_scientific2=0.3365E-3;</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$angka_float1; // 0.78</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"&lt;br /&gt;";</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$angka_float2; //14.99</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"&lt;br /&gt;";</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$angka_scientific1; //3.14</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"&lt;br /&gt;";</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   echo $angka_scientific2; //0.0003365</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Courier New"/>
                          <a:ea typeface="Courier New"/>
                          <a:cs typeface="Courier New"/>
                          <a:sym typeface="Courier New"/>
                        </a:rPr>
                        <a:t>?&gt;</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34" name="Google Shape;334;p1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descr="Hasil gambar untuk logo elnusa" id="340" name="Google Shape;340;p17"/>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1" name="Google Shape;341;p17"/>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Float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342" name="Google Shape;342;p17"/>
          <p:cNvSpPr txBox="1"/>
          <p:nvPr/>
        </p:nvSpPr>
        <p:spPr>
          <a:xfrm>
            <a:off x="695400" y="1218947"/>
            <a:ext cx="5184600" cy="639600"/>
          </a:xfrm>
          <a:prstGeom prst="rect">
            <a:avLst/>
          </a:prstGeom>
          <a:noFill/>
          <a:ln>
            <a:noFill/>
          </a:ln>
        </p:spPr>
        <p:txBody>
          <a:bodyPr anchorCtr="0" anchor="b" bIns="45700" lIns="91425" spcFirstLastPara="1" rIns="91425" wrap="square" tIns="45700">
            <a:noAutofit/>
          </a:bodyPr>
          <a:lstStyle/>
          <a:p>
            <a:pPr indent="-285750" lvl="0" marL="285750" marR="0" rtl="0" algn="l">
              <a:lnSpc>
                <a:spcPct val="100000"/>
              </a:lnSpc>
              <a:spcBef>
                <a:spcPts val="0"/>
              </a:spcBef>
              <a:spcAft>
                <a:spcPts val="0"/>
              </a:spcAft>
              <a:buClr>
                <a:srgbClr val="002060"/>
              </a:buClr>
              <a:buSzPts val="1800"/>
              <a:buFont typeface="Arial"/>
              <a:buChar char="•"/>
            </a:pPr>
            <a:r>
              <a:rPr b="1" i="0" lang="en-US" sz="1800" u="none" cap="none" strike="noStrike">
                <a:solidFill>
                  <a:srgbClr val="002060"/>
                </a:solidFill>
                <a:latin typeface="Verdana"/>
                <a:ea typeface="Verdana"/>
                <a:cs typeface="Verdana"/>
                <a:sym typeface="Verdana"/>
              </a:rPr>
              <a:t>Contoh dalam operasi matematis</a:t>
            </a:r>
            <a:endParaRPr b="1" i="0" sz="1800" u="none" cap="none" strike="noStrike">
              <a:solidFill>
                <a:schemeClr val="hlink"/>
              </a:solidFill>
              <a:latin typeface="Verdana"/>
              <a:ea typeface="Verdana"/>
              <a:cs typeface="Verdana"/>
              <a:sym typeface="Verdana"/>
            </a:endParaRPr>
          </a:p>
        </p:txBody>
      </p:sp>
      <p:graphicFrame>
        <p:nvGraphicFramePr>
          <p:cNvPr id="343" name="Google Shape;343;p17"/>
          <p:cNvGraphicFramePr/>
          <p:nvPr/>
        </p:nvGraphicFramePr>
        <p:xfrm>
          <a:off x="-247600" y="1859957"/>
          <a:ext cx="3000000" cy="3000000"/>
        </p:xfrm>
        <a:graphic>
          <a:graphicData uri="http://schemas.openxmlformats.org/drawingml/2006/table">
            <a:tbl>
              <a:tblPr>
                <a:noFill/>
                <a:tableStyleId>{FCC2B481-2846-48D1-A7D7-D5AA9427325B}</a:tableStyleId>
              </a:tblPr>
              <a:tblGrid>
                <a:gridCol w="1361900"/>
                <a:gridCol w="6925925"/>
              </a:tblGrid>
              <a:tr h="355600">
                <a:tc>
                  <a:txBody>
                    <a:bodyPr/>
                    <a:lstStyle/>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latin typeface="Courier New"/>
                        <a:ea typeface="Courier New"/>
                        <a:cs typeface="Courier New"/>
                        <a:sym typeface="Courier Ne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&lt;?php</a:t>
                      </a:r>
                      <a:endParaRPr sz="2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   $a=10.66;</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   $b=12.4;</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   $c= $a + $b;</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   echo $c; // 23.06</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 </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   $d=$a / $b;</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   echo $d; // 0.85967741935484</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ourier New"/>
                          <a:ea typeface="Courier New"/>
                          <a:cs typeface="Courier New"/>
                          <a:sym typeface="Courier New"/>
                        </a:rPr>
                        <a:t>?&gt;</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44" name="Google Shape;344;p1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Hasil gambar untuk logo elnusa" id="350" name="Google Shape;350;p1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18"/>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String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pic>
        <p:nvPicPr>
          <p:cNvPr id="352" name="Google Shape;352;p18"/>
          <p:cNvPicPr preferRelativeResize="0"/>
          <p:nvPr/>
        </p:nvPicPr>
        <p:blipFill rotWithShape="1">
          <a:blip r:embed="rId3">
            <a:alphaModFix/>
          </a:blip>
          <a:srcRect b="0" l="0" r="0" t="0"/>
          <a:stretch/>
        </p:blipFill>
        <p:spPr>
          <a:xfrm>
            <a:off x="129150" y="1556792"/>
            <a:ext cx="5830114" cy="2160240"/>
          </a:xfrm>
          <a:prstGeom prst="rect">
            <a:avLst/>
          </a:prstGeom>
          <a:noFill/>
          <a:ln>
            <a:noFill/>
          </a:ln>
        </p:spPr>
      </p:pic>
      <p:pic>
        <p:nvPicPr>
          <p:cNvPr id="353" name="Google Shape;353;p18"/>
          <p:cNvPicPr preferRelativeResize="0"/>
          <p:nvPr/>
        </p:nvPicPr>
        <p:blipFill rotWithShape="1">
          <a:blip r:embed="rId4">
            <a:alphaModFix/>
          </a:blip>
          <a:srcRect b="0" l="0" r="0" t="0"/>
          <a:stretch/>
        </p:blipFill>
        <p:spPr>
          <a:xfrm>
            <a:off x="6179535" y="1575845"/>
            <a:ext cx="5849167" cy="2133404"/>
          </a:xfrm>
          <a:prstGeom prst="rect">
            <a:avLst/>
          </a:prstGeom>
          <a:noFill/>
          <a:ln>
            <a:noFill/>
          </a:ln>
        </p:spPr>
      </p:pic>
      <p:sp>
        <p:nvSpPr>
          <p:cNvPr id="354" name="Google Shape;354;p18"/>
          <p:cNvSpPr/>
          <p:nvPr/>
        </p:nvSpPr>
        <p:spPr>
          <a:xfrm>
            <a:off x="299758" y="3991704"/>
            <a:ext cx="11412900" cy="26778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Dalam contoh di atas, variabel $teks_php diinisialisasi dengan nilai string "Saya sedang belajar Junior Web Developer" dalam PHP, sedangkan variabel teks_js diinisialisasi dengan nilai string yang sama dalam JavaScript. Variabel string dapat menyimpan teks atau karakter dalam kedua bahasa pemrograman tersebut.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355" name="Google Shape;355;p18"/>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2fc72175d5_0_98"/>
          <p:cNvSpPr txBox="1"/>
          <p:nvPr/>
        </p:nvSpPr>
        <p:spPr>
          <a:xfrm>
            <a:off x="334801" y="1217525"/>
            <a:ext cx="2629500" cy="492600"/>
          </a:xfrm>
          <a:prstGeom prst="rect">
            <a:avLst/>
          </a:prstGeom>
          <a:noFill/>
          <a:ln>
            <a:noFill/>
          </a:ln>
        </p:spPr>
        <p:txBody>
          <a:bodyPr anchorCtr="0" anchor="t" bIns="0" lIns="72000" spcFirstLastPara="1" rIns="36000" wrap="square" tIns="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Profil Pengajar</a:t>
            </a:r>
            <a:endParaRPr b="0" i="0" sz="3200" u="none" cap="none" strike="noStrike">
              <a:solidFill>
                <a:schemeClr val="dk1"/>
              </a:solidFill>
              <a:latin typeface="Calibri"/>
              <a:ea typeface="Calibri"/>
              <a:cs typeface="Calibri"/>
              <a:sym typeface="Calibri"/>
            </a:endParaRPr>
          </a:p>
        </p:txBody>
      </p:sp>
      <p:sp>
        <p:nvSpPr>
          <p:cNvPr id="177" name="Google Shape;177;g32fc72175d5_0_98"/>
          <p:cNvSpPr/>
          <p:nvPr/>
        </p:nvSpPr>
        <p:spPr>
          <a:xfrm>
            <a:off x="4138258" y="1474141"/>
            <a:ext cx="7204200" cy="132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178" name="Google Shape;178;g32fc72175d5_0_98"/>
          <p:cNvSpPr/>
          <p:nvPr/>
        </p:nvSpPr>
        <p:spPr>
          <a:xfrm>
            <a:off x="4138250" y="2926500"/>
            <a:ext cx="7204200" cy="240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179" name="Google Shape;179;g32fc72175d5_0_98"/>
          <p:cNvSpPr/>
          <p:nvPr/>
        </p:nvSpPr>
        <p:spPr>
          <a:xfrm>
            <a:off x="4138250" y="5521876"/>
            <a:ext cx="7204200" cy="1098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grpSp>
        <p:nvGrpSpPr>
          <p:cNvPr id="180" name="Google Shape;180;g32fc72175d5_0_98"/>
          <p:cNvGrpSpPr/>
          <p:nvPr/>
        </p:nvGrpSpPr>
        <p:grpSpPr>
          <a:xfrm>
            <a:off x="4211171" y="1488725"/>
            <a:ext cx="7061700" cy="1249805"/>
            <a:chOff x="5735170" y="2041582"/>
            <a:chExt cx="7061700" cy="1249805"/>
          </a:xfrm>
        </p:grpSpPr>
        <p:sp>
          <p:nvSpPr>
            <p:cNvPr id="181" name="Google Shape;181;g32fc72175d5_0_98"/>
            <p:cNvSpPr txBox="1"/>
            <p:nvPr/>
          </p:nvSpPr>
          <p:spPr>
            <a:xfrm>
              <a:off x="5735170" y="2041582"/>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Latar Belakang Pendidikan</a:t>
              </a:r>
              <a:endParaRPr b="1" i="0" sz="2500" u="none" cap="none" strike="noStrike">
                <a:solidFill>
                  <a:schemeClr val="dk1"/>
                </a:solidFill>
                <a:latin typeface="Calibri"/>
                <a:ea typeface="Calibri"/>
                <a:cs typeface="Calibri"/>
                <a:sym typeface="Calibri"/>
              </a:endParaRPr>
            </a:p>
          </p:txBody>
        </p:sp>
        <p:sp>
          <p:nvSpPr>
            <p:cNvPr id="182" name="Google Shape;182;g32fc72175d5_0_98"/>
            <p:cNvSpPr txBox="1"/>
            <p:nvPr/>
          </p:nvSpPr>
          <p:spPr>
            <a:xfrm>
              <a:off x="5735170" y="2552487"/>
              <a:ext cx="7061700" cy="7389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183" name="Google Shape;183;g32fc72175d5_0_98"/>
          <p:cNvGrpSpPr/>
          <p:nvPr/>
        </p:nvGrpSpPr>
        <p:grpSpPr>
          <a:xfrm>
            <a:off x="4211199" y="2941351"/>
            <a:ext cx="7061725" cy="2327109"/>
            <a:chOff x="5735185" y="3560735"/>
            <a:chExt cx="5266800" cy="2327109"/>
          </a:xfrm>
        </p:grpSpPr>
        <p:sp>
          <p:nvSpPr>
            <p:cNvPr id="184" name="Google Shape;184;g32fc72175d5_0_98"/>
            <p:cNvSpPr txBox="1"/>
            <p:nvPr/>
          </p:nvSpPr>
          <p:spPr>
            <a:xfrm>
              <a:off x="5735185" y="3560735"/>
              <a:ext cx="52668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Riwayat Pekerjaan dan Pengalaman Profesional</a:t>
              </a:r>
              <a:endParaRPr b="1" i="0" sz="2500" u="none" cap="none" strike="noStrike">
                <a:solidFill>
                  <a:schemeClr val="dk1"/>
                </a:solidFill>
                <a:latin typeface="Calibri"/>
                <a:ea typeface="Calibri"/>
                <a:cs typeface="Calibri"/>
                <a:sym typeface="Calibri"/>
              </a:endParaRPr>
            </a:p>
          </p:txBody>
        </p:sp>
        <p:sp>
          <p:nvSpPr>
            <p:cNvPr id="185" name="Google Shape;185;g32fc72175d5_0_98"/>
            <p:cNvSpPr txBox="1"/>
            <p:nvPr/>
          </p:nvSpPr>
          <p:spPr>
            <a:xfrm>
              <a:off x="5735185" y="4071644"/>
              <a:ext cx="5266800" cy="1816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186" name="Google Shape;186;g32fc72175d5_0_98"/>
          <p:cNvGrpSpPr/>
          <p:nvPr/>
        </p:nvGrpSpPr>
        <p:grpSpPr>
          <a:xfrm>
            <a:off x="4211171" y="5537100"/>
            <a:ext cx="7061703" cy="1034105"/>
            <a:chOff x="4211170" y="5079899"/>
            <a:chExt cx="7061703" cy="1034105"/>
          </a:xfrm>
        </p:grpSpPr>
        <p:sp>
          <p:nvSpPr>
            <p:cNvPr id="187" name="Google Shape;187;g32fc72175d5_0_98"/>
            <p:cNvSpPr txBox="1"/>
            <p:nvPr/>
          </p:nvSpPr>
          <p:spPr>
            <a:xfrm>
              <a:off x="4211170" y="5079899"/>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Kontak Pengajar</a:t>
              </a:r>
              <a:endParaRPr b="1" i="0" sz="2500" u="none" cap="none" strike="noStrike">
                <a:solidFill>
                  <a:schemeClr val="dk1"/>
                </a:solidFill>
                <a:latin typeface="Calibri"/>
                <a:ea typeface="Calibri"/>
                <a:cs typeface="Calibri"/>
                <a:sym typeface="Calibri"/>
              </a:endParaRPr>
            </a:p>
          </p:txBody>
        </p:sp>
        <p:sp>
          <p:nvSpPr>
            <p:cNvPr id="188" name="Google Shape;188;g32fc72175d5_0_98"/>
            <p:cNvSpPr txBox="1"/>
            <p:nvPr/>
          </p:nvSpPr>
          <p:spPr>
            <a:xfrm>
              <a:off x="4211173" y="5590804"/>
              <a:ext cx="7061700" cy="523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Alamat Email: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Nomor Telepon/HP: …</a:t>
              </a:r>
              <a:endParaRPr b="0" i="0" sz="1400" u="none" cap="none" strike="noStrike">
                <a:solidFill>
                  <a:schemeClr val="dk1"/>
                </a:solidFill>
                <a:latin typeface="Calibri"/>
                <a:ea typeface="Calibri"/>
                <a:cs typeface="Calibri"/>
                <a:sym typeface="Calibri"/>
              </a:endParaRPr>
            </a:p>
          </p:txBody>
        </p:sp>
      </p:grpSp>
      <p:sp>
        <p:nvSpPr>
          <p:cNvPr id="189" name="Google Shape;189;g32fc72175d5_0_98"/>
          <p:cNvSpPr/>
          <p:nvPr/>
        </p:nvSpPr>
        <p:spPr>
          <a:xfrm>
            <a:off x="334800" y="2069925"/>
            <a:ext cx="2629500" cy="307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(Ganti dengan foto pengajar)</a:t>
            </a:r>
            <a:endParaRPr b="0" i="0" sz="2700" u="none" cap="none" strike="noStrike">
              <a:solidFill>
                <a:schemeClr val="dk1"/>
              </a:solidFill>
              <a:latin typeface="Calibri"/>
              <a:ea typeface="Calibri"/>
              <a:cs typeface="Calibri"/>
              <a:sym typeface="Calibri"/>
            </a:endParaRPr>
          </a:p>
        </p:txBody>
      </p:sp>
      <p:sp>
        <p:nvSpPr>
          <p:cNvPr id="190" name="Google Shape;190;g32fc72175d5_0_98"/>
          <p:cNvSpPr txBox="1"/>
          <p:nvPr/>
        </p:nvSpPr>
        <p:spPr>
          <a:xfrm>
            <a:off x="4068598" y="760325"/>
            <a:ext cx="7204200" cy="492600"/>
          </a:xfrm>
          <a:prstGeom prst="rect">
            <a:avLst/>
          </a:prstGeom>
          <a:noFill/>
          <a:ln>
            <a:noFill/>
          </a:ln>
        </p:spPr>
        <p:txBody>
          <a:bodyPr anchorCtr="0" anchor="t" bIns="0" lIns="72000" spcFirstLastPara="1" rIns="3600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(Nama Lengkap dan Gelar)</a:t>
            </a:r>
            <a:endParaRPr b="1" i="0" sz="3200" u="none" cap="none" strike="noStrike">
              <a:solidFill>
                <a:schemeClr val="dk1"/>
              </a:solidFill>
              <a:latin typeface="Calibri"/>
              <a:ea typeface="Calibri"/>
              <a:cs typeface="Calibri"/>
              <a:sym typeface="Calibri"/>
            </a:endParaRPr>
          </a:p>
        </p:txBody>
      </p:sp>
      <p:pic>
        <p:nvPicPr>
          <p:cNvPr id="191" name="Google Shape;191;g32fc72175d5_0_9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descr="Hasil gambar untuk logo elnusa" id="361" name="Google Shape;361;p1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19"/>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String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363" name="Google Shape;363;p19"/>
          <p:cNvSpPr txBox="1"/>
          <p:nvPr/>
        </p:nvSpPr>
        <p:spPr>
          <a:xfrm>
            <a:off x="695400" y="3429000"/>
            <a:ext cx="11108100" cy="2088300"/>
          </a:xfrm>
          <a:prstGeom prst="rect">
            <a:avLst/>
          </a:prstGeom>
          <a:noFill/>
          <a:ln>
            <a:noFill/>
          </a:ln>
        </p:spPr>
        <p:txBody>
          <a:bodyPr anchorCtr="0" anchor="b" bIns="45700" lIns="91425" spcFirstLastPara="1" rIns="91425" wrap="square" tIns="45700">
            <a:noAutofit/>
          </a:bodyPr>
          <a:lstStyle/>
          <a:p>
            <a:pPr indent="-285750" lvl="0" marL="285750" marR="0" rtl="0" algn="just">
              <a:lnSpc>
                <a:spcPct val="100000"/>
              </a:lnSpc>
              <a:spcBef>
                <a:spcPts val="0"/>
              </a:spcBef>
              <a:spcAft>
                <a:spcPts val="0"/>
              </a:spcAft>
              <a:buClr>
                <a:srgbClr val="002060"/>
              </a:buClr>
              <a:buSzPts val="2400"/>
              <a:buFont typeface="Arial"/>
              <a:buChar char="•"/>
            </a:pPr>
            <a:r>
              <a:rPr b="1" i="0" lang="en-US" sz="2400" u="none" cap="none" strike="noStrike">
                <a:solidFill>
                  <a:srgbClr val="002060"/>
                </a:solidFill>
                <a:latin typeface="Arial"/>
                <a:ea typeface="Arial"/>
                <a:cs typeface="Arial"/>
                <a:sym typeface="Arial"/>
              </a:rPr>
              <a:t>Tipe data yang berisi text, kalimat, atau kumpulan karakter</a:t>
            </a:r>
            <a:endParaRPr b="1" i="0" sz="2400" u="none" cap="none" strike="noStrike">
              <a:solidFill>
                <a:srgbClr val="002060"/>
              </a:solidFill>
              <a:latin typeface="Arial"/>
              <a:ea typeface="Arial"/>
              <a:cs typeface="Arial"/>
              <a:sym typeface="Arial"/>
            </a:endParaRPr>
          </a:p>
          <a:p>
            <a:pPr indent="-133350" lvl="0" marL="285750" marR="0" rtl="0" algn="just">
              <a:lnSpc>
                <a:spcPct val="100000"/>
              </a:lnSpc>
              <a:spcBef>
                <a:spcPts val="480"/>
              </a:spcBef>
              <a:spcAft>
                <a:spcPts val="0"/>
              </a:spcAft>
              <a:buClr>
                <a:srgbClr val="002060"/>
              </a:buClr>
              <a:buSzPts val="2400"/>
              <a:buFont typeface="Arial"/>
              <a:buNone/>
            </a:pPr>
            <a:r>
              <a:t/>
            </a:r>
            <a:endParaRPr b="1" i="0" sz="2400" u="none" cap="none" strike="noStrike">
              <a:solidFill>
                <a:srgbClr val="002060"/>
              </a:solidFill>
              <a:latin typeface="Arial"/>
              <a:ea typeface="Arial"/>
              <a:cs typeface="Arial"/>
              <a:sym typeface="Arial"/>
            </a:endParaRPr>
          </a:p>
          <a:p>
            <a:pPr indent="-285750" lvl="0" marL="285750" marR="0" rtl="0" algn="just">
              <a:lnSpc>
                <a:spcPct val="100000"/>
              </a:lnSpc>
              <a:spcBef>
                <a:spcPts val="480"/>
              </a:spcBef>
              <a:spcAft>
                <a:spcPts val="0"/>
              </a:spcAft>
              <a:buClr>
                <a:srgbClr val="002060"/>
              </a:buClr>
              <a:buSzPts val="2400"/>
              <a:buFont typeface="Arial"/>
              <a:buChar char="•"/>
            </a:pPr>
            <a:r>
              <a:rPr b="1" i="0" lang="en-US" sz="2400" u="none" cap="none" strike="noStrike">
                <a:solidFill>
                  <a:srgbClr val="002060"/>
                </a:solidFill>
                <a:latin typeface="Arial"/>
                <a:ea typeface="Arial"/>
                <a:cs typeface="Arial"/>
                <a:sym typeface="Arial"/>
              </a:rPr>
              <a:t>Penulisannya diapit oleh single quoted/petik satu (‘) atau double quoted/petik ganda (“)</a:t>
            </a:r>
            <a:endParaRPr b="0" i="0" sz="1400" u="none" cap="none" strike="noStrike">
              <a:solidFill>
                <a:srgbClr val="000000"/>
              </a:solidFill>
              <a:latin typeface="Arial"/>
              <a:ea typeface="Arial"/>
              <a:cs typeface="Arial"/>
              <a:sym typeface="Arial"/>
            </a:endParaRPr>
          </a:p>
          <a:p>
            <a:pPr indent="-133350" lvl="0" marL="285750" marR="0" rtl="0" algn="just">
              <a:lnSpc>
                <a:spcPct val="100000"/>
              </a:lnSpc>
              <a:spcBef>
                <a:spcPts val="480"/>
              </a:spcBef>
              <a:spcAft>
                <a:spcPts val="0"/>
              </a:spcAft>
              <a:buClr>
                <a:srgbClr val="002060"/>
              </a:buClr>
              <a:buSzPts val="2400"/>
              <a:buFont typeface="Arial"/>
              <a:buNone/>
            </a:pPr>
            <a:r>
              <a:t/>
            </a:r>
            <a:endParaRPr b="1" i="0" sz="2400" u="none" cap="none" strike="noStrike">
              <a:solidFill>
                <a:srgbClr val="002060"/>
              </a:solidFill>
              <a:latin typeface="Arial"/>
              <a:ea typeface="Arial"/>
              <a:cs typeface="Arial"/>
              <a:sym typeface="Arial"/>
            </a:endParaRPr>
          </a:p>
          <a:p>
            <a:pPr indent="-285750" lvl="0" marL="285750" marR="0" rtl="0" algn="just">
              <a:lnSpc>
                <a:spcPct val="100000"/>
              </a:lnSpc>
              <a:spcBef>
                <a:spcPts val="480"/>
              </a:spcBef>
              <a:spcAft>
                <a:spcPts val="0"/>
              </a:spcAft>
              <a:buClr>
                <a:srgbClr val="002060"/>
              </a:buClr>
              <a:buSzPts val="2400"/>
              <a:buFont typeface="Arial"/>
              <a:buChar char="•"/>
            </a:pPr>
            <a:r>
              <a:rPr b="1" i="0" lang="en-US" sz="2400" u="none" cap="none" strike="noStrike">
                <a:solidFill>
                  <a:srgbClr val="002060"/>
                </a:solidFill>
                <a:latin typeface="Arial"/>
                <a:ea typeface="Arial"/>
                <a:cs typeface="Arial"/>
                <a:sym typeface="Arial"/>
              </a:rPr>
              <a:t>Contoh:</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480"/>
              </a:spcBef>
              <a:spcAft>
                <a:spcPts val="0"/>
              </a:spcAft>
              <a:buClr>
                <a:srgbClr val="002060"/>
              </a:buClr>
              <a:buSzPts val="2400"/>
              <a:buFont typeface="Arial"/>
              <a:buChar char="•"/>
            </a:pPr>
            <a:r>
              <a:rPr b="1" i="0" lang="en-US" sz="2400" u="none" cap="none" strike="noStrike">
                <a:solidFill>
                  <a:srgbClr val="002060"/>
                </a:solidFill>
                <a:latin typeface="Arial"/>
                <a:ea typeface="Arial"/>
                <a:cs typeface="Arial"/>
                <a:sym typeface="Arial"/>
              </a:rPr>
              <a:t>‘a’ ,   ‘saya sedang belajar PHP’ , </a:t>
            </a:r>
            <a:r>
              <a:rPr b="1" i="0" lang="en-US" sz="2400" u="none" cap="none" strike="noStrike">
                <a:solidFill>
                  <a:srgbClr val="FF0000"/>
                </a:solidFill>
                <a:latin typeface="Arial"/>
                <a:ea typeface="Arial"/>
                <a:cs typeface="Arial"/>
                <a:sym typeface="Arial"/>
              </a:rPr>
              <a:t>‘</a:t>
            </a:r>
            <a:r>
              <a:rPr b="1" i="0" lang="en-US" sz="2400" u="none" cap="none" strike="noStrike">
                <a:solidFill>
                  <a:srgbClr val="FF0000"/>
                </a:solidFill>
                <a:latin typeface="Courier New"/>
                <a:ea typeface="Courier New"/>
                <a:cs typeface="Courier New"/>
                <a:sym typeface="Courier New"/>
              </a:rPr>
              <a:t>emailku@gmail.com</a:t>
            </a:r>
            <a:r>
              <a:rPr b="1" i="0" lang="en-US" sz="24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480"/>
              </a:spcBef>
              <a:spcAft>
                <a:spcPts val="0"/>
              </a:spcAft>
              <a:buClr>
                <a:srgbClr val="002060"/>
              </a:buClr>
              <a:buSzPts val="2400"/>
              <a:buFont typeface="Arial"/>
              <a:buChar char="•"/>
            </a:pPr>
            <a:r>
              <a:rPr b="1" i="0" lang="en-US" sz="2400" u="none" cap="none" strike="noStrike">
                <a:solidFill>
                  <a:srgbClr val="002060"/>
                </a:solidFill>
                <a:latin typeface="Arial"/>
                <a:ea typeface="Arial"/>
                <a:cs typeface="Arial"/>
                <a:sym typeface="Arial"/>
              </a:rPr>
              <a:t>“a” , “saya sedang belajar PHP” , </a:t>
            </a:r>
            <a:r>
              <a:rPr b="1" i="0" lang="en-US" sz="2400" u="none" cap="none" strike="noStrike">
                <a:solidFill>
                  <a:srgbClr val="FF0000"/>
                </a:solidFill>
                <a:latin typeface="Arial"/>
                <a:ea typeface="Arial"/>
                <a:cs typeface="Arial"/>
                <a:sym typeface="Arial"/>
              </a:rPr>
              <a:t>“</a:t>
            </a:r>
            <a:r>
              <a:rPr b="1" i="0" lang="en-US" sz="2400" u="none" cap="none" strike="noStrike">
                <a:solidFill>
                  <a:srgbClr val="FF0000"/>
                </a:solidFill>
                <a:latin typeface="Courier New"/>
                <a:ea typeface="Courier New"/>
                <a:cs typeface="Courier New"/>
                <a:sym typeface="Courier New"/>
              </a:rPr>
              <a:t>emailku@gmail.com</a:t>
            </a:r>
            <a:r>
              <a:rPr b="1" i="0" lang="en-US" sz="24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480"/>
              </a:spcBef>
              <a:spcAft>
                <a:spcPts val="0"/>
              </a:spcAft>
              <a:buClr>
                <a:srgbClr val="002060"/>
              </a:buClr>
              <a:buSzPts val="2400"/>
              <a:buFont typeface="Noto Sans Symbols"/>
              <a:buNone/>
            </a:pPr>
            <a:r>
              <a:t/>
            </a:r>
            <a:endParaRPr b="1" i="0" sz="2400" u="none" cap="none" strike="noStrike">
              <a:solidFill>
                <a:schemeClr val="hlink"/>
              </a:solidFill>
              <a:latin typeface="Arial"/>
              <a:ea typeface="Arial"/>
              <a:cs typeface="Arial"/>
              <a:sym typeface="Arial"/>
            </a:endParaRPr>
          </a:p>
        </p:txBody>
      </p:sp>
      <p:pic>
        <p:nvPicPr>
          <p:cNvPr id="364" name="Google Shape;364;p1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descr="Hasil gambar untuk logo elnusa" id="370" name="Google Shape;370;p2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20"/>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String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372" name="Google Shape;372;p20"/>
          <p:cNvSpPr txBox="1"/>
          <p:nvPr/>
        </p:nvSpPr>
        <p:spPr>
          <a:xfrm>
            <a:off x="695400" y="1190620"/>
            <a:ext cx="2268000" cy="639600"/>
          </a:xfrm>
          <a:prstGeom prst="rect">
            <a:avLst/>
          </a:prstGeom>
          <a:noFill/>
          <a:ln>
            <a:noFill/>
          </a:ln>
        </p:spPr>
        <p:txBody>
          <a:bodyPr anchorCtr="0" anchor="b" bIns="45700" lIns="91425" spcFirstLastPara="1" rIns="91425" wrap="square" tIns="45700">
            <a:noAutofit/>
          </a:bodyPr>
          <a:lstStyle/>
          <a:p>
            <a:pPr indent="-285750" lvl="0" marL="285750" marR="0" rtl="0" algn="l">
              <a:lnSpc>
                <a:spcPct val="100000"/>
              </a:lnSpc>
              <a:spcBef>
                <a:spcPts val="0"/>
              </a:spcBef>
              <a:spcAft>
                <a:spcPts val="0"/>
              </a:spcAft>
              <a:buClr>
                <a:srgbClr val="002060"/>
              </a:buClr>
              <a:buSzPts val="1800"/>
              <a:buFont typeface="Arial"/>
              <a:buChar char="•"/>
            </a:pPr>
            <a:r>
              <a:rPr b="1" i="0" lang="en-US" sz="1800" u="none" cap="none" strike="noStrike">
                <a:solidFill>
                  <a:srgbClr val="002060"/>
                </a:solidFill>
                <a:latin typeface="Verdana"/>
                <a:ea typeface="Verdana"/>
                <a:cs typeface="Verdana"/>
                <a:sym typeface="Verdana"/>
              </a:rPr>
              <a:t>Contoh</a:t>
            </a:r>
            <a:endParaRPr b="1" i="0" sz="1800" u="none" cap="none" strike="noStrike">
              <a:solidFill>
                <a:schemeClr val="hlink"/>
              </a:solidFill>
              <a:latin typeface="Verdana"/>
              <a:ea typeface="Verdana"/>
              <a:cs typeface="Verdana"/>
              <a:sym typeface="Verdana"/>
            </a:endParaRPr>
          </a:p>
        </p:txBody>
      </p:sp>
      <p:graphicFrame>
        <p:nvGraphicFramePr>
          <p:cNvPr id="373" name="Google Shape;373;p20"/>
          <p:cNvGraphicFramePr/>
          <p:nvPr/>
        </p:nvGraphicFramePr>
        <p:xfrm>
          <a:off x="2063552" y="1343300"/>
          <a:ext cx="3000000" cy="3000000"/>
        </p:xfrm>
        <a:graphic>
          <a:graphicData uri="http://schemas.openxmlformats.org/drawingml/2006/table">
            <a:tbl>
              <a:tblPr>
                <a:noFill/>
                <a:tableStyleId>{FCC2B481-2846-48D1-A7D7-D5AA9427325B}</a:tableStyleId>
              </a:tblPr>
              <a:tblGrid>
                <a:gridCol w="979500"/>
                <a:gridCol w="9148950"/>
              </a:tblGrid>
              <a:tr h="49530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2</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4</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5</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6</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7</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8</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9</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10</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11</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12</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14</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15</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16</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17</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18</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19</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&lt;?php</a:t>
                      </a:r>
                      <a:endParaRPr sz="18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$string1='Ini adalah string sederhana';</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$string2='Ini adalah string yang bisa memiliki beberapa baris‘;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$string3='Dia berkata: "I\'ll be back"';</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$string4="Dia berkata: \"I'll be back\"“;</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$string5="Variabel akan otomatis ditampilkan: $string1 dan $string3";</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echo $string1; echo "&lt;br&gt;";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echo $string2; echo "&lt;br&gt;";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echo $string3; echo "&lt;br&gt;";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echo $string4; echo "&lt;br&gt;";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echo $string5; echo "&lt;br&gt;";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ourier New"/>
                          <a:ea typeface="Courier New"/>
                          <a:cs typeface="Courier New"/>
                          <a:sym typeface="Courier New"/>
                        </a:rPr>
                        <a:t>?&gt;</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74" name="Google Shape;374;p2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1"/>
          <p:cNvSpPr/>
          <p:nvPr/>
        </p:nvSpPr>
        <p:spPr>
          <a:xfrm>
            <a:off x="47328" y="2599744"/>
            <a:ext cx="6096000" cy="14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echo $string1; echo "&lt;br&gt;";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echo $string2; echo "&lt;br&gt;";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echo $string3; echo "&lt;br&gt;";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echo $string4; echo "&lt;br&gt;";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echo $string5; echo "&lt;br&gt;";</a:t>
            </a:r>
            <a:endParaRPr b="0" i="0" sz="1400" u="none" cap="none" strike="noStrike">
              <a:solidFill>
                <a:srgbClr val="000000"/>
              </a:solidFill>
              <a:latin typeface="Arial"/>
              <a:ea typeface="Arial"/>
              <a:cs typeface="Arial"/>
              <a:sym typeface="Arial"/>
            </a:endParaRPr>
          </a:p>
        </p:txBody>
      </p:sp>
      <p:pic>
        <p:nvPicPr>
          <p:cNvPr id="381" name="Google Shape;381;p21"/>
          <p:cNvPicPr preferRelativeResize="0"/>
          <p:nvPr/>
        </p:nvPicPr>
        <p:blipFill rotWithShape="1">
          <a:blip r:embed="rId3">
            <a:alphaModFix/>
          </a:blip>
          <a:srcRect b="0" l="0" r="0" t="0"/>
          <a:stretch/>
        </p:blipFill>
        <p:spPr>
          <a:xfrm>
            <a:off x="3719736" y="1953447"/>
            <a:ext cx="8477786" cy="2339649"/>
          </a:xfrm>
          <a:prstGeom prst="rect">
            <a:avLst/>
          </a:prstGeom>
          <a:noFill/>
          <a:ln>
            <a:noFill/>
          </a:ln>
        </p:spPr>
      </p:pic>
      <p:sp>
        <p:nvSpPr>
          <p:cNvPr id="382" name="Google Shape;382;p21"/>
          <p:cNvSpPr/>
          <p:nvPr/>
        </p:nvSpPr>
        <p:spPr>
          <a:xfrm>
            <a:off x="47328" y="2599744"/>
            <a:ext cx="10729200" cy="3252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83" name="Google Shape;383;p21"/>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descr="Hasil gambar untuk logo elnusa" id="389" name="Google Shape;389;p2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22"/>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Boolean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pic>
        <p:nvPicPr>
          <p:cNvPr id="391" name="Google Shape;391;p22"/>
          <p:cNvPicPr preferRelativeResize="0"/>
          <p:nvPr/>
        </p:nvPicPr>
        <p:blipFill rotWithShape="1">
          <a:blip r:embed="rId3">
            <a:alphaModFix/>
          </a:blip>
          <a:srcRect b="0" l="0" r="0" t="0"/>
          <a:stretch/>
        </p:blipFill>
        <p:spPr>
          <a:xfrm>
            <a:off x="155912" y="1628800"/>
            <a:ext cx="5820588" cy="2101448"/>
          </a:xfrm>
          <a:prstGeom prst="rect">
            <a:avLst/>
          </a:prstGeom>
          <a:noFill/>
          <a:ln>
            <a:noFill/>
          </a:ln>
        </p:spPr>
      </p:pic>
      <p:pic>
        <p:nvPicPr>
          <p:cNvPr id="392" name="Google Shape;392;p22"/>
          <p:cNvPicPr preferRelativeResize="0"/>
          <p:nvPr/>
        </p:nvPicPr>
        <p:blipFill rotWithShape="1">
          <a:blip r:embed="rId4">
            <a:alphaModFix/>
          </a:blip>
          <a:srcRect b="0" l="0" r="0" t="0"/>
          <a:stretch/>
        </p:blipFill>
        <p:spPr>
          <a:xfrm>
            <a:off x="6183306" y="1628800"/>
            <a:ext cx="5849167" cy="2088232"/>
          </a:xfrm>
          <a:prstGeom prst="rect">
            <a:avLst/>
          </a:prstGeom>
          <a:noFill/>
          <a:ln>
            <a:noFill/>
          </a:ln>
        </p:spPr>
      </p:pic>
      <p:sp>
        <p:nvSpPr>
          <p:cNvPr id="393" name="Google Shape;393;p22"/>
          <p:cNvSpPr txBox="1"/>
          <p:nvPr/>
        </p:nvSpPr>
        <p:spPr>
          <a:xfrm>
            <a:off x="307974" y="3933056"/>
            <a:ext cx="11404500" cy="2308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Dalam contoh di atas, variabel $status_php diinisialisasi dengan nilai boolean true dalam PHP, sedangkan variabel status_js diinisialisasi dengan nilai boolean true dalam JavaScript. Variabel boolean dapat menyimpan nilai true atau false yang mewakili keadaan atau kondisi tertentu dalam program. Dalam contoh ini, kita menggunakan operator ternary untuk menampilkan nilai boolean dengan pesan "True" atau "False" dalam output.</a:t>
            </a:r>
            <a:endParaRPr b="0" i="0" sz="1400" u="none" cap="none" strike="noStrike">
              <a:solidFill>
                <a:srgbClr val="000000"/>
              </a:solidFill>
              <a:latin typeface="Arial"/>
              <a:ea typeface="Arial"/>
              <a:cs typeface="Arial"/>
              <a:sym typeface="Arial"/>
            </a:endParaRPr>
          </a:p>
        </p:txBody>
      </p:sp>
      <p:pic>
        <p:nvPicPr>
          <p:cNvPr id="394" name="Google Shape;394;p22"/>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23"/>
          <p:cNvPicPr preferRelativeResize="0"/>
          <p:nvPr/>
        </p:nvPicPr>
        <p:blipFill rotWithShape="1">
          <a:blip r:embed="rId3">
            <a:alphaModFix/>
          </a:blip>
          <a:srcRect b="0" l="0" r="0" t="0"/>
          <a:stretch/>
        </p:blipFill>
        <p:spPr>
          <a:xfrm>
            <a:off x="6450629" y="1832671"/>
            <a:ext cx="4391025" cy="2009775"/>
          </a:xfrm>
          <a:prstGeom prst="rect">
            <a:avLst/>
          </a:prstGeom>
          <a:noFill/>
          <a:ln>
            <a:noFill/>
          </a:ln>
        </p:spPr>
      </p:pic>
      <p:sp>
        <p:nvSpPr>
          <p:cNvPr descr="Hasil gambar untuk logo elnusa" id="401" name="Google Shape;401;p2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2" name="Google Shape;402;p23"/>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Boolean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403" name="Google Shape;403;p23"/>
          <p:cNvSpPr txBox="1"/>
          <p:nvPr/>
        </p:nvSpPr>
        <p:spPr>
          <a:xfrm>
            <a:off x="695400" y="633269"/>
            <a:ext cx="11108100" cy="1872300"/>
          </a:xfrm>
          <a:prstGeom prst="rect">
            <a:avLst/>
          </a:prstGeom>
          <a:noFill/>
          <a:ln>
            <a:noFill/>
          </a:ln>
        </p:spPr>
        <p:txBody>
          <a:bodyPr anchorCtr="0" anchor="b" bIns="45700" lIns="91425" spcFirstLastPara="1" rIns="91425" wrap="square" tIns="45700">
            <a:noAutofit/>
          </a:bodyPr>
          <a:lstStyle/>
          <a:p>
            <a:pPr indent="-285750" lvl="0" marL="285750" marR="0" rtl="0" algn="l">
              <a:lnSpc>
                <a:spcPct val="100000"/>
              </a:lnSpc>
              <a:spcBef>
                <a:spcPts val="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hanya memiliki 2 nilai : true dan false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40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Digunakan dalam operasi logika</a:t>
            </a:r>
            <a:endParaRPr b="1" i="0" sz="2000" u="none" cap="none" strike="noStrike">
              <a:solidFill>
                <a:srgbClr val="002060"/>
              </a:solidFill>
              <a:latin typeface="Arial"/>
              <a:ea typeface="Arial"/>
              <a:cs typeface="Arial"/>
              <a:sym typeface="Arial"/>
            </a:endParaRPr>
          </a:p>
          <a:p>
            <a:pPr indent="-285750" lvl="0" marL="285750" marR="0" rtl="0" algn="l">
              <a:lnSpc>
                <a:spcPct val="100000"/>
              </a:lnSpc>
              <a:spcBef>
                <a:spcPts val="400"/>
              </a:spcBef>
              <a:spcAft>
                <a:spcPts val="0"/>
              </a:spcAft>
              <a:buClr>
                <a:srgbClr val="002060"/>
              </a:buClr>
              <a:buSzPts val="2000"/>
              <a:buFont typeface="Arial"/>
              <a:buChar char="•"/>
            </a:pPr>
            <a:r>
              <a:rPr b="1" i="0" lang="en-US" sz="2000" u="none" cap="none" strike="noStrike">
                <a:solidFill>
                  <a:srgbClr val="002060"/>
                </a:solidFill>
                <a:latin typeface="Arial"/>
                <a:ea typeface="Arial"/>
                <a:cs typeface="Arial"/>
                <a:sym typeface="Arial"/>
              </a:rPr>
              <a:t>Contoh:</a:t>
            </a:r>
            <a:endParaRPr b="0" i="0" sz="1400" u="none" cap="none" strike="noStrike">
              <a:solidFill>
                <a:srgbClr val="000000"/>
              </a:solidFill>
              <a:latin typeface="Arial"/>
              <a:ea typeface="Arial"/>
              <a:cs typeface="Arial"/>
              <a:sym typeface="Arial"/>
            </a:endParaRPr>
          </a:p>
        </p:txBody>
      </p:sp>
      <p:sp>
        <p:nvSpPr>
          <p:cNvPr id="404" name="Google Shape;404;p23"/>
          <p:cNvSpPr/>
          <p:nvPr/>
        </p:nvSpPr>
        <p:spPr>
          <a:xfrm>
            <a:off x="1775520" y="2456795"/>
            <a:ext cx="7272900" cy="4401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&lt;?php</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$benar=true;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$salah=false;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echo "benar = $benar, salah = $salah";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 hasil output: benar = 1, salah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$x = FALSE; // false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$x = ""; // string kosong dianggap false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$x = " "; // string dengan karakter adalah 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$x = 0; // false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$x = 1; // 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405" name="Google Shape;405;p23"/>
          <p:cNvSpPr txBox="1"/>
          <p:nvPr/>
        </p:nvSpPr>
        <p:spPr>
          <a:xfrm>
            <a:off x="6398846" y="1423300"/>
            <a:ext cx="27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Tampilan di web browser</a:t>
            </a:r>
            <a:endParaRPr b="0" i="0" sz="1400" u="none" cap="none" strike="noStrike">
              <a:solidFill>
                <a:srgbClr val="000000"/>
              </a:solidFill>
              <a:latin typeface="Arial"/>
              <a:ea typeface="Arial"/>
              <a:cs typeface="Arial"/>
              <a:sym typeface="Arial"/>
            </a:endParaRPr>
          </a:p>
        </p:txBody>
      </p:sp>
      <p:pic>
        <p:nvPicPr>
          <p:cNvPr id="406" name="Google Shape;406;p23"/>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descr="Hasil gambar untuk logo elnusa" id="412" name="Google Shape;412;p2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3" name="Google Shape;413;p24"/>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1.2 Syntax program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414" name="Google Shape;414;p24"/>
          <p:cNvSpPr txBox="1"/>
          <p:nvPr/>
        </p:nvSpPr>
        <p:spPr>
          <a:xfrm>
            <a:off x="767408" y="1556792"/>
            <a:ext cx="6624600" cy="26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Syntax PHP : Aturan Penulisan kode program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51435" lvl="0" marL="0" marR="0" rtl="0" algn="l">
              <a:lnSpc>
                <a:spcPct val="100000"/>
              </a:lnSpc>
              <a:spcBef>
                <a:spcPts val="0"/>
              </a:spcBef>
              <a:spcAft>
                <a:spcPts val="0"/>
              </a:spcAft>
              <a:buClr>
                <a:schemeClr val="dk1"/>
              </a:buClr>
              <a:buSzPts val="810"/>
              <a:buFont typeface="Noto Sans Symbols"/>
              <a:buChar char="●"/>
            </a:pPr>
            <a:r>
              <a:rPr b="0" i="0" lang="en-US" sz="1800" u="none" cap="none" strike="noStrike">
                <a:solidFill>
                  <a:schemeClr val="dk1"/>
                </a:solidFill>
                <a:latin typeface="Arial"/>
                <a:ea typeface="Arial"/>
                <a:cs typeface="Arial"/>
                <a:sym typeface="Arial"/>
              </a:rPr>
              <a:t>Semua skrip harus diapit oleh tanda:</a:t>
            </a:r>
            <a:endParaRPr b="0" i="0" sz="1400" u="none" cap="none" strike="noStrike">
              <a:solidFill>
                <a:srgbClr val="000000"/>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2000" u="none" cap="none" strike="noStrike">
                <a:solidFill>
                  <a:schemeClr val="dk1"/>
                </a:solidFill>
                <a:latin typeface="Courier New"/>
                <a:ea typeface="Courier New"/>
                <a:cs typeface="Courier New"/>
                <a:sym typeface="Courier New"/>
              </a:rPr>
              <a:t>- &lt;?php dan ?&gt;</a:t>
            </a:r>
            <a:endParaRPr b="0" i="0" sz="1400" u="none" cap="none" strike="noStrike">
              <a:solidFill>
                <a:srgbClr val="000000"/>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2000" u="none" cap="none" strike="noStrike">
                <a:solidFill>
                  <a:schemeClr val="dk1"/>
                </a:solidFill>
                <a:latin typeface="Courier New"/>
                <a:ea typeface="Courier New"/>
                <a:cs typeface="Courier New"/>
                <a:sym typeface="Courier New"/>
              </a:rPr>
              <a:t>- </a:t>
            </a:r>
            <a:r>
              <a:rPr b="1" i="0" lang="en-US" sz="2000" u="none" cap="none" strike="noStrike">
                <a:solidFill>
                  <a:schemeClr val="dk1"/>
                </a:solidFill>
                <a:latin typeface="Courier New"/>
                <a:ea typeface="Courier New"/>
                <a:cs typeface="Courier New"/>
                <a:sym typeface="Courier New"/>
              </a:rPr>
              <a:t>&lt;script</a:t>
            </a:r>
            <a:r>
              <a:rPr b="0" i="0" lang="en-US" sz="2000" u="none" cap="none" strike="noStrike">
                <a:solidFill>
                  <a:srgbClr val="006E28"/>
                </a:solidFill>
                <a:latin typeface="Courier New"/>
                <a:ea typeface="Courier New"/>
                <a:cs typeface="Courier New"/>
                <a:sym typeface="Courier New"/>
              </a:rPr>
              <a:t> language=</a:t>
            </a:r>
            <a:r>
              <a:rPr b="0" i="0" lang="en-US" sz="2000" u="none" cap="none" strike="noStrike">
                <a:solidFill>
                  <a:srgbClr val="AA0000"/>
                </a:solidFill>
                <a:latin typeface="Courier New"/>
                <a:ea typeface="Courier New"/>
                <a:cs typeface="Courier New"/>
                <a:sym typeface="Courier New"/>
              </a:rPr>
              <a:t>"php"</a:t>
            </a:r>
            <a:r>
              <a:rPr b="1" i="0" lang="en-US" sz="2000" u="none" cap="none" strike="noStrike">
                <a:solidFill>
                  <a:schemeClr val="dk1"/>
                </a:solidFill>
                <a:latin typeface="Courier New"/>
                <a:ea typeface="Courier New"/>
                <a:cs typeface="Courier New"/>
                <a:sym typeface="Courier New"/>
              </a:rPr>
              <a:t>&gt;</a:t>
            </a:r>
            <a:r>
              <a:rPr b="0" i="0" lang="en-US" sz="2000" u="none" cap="none" strike="noStrike">
                <a:solidFill>
                  <a:schemeClr val="dk1"/>
                </a:solidFill>
                <a:latin typeface="Courier New"/>
                <a:ea typeface="Courier New"/>
                <a:cs typeface="Courier New"/>
                <a:sym typeface="Courier New"/>
              </a:rPr>
              <a:t> dan </a:t>
            </a:r>
            <a:r>
              <a:rPr b="1" i="0" lang="en-US" sz="2000" u="none" cap="none" strike="noStrike">
                <a:solidFill>
                  <a:schemeClr val="dk1"/>
                </a:solidFill>
                <a:latin typeface="Courier New"/>
                <a:ea typeface="Courier New"/>
                <a:cs typeface="Courier New"/>
                <a:sym typeface="Courier New"/>
              </a:rPr>
              <a:t>&lt;/script&gt;</a:t>
            </a:r>
            <a:endParaRPr b="0" i="0" sz="1400" u="none" cap="none" strike="noStrike">
              <a:solidFill>
                <a:srgbClr val="000000"/>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2000" u="none" cap="none" strike="noStrike">
                <a:solidFill>
                  <a:schemeClr val="dk1"/>
                </a:solidFill>
                <a:latin typeface="Courier New"/>
                <a:ea typeface="Courier New"/>
                <a:cs typeface="Courier New"/>
                <a:sym typeface="Courier New"/>
              </a:rPr>
              <a:t>- &lt;? dan ?&gt;</a:t>
            </a:r>
            <a:endParaRPr b="0" i="0" sz="1400" u="none" cap="none" strike="noStrike">
              <a:solidFill>
                <a:srgbClr val="000000"/>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2000" u="none" cap="none" strike="noStrike">
                <a:solidFill>
                  <a:schemeClr val="dk1"/>
                </a:solidFill>
                <a:latin typeface="Courier New"/>
                <a:ea typeface="Courier New"/>
                <a:cs typeface="Courier New"/>
                <a:sym typeface="Courier New"/>
              </a:rPr>
              <a:t>- &lt;% dan %&gt;</a:t>
            </a:r>
            <a:endParaRPr b="0" i="0" sz="1400" u="none" cap="none" strike="noStrike">
              <a:solidFill>
                <a:srgbClr val="000000"/>
              </a:solidFill>
              <a:latin typeface="Arial"/>
              <a:ea typeface="Arial"/>
              <a:cs typeface="Arial"/>
              <a:sym typeface="Arial"/>
            </a:endParaRPr>
          </a:p>
          <a:p>
            <a:pPr indent="-51435" lvl="0" marL="0" marR="0" rtl="0" algn="l">
              <a:lnSpc>
                <a:spcPct val="100000"/>
              </a:lnSpc>
              <a:spcBef>
                <a:spcPts val="0"/>
              </a:spcBef>
              <a:spcAft>
                <a:spcPts val="0"/>
              </a:spcAft>
              <a:buClr>
                <a:schemeClr val="dk1"/>
              </a:buClr>
              <a:buSzPts val="810"/>
              <a:buFont typeface="Noto Sans Symbols"/>
              <a:buChar char="●"/>
            </a:pPr>
            <a:r>
              <a:rPr b="0" i="0" lang="en-US" sz="1800" u="none" cap="none" strike="noStrike">
                <a:solidFill>
                  <a:schemeClr val="dk1"/>
                </a:solidFill>
                <a:latin typeface="Arial"/>
                <a:ea typeface="Arial"/>
                <a:cs typeface="Arial"/>
                <a:sym typeface="Arial"/>
              </a:rPr>
              <a:t>Perintah harus diakhiri dengan tanda titik koma (</a:t>
            </a:r>
            <a:r>
              <a:rPr b="0" i="0" lang="en-US" sz="1800" u="none" cap="none" strike="noStrike">
                <a:solidFill>
                  <a:schemeClr val="dk1"/>
                </a:solidFill>
                <a:latin typeface="Courier New"/>
                <a:ea typeface="Courier New"/>
                <a:cs typeface="Courier New"/>
                <a:sym typeface="Courier New"/>
              </a:rPr>
              <a:t> ; </a:t>
            </a:r>
            <a:r>
              <a:rPr b="0" i="0" lang="en-U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415" name="Google Shape;415;p24"/>
          <p:cNvSpPr txBox="1"/>
          <p:nvPr/>
        </p:nvSpPr>
        <p:spPr>
          <a:xfrm>
            <a:off x="4511824" y="4049782"/>
            <a:ext cx="6984900" cy="2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			Contoh:</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ourier New"/>
                <a:ea typeface="Courier New"/>
                <a:cs typeface="Courier New"/>
                <a:sym typeface="Courier New"/>
              </a:rPr>
              <a:t>&lt;html&gt;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&lt;head&gt;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&lt;title&gt;</a:t>
            </a:r>
            <a:r>
              <a:rPr b="0" i="0" lang="en-US" sz="1800" u="none" cap="none" strike="noStrike">
                <a:solidFill>
                  <a:schemeClr val="dk1"/>
                </a:solidFill>
                <a:latin typeface="Courier New"/>
                <a:ea typeface="Courier New"/>
                <a:cs typeface="Courier New"/>
                <a:sym typeface="Courier New"/>
              </a:rPr>
              <a:t>Program PHP Pertama Saya</a:t>
            </a:r>
            <a:r>
              <a:rPr b="1" i="0" lang="en-US" sz="1800" u="none" cap="none" strike="noStrike">
                <a:solidFill>
                  <a:schemeClr val="dk1"/>
                </a:solidFill>
                <a:latin typeface="Courier New"/>
                <a:ea typeface="Courier New"/>
                <a:cs typeface="Courier New"/>
                <a:sym typeface="Courier New"/>
              </a:rPr>
              <a:t>&lt;/title&gt;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&lt;/head&gt;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&lt;body&gt;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&lt;?php</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52188B"/>
                </a:solidFill>
                <a:latin typeface="Courier New"/>
                <a:ea typeface="Courier New"/>
                <a:cs typeface="Courier New"/>
                <a:sym typeface="Courier New"/>
              </a:rPr>
              <a:t>echo</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BF0303"/>
                </a:solidFill>
                <a:latin typeface="Courier New"/>
                <a:ea typeface="Courier New"/>
                <a:cs typeface="Courier New"/>
                <a:sym typeface="Courier New"/>
              </a:rPr>
              <a:t>"Hello World!"</a:t>
            </a:r>
            <a:r>
              <a:rPr b="0" i="0" lang="en-US" sz="1800" u="none" cap="none" strike="noStrike">
                <a:solidFill>
                  <a:srgbClr val="006E28"/>
                </a:solidFill>
                <a:latin typeface="Courier New"/>
                <a:ea typeface="Courier New"/>
                <a:cs typeface="Courier New"/>
                <a:sym typeface="Courier New"/>
              </a:rPr>
              <a:t>;</a:t>
            </a:r>
            <a:r>
              <a:rPr b="0"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1" i="0" lang="en-US" sz="1800" u="none" cap="none" strike="noStrike">
                <a:solidFill>
                  <a:schemeClr val="dk1"/>
                </a:solidFill>
                <a:latin typeface="Courier New"/>
                <a:ea typeface="Courier New"/>
                <a:cs typeface="Courier New"/>
                <a:sym typeface="Courier New"/>
              </a:rPr>
              <a:t>&lt;/body&gt;</a:t>
            </a:r>
            <a:endParaRPr b="0" i="0" sz="1400" u="none" cap="none" strike="noStrike">
              <a:solidFill>
                <a:srgbClr val="000000"/>
              </a:solidFill>
              <a:latin typeface="Arial"/>
              <a:ea typeface="Arial"/>
              <a:cs typeface="Arial"/>
              <a:sym typeface="Arial"/>
            </a:endParaRPr>
          </a:p>
          <a:p>
            <a:pPr indent="0" lvl="0" marL="183600" marR="0" rtl="0" algn="just">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Courier New"/>
                <a:ea typeface="Courier New"/>
                <a:cs typeface="Courier New"/>
                <a:sym typeface="Courier New"/>
              </a:rPr>
              <a:t>&lt;/html&gt;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descr="Hasil gambar untuk logo elnusa" id="421" name="Google Shape;421;p25"/>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2" name="Google Shape;422;p25"/>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1.3 Struktur kontrol program					</a:t>
            </a:r>
            <a:r>
              <a:rPr b="1" i="0" lang="en-US" sz="2400" u="none" cap="none" strike="noStrike">
                <a:solidFill>
                  <a:schemeClr val="lt1"/>
                </a:solidFill>
                <a:latin typeface="Arial"/>
                <a:ea typeface="Arial"/>
                <a:cs typeface="Arial"/>
                <a:sym typeface="Arial"/>
              </a:rPr>
              <a:t> 	Pelatihan</a:t>
            </a:r>
            <a:endParaRPr b="0" i="0" sz="2400" u="none" cap="none" strike="noStrike">
              <a:solidFill>
                <a:schemeClr val="lt1"/>
              </a:solidFill>
              <a:latin typeface="Verdana"/>
              <a:ea typeface="Verdana"/>
              <a:cs typeface="Verdana"/>
              <a:sym typeface="Verdana"/>
            </a:endParaRPr>
          </a:p>
        </p:txBody>
      </p:sp>
      <p:sp>
        <p:nvSpPr>
          <p:cNvPr id="423" name="Google Shape;423;p25"/>
          <p:cNvSpPr txBox="1"/>
          <p:nvPr/>
        </p:nvSpPr>
        <p:spPr>
          <a:xfrm>
            <a:off x="767408" y="1556792"/>
            <a:ext cx="10087405" cy="3570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Kontrol Program : bagaimana urutan eksekusi perintah dalam program.</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Bentuk:</a:t>
            </a:r>
            <a:endParaRPr b="0" i="0" sz="1400" u="none" cap="none" strike="noStrike">
              <a:solidFill>
                <a:srgbClr val="000000"/>
              </a:solidFill>
              <a:latin typeface="Arial"/>
              <a:ea typeface="Arial"/>
              <a:cs typeface="Arial"/>
              <a:sym typeface="Arial"/>
            </a:endParaRPr>
          </a:p>
          <a:p>
            <a:pPr indent="-228600" lvl="0" marL="457200" marR="0" rtl="0" algn="just">
              <a:lnSpc>
                <a:spcPct val="100000"/>
              </a:lnSpc>
              <a:spcBef>
                <a:spcPts val="0"/>
              </a:spcBef>
              <a:spcAft>
                <a:spcPts val="0"/>
              </a:spcAft>
              <a:buClr>
                <a:schemeClr val="dk1"/>
              </a:buClr>
              <a:buSzPts val="1080"/>
              <a:buFont typeface="Noto Sans Symbols"/>
              <a:buChar char="●"/>
            </a:pPr>
            <a:r>
              <a:rPr b="0" i="0" lang="en-US" sz="2400" u="none" cap="none" strike="noStrike">
                <a:solidFill>
                  <a:schemeClr val="dk1"/>
                </a:solidFill>
                <a:latin typeface="Arial"/>
                <a:ea typeface="Arial"/>
                <a:cs typeface="Arial"/>
                <a:sym typeface="Arial"/>
              </a:rPr>
              <a:t>Percabangan ( Branching )</a:t>
            </a:r>
            <a:endParaRPr b="0" i="0" sz="1400" u="none" cap="none" strike="noStrike">
              <a:solidFill>
                <a:srgbClr val="000000"/>
              </a:solidFill>
              <a:latin typeface="Arial"/>
              <a:ea typeface="Arial"/>
              <a:cs typeface="Arial"/>
              <a:sym typeface="Arial"/>
            </a:endParaRPr>
          </a:p>
          <a:p>
            <a:pPr indent="-228600" lvl="0" marL="457200" marR="0" rtl="0" algn="just">
              <a:lnSpc>
                <a:spcPct val="100000"/>
              </a:lnSpc>
              <a:spcBef>
                <a:spcPts val="0"/>
              </a:spcBef>
              <a:spcAft>
                <a:spcPts val="0"/>
              </a:spcAft>
              <a:buClr>
                <a:schemeClr val="dk1"/>
              </a:buClr>
              <a:buSzPts val="1080"/>
              <a:buFont typeface="Noto Sans Symbols"/>
              <a:buChar char="●"/>
            </a:pPr>
            <a:r>
              <a:rPr b="0" i="0" lang="en-US" sz="2400" u="none" cap="none" strike="noStrike">
                <a:solidFill>
                  <a:schemeClr val="dk1"/>
                </a:solidFill>
                <a:latin typeface="Arial"/>
                <a:ea typeface="Arial"/>
                <a:cs typeface="Arial"/>
                <a:sym typeface="Arial"/>
              </a:rPr>
              <a:t>Perulangan ( Looping )</a:t>
            </a:r>
            <a:endParaRPr b="0" i="0" sz="1400" u="none" cap="none" strike="noStrike">
              <a:solidFill>
                <a:srgbClr val="000000"/>
              </a:solidFill>
              <a:latin typeface="Arial"/>
              <a:ea typeface="Arial"/>
              <a:cs typeface="Arial"/>
              <a:sym typeface="Arial"/>
            </a:endParaRPr>
          </a:p>
          <a:p>
            <a:pPr indent="-228600" lvl="0" marL="457200" marR="0" rtl="0" algn="just">
              <a:lnSpc>
                <a:spcPct val="100000"/>
              </a:lnSpc>
              <a:spcBef>
                <a:spcPts val="0"/>
              </a:spcBef>
              <a:spcAft>
                <a:spcPts val="0"/>
              </a:spcAft>
              <a:buClr>
                <a:schemeClr val="dk1"/>
              </a:buClr>
              <a:buSzPts val="1080"/>
              <a:buFont typeface="Noto Sans Symbols"/>
              <a:buChar char="●"/>
            </a:pPr>
            <a:r>
              <a:rPr b="0" i="0" lang="en-US" sz="2400" u="none" cap="none" strike="noStrike">
                <a:solidFill>
                  <a:schemeClr val="dk1"/>
                </a:solidFill>
                <a:latin typeface="Arial"/>
                <a:ea typeface="Arial"/>
                <a:cs typeface="Arial"/>
                <a:sym typeface="Arial"/>
              </a:rPr>
              <a:t>Lompatan/Perpindahan ( Jumping )</a:t>
            </a:r>
            <a:endParaRPr b="0" i="0" sz="1400" u="none" cap="none" strike="noStrike">
              <a:solidFill>
                <a:srgbClr val="000000"/>
              </a:solidFill>
              <a:latin typeface="Arial"/>
              <a:ea typeface="Arial"/>
              <a:cs typeface="Arial"/>
              <a:sym typeface="Arial"/>
            </a:endParaRPr>
          </a:p>
        </p:txBody>
      </p:sp>
      <p:pic>
        <p:nvPicPr>
          <p:cNvPr id="424" name="Google Shape;424;p2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descr="Hasil gambar untuk logo elnusa" id="430" name="Google Shape;430;p2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1" name="Google Shape;431;p26"/>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Percabangan (Branching)</a:t>
            </a:r>
            <a:endParaRPr b="0" i="0" sz="2400" u="none" cap="none" strike="noStrike">
              <a:solidFill>
                <a:schemeClr val="lt1"/>
              </a:solidFill>
              <a:latin typeface="Verdana"/>
              <a:ea typeface="Verdana"/>
              <a:cs typeface="Verdana"/>
              <a:sym typeface="Verdana"/>
            </a:endParaRPr>
          </a:p>
        </p:txBody>
      </p:sp>
      <p:pic>
        <p:nvPicPr>
          <p:cNvPr id="432" name="Google Shape;432;p26"/>
          <p:cNvPicPr preferRelativeResize="0"/>
          <p:nvPr/>
        </p:nvPicPr>
        <p:blipFill rotWithShape="1">
          <a:blip r:embed="rId3">
            <a:alphaModFix/>
          </a:blip>
          <a:srcRect b="0" l="0" r="0" t="0"/>
          <a:stretch/>
        </p:blipFill>
        <p:spPr>
          <a:xfrm>
            <a:off x="109754" y="1500371"/>
            <a:ext cx="5830114" cy="2629267"/>
          </a:xfrm>
          <a:prstGeom prst="rect">
            <a:avLst/>
          </a:prstGeom>
          <a:noFill/>
          <a:ln>
            <a:noFill/>
          </a:ln>
        </p:spPr>
      </p:pic>
      <p:pic>
        <p:nvPicPr>
          <p:cNvPr id="433" name="Google Shape;433;p26"/>
          <p:cNvPicPr preferRelativeResize="0"/>
          <p:nvPr/>
        </p:nvPicPr>
        <p:blipFill rotWithShape="1">
          <a:blip r:embed="rId4">
            <a:alphaModFix/>
          </a:blip>
          <a:srcRect b="0" l="0" r="0" t="0"/>
          <a:stretch/>
        </p:blipFill>
        <p:spPr>
          <a:xfrm>
            <a:off x="6240016" y="1528213"/>
            <a:ext cx="5820588" cy="2657846"/>
          </a:xfrm>
          <a:prstGeom prst="rect">
            <a:avLst/>
          </a:prstGeom>
          <a:noFill/>
          <a:ln>
            <a:noFill/>
          </a:ln>
        </p:spPr>
      </p:pic>
      <p:sp>
        <p:nvSpPr>
          <p:cNvPr id="434" name="Google Shape;434;p26"/>
          <p:cNvSpPr txBox="1"/>
          <p:nvPr/>
        </p:nvSpPr>
        <p:spPr>
          <a:xfrm>
            <a:off x="307974" y="4415895"/>
            <a:ext cx="11476800" cy="2308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Dalam contoh di atas, percabangan digunakan untuk mengecek apakah nilai (nilai_php atau nilai_js) lebih besar atau sama dengan 70. Jika benar, maka program akan menampilkan pesan "Selamat, Anda lulus!", dan jika salah, program akan menampilkan pesan "Maaf, Anda tidak lulus.". Ini adalah contoh sederhana dari penggunaan struktur percabangan untuk mengambil keputusan berdasarkan suatu kondisi.</a:t>
            </a:r>
            <a:endParaRPr b="0" i="0" sz="1400" u="none" cap="none" strike="noStrike">
              <a:solidFill>
                <a:srgbClr val="000000"/>
              </a:solidFill>
              <a:latin typeface="Arial"/>
              <a:ea typeface="Arial"/>
              <a:cs typeface="Arial"/>
              <a:sym typeface="Arial"/>
            </a:endParaRPr>
          </a:p>
        </p:txBody>
      </p:sp>
      <p:pic>
        <p:nvPicPr>
          <p:cNvPr id="435" name="Google Shape;435;p26"/>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descr="Hasil gambar untuk logo elnusa" id="441" name="Google Shape;441;p27"/>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2" name="Google Shape;442;p27"/>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Percabangan (Branching)</a:t>
            </a:r>
            <a:endParaRPr b="0" i="0" sz="2400" u="none" cap="none" strike="noStrike">
              <a:solidFill>
                <a:schemeClr val="lt1"/>
              </a:solidFill>
              <a:latin typeface="Verdana"/>
              <a:ea typeface="Verdana"/>
              <a:cs typeface="Verdana"/>
              <a:sym typeface="Verdana"/>
            </a:endParaRPr>
          </a:p>
        </p:txBody>
      </p:sp>
      <p:pic>
        <p:nvPicPr>
          <p:cNvPr id="443" name="Google Shape;443;p27"/>
          <p:cNvPicPr preferRelativeResize="0"/>
          <p:nvPr/>
        </p:nvPicPr>
        <p:blipFill rotWithShape="1">
          <a:blip r:embed="rId3">
            <a:alphaModFix/>
          </a:blip>
          <a:srcRect b="0" l="0" r="0" t="0"/>
          <a:stretch/>
        </p:blipFill>
        <p:spPr>
          <a:xfrm>
            <a:off x="182949" y="1556792"/>
            <a:ext cx="5820588" cy="3562847"/>
          </a:xfrm>
          <a:prstGeom prst="rect">
            <a:avLst/>
          </a:prstGeom>
          <a:noFill/>
          <a:ln>
            <a:noFill/>
          </a:ln>
        </p:spPr>
      </p:pic>
      <p:pic>
        <p:nvPicPr>
          <p:cNvPr id="444" name="Google Shape;444;p27"/>
          <p:cNvPicPr preferRelativeResize="0"/>
          <p:nvPr/>
        </p:nvPicPr>
        <p:blipFill rotWithShape="1">
          <a:blip r:embed="rId4">
            <a:alphaModFix/>
          </a:blip>
          <a:srcRect b="0" l="0" r="0" t="0"/>
          <a:stretch/>
        </p:blipFill>
        <p:spPr>
          <a:xfrm>
            <a:off x="6169411" y="1519147"/>
            <a:ext cx="5839640" cy="3572374"/>
          </a:xfrm>
          <a:prstGeom prst="rect">
            <a:avLst/>
          </a:prstGeom>
          <a:noFill/>
          <a:ln>
            <a:noFill/>
          </a:ln>
        </p:spPr>
      </p:pic>
      <p:sp>
        <p:nvSpPr>
          <p:cNvPr id="445" name="Google Shape;445;p27"/>
          <p:cNvSpPr txBox="1"/>
          <p:nvPr/>
        </p:nvSpPr>
        <p:spPr>
          <a:xfrm>
            <a:off x="131541" y="5301208"/>
            <a:ext cx="11797200" cy="1323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Dalam contoh di atas, kita menggunakan percabangan if-else if-else untuk mengecek rentang nilai. Jika nilai memenuhi kondisi pertama, maka pesan "A" akan ditampilkan. Jika tidak, program akan melanjutkan ke kondisi berikutnya, dan seterusnya. Jika tidak ada kondisi yang memenuhi, maka blok else akan dieksekusi.</a:t>
            </a:r>
            <a:endParaRPr b="0" i="0" sz="1400" u="none" cap="none" strike="noStrike">
              <a:solidFill>
                <a:srgbClr val="000000"/>
              </a:solidFill>
              <a:latin typeface="Arial"/>
              <a:ea typeface="Arial"/>
              <a:cs typeface="Arial"/>
              <a:sym typeface="Arial"/>
            </a:endParaRPr>
          </a:p>
        </p:txBody>
      </p:sp>
      <p:pic>
        <p:nvPicPr>
          <p:cNvPr id="446" name="Google Shape;446;p27"/>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descr="Hasil gambar untuk logo elnusa" id="452" name="Google Shape;452;p2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p28"/>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Percabangan (Branching)</a:t>
            </a:r>
            <a:endParaRPr b="0" i="0" sz="2400" u="none" cap="none" strike="noStrike">
              <a:solidFill>
                <a:schemeClr val="lt1"/>
              </a:solidFill>
              <a:latin typeface="Verdana"/>
              <a:ea typeface="Verdana"/>
              <a:cs typeface="Verdana"/>
              <a:sym typeface="Verdana"/>
            </a:endParaRPr>
          </a:p>
        </p:txBody>
      </p:sp>
      <p:sp>
        <p:nvSpPr>
          <p:cNvPr id="454" name="Google Shape;454;p28"/>
          <p:cNvSpPr txBox="1"/>
          <p:nvPr/>
        </p:nvSpPr>
        <p:spPr>
          <a:xfrm>
            <a:off x="623392" y="1556792"/>
            <a:ext cx="10801200" cy="4832100"/>
          </a:xfrm>
          <a:prstGeom prst="rect">
            <a:avLst/>
          </a:prstGeom>
          <a:noFill/>
          <a:ln>
            <a:noFill/>
          </a:ln>
        </p:spPr>
        <p:txBody>
          <a:bodyPr anchorCtr="0" anchor="t" bIns="45700" lIns="91425" spcFirstLastPara="1" rIns="91425" wrap="square" tIns="45700">
            <a:spAutoFit/>
          </a:bodyPr>
          <a:lstStyle/>
          <a:p>
            <a:pPr indent="-80010" lvl="0" marL="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Disebut juga istilah stuktur kontrol keputusan</a:t>
            </a:r>
            <a:endParaRPr b="0" i="0" sz="2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60"/>
              <a:buFont typeface="Noto Sans Symbols"/>
              <a:buNone/>
            </a:pPr>
            <a:r>
              <a:t/>
            </a:r>
            <a:endParaRPr b="0" i="0" sz="2800" u="none" cap="none" strike="noStrike">
              <a:solidFill>
                <a:schemeClr val="dk1"/>
              </a:solidFill>
              <a:latin typeface="Arial"/>
              <a:ea typeface="Arial"/>
              <a:cs typeface="Arial"/>
              <a:sym typeface="Arial"/>
            </a:endParaRPr>
          </a:p>
          <a:p>
            <a:pPr indent="-176212" lvl="0" marL="176212"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Memungkinkan aplikasi untuk memeriksa isi sebuah variabel atau hasil perhitungan dan ekspresi kemudian mengambil tindakan yang sesuai.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60"/>
              <a:buFont typeface="Noto Sans Symbols"/>
              <a:buNone/>
            </a:pPr>
            <a:r>
              <a:t/>
            </a:r>
            <a:endParaRPr b="0" i="0" sz="2800" u="none" cap="none" strike="noStrike">
              <a:solidFill>
                <a:schemeClr val="dk1"/>
              </a:solidFill>
              <a:latin typeface="Arial"/>
              <a:ea typeface="Arial"/>
              <a:cs typeface="Arial"/>
              <a:sym typeface="Arial"/>
            </a:endParaRPr>
          </a:p>
          <a:p>
            <a:pPr indent="-80010" lvl="0" marL="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Bentuk:</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if</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if – else</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if – elseif – else</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switch</a:t>
            </a:r>
            <a:endParaRPr b="0" i="0" sz="1400" u="none" cap="none" strike="noStrike">
              <a:solidFill>
                <a:srgbClr val="000000"/>
              </a:solidFill>
              <a:latin typeface="Arial"/>
              <a:ea typeface="Arial"/>
              <a:cs typeface="Arial"/>
              <a:sym typeface="Arial"/>
            </a:endParaRPr>
          </a:p>
        </p:txBody>
      </p:sp>
      <p:pic>
        <p:nvPicPr>
          <p:cNvPr id="455" name="Google Shape;455;p2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descr="Hasil gambar untuk logo elnusa" id="196" name="Google Shape;196;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2"/>
          <p:cNvSpPr/>
          <p:nvPr/>
        </p:nvSpPr>
        <p:spPr>
          <a:xfrm>
            <a:off x="911424" y="836712"/>
            <a:ext cx="110172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Verdana"/>
                <a:ea typeface="Verdana"/>
                <a:cs typeface="Verdana"/>
                <a:sym typeface="Verdana"/>
              </a:rPr>
              <a:t>1. Menggunakan Tipe Data dan Struktur Kontrol Program</a:t>
            </a:r>
            <a:endParaRPr b="0" i="0" sz="2400" u="none" cap="none" strike="noStrike">
              <a:solidFill>
                <a:schemeClr val="lt1"/>
              </a:solidFill>
              <a:latin typeface="Verdana"/>
              <a:ea typeface="Verdana"/>
              <a:cs typeface="Verdana"/>
              <a:sym typeface="Verdana"/>
            </a:endParaRPr>
          </a:p>
        </p:txBody>
      </p:sp>
      <p:sp>
        <p:nvSpPr>
          <p:cNvPr id="198" name="Google Shape;198;p2"/>
          <p:cNvSpPr txBox="1"/>
          <p:nvPr/>
        </p:nvSpPr>
        <p:spPr>
          <a:xfrm>
            <a:off x="695400" y="1298377"/>
            <a:ext cx="10369152" cy="59093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Deskripsi Singkat mengenai Topik</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Materi Pelatihan ini memfasilitasi pembentukan kompetensi dalam mengimplementasikan pemrograman terstruktur pada aplikasi berbasis web.</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Tujuan Pelatihan</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Peserta mampu menggunakan tipe data dan stuktur kontrol program pada aplikasi web yang akan dibangun.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Materi Yang akan disampaikan: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1.1. Tipe data</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1.2. Syntax program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1.3. Struktur Kontrol Program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Tugas : </a:t>
            </a:r>
            <a:r>
              <a:rPr b="0" i="1" lang="en-US" sz="1800" u="none" cap="none" strike="noStrike">
                <a:solidFill>
                  <a:srgbClr val="FF0000"/>
                </a:solidFill>
                <a:latin typeface="Arial"/>
                <a:ea typeface="Arial"/>
                <a:cs typeface="Arial"/>
                <a:sym typeface="Arial"/>
              </a:rPr>
              <a:t>menggunakan tipe data pada aplikasi web yang dibuat &amp; menggunakan struktur kontrol program pada aplikasi web yang dibuat</a:t>
            </a:r>
            <a:endParaRPr b="0" i="1" sz="1800" u="none" cap="none" strike="noStrike">
              <a:solidFill>
                <a:srgbClr val="FF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Outcome/Capaian Pelatihan</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Peserta Kompeten dalam menggunakan tipe data dan struktur kontrol program pada aplikasi berbasis web</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99" name="Google Shape;199;p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descr="Hasil gambar untuk logo elnusa" id="461" name="Google Shape;461;p2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29"/>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if Statement</a:t>
            </a:r>
            <a:endParaRPr b="0" i="0" sz="2400" u="none" cap="none" strike="noStrike">
              <a:solidFill>
                <a:schemeClr val="lt1"/>
              </a:solidFill>
              <a:latin typeface="Verdana"/>
              <a:ea typeface="Verdana"/>
              <a:cs typeface="Verdana"/>
              <a:sym typeface="Verdana"/>
            </a:endParaRPr>
          </a:p>
        </p:txBody>
      </p:sp>
      <p:sp>
        <p:nvSpPr>
          <p:cNvPr id="463" name="Google Shape;463;p29"/>
          <p:cNvSpPr txBox="1"/>
          <p:nvPr/>
        </p:nvSpPr>
        <p:spPr>
          <a:xfrm>
            <a:off x="494709" y="1556792"/>
            <a:ext cx="11161200" cy="4893600"/>
          </a:xfrm>
          <a:prstGeom prst="rect">
            <a:avLst/>
          </a:prstGeom>
          <a:noFill/>
          <a:ln>
            <a:noFill/>
          </a:ln>
        </p:spPr>
        <p:txBody>
          <a:bodyPr anchorCtr="0" anchor="t" bIns="45700" lIns="91425" spcFirstLastPara="1" rIns="91425" wrap="square" tIns="45700">
            <a:spAutoFit/>
          </a:bodyPr>
          <a:lstStyle/>
          <a:p>
            <a:pPr indent="-228600" lvl="0" marL="457200" marR="0" rtl="0" algn="just">
              <a:lnSpc>
                <a:spcPct val="100000"/>
              </a:lnSpc>
              <a:spcBef>
                <a:spcPts val="0"/>
              </a:spcBef>
              <a:spcAft>
                <a:spcPts val="0"/>
              </a:spcAft>
              <a:buClr>
                <a:schemeClr val="dk1"/>
              </a:buClr>
              <a:buSzPts val="1080"/>
              <a:buFont typeface="Noto Sans Symbols"/>
              <a:buChar char="●"/>
            </a:pPr>
            <a:r>
              <a:rPr b="0" i="0" lang="en-US" sz="2400" u="none" cap="none" strike="noStrike">
                <a:solidFill>
                  <a:schemeClr val="dk1"/>
                </a:solidFill>
                <a:latin typeface="Arial"/>
                <a:ea typeface="Arial"/>
                <a:cs typeface="Arial"/>
                <a:sym typeface="Arial"/>
              </a:rPr>
              <a:t>Sebuah struktur logika untuk membuat percabangan alur program</a:t>
            </a:r>
            <a:endParaRPr b="0" i="0" sz="1400" u="none" cap="none" strike="noStrike">
              <a:solidFill>
                <a:srgbClr val="000000"/>
              </a:solidFill>
              <a:latin typeface="Arial"/>
              <a:ea typeface="Arial"/>
              <a:cs typeface="Arial"/>
              <a:sym typeface="Arial"/>
            </a:endParaRPr>
          </a:p>
          <a:p>
            <a:pPr indent="-160020" lvl="0" marL="457200" marR="0" rtl="0" algn="just">
              <a:lnSpc>
                <a:spcPct val="100000"/>
              </a:lnSpc>
              <a:spcBef>
                <a:spcPts val="0"/>
              </a:spcBef>
              <a:spcAft>
                <a:spcPts val="0"/>
              </a:spcAft>
              <a:buClr>
                <a:schemeClr val="dk1"/>
              </a:buClr>
              <a:buSzPts val="1080"/>
              <a:buFont typeface="Noto Sans Symbols"/>
              <a:buNone/>
            </a:pPr>
            <a:r>
              <a:t/>
            </a:r>
            <a:endParaRPr b="0" i="0" sz="2400" u="none" cap="none" strike="noStrike">
              <a:solidFill>
                <a:schemeClr val="dk1"/>
              </a:solidFill>
              <a:latin typeface="Arial"/>
              <a:ea typeface="Arial"/>
              <a:cs typeface="Arial"/>
              <a:sym typeface="Arial"/>
            </a:endParaRPr>
          </a:p>
          <a:p>
            <a:pPr indent="-228600" lvl="0" marL="457200" marR="0" rtl="0" algn="just">
              <a:lnSpc>
                <a:spcPct val="100000"/>
              </a:lnSpc>
              <a:spcBef>
                <a:spcPts val="0"/>
              </a:spcBef>
              <a:spcAft>
                <a:spcPts val="0"/>
              </a:spcAft>
              <a:buClr>
                <a:schemeClr val="dk1"/>
              </a:buClr>
              <a:buSzPts val="1080"/>
              <a:buFont typeface="Noto Sans Symbols"/>
              <a:buChar char="●"/>
            </a:pPr>
            <a:r>
              <a:rPr b="0" i="0" lang="en-US" sz="2400" u="none" cap="none" strike="noStrike">
                <a:solidFill>
                  <a:schemeClr val="dk1"/>
                </a:solidFill>
                <a:latin typeface="Arial"/>
                <a:ea typeface="Arial"/>
                <a:cs typeface="Arial"/>
                <a:sym typeface="Arial"/>
              </a:rPr>
              <a:t>Dapat mengatur apakah sebuah perintah akan dijalankan atau tidak tergantung dengan kondisinya</a:t>
            </a:r>
            <a:endParaRPr b="0" i="0" sz="2400" u="none" cap="none" strike="noStrike">
              <a:solidFill>
                <a:schemeClr val="dk1"/>
              </a:solidFill>
              <a:latin typeface="Arial"/>
              <a:ea typeface="Arial"/>
              <a:cs typeface="Arial"/>
              <a:sym typeface="Arial"/>
            </a:endParaRPr>
          </a:p>
          <a:p>
            <a:pPr indent="-160020" lvl="0" marL="457200" marR="0" rtl="0" algn="just">
              <a:lnSpc>
                <a:spcPct val="100000"/>
              </a:lnSpc>
              <a:spcBef>
                <a:spcPts val="0"/>
              </a:spcBef>
              <a:spcAft>
                <a:spcPts val="0"/>
              </a:spcAft>
              <a:buClr>
                <a:schemeClr val="dk1"/>
              </a:buClr>
              <a:buSzPts val="1080"/>
              <a:buFont typeface="Noto Sans Symbols"/>
              <a:buNone/>
            </a:pPr>
            <a:r>
              <a:t/>
            </a:r>
            <a:endParaRPr b="0" i="0" sz="2400" u="none" cap="none" strike="noStrike">
              <a:solidFill>
                <a:schemeClr val="dk1"/>
              </a:solidFill>
              <a:latin typeface="Arial"/>
              <a:ea typeface="Arial"/>
              <a:cs typeface="Arial"/>
              <a:sym typeface="Arial"/>
            </a:endParaRPr>
          </a:p>
          <a:p>
            <a:pPr indent="0" lvl="0" marL="22860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Format if</a:t>
            </a:r>
            <a:endParaRPr b="0" i="0" sz="1400" u="none" cap="none" strike="noStrike">
              <a:solidFill>
                <a:srgbClr val="000000"/>
              </a:solidFill>
              <a:latin typeface="Arial"/>
              <a:ea typeface="Arial"/>
              <a:cs typeface="Arial"/>
              <a:sym typeface="Arial"/>
            </a:endParaRPr>
          </a:p>
          <a:p>
            <a:pPr indent="0" lvl="0" marL="183600" marR="0" rtl="0" algn="just">
              <a:lnSpc>
                <a:spcPct val="100000"/>
              </a:lnSpc>
              <a:spcBef>
                <a:spcPts val="0"/>
              </a:spcBef>
              <a:spcAft>
                <a:spcPts val="0"/>
              </a:spcAft>
              <a:buClr>
                <a:srgbClr val="000000"/>
              </a:buClr>
              <a:buSzPts val="2400"/>
              <a:buFont typeface="Arial"/>
              <a:buNone/>
            </a:pPr>
            <a:r>
              <a:rPr b="0" i="0" lang="en-US" sz="2400" u="none" cap="none" strike="noStrike">
                <a:solidFill>
                  <a:srgbClr val="A1A100"/>
                </a:solidFill>
                <a:latin typeface="Courier New"/>
                <a:ea typeface="Courier New"/>
                <a:cs typeface="Courier New"/>
                <a:sym typeface="Courier New"/>
              </a:rPr>
              <a:t>if</a:t>
            </a:r>
            <a:r>
              <a:rPr b="0" i="0" lang="en-US" sz="2400" u="none" cap="none" strike="noStrike">
                <a:solidFill>
                  <a:srgbClr val="006E28"/>
                </a:solidFill>
                <a:latin typeface="Courier New"/>
                <a:ea typeface="Courier New"/>
                <a:cs typeface="Courier New"/>
                <a:sym typeface="Courier New"/>
              </a:rPr>
              <a:t>(</a:t>
            </a:r>
            <a:r>
              <a:rPr b="0" i="1" lang="en-US" sz="2400" u="none" cap="none" strike="noStrike">
                <a:solidFill>
                  <a:schemeClr val="dk1"/>
                </a:solidFill>
                <a:latin typeface="Courier New"/>
                <a:ea typeface="Courier New"/>
                <a:cs typeface="Courier New"/>
                <a:sym typeface="Courier New"/>
              </a:rPr>
              <a:t>ekspresi</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statements</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ourier New"/>
                <a:ea typeface="Courier New"/>
                <a:cs typeface="Courier New"/>
                <a:sym typeface="Courier New"/>
              </a:rPr>
              <a:t>ekspresi</a:t>
            </a:r>
            <a:r>
              <a:rPr b="0" i="0" lang="en-US" sz="2400" u="none" cap="none" strike="noStrike">
                <a:solidFill>
                  <a:schemeClr val="dk1"/>
                </a:solidFill>
                <a:latin typeface="Courier New"/>
                <a:ea typeface="Courier New"/>
                <a:cs typeface="Courier New"/>
                <a:sym typeface="Courier New"/>
              </a:rPr>
              <a:t> : kondisi yang harus dipenuhi agar statements dapat dijalankan (bernilai true/false).</a:t>
            </a:r>
            <a:endParaRPr b="0" i="0" sz="1400" u="none" cap="none" strike="noStrike">
              <a:solidFill>
                <a:srgbClr val="000000"/>
              </a:solidFill>
              <a:latin typeface="Arial"/>
              <a:ea typeface="Arial"/>
              <a:cs typeface="Arial"/>
              <a:sym typeface="Arial"/>
            </a:endParaRPr>
          </a:p>
        </p:txBody>
      </p:sp>
      <p:pic>
        <p:nvPicPr>
          <p:cNvPr id="464" name="Google Shape;464;p2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descr="Hasil gambar untuk logo elnusa" id="470" name="Google Shape;470;p3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30"/>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if Statement</a:t>
            </a:r>
            <a:endParaRPr b="0" i="0" sz="2400" u="none" cap="none" strike="noStrike">
              <a:solidFill>
                <a:schemeClr val="lt1"/>
              </a:solidFill>
              <a:latin typeface="Verdana"/>
              <a:ea typeface="Verdana"/>
              <a:cs typeface="Verdana"/>
              <a:sym typeface="Verdana"/>
            </a:endParaRPr>
          </a:p>
        </p:txBody>
      </p:sp>
      <p:sp>
        <p:nvSpPr>
          <p:cNvPr id="472" name="Google Shape;472;p30"/>
          <p:cNvSpPr txBox="1"/>
          <p:nvPr/>
        </p:nvSpPr>
        <p:spPr>
          <a:xfrm>
            <a:off x="479376" y="1484784"/>
            <a:ext cx="11161200" cy="5232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Contoh if</a:t>
            </a:r>
            <a:endParaRPr b="0" i="0" sz="1400" u="none" cap="none" strike="noStrike">
              <a:solidFill>
                <a:srgbClr val="000000"/>
              </a:solidFill>
              <a:latin typeface="Arial"/>
              <a:ea typeface="Arial"/>
              <a:cs typeface="Arial"/>
              <a:sym typeface="Arial"/>
            </a:endParaRPr>
          </a:p>
        </p:txBody>
      </p:sp>
      <p:sp>
        <p:nvSpPr>
          <p:cNvPr id="473" name="Google Shape;473;p30"/>
          <p:cNvSpPr txBox="1"/>
          <p:nvPr/>
        </p:nvSpPr>
        <p:spPr>
          <a:xfrm>
            <a:off x="767408" y="3822285"/>
            <a:ext cx="11161200" cy="5232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Bagaimana outputnya jika baris ke-2 diganti dengan</a:t>
            </a:r>
            <a:endParaRPr b="0" i="0" sz="2800" u="none" cap="none" strike="noStrike">
              <a:solidFill>
                <a:schemeClr val="dk1"/>
              </a:solidFill>
              <a:latin typeface="Arial"/>
              <a:ea typeface="Arial"/>
              <a:cs typeface="Arial"/>
              <a:sym typeface="Arial"/>
            </a:endParaRPr>
          </a:p>
        </p:txBody>
      </p:sp>
      <p:graphicFrame>
        <p:nvGraphicFramePr>
          <p:cNvPr id="474" name="Google Shape;474;p30"/>
          <p:cNvGraphicFramePr/>
          <p:nvPr/>
        </p:nvGraphicFramePr>
        <p:xfrm>
          <a:off x="279303" y="4593520"/>
          <a:ext cx="3000000" cy="3000000"/>
        </p:xfrm>
        <a:graphic>
          <a:graphicData uri="http://schemas.openxmlformats.org/drawingml/2006/table">
            <a:tbl>
              <a:tblPr>
                <a:noFill/>
                <a:tableStyleId>{FCC2B481-2846-48D1-A7D7-D5AA9427325B}</a:tableStyleId>
              </a:tblPr>
              <a:tblGrid>
                <a:gridCol w="618075"/>
                <a:gridCol w="10881600"/>
              </a:tblGrid>
              <a:tr h="651525">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183600" marR="0" rtl="0" algn="l">
                        <a:lnSpc>
                          <a:spcPct val="100000"/>
                        </a:lnSpc>
                        <a:spcBef>
                          <a:spcPts val="0"/>
                        </a:spcBef>
                        <a:spcAft>
                          <a:spcPts val="0"/>
                        </a:spcAft>
                        <a:buClr>
                          <a:srgbClr val="000000"/>
                        </a:buClr>
                        <a:buSzPts val="2400"/>
                        <a:buFont typeface="Arial"/>
                        <a:buNone/>
                      </a:pPr>
                      <a:r>
                        <a:rPr lang="en-US" sz="2400" u="none" cap="none" strike="noStrike">
                          <a:solidFill>
                            <a:srgbClr val="5555FF"/>
                          </a:solidFill>
                          <a:latin typeface="Courier New"/>
                          <a:ea typeface="Courier New"/>
                          <a:cs typeface="Courier New"/>
                          <a:sym typeface="Courier New"/>
                        </a:rPr>
                        <a:t>$usia</a:t>
                      </a:r>
                      <a:r>
                        <a:rPr lang="en-US" sz="2400" u="none" cap="none" strike="noStrike">
                          <a:latin typeface="Courier New"/>
                          <a:ea typeface="Courier New"/>
                          <a:cs typeface="Courier New"/>
                          <a:sym typeface="Courier New"/>
                        </a:rPr>
                        <a:t> = </a:t>
                      </a:r>
                      <a:r>
                        <a:rPr lang="en-US" sz="2400" u="none" cap="none" strike="noStrike">
                          <a:solidFill>
                            <a:srgbClr val="B08000"/>
                          </a:solidFill>
                          <a:latin typeface="Courier New"/>
                          <a:ea typeface="Courier New"/>
                          <a:cs typeface="Courier New"/>
                          <a:sym typeface="Courier New"/>
                        </a:rPr>
                        <a:t>20</a:t>
                      </a:r>
                      <a:r>
                        <a:rPr lang="en-US" sz="2400" u="none" cap="none" strike="noStrike">
                          <a:solidFill>
                            <a:srgbClr val="006E28"/>
                          </a:solidFill>
                          <a:latin typeface="Courier New"/>
                          <a:ea typeface="Courier New"/>
                          <a:cs typeface="Courier New"/>
                          <a:sym typeface="Courier New"/>
                        </a:rPr>
                        <a:t>;</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75" name="Google Shape;475;p30"/>
          <p:cNvSpPr txBox="1"/>
          <p:nvPr/>
        </p:nvSpPr>
        <p:spPr>
          <a:xfrm>
            <a:off x="481336" y="2089665"/>
            <a:ext cx="11449200" cy="14772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ourier New"/>
                <a:ea typeface="Courier New"/>
                <a:cs typeface="Courier New"/>
                <a:sym typeface="Courier New"/>
              </a:rPr>
              <a:t>&lt;?php</a:t>
            </a:r>
            <a:endParaRPr b="1" i="0" sz="18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rgbClr val="5555FF"/>
                </a:solidFill>
                <a:latin typeface="Courier New"/>
                <a:ea typeface="Courier New"/>
                <a:cs typeface="Courier New"/>
                <a:sym typeface="Courier New"/>
              </a:rPr>
              <a:t>	$usia</a:t>
            </a:r>
            <a:r>
              <a:rPr b="0" i="0" lang="en-US" sz="1800" u="none" cap="none" strike="noStrike">
                <a:solidFill>
                  <a:schemeClr val="dk1"/>
                </a:solidFill>
                <a:latin typeface="Courier New"/>
                <a:ea typeface="Courier New"/>
                <a:cs typeface="Courier New"/>
                <a:sym typeface="Courier New"/>
              </a:rPr>
              <a:t> = </a:t>
            </a:r>
            <a:r>
              <a:rPr b="0" i="0" lang="en-US" sz="1800" u="none" cap="none" strike="noStrike">
                <a:solidFill>
                  <a:srgbClr val="B08000"/>
                </a:solidFill>
                <a:latin typeface="Courier New"/>
                <a:ea typeface="Courier New"/>
                <a:cs typeface="Courier New"/>
                <a:sym typeface="Courier New"/>
              </a:rPr>
              <a:t>30</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rgbClr val="A1A100"/>
                </a:solidFill>
                <a:latin typeface="Courier New"/>
                <a:ea typeface="Courier New"/>
                <a:cs typeface="Courier New"/>
                <a:sym typeface="Courier New"/>
              </a:rPr>
              <a:t>	if</a:t>
            </a:r>
            <a:r>
              <a:rPr b="0" i="0" lang="en-US" sz="1800" u="none" cap="none" strike="noStrike">
                <a:solidFill>
                  <a:srgbClr val="006E28"/>
                </a:solidFill>
                <a:latin typeface="Courier New"/>
                <a:ea typeface="Courier New"/>
                <a:cs typeface="Courier New"/>
                <a:sym typeface="Courier New"/>
              </a:rPr>
              <a:t>(</a:t>
            </a:r>
            <a:r>
              <a:rPr b="0" i="0" lang="en-US" sz="1800" u="none" cap="none" strike="noStrike">
                <a:solidFill>
                  <a:srgbClr val="5555FF"/>
                </a:solidFill>
                <a:latin typeface="Courier New"/>
                <a:ea typeface="Courier New"/>
                <a:cs typeface="Courier New"/>
                <a:sym typeface="Courier New"/>
              </a:rPr>
              <a:t>$usia</a:t>
            </a:r>
            <a:r>
              <a:rPr b="0" i="0" lang="en-US" sz="1800" u="none" cap="none" strike="noStrike">
                <a:solidFill>
                  <a:schemeClr val="dk1"/>
                </a:solidFill>
                <a:latin typeface="Courier New"/>
                <a:ea typeface="Courier New"/>
                <a:cs typeface="Courier New"/>
                <a:sym typeface="Courier New"/>
              </a:rPr>
              <a:t> &gt; </a:t>
            </a:r>
            <a:r>
              <a:rPr b="0" i="0" lang="en-US" sz="1800" u="none" cap="none" strike="noStrike">
                <a:solidFill>
                  <a:srgbClr val="B08000"/>
                </a:solidFill>
                <a:latin typeface="Courier New"/>
                <a:ea typeface="Courier New"/>
                <a:cs typeface="Courier New"/>
                <a:sym typeface="Courier New"/>
              </a:rPr>
              <a:t>29</a:t>
            </a:r>
            <a:r>
              <a:rPr b="0" i="0" lang="en-US" sz="1800" u="none" cap="none" strike="noStrike">
                <a:solidFill>
                  <a:srgbClr val="006E28"/>
                </a:solidFill>
                <a:latin typeface="Courier New"/>
                <a:ea typeface="Courier New"/>
                <a:cs typeface="Courier New"/>
                <a:sym typeface="Courier New"/>
              </a:rPr>
              <a:t>)</a:t>
            </a:r>
            <a:endParaRPr b="0" i="0" sz="18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52188B"/>
                </a:solidFill>
                <a:latin typeface="Courier New"/>
                <a:ea typeface="Courier New"/>
                <a:cs typeface="Courier New"/>
                <a:sym typeface="Courier New"/>
              </a:rPr>
              <a:t>echo</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BF0303"/>
                </a:solidFill>
                <a:latin typeface="Courier New"/>
                <a:ea typeface="Courier New"/>
                <a:cs typeface="Courier New"/>
                <a:sym typeface="Courier New"/>
              </a:rPr>
              <a:t>“Maaf … Anda tidak memenuhi Syarat untuk mengikuti Pelatihan ini!"</a:t>
            </a:r>
            <a:r>
              <a:rPr b="0" i="0" lang="en-US" sz="1800" u="none" cap="none" strike="noStrike">
                <a:solidFill>
                  <a:srgbClr val="006E28"/>
                </a:solidFill>
                <a:latin typeface="Courier New"/>
                <a:ea typeface="Courier New"/>
                <a:cs typeface="Courier New"/>
                <a:sym typeface="Courier New"/>
              </a:rPr>
              <a:t>;</a:t>
            </a:r>
            <a:endParaRPr b="0" i="0" sz="18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ourier New"/>
                <a:ea typeface="Courier New"/>
                <a:cs typeface="Courier New"/>
                <a:sym typeface="Courier New"/>
              </a:rPr>
              <a:t>?&gt;</a:t>
            </a:r>
            <a:endParaRPr b="0" i="0" sz="1800" u="none" cap="none" strike="noStrike">
              <a:solidFill>
                <a:schemeClr val="dk1"/>
              </a:solidFill>
              <a:latin typeface="Courier New"/>
              <a:ea typeface="Courier New"/>
              <a:cs typeface="Courier New"/>
              <a:sym typeface="Courier New"/>
            </a:endParaRPr>
          </a:p>
        </p:txBody>
      </p:sp>
      <p:pic>
        <p:nvPicPr>
          <p:cNvPr id="476" name="Google Shape;476;p3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descr="Hasil gambar untuk logo elnusa" id="482" name="Google Shape;482;p3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31"/>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If – else Statement</a:t>
            </a:r>
            <a:endParaRPr b="0" i="0" sz="2400" u="none" cap="none" strike="noStrike">
              <a:solidFill>
                <a:schemeClr val="lt1"/>
              </a:solidFill>
              <a:latin typeface="Verdana"/>
              <a:ea typeface="Verdana"/>
              <a:cs typeface="Verdana"/>
              <a:sym typeface="Verdana"/>
            </a:endParaRPr>
          </a:p>
        </p:txBody>
      </p:sp>
      <p:sp>
        <p:nvSpPr>
          <p:cNvPr id="484" name="Google Shape;484;p31"/>
          <p:cNvSpPr txBox="1"/>
          <p:nvPr/>
        </p:nvSpPr>
        <p:spPr>
          <a:xfrm>
            <a:off x="767408" y="1699012"/>
            <a:ext cx="10513200" cy="3970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1260"/>
              <a:buFont typeface="Arial"/>
              <a:buChar char="•"/>
            </a:pPr>
            <a:r>
              <a:rPr b="0" i="0" lang="en-US" sz="2800" u="none" cap="none" strike="noStrike">
                <a:solidFill>
                  <a:schemeClr val="dk1"/>
                </a:solidFill>
                <a:latin typeface="Courier New"/>
                <a:ea typeface="Courier New"/>
                <a:cs typeface="Courier New"/>
                <a:sym typeface="Courier New"/>
              </a:rPr>
              <a:t>IF</a:t>
            </a:r>
            <a:r>
              <a:rPr b="0" i="0" lang="en-US" sz="2800" u="none" cap="none" strike="noStrike">
                <a:solidFill>
                  <a:schemeClr val="dk1"/>
                </a:solidFill>
                <a:latin typeface="Arial"/>
                <a:ea typeface="Arial"/>
                <a:cs typeface="Arial"/>
                <a:sym typeface="Arial"/>
              </a:rPr>
              <a:t> digunakan untuk percabangan alur program dengan 1 pilihan saja</a:t>
            </a:r>
            <a:endParaRPr b="0" i="0" sz="2800" u="none" cap="none" strike="noStrike">
              <a:solidFill>
                <a:schemeClr val="dk1"/>
              </a:solidFill>
              <a:latin typeface="Arial"/>
              <a:ea typeface="Arial"/>
              <a:cs typeface="Arial"/>
              <a:sym typeface="Arial"/>
            </a:endParaRPr>
          </a:p>
          <a:p>
            <a:pPr indent="-457200" lvl="0" marL="457200" marR="0" rtl="0" algn="just">
              <a:lnSpc>
                <a:spcPct val="150000"/>
              </a:lnSpc>
              <a:spcBef>
                <a:spcPts val="0"/>
              </a:spcBef>
              <a:spcAft>
                <a:spcPts val="0"/>
              </a:spcAft>
              <a:buClr>
                <a:schemeClr val="dk1"/>
              </a:buClr>
              <a:buSzPts val="1260"/>
              <a:buFont typeface="Arial"/>
              <a:buChar char="•"/>
            </a:pPr>
            <a:r>
              <a:rPr b="0" i="0" lang="en-US" sz="2800" u="none" cap="none" strike="noStrike">
                <a:solidFill>
                  <a:schemeClr val="dk1"/>
                </a:solidFill>
                <a:latin typeface="Courier New"/>
                <a:ea typeface="Courier New"/>
                <a:cs typeface="Courier New"/>
                <a:sym typeface="Courier New"/>
              </a:rPr>
              <a:t>IF – ELSE </a:t>
            </a:r>
            <a:r>
              <a:rPr b="0" i="0" lang="en-US" sz="2800" u="none" cap="none" strike="noStrike">
                <a:solidFill>
                  <a:schemeClr val="dk1"/>
                </a:solidFill>
                <a:latin typeface="Arial"/>
                <a:ea typeface="Arial"/>
                <a:cs typeface="Arial"/>
                <a:sym typeface="Arial"/>
              </a:rPr>
              <a:t>dapat membuat percabangan dengan 2 alternatif</a:t>
            </a:r>
            <a:endParaRPr b="0" i="0" sz="2800" u="none" cap="none" strike="noStrike">
              <a:solidFill>
                <a:schemeClr val="dk1"/>
              </a:solidFill>
              <a:latin typeface="Arial"/>
              <a:ea typeface="Arial"/>
              <a:cs typeface="Arial"/>
              <a:sym typeface="Arial"/>
            </a:endParaRPr>
          </a:p>
          <a:p>
            <a:pPr indent="-457200" lvl="0" marL="457200" marR="0" rtl="0" algn="just">
              <a:lnSpc>
                <a:spcPct val="150000"/>
              </a:lnSpc>
              <a:spcBef>
                <a:spcPts val="0"/>
              </a:spcBef>
              <a:spcAft>
                <a:spcPts val="0"/>
              </a:spcAft>
              <a:buClr>
                <a:schemeClr val="dk1"/>
              </a:buClr>
              <a:buSzPts val="1260"/>
              <a:buFont typeface="Arial"/>
              <a:buChar char="•"/>
            </a:pPr>
            <a:r>
              <a:rPr b="0" i="0" lang="en-US" sz="2800" u="none" cap="none" strike="noStrike">
                <a:solidFill>
                  <a:schemeClr val="dk1"/>
                </a:solidFill>
                <a:latin typeface="Arial"/>
                <a:ea typeface="Arial"/>
                <a:cs typeface="Arial"/>
                <a:sym typeface="Arial"/>
              </a:rPr>
              <a:t>Ketika kondisi </a:t>
            </a:r>
            <a:r>
              <a:rPr b="0" i="0" lang="en-US" sz="2800" u="none" cap="none" strike="noStrike">
                <a:solidFill>
                  <a:schemeClr val="dk1"/>
                </a:solidFill>
                <a:latin typeface="Courier New"/>
                <a:ea typeface="Courier New"/>
                <a:cs typeface="Courier New"/>
                <a:sym typeface="Courier New"/>
              </a:rPr>
              <a:t>IF</a:t>
            </a:r>
            <a:r>
              <a:rPr b="0" i="0" lang="en-US" sz="2800" u="none" cap="none" strike="noStrike">
                <a:solidFill>
                  <a:schemeClr val="dk1"/>
                </a:solidFill>
                <a:latin typeface="Arial"/>
                <a:ea typeface="Arial"/>
                <a:cs typeface="Arial"/>
                <a:sym typeface="Arial"/>
              </a:rPr>
              <a:t> tidak terpenuhi (ekspresi </a:t>
            </a:r>
            <a:r>
              <a:rPr b="0" i="0" lang="en-US" sz="2800" u="none" cap="none" strike="noStrike">
                <a:solidFill>
                  <a:schemeClr val="dk1"/>
                </a:solidFill>
                <a:latin typeface="Courier New"/>
                <a:ea typeface="Courier New"/>
                <a:cs typeface="Courier New"/>
                <a:sym typeface="Courier New"/>
              </a:rPr>
              <a:t>IF</a:t>
            </a:r>
            <a:r>
              <a:rPr b="0" i="0" lang="en-US" sz="2800" u="none" cap="none" strike="noStrike">
                <a:solidFill>
                  <a:schemeClr val="dk1"/>
                </a:solidFill>
                <a:latin typeface="Arial"/>
                <a:ea typeface="Arial"/>
                <a:cs typeface="Arial"/>
                <a:sym typeface="Arial"/>
              </a:rPr>
              <a:t> menghasilkan nilai </a:t>
            </a:r>
            <a:r>
              <a:rPr b="0" i="0" lang="en-US" sz="2800" u="none" cap="none" strike="noStrike">
                <a:solidFill>
                  <a:schemeClr val="dk1"/>
                </a:solidFill>
                <a:latin typeface="Courier New"/>
                <a:ea typeface="Courier New"/>
                <a:cs typeface="Courier New"/>
                <a:sym typeface="Courier New"/>
              </a:rPr>
              <a:t>FALSE</a:t>
            </a:r>
            <a:r>
              <a:rPr b="0" i="0" lang="en-US" sz="2800" u="none" cap="none" strike="noStrike">
                <a:solidFill>
                  <a:schemeClr val="dk1"/>
                </a:solidFill>
                <a:latin typeface="Arial"/>
                <a:ea typeface="Arial"/>
                <a:cs typeface="Arial"/>
                <a:sym typeface="Arial"/>
              </a:rPr>
              <a:t>) maka pernyataan pada bagian else yang akan dijalankan</a:t>
            </a:r>
            <a:endParaRPr b="0" i="0" sz="2800" u="none" cap="none" strike="noStrike">
              <a:solidFill>
                <a:schemeClr val="dk1"/>
              </a:solidFill>
              <a:latin typeface="Arial"/>
              <a:ea typeface="Arial"/>
              <a:cs typeface="Arial"/>
              <a:sym typeface="Arial"/>
            </a:endParaRPr>
          </a:p>
        </p:txBody>
      </p:sp>
      <p:pic>
        <p:nvPicPr>
          <p:cNvPr id="485" name="Google Shape;485;p3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descr="Hasil gambar untuk logo elnusa" id="491" name="Google Shape;491;p3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2" name="Google Shape;492;p32"/>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if - else Statement</a:t>
            </a:r>
            <a:endParaRPr b="0" i="0" sz="2400" u="none" cap="none" strike="noStrike">
              <a:solidFill>
                <a:schemeClr val="lt1"/>
              </a:solidFill>
              <a:latin typeface="Verdana"/>
              <a:ea typeface="Verdana"/>
              <a:cs typeface="Verdana"/>
              <a:sym typeface="Verdana"/>
            </a:endParaRPr>
          </a:p>
        </p:txBody>
      </p:sp>
      <p:sp>
        <p:nvSpPr>
          <p:cNvPr id="493" name="Google Shape;493;p32"/>
          <p:cNvSpPr txBox="1"/>
          <p:nvPr/>
        </p:nvSpPr>
        <p:spPr>
          <a:xfrm>
            <a:off x="767408" y="1484784"/>
            <a:ext cx="4248600" cy="409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Format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A1A1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A1A100"/>
                </a:solidFill>
                <a:latin typeface="Courier New"/>
                <a:ea typeface="Courier New"/>
                <a:cs typeface="Courier New"/>
                <a:sym typeface="Courier New"/>
              </a:rPr>
              <a:t>if</a:t>
            </a:r>
            <a:r>
              <a:rPr b="0" i="0" lang="en-US" sz="2400" u="none" cap="none" strike="noStrike">
                <a:solidFill>
                  <a:srgbClr val="006E28"/>
                </a:solidFill>
                <a:latin typeface="Courier New"/>
                <a:ea typeface="Courier New"/>
                <a:cs typeface="Courier New"/>
                <a:sym typeface="Courier New"/>
              </a:rPr>
              <a:t>(</a:t>
            </a:r>
            <a:r>
              <a:rPr b="0" i="1" lang="en-US" sz="2400" u="none" cap="none" strike="noStrike">
                <a:solidFill>
                  <a:schemeClr val="dk1"/>
                </a:solidFill>
                <a:latin typeface="Courier New"/>
                <a:ea typeface="Courier New"/>
                <a:cs typeface="Courier New"/>
                <a:sym typeface="Courier New"/>
              </a:rPr>
              <a:t>ekspresi_logika</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statements1</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1" i="0" lang="en-US" sz="2400" u="none" cap="none" strike="noStrike">
                <a:solidFill>
                  <a:srgbClr val="A1A100"/>
                </a:solidFill>
                <a:latin typeface="Courier New"/>
                <a:ea typeface="Courier New"/>
                <a:cs typeface="Courier New"/>
                <a:sym typeface="Courier New"/>
              </a:rPr>
              <a:t>else</a:t>
            </a:r>
            <a:r>
              <a:rPr b="0" i="0" lang="en-US" sz="24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statements2</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urier New"/>
              <a:ea typeface="Courier New"/>
              <a:cs typeface="Courier New"/>
              <a:sym typeface="Courier New"/>
            </a:endParaRPr>
          </a:p>
        </p:txBody>
      </p:sp>
      <p:sp>
        <p:nvSpPr>
          <p:cNvPr id="494" name="Google Shape;494;p32"/>
          <p:cNvSpPr txBox="1"/>
          <p:nvPr/>
        </p:nvSpPr>
        <p:spPr>
          <a:xfrm>
            <a:off x="5663952" y="1484784"/>
            <a:ext cx="6768900" cy="41859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Contoh:</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Arial"/>
              <a:ea typeface="Arial"/>
              <a:cs typeface="Arial"/>
              <a:sym typeface="Arial"/>
            </a:endParaRPr>
          </a:p>
          <a:p>
            <a:pPr indent="0" lvl="0" marL="183600" marR="0" rtl="0" algn="l">
              <a:lnSpc>
                <a:spcPct val="150000"/>
              </a:lnSpc>
              <a:spcBef>
                <a:spcPts val="0"/>
              </a:spcBef>
              <a:spcAft>
                <a:spcPts val="0"/>
              </a:spcAft>
              <a:buClr>
                <a:srgbClr val="000000"/>
              </a:buClr>
              <a:buSzPts val="2000"/>
              <a:buFont typeface="Arial"/>
              <a:buNone/>
            </a:pPr>
            <a:r>
              <a:rPr b="1" i="0" lang="en-US" sz="2000" u="none" cap="none" strike="noStrike">
                <a:solidFill>
                  <a:schemeClr val="dk1"/>
                </a:solidFill>
                <a:latin typeface="Courier New"/>
                <a:ea typeface="Courier New"/>
                <a:cs typeface="Courier New"/>
                <a:sym typeface="Courier New"/>
              </a:rPr>
              <a:t>&lt;?php</a:t>
            </a:r>
            <a:endParaRPr b="1" i="0" sz="20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rgbClr val="5555FF"/>
                </a:solidFill>
                <a:latin typeface="Courier New"/>
                <a:ea typeface="Courier New"/>
                <a:cs typeface="Courier New"/>
                <a:sym typeface="Courier New"/>
              </a:rPr>
              <a:t>	$nilai</a:t>
            </a: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B08000"/>
                </a:solidFill>
                <a:latin typeface="Courier New"/>
                <a:ea typeface="Courier New"/>
                <a:cs typeface="Courier New"/>
                <a:sym typeface="Courier New"/>
              </a:rPr>
              <a:t>80</a:t>
            </a:r>
            <a:r>
              <a:rPr b="0" i="0" lang="en-US" sz="2000" u="none" cap="none" strike="noStrike">
                <a:solidFill>
                  <a:srgbClr val="006E28"/>
                </a:solidFill>
                <a:latin typeface="Courier New"/>
                <a:ea typeface="Courier New"/>
                <a:cs typeface="Courier New"/>
                <a:sym typeface="Courier New"/>
              </a:rPr>
              <a:t>;</a:t>
            </a:r>
            <a:endParaRPr b="0" i="0" sz="20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rgbClr val="A1A100"/>
                </a:solidFill>
                <a:latin typeface="Courier New"/>
                <a:ea typeface="Courier New"/>
                <a:cs typeface="Courier New"/>
                <a:sym typeface="Courier New"/>
              </a:rPr>
              <a:t>	if</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chemeClr val="dk1"/>
                </a:solidFill>
                <a:latin typeface="Courier New"/>
                <a:ea typeface="Courier New"/>
                <a:cs typeface="Courier New"/>
                <a:sym typeface="Courier New"/>
              </a:rPr>
              <a:t> &gt;= </a:t>
            </a:r>
            <a:r>
              <a:rPr b="0" i="0" lang="en-US" sz="2000" u="none" cap="none" strike="noStrike">
                <a:solidFill>
                  <a:srgbClr val="B08000"/>
                </a:solidFill>
                <a:latin typeface="Courier New"/>
                <a:ea typeface="Courier New"/>
                <a:cs typeface="Courier New"/>
                <a:sym typeface="Courier New"/>
              </a:rPr>
              <a:t>60</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52188B"/>
                </a:solidFill>
                <a:latin typeface="Courier New"/>
                <a:ea typeface="Courier New"/>
                <a:cs typeface="Courier New"/>
                <a:sym typeface="Courier New"/>
              </a:rPr>
              <a:t>echo</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BF0303"/>
                </a:solidFill>
                <a:latin typeface="Courier New"/>
                <a:ea typeface="Courier New"/>
                <a:cs typeface="Courier New"/>
                <a:sym typeface="Courier New"/>
              </a:rPr>
              <a:t>"Selamat anda lulus!"</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A1A100"/>
                </a:solidFill>
                <a:latin typeface="Courier New"/>
                <a:ea typeface="Courier New"/>
                <a:cs typeface="Courier New"/>
                <a:sym typeface="Courier New"/>
              </a:rPr>
              <a:t>else</a:t>
            </a: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52188B"/>
                </a:solidFill>
                <a:latin typeface="Courier New"/>
                <a:ea typeface="Courier New"/>
                <a:cs typeface="Courier New"/>
                <a:sym typeface="Courier New"/>
              </a:rPr>
              <a:t>echo</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BF0303"/>
                </a:solidFill>
                <a:latin typeface="Courier New"/>
                <a:ea typeface="Courier New"/>
                <a:cs typeface="Courier New"/>
                <a:sym typeface="Courier New"/>
              </a:rPr>
              <a:t>"Coba lagi semester depan."</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6E28"/>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just">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pic>
        <p:nvPicPr>
          <p:cNvPr id="495" name="Google Shape;495;p3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descr="Hasil gambar untuk logo elnusa" id="501" name="Google Shape;501;p3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33"/>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If – elseif – else Statement</a:t>
            </a:r>
            <a:endParaRPr b="0" i="0" sz="2400" u="none" cap="none" strike="noStrike">
              <a:solidFill>
                <a:schemeClr val="lt1"/>
              </a:solidFill>
              <a:latin typeface="Verdana"/>
              <a:ea typeface="Verdana"/>
              <a:cs typeface="Verdana"/>
              <a:sym typeface="Verdana"/>
            </a:endParaRPr>
          </a:p>
        </p:txBody>
      </p:sp>
      <p:sp>
        <p:nvSpPr>
          <p:cNvPr id="503" name="Google Shape;503;p33"/>
          <p:cNvSpPr txBox="1"/>
          <p:nvPr/>
        </p:nvSpPr>
        <p:spPr>
          <a:xfrm>
            <a:off x="767408" y="1569521"/>
            <a:ext cx="11161200" cy="1292700"/>
          </a:xfrm>
          <a:prstGeom prst="rect">
            <a:avLst/>
          </a:prstGeom>
          <a:noFill/>
          <a:ln>
            <a:noFill/>
          </a:ln>
        </p:spPr>
        <p:txBody>
          <a:bodyPr anchorCtr="0" anchor="t" bIns="45700" lIns="91425" spcFirstLastPara="1" rIns="91425" wrap="square" tIns="45700">
            <a:spAutoFit/>
          </a:bodyPr>
          <a:lstStyle/>
          <a:p>
            <a:pPr indent="-74295" lvl="0" marL="0" marR="0" rtl="0" algn="just">
              <a:lnSpc>
                <a:spcPct val="150000"/>
              </a:lnSpc>
              <a:spcBef>
                <a:spcPts val="0"/>
              </a:spcBef>
              <a:spcAft>
                <a:spcPts val="0"/>
              </a:spcAft>
              <a:buClr>
                <a:schemeClr val="dk1"/>
              </a:buClr>
              <a:buSzPts val="1170"/>
              <a:buFont typeface="Noto Sans Symbols"/>
              <a:buChar char="●"/>
            </a:pPr>
            <a:r>
              <a:rPr b="0" i="0" lang="en-US" sz="2600" u="none" cap="none" strike="noStrike">
                <a:solidFill>
                  <a:schemeClr val="dk1"/>
                </a:solidFill>
                <a:latin typeface="Arial"/>
                <a:ea typeface="Arial"/>
                <a:cs typeface="Arial"/>
                <a:sym typeface="Arial"/>
              </a:rPr>
              <a:t> Jika terdapat lebih dari dua alternatif maka menggunakan bentuk</a:t>
            </a:r>
            <a:endParaRPr b="0" i="0" sz="26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600"/>
              <a:buFont typeface="Arial"/>
              <a:buNone/>
            </a:pPr>
            <a:r>
              <a:rPr b="0" i="0" lang="en-US" sz="2600" u="none" cap="none" strike="noStrike">
                <a:solidFill>
                  <a:srgbClr val="A1A100"/>
                </a:solidFill>
                <a:latin typeface="Courier New"/>
                <a:ea typeface="Courier New"/>
                <a:cs typeface="Courier New"/>
                <a:sym typeface="Courier New"/>
              </a:rPr>
              <a:t>   if - elseif – else</a:t>
            </a:r>
            <a:endParaRPr b="0" i="0" sz="1400" u="none" cap="none" strike="noStrike">
              <a:solidFill>
                <a:srgbClr val="000000"/>
              </a:solidFill>
              <a:latin typeface="Arial"/>
              <a:ea typeface="Arial"/>
              <a:cs typeface="Arial"/>
              <a:sym typeface="Arial"/>
            </a:endParaRPr>
          </a:p>
        </p:txBody>
      </p:sp>
      <p:sp>
        <p:nvSpPr>
          <p:cNvPr id="504" name="Google Shape;504;p33"/>
          <p:cNvSpPr txBox="1"/>
          <p:nvPr/>
        </p:nvSpPr>
        <p:spPr>
          <a:xfrm>
            <a:off x="5735960" y="3041051"/>
            <a:ext cx="5544600" cy="3416400"/>
          </a:xfrm>
          <a:prstGeom prst="rect">
            <a:avLst/>
          </a:prstGeom>
          <a:noFill/>
          <a:ln cap="flat" cmpd="sng" w="9525">
            <a:solidFill>
              <a:srgbClr val="256EB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&lt;?php</a:t>
            </a:r>
            <a:endParaRPr b="0" i="0" sz="2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if (ekspresiA)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statement1;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 elseif (ekspresiB)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statement2;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 else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statement3;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505" name="Google Shape;505;p33"/>
          <p:cNvSpPr txBox="1"/>
          <p:nvPr/>
        </p:nvSpPr>
        <p:spPr>
          <a:xfrm>
            <a:off x="4081200" y="2852936"/>
            <a:ext cx="1654800" cy="692400"/>
          </a:xfrm>
          <a:prstGeom prst="rect">
            <a:avLst/>
          </a:prstGeom>
          <a:noFill/>
          <a:ln>
            <a:noFill/>
          </a:ln>
        </p:spPr>
        <p:txBody>
          <a:bodyPr anchorCtr="0" anchor="t" bIns="45700" lIns="91425" spcFirstLastPara="1" rIns="91425" wrap="square" tIns="45700">
            <a:spAutoFit/>
          </a:bodyPr>
          <a:lstStyle/>
          <a:p>
            <a:pPr indent="-74295" lvl="0" marL="0" marR="0" rtl="0" algn="just">
              <a:lnSpc>
                <a:spcPct val="150000"/>
              </a:lnSpc>
              <a:spcBef>
                <a:spcPts val="0"/>
              </a:spcBef>
              <a:spcAft>
                <a:spcPts val="0"/>
              </a:spcAft>
              <a:buClr>
                <a:schemeClr val="dk1"/>
              </a:buClr>
              <a:buSzPts val="1170"/>
              <a:buFont typeface="Noto Sans Symbols"/>
              <a:buChar char="●"/>
            </a:pPr>
            <a:r>
              <a:rPr b="0" i="0" lang="en-US" sz="2600" u="none" cap="none" strike="noStrike">
                <a:solidFill>
                  <a:schemeClr val="dk1"/>
                </a:solidFill>
                <a:latin typeface="Arial"/>
                <a:ea typeface="Arial"/>
                <a:cs typeface="Arial"/>
                <a:sym typeface="Arial"/>
              </a:rPr>
              <a:t> Format:</a:t>
            </a:r>
            <a:endParaRPr b="0" i="0" sz="2600" u="none" cap="none" strike="noStrike">
              <a:solidFill>
                <a:srgbClr val="A1A100"/>
              </a:solidFill>
              <a:latin typeface="Verdana"/>
              <a:ea typeface="Verdana"/>
              <a:cs typeface="Verdana"/>
              <a:sym typeface="Verdana"/>
            </a:endParaRPr>
          </a:p>
        </p:txBody>
      </p:sp>
      <p:pic>
        <p:nvPicPr>
          <p:cNvPr id="506" name="Google Shape;506;p3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descr="Hasil gambar untuk logo elnusa" id="512" name="Google Shape;512;p3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34"/>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Contoh if – elseif – else Statement</a:t>
            </a:r>
            <a:endParaRPr b="0" i="0" sz="2400" u="none" cap="none" strike="noStrike">
              <a:solidFill>
                <a:schemeClr val="lt1"/>
              </a:solidFill>
              <a:latin typeface="Verdana"/>
              <a:ea typeface="Verdana"/>
              <a:cs typeface="Verdana"/>
              <a:sym typeface="Verdana"/>
            </a:endParaRPr>
          </a:p>
        </p:txBody>
      </p:sp>
      <p:sp>
        <p:nvSpPr>
          <p:cNvPr id="514" name="Google Shape;514;p34"/>
          <p:cNvSpPr txBox="1"/>
          <p:nvPr/>
        </p:nvSpPr>
        <p:spPr>
          <a:xfrm>
            <a:off x="551384" y="1287979"/>
            <a:ext cx="11809200" cy="56322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ourier New"/>
                <a:ea typeface="Courier New"/>
                <a:cs typeface="Courier New"/>
                <a:sym typeface="Courier New"/>
              </a:rPr>
              <a:t>&lt;?php</a:t>
            </a:r>
            <a:endParaRPr b="1" i="0" sz="20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B08000"/>
                </a:solidFill>
                <a:latin typeface="Courier New"/>
                <a:ea typeface="Courier New"/>
                <a:cs typeface="Courier New"/>
                <a:sym typeface="Courier New"/>
              </a:rPr>
              <a:t>80</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rgbClr val="A1A100"/>
                </a:solidFill>
                <a:latin typeface="Courier New"/>
                <a:ea typeface="Courier New"/>
                <a:cs typeface="Courier New"/>
                <a:sym typeface="Courier New"/>
              </a:rPr>
              <a:t>if</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chemeClr val="dk1"/>
                </a:solidFill>
                <a:latin typeface="Courier New"/>
                <a:ea typeface="Courier New"/>
                <a:cs typeface="Courier New"/>
                <a:sym typeface="Courier New"/>
              </a:rPr>
              <a:t> &gt;= </a:t>
            </a:r>
            <a:r>
              <a:rPr b="0" i="0" lang="en-US" sz="2000" u="none" cap="none" strike="noStrike">
                <a:solidFill>
                  <a:srgbClr val="B08000"/>
                </a:solidFill>
                <a:latin typeface="Courier New"/>
                <a:ea typeface="Courier New"/>
                <a:cs typeface="Courier New"/>
                <a:sym typeface="Courier New"/>
              </a:rPr>
              <a:t>85</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chemeClr val="dk1"/>
                </a:solidFill>
                <a:latin typeface="Courier New"/>
                <a:ea typeface="Courier New"/>
                <a:cs typeface="Courier New"/>
                <a:sym typeface="Courier New"/>
              </a:rPr>
              <a:t> &amp;&amp; </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chemeClr val="dk1"/>
                </a:solidFill>
                <a:latin typeface="Courier New"/>
                <a:ea typeface="Courier New"/>
                <a:cs typeface="Courier New"/>
                <a:sym typeface="Courier New"/>
              </a:rPr>
              <a:t> &lt;= </a:t>
            </a:r>
            <a:r>
              <a:rPr b="0" i="0" lang="en-US" sz="2000" u="none" cap="none" strike="noStrike">
                <a:solidFill>
                  <a:srgbClr val="B08000"/>
                </a:solidFill>
                <a:latin typeface="Courier New"/>
                <a:ea typeface="Courier New"/>
                <a:cs typeface="Courier New"/>
                <a:sym typeface="Courier New"/>
              </a:rPr>
              <a:t>100</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5555FF"/>
                </a:solidFill>
                <a:latin typeface="Courier New"/>
                <a:ea typeface="Courier New"/>
                <a:cs typeface="Courier New"/>
                <a:sym typeface="Courier New"/>
              </a:rPr>
              <a:t>$index</a:t>
            </a: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BF0303"/>
                </a:solidFill>
                <a:latin typeface="Courier New"/>
                <a:ea typeface="Courier New"/>
                <a:cs typeface="Courier New"/>
                <a:sym typeface="Courier New"/>
              </a:rPr>
              <a:t>"A"</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A1A100"/>
                </a:solidFill>
                <a:latin typeface="Courier New"/>
                <a:ea typeface="Courier New"/>
                <a:cs typeface="Courier New"/>
                <a:sym typeface="Courier New"/>
              </a:rPr>
              <a:t>elseif</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chemeClr val="dk1"/>
                </a:solidFill>
                <a:latin typeface="Courier New"/>
                <a:ea typeface="Courier New"/>
                <a:cs typeface="Courier New"/>
                <a:sym typeface="Courier New"/>
              </a:rPr>
              <a:t> &gt;= </a:t>
            </a:r>
            <a:r>
              <a:rPr b="0" i="0" lang="en-US" sz="2000" u="none" cap="none" strike="noStrike">
                <a:solidFill>
                  <a:srgbClr val="B08000"/>
                </a:solidFill>
                <a:latin typeface="Courier New"/>
                <a:ea typeface="Courier New"/>
                <a:cs typeface="Courier New"/>
                <a:sym typeface="Courier New"/>
              </a:rPr>
              <a:t>70</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5555FF"/>
                </a:solidFill>
                <a:latin typeface="Courier New"/>
                <a:ea typeface="Courier New"/>
                <a:cs typeface="Courier New"/>
                <a:sym typeface="Courier New"/>
              </a:rPr>
              <a:t>$index</a:t>
            </a: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BF0303"/>
                </a:solidFill>
                <a:latin typeface="Courier New"/>
                <a:ea typeface="Courier New"/>
                <a:cs typeface="Courier New"/>
                <a:sym typeface="Courier New"/>
              </a:rPr>
              <a:t>"B"</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A1A100"/>
                </a:solidFill>
                <a:latin typeface="Courier New"/>
                <a:ea typeface="Courier New"/>
                <a:cs typeface="Courier New"/>
                <a:sym typeface="Courier New"/>
              </a:rPr>
              <a:t>elseif</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chemeClr val="dk1"/>
                </a:solidFill>
                <a:latin typeface="Courier New"/>
                <a:ea typeface="Courier New"/>
                <a:cs typeface="Courier New"/>
                <a:sym typeface="Courier New"/>
              </a:rPr>
              <a:t> &gt;= </a:t>
            </a:r>
            <a:r>
              <a:rPr b="0" i="0" lang="en-US" sz="2000" u="none" cap="none" strike="noStrike">
                <a:solidFill>
                  <a:srgbClr val="B08000"/>
                </a:solidFill>
                <a:latin typeface="Courier New"/>
                <a:ea typeface="Courier New"/>
                <a:cs typeface="Courier New"/>
                <a:sym typeface="Courier New"/>
              </a:rPr>
              <a:t>50</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5555FF"/>
                </a:solidFill>
                <a:latin typeface="Courier New"/>
                <a:ea typeface="Courier New"/>
                <a:cs typeface="Courier New"/>
                <a:sym typeface="Courier New"/>
              </a:rPr>
              <a:t>$index</a:t>
            </a: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BF0303"/>
                </a:solidFill>
                <a:latin typeface="Courier New"/>
                <a:ea typeface="Courier New"/>
                <a:cs typeface="Courier New"/>
                <a:sym typeface="Courier New"/>
              </a:rPr>
              <a:t>"C"</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A1A100"/>
                </a:solidFill>
                <a:latin typeface="Courier New"/>
                <a:ea typeface="Courier New"/>
                <a:cs typeface="Courier New"/>
                <a:sym typeface="Courier New"/>
              </a:rPr>
              <a:t>elseif</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chemeClr val="dk1"/>
                </a:solidFill>
                <a:latin typeface="Courier New"/>
                <a:ea typeface="Courier New"/>
                <a:cs typeface="Courier New"/>
                <a:sym typeface="Courier New"/>
              </a:rPr>
              <a:t> &gt;= </a:t>
            </a:r>
            <a:r>
              <a:rPr b="0" i="0" lang="en-US" sz="2000" u="none" cap="none" strike="noStrike">
                <a:solidFill>
                  <a:srgbClr val="B08000"/>
                </a:solidFill>
                <a:latin typeface="Courier New"/>
                <a:ea typeface="Courier New"/>
                <a:cs typeface="Courier New"/>
                <a:sym typeface="Courier New"/>
              </a:rPr>
              <a:t>30</a:t>
            </a:r>
            <a:r>
              <a:rPr b="0" i="0" lang="en-US" sz="2000" u="none" cap="none" strike="noStrike">
                <a:solidFill>
                  <a:srgbClr val="006E28"/>
                </a:solidFill>
                <a:latin typeface="Courier New"/>
                <a:ea typeface="Courier New"/>
                <a:cs typeface="Courier New"/>
                <a:sym typeface="Courier New"/>
              </a:rPr>
              <a:t>)</a:t>
            </a:r>
            <a:r>
              <a:rPr b="0" i="0" lang="en-US" sz="20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5555FF"/>
                </a:solidFill>
                <a:latin typeface="Courier New"/>
                <a:ea typeface="Courier New"/>
                <a:cs typeface="Courier New"/>
                <a:sym typeface="Courier New"/>
              </a:rPr>
              <a:t>$index</a:t>
            </a: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BF0303"/>
                </a:solidFill>
                <a:latin typeface="Courier New"/>
                <a:ea typeface="Courier New"/>
                <a:cs typeface="Courier New"/>
                <a:sym typeface="Courier New"/>
              </a:rPr>
              <a:t>"D"</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A1A100"/>
                </a:solidFill>
                <a:latin typeface="Courier New"/>
                <a:ea typeface="Courier New"/>
                <a:cs typeface="Courier New"/>
                <a:sym typeface="Courier New"/>
              </a:rPr>
              <a:t>else</a:t>
            </a: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5555FF"/>
                </a:solidFill>
                <a:latin typeface="Courier New"/>
                <a:ea typeface="Courier New"/>
                <a:cs typeface="Courier New"/>
                <a:sym typeface="Courier New"/>
              </a:rPr>
              <a:t>$index</a:t>
            </a:r>
            <a:r>
              <a:rPr b="0" i="0" lang="en-US" sz="2000" u="none" cap="none" strike="noStrike">
                <a:solidFill>
                  <a:schemeClr val="dk1"/>
                </a:solidFill>
                <a:latin typeface="Courier New"/>
                <a:ea typeface="Courier New"/>
                <a:cs typeface="Courier New"/>
                <a:sym typeface="Courier New"/>
              </a:rPr>
              <a:t> = </a:t>
            </a:r>
            <a:r>
              <a:rPr b="0" i="0" lang="en-US" sz="2000" u="none" cap="none" strike="noStrike">
                <a:solidFill>
                  <a:srgbClr val="BF0303"/>
                </a:solidFill>
                <a:latin typeface="Courier New"/>
                <a:ea typeface="Courier New"/>
                <a:cs typeface="Courier New"/>
                <a:sym typeface="Courier New"/>
              </a:rPr>
              <a:t>"E"</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rgbClr val="52188B"/>
                </a:solidFill>
                <a:latin typeface="Courier New"/>
                <a:ea typeface="Courier New"/>
                <a:cs typeface="Courier New"/>
                <a:sym typeface="Courier New"/>
              </a:rPr>
              <a:t>echo</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BF0303"/>
                </a:solidFill>
                <a:latin typeface="Courier New"/>
                <a:ea typeface="Courier New"/>
                <a:cs typeface="Courier New"/>
                <a:sym typeface="Courier New"/>
              </a:rPr>
              <a:t>"Nilai anda adalah : "</a:t>
            </a:r>
            <a:r>
              <a:rPr b="0" i="0" lang="en-US" sz="2000" u="none" cap="none" strike="noStrike">
                <a:solidFill>
                  <a:schemeClr val="dk1"/>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$nilai</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rgbClr val="52188B"/>
                </a:solidFill>
                <a:latin typeface="Courier New"/>
                <a:ea typeface="Courier New"/>
                <a:cs typeface="Courier New"/>
                <a:sym typeface="Courier New"/>
              </a:rPr>
              <a:t>echo</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BF0303"/>
                </a:solidFill>
                <a:latin typeface="Courier New"/>
                <a:ea typeface="Courier New"/>
                <a:cs typeface="Courier New"/>
                <a:sym typeface="Courier New"/>
              </a:rPr>
              <a:t>"&lt;br /&gt;"</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0" i="0" lang="en-US" sz="2000" u="none" cap="none" strike="noStrike">
                <a:solidFill>
                  <a:srgbClr val="52188B"/>
                </a:solidFill>
                <a:latin typeface="Courier New"/>
                <a:ea typeface="Courier New"/>
                <a:cs typeface="Courier New"/>
                <a:sym typeface="Courier New"/>
              </a:rPr>
              <a:t>echo</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rgbClr val="BF0303"/>
                </a:solidFill>
                <a:latin typeface="Courier New"/>
                <a:ea typeface="Courier New"/>
                <a:cs typeface="Courier New"/>
                <a:sym typeface="Courier New"/>
              </a:rPr>
              <a:t>"Dengan index      : "</a:t>
            </a:r>
            <a:r>
              <a:rPr b="0" i="0" lang="en-US" sz="2000" u="none" cap="none" strike="noStrike">
                <a:solidFill>
                  <a:schemeClr val="dk1"/>
                </a:solidFill>
                <a:latin typeface="Courier New"/>
                <a:ea typeface="Courier New"/>
                <a:cs typeface="Courier New"/>
                <a:sym typeface="Courier New"/>
              </a:rPr>
              <a:t>.</a:t>
            </a:r>
            <a:r>
              <a:rPr b="0" i="0" lang="en-US" sz="2000" u="none" cap="none" strike="noStrike">
                <a:solidFill>
                  <a:srgbClr val="5555FF"/>
                </a:solidFill>
                <a:latin typeface="Courier New"/>
                <a:ea typeface="Courier New"/>
                <a:cs typeface="Courier New"/>
                <a:sym typeface="Courier New"/>
              </a:rPr>
              <a:t>$index</a:t>
            </a:r>
            <a:r>
              <a:rPr b="0" i="0" lang="en-US" sz="20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pic>
        <p:nvPicPr>
          <p:cNvPr id="515" name="Google Shape;515;p3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descr="Hasil gambar untuk logo elnusa" id="521" name="Google Shape;521;p35"/>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2" name="Google Shape;522;p35"/>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switch Statement</a:t>
            </a:r>
            <a:endParaRPr b="0" i="0" sz="2400" u="none" cap="none" strike="noStrike">
              <a:solidFill>
                <a:schemeClr val="lt1"/>
              </a:solidFill>
              <a:latin typeface="Verdana"/>
              <a:ea typeface="Verdana"/>
              <a:cs typeface="Verdana"/>
              <a:sym typeface="Verdana"/>
            </a:endParaRPr>
          </a:p>
        </p:txBody>
      </p:sp>
      <p:sp>
        <p:nvSpPr>
          <p:cNvPr id="523" name="Google Shape;523;p35"/>
          <p:cNvSpPr txBox="1"/>
          <p:nvPr/>
        </p:nvSpPr>
        <p:spPr>
          <a:xfrm>
            <a:off x="460375" y="1298412"/>
            <a:ext cx="5247251"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&lt;?php</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Menetapkan nilai</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$nilai_php = 85;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Menggunakan percabangan switch untuk menentukan nilai</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switch (true)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case ($nilai_php &gt;= 90):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echo "Nilai PHP: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case ($nilai_php &gt;= 80):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echo "Nilai PHP: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case ($nilai_php &gt;= 70):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echo "Nilai PHP: 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default: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echo "Nilai PHP: 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?&gt;</a:t>
            </a:r>
            <a:endParaRPr b="0" i="0" sz="1400" u="none" cap="none" strike="noStrike">
              <a:solidFill>
                <a:srgbClr val="000000"/>
              </a:solidFill>
              <a:latin typeface="Arial"/>
              <a:ea typeface="Arial"/>
              <a:cs typeface="Arial"/>
              <a:sym typeface="Arial"/>
            </a:endParaRPr>
          </a:p>
        </p:txBody>
      </p:sp>
      <p:sp>
        <p:nvSpPr>
          <p:cNvPr id="524" name="Google Shape;524;p35"/>
          <p:cNvSpPr txBox="1"/>
          <p:nvPr/>
        </p:nvSpPr>
        <p:spPr>
          <a:xfrm>
            <a:off x="6158675" y="1228397"/>
            <a:ext cx="4973894"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Menetapkan nilai</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var nilai_php = 85;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var grade;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Menggunakan percabangan switch untuk menentukan nilai</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switch (true)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case (nilai_php &gt;= 90):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grade =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case (nilai_php &gt;= 80):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grade =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case (nilai_php &gt;= 70):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grade = "C";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break;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default: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grade = "D";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console.log("Nilai PHP:", grade);</a:t>
            </a:r>
            <a:endParaRPr b="0" i="0" sz="1400" u="none" cap="none" strike="noStrike">
              <a:solidFill>
                <a:srgbClr val="000000"/>
              </a:solidFill>
              <a:latin typeface="Arial"/>
              <a:ea typeface="Arial"/>
              <a:cs typeface="Arial"/>
              <a:sym typeface="Arial"/>
            </a:endParaRPr>
          </a:p>
        </p:txBody>
      </p:sp>
      <p:pic>
        <p:nvPicPr>
          <p:cNvPr id="525" name="Google Shape;525;p3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descr="Hasil gambar untuk logo elnusa" id="531" name="Google Shape;531;p3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2" name="Google Shape;532;p36"/>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switch Statement</a:t>
            </a:r>
            <a:endParaRPr b="0" i="0" sz="2400" u="none" cap="none" strike="noStrike">
              <a:solidFill>
                <a:schemeClr val="lt1"/>
              </a:solidFill>
              <a:latin typeface="Verdana"/>
              <a:ea typeface="Verdana"/>
              <a:cs typeface="Verdana"/>
              <a:sym typeface="Verdana"/>
            </a:endParaRPr>
          </a:p>
        </p:txBody>
      </p:sp>
      <p:sp>
        <p:nvSpPr>
          <p:cNvPr id="533" name="Google Shape;533;p36"/>
          <p:cNvSpPr txBox="1"/>
          <p:nvPr/>
        </p:nvSpPr>
        <p:spPr>
          <a:xfrm>
            <a:off x="695400" y="1412776"/>
            <a:ext cx="11233200" cy="26778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Bentuk alternatif dari </a:t>
            </a:r>
            <a:r>
              <a:rPr b="0" i="0" lang="en-US" sz="2800" u="none" cap="none" strike="noStrike">
                <a:solidFill>
                  <a:srgbClr val="A1A100"/>
                </a:solidFill>
                <a:latin typeface="Courier New"/>
                <a:ea typeface="Courier New"/>
                <a:cs typeface="Courier New"/>
                <a:sym typeface="Courier New"/>
              </a:rPr>
              <a:t>if-elseif-else</a:t>
            </a: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Ideal untuk membuat keputusan berdasarkan sejumlah kondisi.</a:t>
            </a:r>
            <a:endParaRPr b="0" i="0" sz="1400" u="none" cap="none" strike="noStrike">
              <a:solidFill>
                <a:srgbClr val="000000"/>
              </a:solidFill>
              <a:latin typeface="Arial"/>
              <a:ea typeface="Arial"/>
              <a:cs typeface="Arial"/>
              <a:sym typeface="Arial"/>
            </a:endParaRPr>
          </a:p>
          <a:p>
            <a:pPr indent="-176212" lvl="0" marL="176212"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Digunakan </a:t>
            </a:r>
            <a:r>
              <a:rPr b="0" i="1" lang="en-US" sz="2800" u="none" cap="none" strike="noStrike">
                <a:solidFill>
                  <a:schemeClr val="dk1"/>
                </a:solidFill>
                <a:latin typeface="Arial"/>
                <a:ea typeface="Arial"/>
                <a:cs typeface="Arial"/>
                <a:sym typeface="Arial"/>
              </a:rPr>
              <a:t>hanya </a:t>
            </a:r>
            <a:r>
              <a:rPr b="0" i="0" lang="en-US" sz="2800" u="none" cap="none" strike="noStrike">
                <a:solidFill>
                  <a:schemeClr val="dk1"/>
                </a:solidFill>
                <a:latin typeface="Arial"/>
                <a:ea typeface="Arial"/>
                <a:cs typeface="Arial"/>
                <a:sym typeface="Arial"/>
              </a:rPr>
              <a:t>untuk membandingkan variabel tunggal dengan dengan beberapa kemungkinan nilai-nilai.</a:t>
            </a:r>
            <a:endParaRPr b="0" i="0" sz="1400" u="none" cap="none" strike="noStrike">
              <a:solidFill>
                <a:srgbClr val="000000"/>
              </a:solidFill>
              <a:latin typeface="Arial"/>
              <a:ea typeface="Arial"/>
              <a:cs typeface="Arial"/>
              <a:sym typeface="Arial"/>
            </a:endParaRPr>
          </a:p>
        </p:txBody>
      </p:sp>
      <p:pic>
        <p:nvPicPr>
          <p:cNvPr id="534" name="Google Shape;534;p3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descr="Hasil gambar untuk logo elnusa" id="540" name="Google Shape;540;p37"/>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1" name="Google Shape;541;p37"/>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Format switch</a:t>
            </a:r>
            <a:endParaRPr b="0" i="0" sz="2400" u="none" cap="none" strike="noStrike">
              <a:solidFill>
                <a:schemeClr val="lt1"/>
              </a:solidFill>
              <a:latin typeface="Verdana"/>
              <a:ea typeface="Verdana"/>
              <a:cs typeface="Verdana"/>
              <a:sym typeface="Verdana"/>
            </a:endParaRPr>
          </a:p>
        </p:txBody>
      </p:sp>
      <p:sp>
        <p:nvSpPr>
          <p:cNvPr id="542" name="Google Shape;542;p37"/>
          <p:cNvSpPr txBox="1"/>
          <p:nvPr/>
        </p:nvSpPr>
        <p:spPr>
          <a:xfrm>
            <a:off x="479376" y="1340768"/>
            <a:ext cx="5328600" cy="54477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rgbClr val="A1A100"/>
                </a:solidFill>
                <a:latin typeface="Courier New"/>
                <a:ea typeface="Courier New"/>
                <a:cs typeface="Courier New"/>
                <a:sym typeface="Courier New"/>
              </a:rPr>
              <a:t>switch</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rgbClr val="5555FF"/>
                </a:solidFill>
                <a:latin typeface="Courier New"/>
                <a:ea typeface="Courier New"/>
                <a:cs typeface="Courier New"/>
                <a:sym typeface="Courier New"/>
              </a:rPr>
              <a:t>$variable</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1" i="0" lang="en-US" sz="2400" u="none" cap="none" strike="noStrike">
                <a:solidFill>
                  <a:schemeClr val="dk1"/>
                </a:solidFill>
                <a:latin typeface="Courier New"/>
                <a:ea typeface="Courier New"/>
                <a:cs typeface="Courier New"/>
                <a:sym typeface="Courier New"/>
              </a:rPr>
              <a:t>case </a:t>
            </a:r>
            <a:r>
              <a:rPr b="0" i="0" lang="en-US" sz="2400" u="none" cap="none" strike="noStrike">
                <a:solidFill>
                  <a:schemeClr val="dk1"/>
                </a:solidFill>
                <a:latin typeface="Courier New"/>
                <a:ea typeface="Courier New"/>
                <a:cs typeface="Courier New"/>
                <a:sym typeface="Courier New"/>
              </a:rPr>
              <a:t>value_1</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1" lang="en-US" sz="2400" u="none" cap="none" strike="noStrike">
                <a:solidFill>
                  <a:schemeClr val="dk1"/>
                </a:solidFill>
                <a:latin typeface="Courier New"/>
                <a:ea typeface="Courier New"/>
                <a:cs typeface="Courier New"/>
                <a:sym typeface="Courier New"/>
              </a:rPr>
              <a:t>statement 1</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A1A100"/>
                </a:solidFill>
                <a:latin typeface="Courier New"/>
                <a:ea typeface="Courier New"/>
                <a:cs typeface="Courier New"/>
                <a:sym typeface="Courier New"/>
              </a:rPr>
              <a:t>break</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1" i="0" lang="en-US" sz="2400" u="none" cap="none" strike="noStrike">
                <a:solidFill>
                  <a:schemeClr val="dk1"/>
                </a:solidFill>
                <a:latin typeface="Courier New"/>
                <a:ea typeface="Courier New"/>
                <a:cs typeface="Courier New"/>
                <a:sym typeface="Courier New"/>
              </a:rPr>
              <a:t>case </a:t>
            </a:r>
            <a:r>
              <a:rPr b="0" i="0" lang="en-US" sz="2400" u="none" cap="none" strike="noStrike">
                <a:solidFill>
                  <a:schemeClr val="dk1"/>
                </a:solidFill>
                <a:latin typeface="Courier New"/>
                <a:ea typeface="Courier New"/>
                <a:cs typeface="Courier New"/>
                <a:sym typeface="Courier New"/>
              </a:rPr>
              <a:t>value_2</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1" lang="en-US" sz="2400" u="none" cap="none" strike="noStrike">
                <a:solidFill>
                  <a:schemeClr val="dk1"/>
                </a:solidFill>
                <a:latin typeface="Courier New"/>
                <a:ea typeface="Courier New"/>
                <a:cs typeface="Courier New"/>
                <a:sym typeface="Courier New"/>
              </a:rPr>
              <a:t>statement 2</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A1A100"/>
                </a:solidFill>
                <a:latin typeface="Courier New"/>
                <a:ea typeface="Courier New"/>
                <a:cs typeface="Courier New"/>
                <a:sym typeface="Courier New"/>
              </a:rPr>
              <a:t>break</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1" i="0" lang="en-US" sz="2400" u="none" cap="none" strike="noStrike">
                <a:solidFill>
                  <a:schemeClr val="dk1"/>
                </a:solidFill>
                <a:latin typeface="Courier New"/>
                <a:ea typeface="Courier New"/>
                <a:cs typeface="Courier New"/>
                <a:sym typeface="Courier New"/>
              </a:rPr>
              <a:t>case </a:t>
            </a:r>
            <a:r>
              <a:rPr b="0" i="0" lang="en-US" sz="2400" u="none" cap="none" strike="noStrike">
                <a:solidFill>
                  <a:schemeClr val="dk1"/>
                </a:solidFill>
                <a:latin typeface="Courier New"/>
                <a:ea typeface="Courier New"/>
                <a:cs typeface="Courier New"/>
                <a:sym typeface="Courier New"/>
              </a:rPr>
              <a:t>value_3</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1" lang="en-US" sz="2400" u="none" cap="none" strike="noStrike">
                <a:solidFill>
                  <a:schemeClr val="dk1"/>
                </a:solidFill>
                <a:latin typeface="Courier New"/>
                <a:ea typeface="Courier New"/>
                <a:cs typeface="Courier New"/>
                <a:sym typeface="Courier New"/>
              </a:rPr>
              <a:t>statement 3</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A1A100"/>
                </a:solidFill>
                <a:latin typeface="Courier New"/>
                <a:ea typeface="Courier New"/>
                <a:cs typeface="Courier New"/>
                <a:sym typeface="Courier New"/>
              </a:rPr>
              <a:t>break</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1" i="0" lang="en-US" sz="2400" u="none" cap="none" strike="noStrike">
                <a:solidFill>
                  <a:schemeClr val="dk1"/>
                </a:solidFill>
                <a:latin typeface="Courier New"/>
                <a:ea typeface="Courier New"/>
                <a:cs typeface="Courier New"/>
                <a:sym typeface="Courier New"/>
              </a:rPr>
              <a:t>default: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1" lang="en-US" sz="2400" u="none" cap="none" strike="noStrike">
                <a:solidFill>
                  <a:schemeClr val="dk1"/>
                </a:solidFill>
                <a:latin typeface="Courier New"/>
                <a:ea typeface="Courier New"/>
                <a:cs typeface="Courier New"/>
                <a:sym typeface="Courier New"/>
              </a:rPr>
              <a:t>statement 4</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rgbClr val="006E28"/>
                </a:solidFill>
                <a:latin typeface="Courier New"/>
                <a:ea typeface="Courier New"/>
                <a:cs typeface="Courier New"/>
                <a:sym typeface="Courier New"/>
              </a:rPr>
              <a:t>      </a:t>
            </a:r>
            <a:r>
              <a:rPr b="0" i="0" lang="en-US" sz="2400" u="none" cap="none" strike="noStrike">
                <a:solidFill>
                  <a:srgbClr val="A1A100"/>
                </a:solidFill>
                <a:latin typeface="Courier New"/>
                <a:ea typeface="Courier New"/>
                <a:cs typeface="Courier New"/>
                <a:sym typeface="Courier New"/>
              </a:rPr>
              <a:t>break</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just">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p:txBody>
      </p:sp>
      <p:pic>
        <p:nvPicPr>
          <p:cNvPr id="543" name="Google Shape;543;p3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descr="Hasil gambar untuk logo elnusa" id="549" name="Google Shape;549;p3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0" name="Google Shape;550;p38"/>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Contoh switch</a:t>
            </a:r>
            <a:endParaRPr b="0" i="0" sz="2400" u="none" cap="none" strike="noStrike">
              <a:solidFill>
                <a:schemeClr val="lt1"/>
              </a:solidFill>
              <a:latin typeface="Verdana"/>
              <a:ea typeface="Verdana"/>
              <a:cs typeface="Verdana"/>
              <a:sym typeface="Verdana"/>
            </a:endParaRPr>
          </a:p>
        </p:txBody>
      </p:sp>
      <p:sp>
        <p:nvSpPr>
          <p:cNvPr id="551" name="Google Shape;551;p38"/>
          <p:cNvSpPr txBox="1"/>
          <p:nvPr/>
        </p:nvSpPr>
        <p:spPr>
          <a:xfrm>
            <a:off x="767408" y="1328192"/>
            <a:ext cx="7056900" cy="56322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ourier New"/>
                <a:ea typeface="Courier New"/>
                <a:cs typeface="Courier New"/>
                <a:sym typeface="Courier New"/>
              </a:rPr>
              <a:t>&lt;?php</a:t>
            </a:r>
            <a:endParaRPr b="1" i="0" sz="18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rgbClr val="5555FF"/>
                </a:solidFill>
                <a:latin typeface="Courier New"/>
                <a:ea typeface="Courier New"/>
                <a:cs typeface="Courier New"/>
                <a:sym typeface="Courier New"/>
              </a:rPr>
              <a:t>$plat_nomor</a:t>
            </a:r>
            <a:r>
              <a:rPr b="0" i="0" lang="en-US" sz="1800" u="none" cap="none" strike="noStrike">
                <a:solidFill>
                  <a:schemeClr val="dk1"/>
                </a:solidFill>
                <a:latin typeface="Courier New"/>
                <a:ea typeface="Courier New"/>
                <a:cs typeface="Courier New"/>
                <a:sym typeface="Courier New"/>
              </a:rPr>
              <a:t> = </a:t>
            </a:r>
            <a:r>
              <a:rPr b="0" i="0" lang="en-US" sz="1800" u="none" cap="none" strike="noStrike">
                <a:solidFill>
                  <a:srgbClr val="BF0303"/>
                </a:solidFill>
                <a:latin typeface="Courier New"/>
                <a:ea typeface="Courier New"/>
                <a:cs typeface="Courier New"/>
                <a:sym typeface="Courier New"/>
              </a:rPr>
              <a:t>"AB"</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rgbClr val="A1A100"/>
                </a:solidFill>
                <a:latin typeface="Courier New"/>
                <a:ea typeface="Courier New"/>
                <a:cs typeface="Courier New"/>
                <a:sym typeface="Courier New"/>
              </a:rPr>
              <a:t>switch</a:t>
            </a:r>
            <a:r>
              <a:rPr b="0" i="0" lang="en-US" sz="1800" u="none" cap="none" strike="noStrike">
                <a:solidFill>
                  <a:srgbClr val="006E28"/>
                </a:solidFill>
                <a:latin typeface="Courier New"/>
                <a:ea typeface="Courier New"/>
                <a:cs typeface="Courier New"/>
                <a:sym typeface="Courier New"/>
              </a:rPr>
              <a:t>(</a:t>
            </a:r>
            <a:r>
              <a:rPr b="0" i="0" lang="en-US" sz="1800" u="none" cap="none" strike="noStrike">
                <a:solidFill>
                  <a:srgbClr val="5555FF"/>
                </a:solidFill>
                <a:latin typeface="Courier New"/>
                <a:ea typeface="Courier New"/>
                <a:cs typeface="Courier New"/>
                <a:sym typeface="Courier New"/>
              </a:rPr>
              <a:t>$plat_nomor</a:t>
            </a:r>
            <a:r>
              <a:rPr b="0" i="0" lang="en-US" sz="1800" u="none" cap="none" strike="noStrike">
                <a:solidFill>
                  <a:srgbClr val="006E28"/>
                </a:solidFill>
                <a:latin typeface="Courier New"/>
                <a:ea typeface="Courier New"/>
                <a:cs typeface="Courier New"/>
                <a:sym typeface="Courier New"/>
              </a:rPr>
              <a:t>)</a:t>
            </a:r>
            <a:r>
              <a:rPr b="0" i="0" lang="en-US" sz="1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case </a:t>
            </a:r>
            <a:r>
              <a:rPr b="0" i="0" lang="en-US" sz="1800" u="none" cap="none" strike="noStrike">
                <a:solidFill>
                  <a:srgbClr val="BF0303"/>
                </a:solidFill>
                <a:latin typeface="Courier New"/>
                <a:ea typeface="Courier New"/>
                <a:cs typeface="Courier New"/>
                <a:sym typeface="Courier New"/>
              </a:rPr>
              <a:t>"AB"</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52188B"/>
                </a:solidFill>
                <a:latin typeface="Courier New"/>
                <a:ea typeface="Courier New"/>
                <a:cs typeface="Courier New"/>
                <a:sym typeface="Courier New"/>
              </a:rPr>
              <a:t>echo</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BF0303"/>
                </a:solidFill>
                <a:latin typeface="Courier New"/>
                <a:ea typeface="Courier New"/>
                <a:cs typeface="Courier New"/>
                <a:sym typeface="Courier New"/>
              </a:rPr>
              <a:t>"Yogyakarta"</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A1A100"/>
                </a:solidFill>
                <a:latin typeface="Courier New"/>
                <a:ea typeface="Courier New"/>
                <a:cs typeface="Courier New"/>
                <a:sym typeface="Courier New"/>
              </a:rPr>
              <a:t>break</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case </a:t>
            </a:r>
            <a:r>
              <a:rPr b="0" i="0" lang="en-US" sz="1800" u="none" cap="none" strike="noStrike">
                <a:solidFill>
                  <a:srgbClr val="BF0303"/>
                </a:solidFill>
                <a:latin typeface="Courier New"/>
                <a:ea typeface="Courier New"/>
                <a:cs typeface="Courier New"/>
                <a:sym typeface="Courier New"/>
              </a:rPr>
              <a:t>"AD"</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52188B"/>
                </a:solidFill>
                <a:latin typeface="Courier New"/>
                <a:ea typeface="Courier New"/>
                <a:cs typeface="Courier New"/>
                <a:sym typeface="Courier New"/>
              </a:rPr>
              <a:t>echo</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BF0303"/>
                </a:solidFill>
                <a:latin typeface="Courier New"/>
                <a:ea typeface="Courier New"/>
                <a:cs typeface="Courier New"/>
                <a:sym typeface="Courier New"/>
              </a:rPr>
              <a:t>"Surakarta"</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A1A100"/>
                </a:solidFill>
                <a:latin typeface="Courier New"/>
                <a:ea typeface="Courier New"/>
                <a:cs typeface="Courier New"/>
                <a:sym typeface="Courier New"/>
              </a:rPr>
              <a:t>break</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case </a:t>
            </a:r>
            <a:r>
              <a:rPr b="0" i="0" lang="en-US" sz="1800" u="none" cap="none" strike="noStrike">
                <a:solidFill>
                  <a:srgbClr val="BF0303"/>
                </a:solidFill>
                <a:latin typeface="Courier New"/>
                <a:ea typeface="Courier New"/>
                <a:cs typeface="Courier New"/>
                <a:sym typeface="Courier New"/>
              </a:rPr>
              <a:t>"BE"</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52188B"/>
                </a:solidFill>
                <a:latin typeface="Courier New"/>
                <a:ea typeface="Courier New"/>
                <a:cs typeface="Courier New"/>
                <a:sym typeface="Courier New"/>
              </a:rPr>
              <a:t>echo</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BF0303"/>
                </a:solidFill>
                <a:latin typeface="Courier New"/>
                <a:ea typeface="Courier New"/>
                <a:cs typeface="Courier New"/>
                <a:sym typeface="Courier New"/>
              </a:rPr>
              <a:t>"Lampung"</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A1A100"/>
                </a:solidFill>
                <a:latin typeface="Courier New"/>
                <a:ea typeface="Courier New"/>
                <a:cs typeface="Courier New"/>
                <a:sym typeface="Courier New"/>
              </a:rPr>
              <a:t>break</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case </a:t>
            </a:r>
            <a:r>
              <a:rPr b="0" i="0" lang="en-US" sz="1800" u="none" cap="none" strike="noStrike">
                <a:solidFill>
                  <a:srgbClr val="BF0303"/>
                </a:solidFill>
                <a:latin typeface="Courier New"/>
                <a:ea typeface="Courier New"/>
                <a:cs typeface="Courier New"/>
                <a:sym typeface="Courier New"/>
              </a:rPr>
              <a:t>"B"</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52188B"/>
                </a:solidFill>
                <a:latin typeface="Courier New"/>
                <a:ea typeface="Courier New"/>
                <a:cs typeface="Courier New"/>
                <a:sym typeface="Courier New"/>
              </a:rPr>
              <a:t>echo</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BF0303"/>
                </a:solidFill>
                <a:latin typeface="Courier New"/>
                <a:ea typeface="Courier New"/>
                <a:cs typeface="Courier New"/>
                <a:sym typeface="Courier New"/>
              </a:rPr>
              <a:t>"Jakarta"</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A1A100"/>
                </a:solidFill>
                <a:latin typeface="Courier New"/>
                <a:ea typeface="Courier New"/>
                <a:cs typeface="Courier New"/>
                <a:sym typeface="Courier New"/>
              </a:rPr>
              <a:t>break</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default: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52188B"/>
                </a:solidFill>
                <a:latin typeface="Courier New"/>
                <a:ea typeface="Courier New"/>
                <a:cs typeface="Courier New"/>
                <a:sym typeface="Courier New"/>
              </a:rPr>
              <a:t>echo</a:t>
            </a: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BF0303"/>
                </a:solidFill>
                <a:latin typeface="Courier New"/>
                <a:ea typeface="Courier New"/>
                <a:cs typeface="Courier New"/>
                <a:sym typeface="Courier New"/>
              </a:rPr>
              <a:t>"Plat kendaraan tidak diketahui."</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      </a:t>
            </a:r>
            <a:r>
              <a:rPr b="0" i="0" lang="en-US" sz="1800" u="none" cap="none" strike="noStrike">
                <a:solidFill>
                  <a:srgbClr val="A1A100"/>
                </a:solidFill>
                <a:latin typeface="Courier New"/>
                <a:ea typeface="Courier New"/>
                <a:cs typeface="Courier New"/>
                <a:sym typeface="Courier New"/>
              </a:rPr>
              <a:t>break</a:t>
            </a:r>
            <a:r>
              <a:rPr b="0" i="0" lang="en-US" sz="1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pic>
        <p:nvPicPr>
          <p:cNvPr id="552" name="Google Shape;552;p3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descr="Hasil gambar untuk logo elnusa" id="205" name="Google Shape;205;p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3"/>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Variabel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207" name="Google Shape;207;p3"/>
          <p:cNvSpPr txBox="1"/>
          <p:nvPr/>
        </p:nvSpPr>
        <p:spPr>
          <a:xfrm>
            <a:off x="695400" y="1844824"/>
            <a:ext cx="11108100" cy="2157900"/>
          </a:xfrm>
          <a:prstGeom prst="rect">
            <a:avLst/>
          </a:prstGeom>
          <a:noFill/>
          <a:ln>
            <a:noFill/>
          </a:ln>
        </p:spPr>
        <p:txBody>
          <a:bodyPr anchorCtr="0" anchor="b"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800"/>
              <a:buFont typeface="Noto Sans Symbols"/>
              <a:buNone/>
            </a:pPr>
            <a:r>
              <a:rPr b="1" i="0" lang="en-US" sz="2800" u="none" cap="none" strike="noStrike">
                <a:solidFill>
                  <a:srgbClr val="002060"/>
                </a:solidFill>
                <a:latin typeface="Arial"/>
                <a:ea typeface="Arial"/>
                <a:cs typeface="Arial"/>
                <a:sym typeface="Arial"/>
              </a:rPr>
              <a:t>Variabel</a:t>
            </a:r>
            <a:endParaRPr b="1" i="0" sz="28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Suatu lokasi penyimpanan (di dalam memori) yang berisikan nilai atau informasi</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Kode program yang digunakan untuk menampung nilai tertentu</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Nilai dari variable dapat diisi dengan informasi yang diinginkan dan dapat dirubah nilainya pada saat kode program sedang berjalan.</a:t>
            </a:r>
            <a:endParaRPr b="0" i="0" sz="1400" u="none" cap="none" strike="noStrike">
              <a:solidFill>
                <a:srgbClr val="000000"/>
              </a:solidFill>
              <a:latin typeface="Arial"/>
              <a:ea typeface="Arial"/>
              <a:cs typeface="Arial"/>
              <a:sym typeface="Arial"/>
            </a:endParaRPr>
          </a:p>
        </p:txBody>
      </p:sp>
      <p:pic>
        <p:nvPicPr>
          <p:cNvPr id="208" name="Google Shape;208;p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descr="Hasil gambar untuk logo elnusa" id="558" name="Google Shape;558;p3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39"/>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Perulangan (Loop)</a:t>
            </a:r>
            <a:endParaRPr b="0" i="0" sz="2400" u="none" cap="none" strike="noStrike">
              <a:solidFill>
                <a:schemeClr val="lt1"/>
              </a:solidFill>
              <a:latin typeface="Verdana"/>
              <a:ea typeface="Verdana"/>
              <a:cs typeface="Verdana"/>
              <a:sym typeface="Verdana"/>
            </a:endParaRPr>
          </a:p>
        </p:txBody>
      </p:sp>
      <p:sp>
        <p:nvSpPr>
          <p:cNvPr id="560" name="Google Shape;560;p39"/>
          <p:cNvSpPr txBox="1"/>
          <p:nvPr/>
        </p:nvSpPr>
        <p:spPr>
          <a:xfrm>
            <a:off x="767408" y="1436477"/>
            <a:ext cx="11161200" cy="3539400"/>
          </a:xfrm>
          <a:prstGeom prst="rect">
            <a:avLst/>
          </a:prstGeom>
          <a:noFill/>
          <a:ln>
            <a:noFill/>
          </a:ln>
        </p:spPr>
        <p:txBody>
          <a:bodyPr anchorCtr="0" anchor="t" bIns="45700" lIns="91425" spcFirstLastPara="1" rIns="91425" wrap="square" tIns="45700">
            <a:spAutoFit/>
          </a:bodyPr>
          <a:lstStyle/>
          <a:p>
            <a:pPr indent="-182562" lvl="0" marL="182562"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Struktur Kontrol Perulangan digunakan untuk mengulang satu atau beberapa baris perintah</a:t>
            </a:r>
            <a:endParaRPr b="0" i="0" sz="2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80010" lvl="0" marL="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Bentuk:</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for</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while</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do-while</a:t>
            </a:r>
            <a:endParaRPr b="0" i="0" sz="1400" u="none" cap="none" strike="noStrike">
              <a:solidFill>
                <a:srgbClr val="000000"/>
              </a:solidFill>
              <a:latin typeface="Arial"/>
              <a:ea typeface="Arial"/>
              <a:cs typeface="Arial"/>
              <a:sym typeface="Arial"/>
            </a:endParaRPr>
          </a:p>
          <a:p>
            <a:pPr indent="-80009" lvl="1" marL="45720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Courier New"/>
                <a:ea typeface="Courier New"/>
                <a:cs typeface="Courier New"/>
                <a:sym typeface="Courier New"/>
              </a:rPr>
              <a:t>foreach</a:t>
            </a:r>
            <a:endParaRPr b="0" i="0" sz="2800" u="none" cap="none" strike="noStrike">
              <a:solidFill>
                <a:schemeClr val="dk1"/>
              </a:solidFill>
              <a:latin typeface="Courier New"/>
              <a:ea typeface="Courier New"/>
              <a:cs typeface="Courier New"/>
              <a:sym typeface="Courier New"/>
            </a:endParaRPr>
          </a:p>
        </p:txBody>
      </p:sp>
      <p:pic>
        <p:nvPicPr>
          <p:cNvPr id="561" name="Google Shape;561;p3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descr="Hasil gambar untuk logo elnusa" id="567" name="Google Shape;567;p4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40"/>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Perulangan (Loop)</a:t>
            </a:r>
            <a:endParaRPr b="0" i="0" sz="2400" u="none" cap="none" strike="noStrike">
              <a:solidFill>
                <a:schemeClr val="lt1"/>
              </a:solidFill>
              <a:latin typeface="Verdana"/>
              <a:ea typeface="Verdana"/>
              <a:cs typeface="Verdana"/>
              <a:sym typeface="Verdana"/>
            </a:endParaRPr>
          </a:p>
        </p:txBody>
      </p:sp>
      <p:sp>
        <p:nvSpPr>
          <p:cNvPr id="569" name="Google Shape;569;p40"/>
          <p:cNvSpPr txBox="1"/>
          <p:nvPr/>
        </p:nvSpPr>
        <p:spPr>
          <a:xfrm>
            <a:off x="460375" y="797550"/>
            <a:ext cx="11233200" cy="5262900"/>
          </a:xfrm>
          <a:prstGeom prst="rect">
            <a:avLst/>
          </a:prstGeom>
          <a:noFill/>
          <a:ln>
            <a:noFill/>
          </a:ln>
        </p:spPr>
        <p:txBody>
          <a:bodyPr anchorCtr="0" anchor="t" bIns="45700" lIns="91425" spcFirstLastPara="1" rIns="91425" wrap="square" tIns="45700">
            <a:spAutoFit/>
          </a:bodyPr>
          <a:lstStyle/>
          <a:p>
            <a:pPr indent="-80010" lvl="0" marL="0" marR="0" rtl="0" algn="just">
              <a:lnSpc>
                <a:spcPct val="10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Terdapat 4 komponen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60"/>
              <a:buFont typeface="Noto Sans Symbols"/>
              <a:buNone/>
            </a:pPr>
            <a:r>
              <a:t/>
            </a:r>
            <a:endParaRPr b="0" i="0" sz="2800" u="none" cap="none" strike="noStrike">
              <a:solidFill>
                <a:schemeClr val="dk1"/>
              </a:solidFill>
              <a:latin typeface="Arial"/>
              <a:ea typeface="Arial"/>
              <a:cs typeface="Arial"/>
              <a:sym typeface="Arial"/>
            </a:endParaRPr>
          </a:p>
          <a:p>
            <a:pPr indent="-457200" lvl="1" marL="914400" marR="0" rtl="0" algn="just">
              <a:lnSpc>
                <a:spcPct val="100000"/>
              </a:lnSpc>
              <a:spcBef>
                <a:spcPts val="0"/>
              </a:spcBef>
              <a:spcAft>
                <a:spcPts val="0"/>
              </a:spcAft>
              <a:buClr>
                <a:srgbClr val="FF0000"/>
              </a:buClr>
              <a:buSzPts val="1260"/>
              <a:buFont typeface="Arial"/>
              <a:buChar char="•"/>
            </a:pPr>
            <a:r>
              <a:rPr b="0" i="1" lang="en-US" sz="2800" u="none" cap="none" strike="noStrike">
                <a:solidFill>
                  <a:srgbClr val="FF0000"/>
                </a:solidFill>
                <a:latin typeface="Arial"/>
                <a:ea typeface="Arial"/>
                <a:cs typeface="Arial"/>
                <a:sym typeface="Arial"/>
              </a:rPr>
              <a:t>inisialisasi </a:t>
            </a:r>
            <a:r>
              <a:rPr b="0" i="1" lang="en-US" sz="28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kondisi awal perulangan, inisialisasi (pemberian nilai awal) pada variabel counter</a:t>
            </a:r>
            <a:endParaRPr b="0" i="0" sz="1400" u="none" cap="none" strike="noStrike">
              <a:solidFill>
                <a:srgbClr val="000000"/>
              </a:solidFill>
              <a:latin typeface="Arial"/>
              <a:ea typeface="Arial"/>
              <a:cs typeface="Arial"/>
              <a:sym typeface="Arial"/>
            </a:endParaRPr>
          </a:p>
          <a:p>
            <a:pPr indent="-377190" lvl="1" marL="914400" marR="0" rtl="0" algn="just">
              <a:lnSpc>
                <a:spcPct val="100000"/>
              </a:lnSpc>
              <a:spcBef>
                <a:spcPts val="0"/>
              </a:spcBef>
              <a:spcAft>
                <a:spcPts val="0"/>
              </a:spcAft>
              <a:buClr>
                <a:schemeClr val="dk1"/>
              </a:buClr>
              <a:buSzPts val="1260"/>
              <a:buFont typeface="Arial"/>
              <a:buNone/>
            </a:pPr>
            <a:r>
              <a:t/>
            </a:r>
            <a:endParaRPr b="0" i="0" sz="2800" u="none" cap="none" strike="noStrike">
              <a:solidFill>
                <a:schemeClr val="dk1"/>
              </a:solidFill>
              <a:latin typeface="Arial"/>
              <a:ea typeface="Arial"/>
              <a:cs typeface="Arial"/>
              <a:sym typeface="Arial"/>
            </a:endParaRPr>
          </a:p>
          <a:p>
            <a:pPr indent="-457200" lvl="1" marL="914400" marR="0" rtl="0" algn="just">
              <a:lnSpc>
                <a:spcPct val="100000"/>
              </a:lnSpc>
              <a:spcBef>
                <a:spcPts val="0"/>
              </a:spcBef>
              <a:spcAft>
                <a:spcPts val="0"/>
              </a:spcAft>
              <a:buClr>
                <a:srgbClr val="FF0000"/>
              </a:buClr>
              <a:buSzPts val="1260"/>
              <a:buFont typeface="Arial"/>
              <a:buChar char="•"/>
            </a:pPr>
            <a:r>
              <a:rPr b="0" i="1" lang="en-US" sz="2800" u="none" cap="none" strike="noStrike">
                <a:solidFill>
                  <a:srgbClr val="FF0000"/>
                </a:solidFill>
                <a:latin typeface="Arial"/>
                <a:ea typeface="Arial"/>
                <a:cs typeface="Arial"/>
                <a:sym typeface="Arial"/>
              </a:rPr>
              <a:t>condition </a:t>
            </a:r>
            <a:r>
              <a:rPr b="0" i="1" lang="en-US" sz="28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kondisi yang harus dipenuhi agar perulangan dijalankan</a:t>
            </a:r>
            <a:endParaRPr b="0" i="0" sz="2800" u="none" cap="none" strike="noStrike">
              <a:solidFill>
                <a:schemeClr val="dk1"/>
              </a:solidFill>
              <a:latin typeface="Arial"/>
              <a:ea typeface="Arial"/>
              <a:cs typeface="Arial"/>
              <a:sym typeface="Arial"/>
            </a:endParaRPr>
          </a:p>
          <a:p>
            <a:pPr indent="-377190" lvl="1" marL="914400" marR="0" rtl="0" algn="just">
              <a:lnSpc>
                <a:spcPct val="100000"/>
              </a:lnSpc>
              <a:spcBef>
                <a:spcPts val="0"/>
              </a:spcBef>
              <a:spcAft>
                <a:spcPts val="0"/>
              </a:spcAft>
              <a:buClr>
                <a:schemeClr val="dk1"/>
              </a:buClr>
              <a:buSzPts val="1260"/>
              <a:buFont typeface="Arial"/>
              <a:buNone/>
            </a:pPr>
            <a:r>
              <a:t/>
            </a:r>
            <a:endParaRPr b="0" i="0" sz="2800" u="none" cap="none" strike="noStrike">
              <a:solidFill>
                <a:schemeClr val="dk1"/>
              </a:solidFill>
              <a:latin typeface="Arial"/>
              <a:ea typeface="Arial"/>
              <a:cs typeface="Arial"/>
              <a:sym typeface="Arial"/>
            </a:endParaRPr>
          </a:p>
          <a:p>
            <a:pPr indent="-457200" lvl="1" marL="914400" marR="0" rtl="0" algn="just">
              <a:lnSpc>
                <a:spcPct val="100000"/>
              </a:lnSpc>
              <a:spcBef>
                <a:spcPts val="0"/>
              </a:spcBef>
              <a:spcAft>
                <a:spcPts val="0"/>
              </a:spcAft>
              <a:buClr>
                <a:srgbClr val="FF0000"/>
              </a:buClr>
              <a:buSzPts val="1260"/>
              <a:buFont typeface="Arial"/>
              <a:buChar char="•"/>
            </a:pPr>
            <a:r>
              <a:rPr b="0" i="1" lang="en-US" sz="2800" u="none" cap="none" strike="noStrike">
                <a:solidFill>
                  <a:srgbClr val="FF0000"/>
                </a:solidFill>
                <a:latin typeface="Arial"/>
                <a:ea typeface="Arial"/>
                <a:cs typeface="Arial"/>
                <a:sym typeface="Arial"/>
              </a:rPr>
              <a:t>increment</a:t>
            </a:r>
            <a:r>
              <a:rPr b="0" i="0" lang="en-US" sz="2800" u="none" cap="none" strike="noStrike">
                <a:solidFill>
                  <a:schemeClr val="dk1"/>
                </a:solidFill>
                <a:latin typeface="Arial"/>
                <a:ea typeface="Arial"/>
                <a:cs typeface="Arial"/>
                <a:sym typeface="Arial"/>
              </a:rPr>
              <a:t> : bagian untuk memproses variable counter agar bisa memenuhi kondisi akhir perulangan</a:t>
            </a:r>
            <a:endParaRPr b="0" i="0" sz="2800" u="none" cap="none" strike="noStrike">
              <a:solidFill>
                <a:schemeClr val="dk1"/>
              </a:solidFill>
              <a:latin typeface="Arial"/>
              <a:ea typeface="Arial"/>
              <a:cs typeface="Arial"/>
              <a:sym typeface="Arial"/>
            </a:endParaRPr>
          </a:p>
          <a:p>
            <a:pPr indent="-377190" lvl="1" marL="914400" marR="0" rtl="0" algn="just">
              <a:lnSpc>
                <a:spcPct val="100000"/>
              </a:lnSpc>
              <a:spcBef>
                <a:spcPts val="0"/>
              </a:spcBef>
              <a:spcAft>
                <a:spcPts val="0"/>
              </a:spcAft>
              <a:buClr>
                <a:schemeClr val="dk1"/>
              </a:buClr>
              <a:buSzPts val="1260"/>
              <a:buFont typeface="Arial"/>
              <a:buNone/>
            </a:pPr>
            <a:r>
              <a:t/>
            </a:r>
            <a:endParaRPr b="0" i="1" sz="2800" u="none" cap="none" strike="noStrike">
              <a:solidFill>
                <a:schemeClr val="dk1"/>
              </a:solidFill>
              <a:latin typeface="Arial"/>
              <a:ea typeface="Arial"/>
              <a:cs typeface="Arial"/>
              <a:sym typeface="Arial"/>
            </a:endParaRPr>
          </a:p>
          <a:p>
            <a:pPr indent="-457200" lvl="1" marL="914400" marR="0" rtl="0" algn="just">
              <a:lnSpc>
                <a:spcPct val="100000"/>
              </a:lnSpc>
              <a:spcBef>
                <a:spcPts val="0"/>
              </a:spcBef>
              <a:spcAft>
                <a:spcPts val="0"/>
              </a:spcAft>
              <a:buClr>
                <a:srgbClr val="FF0000"/>
              </a:buClr>
              <a:buSzPts val="1260"/>
              <a:buFont typeface="Arial"/>
              <a:buChar char="•"/>
            </a:pPr>
            <a:r>
              <a:rPr b="0" i="1" lang="en-US" sz="2800" u="none" cap="none" strike="noStrike">
                <a:solidFill>
                  <a:srgbClr val="FF0000"/>
                </a:solidFill>
                <a:latin typeface="Arial"/>
                <a:ea typeface="Arial"/>
                <a:cs typeface="Arial"/>
                <a:sym typeface="Arial"/>
              </a:rPr>
              <a:t>statement</a:t>
            </a:r>
            <a:r>
              <a:rPr b="0" i="1" lang="en-US" sz="2800" u="none" cap="none" strike="noStrike">
                <a:solidFill>
                  <a:schemeClr val="dk1"/>
                </a:solidFill>
                <a:latin typeface="Arial"/>
                <a:ea typeface="Arial"/>
                <a:cs typeface="Arial"/>
                <a:sym typeface="Arial"/>
              </a:rPr>
              <a:t> : </a:t>
            </a:r>
            <a:r>
              <a:rPr b="0" i="0" lang="en-US" sz="2800" u="none" cap="none" strike="noStrike">
                <a:solidFill>
                  <a:schemeClr val="dk1"/>
                </a:solidFill>
                <a:latin typeface="Arial"/>
                <a:ea typeface="Arial"/>
                <a:cs typeface="Arial"/>
                <a:sym typeface="Arial"/>
              </a:rPr>
              <a:t>baris perintah yang akan diulang</a:t>
            </a:r>
            <a:endParaRPr b="0" i="0" sz="2800" u="none" cap="none" strike="noStrike">
              <a:solidFill>
                <a:schemeClr val="dk1"/>
              </a:solidFill>
              <a:latin typeface="Arial"/>
              <a:ea typeface="Arial"/>
              <a:cs typeface="Arial"/>
              <a:sym typeface="Arial"/>
            </a:endParaRPr>
          </a:p>
        </p:txBody>
      </p:sp>
      <p:pic>
        <p:nvPicPr>
          <p:cNvPr id="570" name="Google Shape;570;p4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descr="Hasil gambar untuk logo elnusa" id="576" name="Google Shape;576;p4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41"/>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for Loop</a:t>
            </a:r>
            <a:endParaRPr b="0" i="0" sz="2400" u="none" cap="none" strike="noStrike">
              <a:solidFill>
                <a:schemeClr val="lt1"/>
              </a:solidFill>
              <a:latin typeface="Verdana"/>
              <a:ea typeface="Verdana"/>
              <a:cs typeface="Verdana"/>
              <a:sym typeface="Verdana"/>
            </a:endParaRPr>
          </a:p>
        </p:txBody>
      </p:sp>
      <p:sp>
        <p:nvSpPr>
          <p:cNvPr id="578" name="Google Shape;578;p41"/>
          <p:cNvSpPr txBox="1"/>
          <p:nvPr/>
        </p:nvSpPr>
        <p:spPr>
          <a:xfrm>
            <a:off x="634672" y="766025"/>
            <a:ext cx="11161200" cy="13053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Disebut juga </a:t>
            </a:r>
            <a:r>
              <a:rPr b="0" i="1" lang="en-US" sz="2800" u="none" cap="none" strike="noStrike">
                <a:solidFill>
                  <a:schemeClr val="dk1"/>
                </a:solidFill>
                <a:latin typeface="Arial"/>
                <a:ea typeface="Arial"/>
                <a:cs typeface="Arial"/>
                <a:sym typeface="Arial"/>
              </a:rPr>
              <a:t>determinate loop</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Perulangannya (iterasi) telah ditentukan sejak awal pernyataan</a:t>
            </a:r>
            <a:endParaRPr b="0" i="0" sz="2800" u="none" cap="none" strike="noStrike">
              <a:solidFill>
                <a:schemeClr val="dk1"/>
              </a:solidFill>
              <a:latin typeface="Arial"/>
              <a:ea typeface="Arial"/>
              <a:cs typeface="Arial"/>
              <a:sym typeface="Arial"/>
            </a:endParaRPr>
          </a:p>
        </p:txBody>
      </p:sp>
      <p:sp>
        <p:nvSpPr>
          <p:cNvPr id="579" name="Google Shape;579;p41"/>
          <p:cNvSpPr txBox="1"/>
          <p:nvPr/>
        </p:nvSpPr>
        <p:spPr>
          <a:xfrm>
            <a:off x="2639616" y="5108697"/>
            <a:ext cx="6552600" cy="17850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&lt;?php</a:t>
            </a:r>
            <a:endParaRPr b="1" i="0" sz="22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A1A100"/>
                </a:solidFill>
                <a:latin typeface="Courier New"/>
                <a:ea typeface="Courier New"/>
                <a:cs typeface="Courier New"/>
                <a:sym typeface="Courier New"/>
              </a:rPr>
              <a:t>for</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rgbClr val="5555FF"/>
                </a:solidFill>
                <a:latin typeface="Courier New"/>
                <a:ea typeface="Courier New"/>
                <a:cs typeface="Courier New"/>
                <a:sym typeface="Courier New"/>
              </a:rPr>
              <a:t>$i</a:t>
            </a:r>
            <a:r>
              <a:rPr b="0" i="0" lang="en-US" sz="2200" u="none" cap="none" strike="noStrike">
                <a:solidFill>
                  <a:schemeClr val="dk1"/>
                </a:solidFill>
                <a:latin typeface="Courier New"/>
                <a:ea typeface="Courier New"/>
                <a:cs typeface="Courier New"/>
                <a:sym typeface="Courier New"/>
              </a:rPr>
              <a:t>=</a:t>
            </a:r>
            <a:r>
              <a:rPr b="0" i="0" lang="en-US" sz="2200" u="none" cap="none" strike="noStrike">
                <a:solidFill>
                  <a:srgbClr val="B08000"/>
                </a:solidFill>
                <a:latin typeface="Courier New"/>
                <a:ea typeface="Courier New"/>
                <a:cs typeface="Courier New"/>
                <a:sym typeface="Courier New"/>
              </a:rPr>
              <a:t>1</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rgbClr val="5555FF"/>
                </a:solidFill>
                <a:latin typeface="Courier New"/>
                <a:ea typeface="Courier New"/>
                <a:cs typeface="Courier New"/>
                <a:sym typeface="Courier New"/>
              </a:rPr>
              <a:t>$i</a:t>
            </a:r>
            <a:r>
              <a:rPr b="0" i="0" lang="en-US" sz="2200" u="none" cap="none" strike="noStrike">
                <a:solidFill>
                  <a:schemeClr val="dk1"/>
                </a:solidFill>
                <a:latin typeface="Courier New"/>
                <a:ea typeface="Courier New"/>
                <a:cs typeface="Courier New"/>
                <a:sym typeface="Courier New"/>
              </a:rPr>
              <a:t>&lt;=</a:t>
            </a:r>
            <a:r>
              <a:rPr b="0" i="0" lang="en-US" sz="2200" u="none" cap="none" strike="noStrike">
                <a:solidFill>
                  <a:srgbClr val="B08000"/>
                </a:solidFill>
                <a:latin typeface="Courier New"/>
                <a:ea typeface="Courier New"/>
                <a:cs typeface="Courier New"/>
                <a:sym typeface="Courier New"/>
              </a:rPr>
              <a:t>10</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rgbClr val="5555FF"/>
                </a:solidFill>
                <a:latin typeface="Courier New"/>
                <a:ea typeface="Courier New"/>
                <a:cs typeface="Courier New"/>
                <a:sym typeface="Courier New"/>
              </a:rPr>
              <a:t>$i</a:t>
            </a:r>
            <a:r>
              <a:rPr b="0" i="0" lang="en-US" sz="2200" u="none" cap="none" strike="noStrike">
                <a:solidFill>
                  <a:schemeClr val="dk1"/>
                </a:solidFill>
                <a:latin typeface="Courier New"/>
                <a:ea typeface="Courier New"/>
                <a:cs typeface="Courier New"/>
                <a:sym typeface="Courier New"/>
              </a:rPr>
              <a:t>++</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52188B"/>
                </a:solidFill>
                <a:latin typeface="Courier New"/>
                <a:ea typeface="Courier New"/>
                <a:cs typeface="Courier New"/>
                <a:sym typeface="Courier New"/>
              </a:rPr>
              <a:t>  echo</a:t>
            </a:r>
            <a:r>
              <a:rPr b="0" i="0" lang="en-US" sz="2200" u="none" cap="none" strike="noStrike">
                <a:solidFill>
                  <a:schemeClr val="dk1"/>
                </a:solidFill>
                <a:latin typeface="Courier New"/>
                <a:ea typeface="Courier New"/>
                <a:cs typeface="Courier New"/>
                <a:sym typeface="Courier New"/>
              </a:rPr>
              <a:t> </a:t>
            </a:r>
            <a:r>
              <a:rPr b="0" i="0" lang="en-US" sz="2200" u="none" cap="none" strike="noStrike">
                <a:solidFill>
                  <a:srgbClr val="BF0303"/>
                </a:solidFill>
                <a:latin typeface="Courier New"/>
                <a:ea typeface="Courier New"/>
                <a:cs typeface="Courier New"/>
                <a:sym typeface="Courier New"/>
              </a:rPr>
              <a:t>"Perulangan ke-"</a:t>
            </a:r>
            <a:r>
              <a:rPr b="0" i="0" lang="en-US" sz="2200" u="none" cap="none" strike="noStrike">
                <a:solidFill>
                  <a:schemeClr val="dk1"/>
                </a:solidFill>
                <a:latin typeface="Courier New"/>
                <a:ea typeface="Courier New"/>
                <a:cs typeface="Courier New"/>
                <a:sym typeface="Courier New"/>
              </a:rPr>
              <a:t>.</a:t>
            </a:r>
            <a:r>
              <a:rPr b="0" i="0" lang="en-US" sz="2200" u="none" cap="none" strike="noStrike">
                <a:solidFill>
                  <a:srgbClr val="5555FF"/>
                </a:solidFill>
                <a:latin typeface="Courier New"/>
                <a:ea typeface="Courier New"/>
                <a:cs typeface="Courier New"/>
                <a:sym typeface="Courier New"/>
              </a:rPr>
              <a:t>$i</a:t>
            </a:r>
            <a:r>
              <a:rPr b="0" i="0" lang="en-US" sz="2200" u="none" cap="none" strike="noStrike">
                <a:solidFill>
                  <a:schemeClr val="dk1"/>
                </a:solidFill>
                <a:latin typeface="Courier New"/>
                <a:ea typeface="Courier New"/>
                <a:cs typeface="Courier New"/>
                <a:sym typeface="Courier New"/>
              </a:rPr>
              <a:t>.</a:t>
            </a:r>
            <a:r>
              <a:rPr b="0" i="0" lang="en-US" sz="2200" u="none" cap="none" strike="noStrike">
                <a:solidFill>
                  <a:srgbClr val="BF0303"/>
                </a:solidFill>
                <a:latin typeface="Courier New"/>
                <a:ea typeface="Courier New"/>
                <a:cs typeface="Courier New"/>
                <a:sym typeface="Courier New"/>
              </a:rPr>
              <a:t>"&lt;br /&gt;"</a:t>
            </a:r>
            <a:r>
              <a:rPr b="0" i="0" lang="en-US" sz="22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580" name="Google Shape;580;p41"/>
          <p:cNvSpPr txBox="1"/>
          <p:nvPr/>
        </p:nvSpPr>
        <p:spPr>
          <a:xfrm>
            <a:off x="2639616" y="2813121"/>
            <a:ext cx="5472600" cy="1785000"/>
          </a:xfrm>
          <a:prstGeom prst="rect">
            <a:avLst/>
          </a:prstGeom>
          <a:noFill/>
          <a:ln>
            <a:noFill/>
          </a:ln>
        </p:spPr>
        <p:txBody>
          <a:bodyPr anchorCtr="0" anchor="t" bIns="45700" lIns="91425" spcFirstLastPara="1" rIns="91425" wrap="square" tIns="45700">
            <a:spAutoFit/>
          </a:bodyPr>
          <a:lstStyle/>
          <a:p>
            <a:pPr indent="0" lvl="0" marL="18360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urier New"/>
                <a:ea typeface="Courier New"/>
                <a:cs typeface="Courier New"/>
                <a:sym typeface="Courier New"/>
              </a:rPr>
              <a:t>for (</a:t>
            </a:r>
            <a:r>
              <a:rPr b="0" i="1" lang="en-US" sz="2200" u="none" cap="none" strike="noStrike">
                <a:solidFill>
                  <a:schemeClr val="dk1"/>
                </a:solidFill>
                <a:latin typeface="Courier New"/>
                <a:ea typeface="Courier New"/>
                <a:cs typeface="Courier New"/>
                <a:sym typeface="Courier New"/>
              </a:rPr>
              <a:t>inisialisasi</a:t>
            </a:r>
            <a:r>
              <a:rPr b="0" i="0" lang="en-US" sz="2200" u="none" cap="none" strike="noStrike">
                <a:solidFill>
                  <a:schemeClr val="dk1"/>
                </a:solidFill>
                <a:latin typeface="Courier New"/>
                <a:ea typeface="Courier New"/>
                <a:cs typeface="Courier New"/>
                <a:sym typeface="Courier New"/>
              </a:rPr>
              <a:t>; </a:t>
            </a:r>
            <a:r>
              <a:rPr b="0" i="1" lang="en-US" sz="2200" u="none" cap="none" strike="noStrike">
                <a:solidFill>
                  <a:schemeClr val="dk1"/>
                </a:solidFill>
                <a:latin typeface="Courier New"/>
                <a:ea typeface="Courier New"/>
                <a:cs typeface="Courier New"/>
                <a:sym typeface="Courier New"/>
              </a:rPr>
              <a:t>condition</a:t>
            </a:r>
            <a:r>
              <a:rPr b="0" i="0" lang="en-US" sz="2200" u="none" cap="none" strike="noStrike">
                <a:solidFill>
                  <a:schemeClr val="dk1"/>
                </a:solidFill>
                <a:latin typeface="Courier New"/>
                <a:ea typeface="Courier New"/>
                <a:cs typeface="Courier New"/>
                <a:sym typeface="Courier New"/>
              </a:rPr>
              <a:t>; </a:t>
            </a:r>
            <a:r>
              <a:rPr b="0" i="1" lang="en-US" sz="2200" u="none" cap="none" strike="noStrike">
                <a:solidFill>
                  <a:schemeClr val="dk1"/>
                </a:solidFill>
                <a:latin typeface="Courier New"/>
                <a:ea typeface="Courier New"/>
                <a:cs typeface="Courier New"/>
                <a:sym typeface="Courier New"/>
              </a:rPr>
              <a:t>increment</a:t>
            </a: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urier New"/>
                <a:ea typeface="Courier New"/>
                <a:cs typeface="Courier New"/>
                <a:sym typeface="Courier New"/>
              </a:rPr>
              <a:t>	</a:t>
            </a:r>
            <a:r>
              <a:rPr b="0" i="1" lang="en-US" sz="2200" u="none" cap="none" strike="noStrike">
                <a:solidFill>
                  <a:schemeClr val="dk1"/>
                </a:solidFill>
                <a:latin typeface="Courier New"/>
                <a:ea typeface="Courier New"/>
                <a:cs typeface="Courier New"/>
                <a:sym typeface="Courier New"/>
              </a:rPr>
              <a:t> statement;</a:t>
            </a:r>
            <a:endParaRPr b="0" i="0" sz="2200" u="none" cap="none" strike="noStrike">
              <a:solidFill>
                <a:schemeClr val="dk1"/>
              </a:solidFill>
              <a:latin typeface="Courier New"/>
              <a:ea typeface="Courier New"/>
              <a:cs typeface="Courier New"/>
              <a:sym typeface="Courier New"/>
            </a:endParaRPr>
          </a:p>
          <a:p>
            <a:pPr indent="0" lvl="0" marL="18360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p:txBody>
      </p:sp>
      <p:sp>
        <p:nvSpPr>
          <p:cNvPr id="581" name="Google Shape;581;p41"/>
          <p:cNvSpPr txBox="1"/>
          <p:nvPr/>
        </p:nvSpPr>
        <p:spPr>
          <a:xfrm>
            <a:off x="911424" y="4930405"/>
            <a:ext cx="30963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Contoh :</a:t>
            </a:r>
            <a:endParaRPr b="0" i="0" sz="1400" u="none" cap="none" strike="noStrike">
              <a:solidFill>
                <a:srgbClr val="000000"/>
              </a:solidFill>
              <a:latin typeface="Arial"/>
              <a:ea typeface="Arial"/>
              <a:cs typeface="Arial"/>
              <a:sym typeface="Arial"/>
            </a:endParaRPr>
          </a:p>
        </p:txBody>
      </p:sp>
      <p:sp>
        <p:nvSpPr>
          <p:cNvPr id="582" name="Google Shape;582;p41"/>
          <p:cNvSpPr txBox="1"/>
          <p:nvPr/>
        </p:nvSpPr>
        <p:spPr>
          <a:xfrm>
            <a:off x="780837" y="2592932"/>
            <a:ext cx="30963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Format :</a:t>
            </a:r>
            <a:endParaRPr b="0" i="0" sz="1400" u="none" cap="none" strike="noStrike">
              <a:solidFill>
                <a:srgbClr val="000000"/>
              </a:solidFill>
              <a:latin typeface="Arial"/>
              <a:ea typeface="Arial"/>
              <a:cs typeface="Arial"/>
              <a:sym typeface="Arial"/>
            </a:endParaRPr>
          </a:p>
        </p:txBody>
      </p:sp>
      <p:pic>
        <p:nvPicPr>
          <p:cNvPr id="583" name="Google Shape;583;p4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descr="Hasil gambar untuk logo elnusa" id="589" name="Google Shape;589;p4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42"/>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while Loop</a:t>
            </a:r>
            <a:endParaRPr b="0" i="0" sz="2400" u="none" cap="none" strike="noStrike">
              <a:solidFill>
                <a:schemeClr val="lt1"/>
              </a:solidFill>
              <a:latin typeface="Verdana"/>
              <a:ea typeface="Verdana"/>
              <a:cs typeface="Verdana"/>
              <a:sym typeface="Verdana"/>
            </a:endParaRPr>
          </a:p>
        </p:txBody>
      </p:sp>
      <p:sp>
        <p:nvSpPr>
          <p:cNvPr id="591" name="Google Shape;591;p42"/>
          <p:cNvSpPr txBox="1"/>
          <p:nvPr/>
        </p:nvSpPr>
        <p:spPr>
          <a:xfrm>
            <a:off x="767408" y="1557154"/>
            <a:ext cx="11161200" cy="42780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Dikenal juga dengan </a:t>
            </a:r>
            <a:r>
              <a:rPr b="0" i="1" lang="en-US" sz="2800" u="none" cap="none" strike="noStrike">
                <a:solidFill>
                  <a:schemeClr val="dk1"/>
                </a:solidFill>
                <a:latin typeface="Arial"/>
                <a:ea typeface="Arial"/>
                <a:cs typeface="Arial"/>
                <a:sym typeface="Arial"/>
              </a:rPr>
              <a:t>indeterminate loop</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80010" lvl="0" marL="0" marR="0" rtl="0" algn="just">
              <a:lnSpc>
                <a:spcPct val="150000"/>
              </a:lnSpc>
              <a:spcBef>
                <a:spcPts val="567"/>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Penentuan jumlah perulangan tidak ditentukan sebelumnya.</a:t>
            </a:r>
            <a:endParaRPr b="0" i="0" sz="1400" u="none" cap="none" strike="noStrike">
              <a:solidFill>
                <a:srgbClr val="000000"/>
              </a:solidFill>
              <a:latin typeface="Arial"/>
              <a:ea typeface="Arial"/>
              <a:cs typeface="Arial"/>
              <a:sym typeface="Arial"/>
            </a:endParaRPr>
          </a:p>
          <a:p>
            <a:pPr indent="-176212" lvl="0" marL="176212" marR="0" rtl="0" algn="just">
              <a:lnSpc>
                <a:spcPct val="150000"/>
              </a:lnSpc>
              <a:spcBef>
                <a:spcPts val="567"/>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Perulangan akan dilakukan terus menerus sampai dengan kondisi yang menjadi prasyarat bernilai </a:t>
            </a:r>
            <a:r>
              <a:rPr b="0" i="1" lang="en-US" sz="2800" u="none" cap="none" strike="noStrike">
                <a:solidFill>
                  <a:schemeClr val="dk1"/>
                </a:solidFill>
                <a:latin typeface="Courier New"/>
                <a:ea typeface="Courier New"/>
                <a:cs typeface="Courier New"/>
                <a:sym typeface="Courier New"/>
              </a:rPr>
              <a:t>false</a:t>
            </a: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567"/>
              </a:spcBef>
              <a:spcAft>
                <a:spcPts val="0"/>
              </a:spcAft>
              <a:buClr>
                <a:schemeClr val="dk1"/>
              </a:buClr>
              <a:buSzPts val="1260"/>
              <a:buFont typeface="Noto Sans Symbols"/>
              <a:buNone/>
            </a:pPr>
            <a:r>
              <a:t/>
            </a:r>
            <a:endParaRPr b="0" i="0" sz="2800" u="none" cap="none" strike="noStrike">
              <a:solidFill>
                <a:schemeClr val="dk1"/>
              </a:solidFill>
              <a:latin typeface="Arial"/>
              <a:ea typeface="Arial"/>
              <a:cs typeface="Arial"/>
              <a:sym typeface="Arial"/>
            </a:endParaRPr>
          </a:p>
          <a:p>
            <a:pPr indent="0" lvl="0" marL="0" marR="0" rtl="0" algn="just">
              <a:lnSpc>
                <a:spcPct val="150000"/>
              </a:lnSpc>
              <a:spcBef>
                <a:spcPts val="567"/>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592" name="Google Shape;592;p4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descr="Hasil gambar untuk logo elnusa" id="598" name="Google Shape;598;p4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9" name="Google Shape;599;p43"/>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while Loop</a:t>
            </a:r>
            <a:endParaRPr b="0" i="0" sz="2400" u="none" cap="none" strike="noStrike">
              <a:solidFill>
                <a:schemeClr val="lt1"/>
              </a:solidFill>
              <a:latin typeface="Verdana"/>
              <a:ea typeface="Verdana"/>
              <a:cs typeface="Verdana"/>
              <a:sym typeface="Verdana"/>
            </a:endParaRPr>
          </a:p>
        </p:txBody>
      </p:sp>
      <p:sp>
        <p:nvSpPr>
          <p:cNvPr id="600" name="Google Shape;600;p43"/>
          <p:cNvSpPr txBox="1"/>
          <p:nvPr/>
        </p:nvSpPr>
        <p:spPr>
          <a:xfrm>
            <a:off x="695400" y="1384064"/>
            <a:ext cx="26643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Format:</a:t>
            </a:r>
            <a:endParaRPr b="0" i="0" sz="1400" u="none" cap="none" strike="noStrike">
              <a:solidFill>
                <a:srgbClr val="000000"/>
              </a:solidFill>
              <a:latin typeface="Arial"/>
              <a:ea typeface="Arial"/>
              <a:cs typeface="Arial"/>
              <a:sym typeface="Arial"/>
            </a:endParaRPr>
          </a:p>
        </p:txBody>
      </p:sp>
      <p:sp>
        <p:nvSpPr>
          <p:cNvPr id="601" name="Google Shape;601;p43"/>
          <p:cNvSpPr txBox="1"/>
          <p:nvPr/>
        </p:nvSpPr>
        <p:spPr>
          <a:xfrm>
            <a:off x="4660195" y="2229108"/>
            <a:ext cx="7387200" cy="3047100"/>
          </a:xfrm>
          <a:prstGeom prst="rect">
            <a:avLst/>
          </a:prstGeom>
          <a:noFill/>
          <a:ln cap="flat" cmpd="sng" w="9525">
            <a:solidFill>
              <a:srgbClr val="256EB1"/>
            </a:solidFill>
            <a:prstDash val="solid"/>
            <a:round/>
            <a:headEnd len="sm" w="sm" type="none"/>
            <a:tailEnd len="sm" w="sm" type="none"/>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&lt;?php</a:t>
            </a:r>
            <a:endParaRPr b="0" i="0" sz="24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$i=1;</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while($i&lt;=10){</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echo "Perulangan ke-".$i."&lt;br /&gt;";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$i++;</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602" name="Google Shape;602;p43"/>
          <p:cNvSpPr txBox="1"/>
          <p:nvPr/>
        </p:nvSpPr>
        <p:spPr>
          <a:xfrm>
            <a:off x="4660195" y="1401152"/>
            <a:ext cx="27129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Contoh:</a:t>
            </a:r>
            <a:endParaRPr b="0" i="0" sz="1400" u="none" cap="none" strike="noStrike">
              <a:solidFill>
                <a:srgbClr val="000000"/>
              </a:solidFill>
              <a:latin typeface="Arial"/>
              <a:ea typeface="Arial"/>
              <a:cs typeface="Arial"/>
              <a:sym typeface="Arial"/>
            </a:endParaRPr>
          </a:p>
        </p:txBody>
      </p:sp>
      <p:sp>
        <p:nvSpPr>
          <p:cNvPr id="603" name="Google Shape;603;p43"/>
          <p:cNvSpPr txBox="1"/>
          <p:nvPr/>
        </p:nvSpPr>
        <p:spPr>
          <a:xfrm>
            <a:off x="729652" y="2242591"/>
            <a:ext cx="3782100" cy="2677800"/>
          </a:xfrm>
          <a:prstGeom prst="rect">
            <a:avLst/>
          </a:prstGeom>
          <a:noFill/>
          <a:ln cap="flat" cmpd="sng" w="9525">
            <a:solidFill>
              <a:srgbClr val="256EB1"/>
            </a:solidFill>
            <a:prstDash val="solid"/>
            <a:round/>
            <a:headEnd len="sm" w="sm" type="none"/>
            <a:tailEnd len="sm" w="sm" type="none"/>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ourier New"/>
                <a:ea typeface="Courier New"/>
                <a:cs typeface="Courier New"/>
                <a:sym typeface="Courier New"/>
              </a:rPr>
              <a:t>inisialisasi;</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while(</a:t>
            </a:r>
            <a:r>
              <a:rPr b="0" i="1" lang="en-US" sz="2400" u="none" cap="none" strike="noStrike">
                <a:solidFill>
                  <a:schemeClr val="dk1"/>
                </a:solidFill>
                <a:latin typeface="Courier New"/>
                <a:ea typeface="Courier New"/>
                <a:cs typeface="Courier New"/>
                <a:sym typeface="Courier New"/>
              </a:rPr>
              <a:t>condition</a:t>
            </a: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1" lang="en-US" sz="2400" u="none" cap="none" strike="noStrike">
                <a:solidFill>
                  <a:schemeClr val="dk1"/>
                </a:solidFill>
                <a:latin typeface="Courier New"/>
                <a:ea typeface="Courier New"/>
                <a:cs typeface="Courier New"/>
                <a:sym typeface="Courier New"/>
              </a:rPr>
              <a:t>statement;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ourier New"/>
                <a:ea typeface="Courier New"/>
                <a:cs typeface="Courier New"/>
                <a:sym typeface="Courier New"/>
              </a:rPr>
              <a:t>	</a:t>
            </a: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1" lang="en-US" sz="2400" u="none" cap="none" strike="noStrike">
                <a:solidFill>
                  <a:schemeClr val="dk1"/>
                </a:solidFill>
                <a:latin typeface="Courier New"/>
                <a:ea typeface="Courier New"/>
                <a:cs typeface="Courier New"/>
                <a:sym typeface="Courier New"/>
              </a:rPr>
              <a:t>increment;</a:t>
            </a:r>
            <a:endParaRPr b="0" i="0" sz="24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p:txBody>
      </p:sp>
      <p:pic>
        <p:nvPicPr>
          <p:cNvPr id="604" name="Google Shape;604;p4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descr="Hasil gambar untuk logo elnusa" id="610" name="Google Shape;610;p4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44"/>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do-while Loop</a:t>
            </a:r>
            <a:endParaRPr b="0" i="0" sz="2400" u="none" cap="none" strike="noStrike">
              <a:solidFill>
                <a:schemeClr val="lt1"/>
              </a:solidFill>
              <a:latin typeface="Verdana"/>
              <a:ea typeface="Verdana"/>
              <a:cs typeface="Verdana"/>
              <a:sym typeface="Verdana"/>
            </a:endParaRPr>
          </a:p>
        </p:txBody>
      </p:sp>
      <p:sp>
        <p:nvSpPr>
          <p:cNvPr id="612" name="Google Shape;612;p44"/>
          <p:cNvSpPr txBox="1"/>
          <p:nvPr/>
        </p:nvSpPr>
        <p:spPr>
          <a:xfrm>
            <a:off x="695400" y="1785392"/>
            <a:ext cx="11233200" cy="39702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Prinsip kerja sama dengan perulangan </a:t>
            </a:r>
            <a:r>
              <a:rPr b="0" i="0" lang="en-US" sz="2800" u="none" cap="none" strike="noStrike">
                <a:solidFill>
                  <a:srgbClr val="A1A100"/>
                </a:solidFill>
                <a:latin typeface="Courier New"/>
                <a:ea typeface="Courier New"/>
                <a:cs typeface="Courier New"/>
                <a:sym typeface="Courier New"/>
              </a:rPr>
              <a:t>while</a:t>
            </a: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176212" lvl="0" marL="176212"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Perbedaannya : pengecekan kondisi perulangan dilakukan pada akhir perulangan</a:t>
            </a:r>
            <a:endParaRPr b="0" i="0" sz="2800" u="none" cap="none" strike="noStrike">
              <a:solidFill>
                <a:schemeClr val="dk1"/>
              </a:solidFill>
              <a:latin typeface="Arial"/>
              <a:ea typeface="Arial"/>
              <a:cs typeface="Arial"/>
              <a:sym typeface="Arial"/>
            </a:endParaRPr>
          </a:p>
          <a:p>
            <a:pPr indent="-176212" lvl="0" marL="176212"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Karena pengecekan kondisi dilakukan di akhir perulangan, maka walaupun kondisi adalah </a:t>
            </a:r>
            <a:r>
              <a:rPr b="0" i="0" lang="en-US" sz="2800" u="none" cap="none" strike="noStrike">
                <a:solidFill>
                  <a:schemeClr val="dk1"/>
                </a:solidFill>
                <a:latin typeface="Courier New"/>
                <a:ea typeface="Courier New"/>
                <a:cs typeface="Courier New"/>
                <a:sym typeface="Courier New"/>
              </a:rPr>
              <a:t>FALSE</a:t>
            </a:r>
            <a:r>
              <a:rPr b="0" i="0" lang="en-US" sz="2800" u="none" cap="none" strike="noStrike">
                <a:solidFill>
                  <a:schemeClr val="dk1"/>
                </a:solidFill>
                <a:latin typeface="Arial"/>
                <a:ea typeface="Arial"/>
                <a:cs typeface="Arial"/>
                <a:sym typeface="Arial"/>
              </a:rPr>
              <a:t>, perulangan akan tetap dijalankan minimal 1 kali.</a:t>
            </a:r>
            <a:endParaRPr b="0" i="0" sz="1400" u="none" cap="none" strike="noStrike">
              <a:solidFill>
                <a:srgbClr val="000000"/>
              </a:solidFill>
              <a:latin typeface="Arial"/>
              <a:ea typeface="Arial"/>
              <a:cs typeface="Arial"/>
              <a:sym typeface="Arial"/>
            </a:endParaRPr>
          </a:p>
        </p:txBody>
      </p:sp>
      <p:pic>
        <p:nvPicPr>
          <p:cNvPr id="613" name="Google Shape;613;p4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descr="Hasil gambar untuk logo elnusa" id="619" name="Google Shape;619;p45"/>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45"/>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do-while Loop</a:t>
            </a:r>
            <a:endParaRPr b="0" i="0" sz="2400" u="none" cap="none" strike="noStrike">
              <a:solidFill>
                <a:schemeClr val="lt1"/>
              </a:solidFill>
              <a:latin typeface="Verdana"/>
              <a:ea typeface="Verdana"/>
              <a:cs typeface="Verdana"/>
              <a:sym typeface="Verdana"/>
            </a:endParaRPr>
          </a:p>
        </p:txBody>
      </p:sp>
      <p:sp>
        <p:nvSpPr>
          <p:cNvPr id="621" name="Google Shape;621;p45"/>
          <p:cNvSpPr txBox="1"/>
          <p:nvPr/>
        </p:nvSpPr>
        <p:spPr>
          <a:xfrm>
            <a:off x="4829509" y="2105068"/>
            <a:ext cx="7362600" cy="307736"/>
          </a:xfrm>
          <a:prstGeom prst="rect">
            <a:avLst/>
          </a:prstGeom>
          <a:noFill/>
          <a:ln cap="flat" cmpd="sng" w="9525">
            <a:solidFill>
              <a:srgbClr val="256EB1"/>
            </a:solidFill>
            <a:prstDash val="solid"/>
            <a:round/>
            <a:headEnd len="sm" w="sm" type="none"/>
            <a:tailEnd len="sm" w="sm" type="none"/>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45"/>
          <p:cNvSpPr txBox="1"/>
          <p:nvPr/>
        </p:nvSpPr>
        <p:spPr>
          <a:xfrm>
            <a:off x="695400" y="1325516"/>
            <a:ext cx="26643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Format:</a:t>
            </a:r>
            <a:endParaRPr b="0" i="0" sz="1400" u="none" cap="none" strike="noStrike">
              <a:solidFill>
                <a:srgbClr val="000000"/>
              </a:solidFill>
              <a:latin typeface="Arial"/>
              <a:ea typeface="Arial"/>
              <a:cs typeface="Arial"/>
              <a:sym typeface="Arial"/>
            </a:endParaRPr>
          </a:p>
        </p:txBody>
      </p:sp>
      <p:sp>
        <p:nvSpPr>
          <p:cNvPr id="623" name="Google Shape;623;p45"/>
          <p:cNvSpPr txBox="1"/>
          <p:nvPr/>
        </p:nvSpPr>
        <p:spPr>
          <a:xfrm>
            <a:off x="695400" y="2091319"/>
            <a:ext cx="4032300" cy="2677800"/>
          </a:xfrm>
          <a:prstGeom prst="rect">
            <a:avLst/>
          </a:prstGeom>
          <a:noFill/>
          <a:ln cap="flat" cmpd="sng" w="9525">
            <a:solidFill>
              <a:srgbClr val="256EB1"/>
            </a:solidFill>
            <a:prstDash val="solid"/>
            <a:round/>
            <a:headEnd len="sm" w="sm" type="none"/>
            <a:tailEnd len="sm" w="sm" type="none"/>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ourier New"/>
                <a:ea typeface="Courier New"/>
                <a:cs typeface="Courier New"/>
                <a:sym typeface="Courier New"/>
              </a:rPr>
              <a:t>inisialisasi;</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urier New"/>
                <a:ea typeface="Courier New"/>
                <a:cs typeface="Courier New"/>
                <a:sym typeface="Courier New"/>
              </a:rPr>
              <a:t>do</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urier New"/>
                <a:ea typeface="Courier New"/>
                <a:cs typeface="Courier New"/>
                <a:sym typeface="Courier New"/>
              </a:rPr>
              <a:t>	</a:t>
            </a:r>
            <a:r>
              <a:rPr b="1" i="1" lang="en-US" sz="2400" u="none" cap="none" strike="noStrike">
                <a:solidFill>
                  <a:schemeClr val="dk1"/>
                </a:solidFill>
                <a:latin typeface="Courier New"/>
                <a:ea typeface="Courier New"/>
                <a:cs typeface="Courier New"/>
                <a:sym typeface="Courier New"/>
              </a:rPr>
              <a:t>statement;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Courier New"/>
                <a:ea typeface="Courier New"/>
                <a:cs typeface="Courier New"/>
                <a:sym typeface="Courier New"/>
              </a:rPr>
              <a:t>	</a:t>
            </a:r>
            <a:r>
              <a:rPr b="1"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urier New"/>
                <a:ea typeface="Courier New"/>
                <a:cs typeface="Courier New"/>
                <a:sym typeface="Courier New"/>
              </a:rPr>
              <a:t>	</a:t>
            </a:r>
            <a:r>
              <a:rPr b="1" i="1" lang="en-US" sz="2400" u="none" cap="none" strike="noStrike">
                <a:solidFill>
                  <a:schemeClr val="dk1"/>
                </a:solidFill>
                <a:latin typeface="Courier New"/>
                <a:ea typeface="Courier New"/>
                <a:cs typeface="Courier New"/>
                <a:sym typeface="Courier New"/>
              </a:rPr>
              <a:t>increment;</a:t>
            </a:r>
            <a:endParaRPr b="1" i="0" sz="24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urier New"/>
                <a:ea typeface="Courier New"/>
                <a:cs typeface="Courier New"/>
                <a:sym typeface="Courier New"/>
              </a:rPr>
              <a:t>} while(</a:t>
            </a:r>
            <a:r>
              <a:rPr b="1" i="1" lang="en-US" sz="2400" u="none" cap="none" strike="noStrike">
                <a:solidFill>
                  <a:schemeClr val="dk1"/>
                </a:solidFill>
                <a:latin typeface="Courier New"/>
                <a:ea typeface="Courier New"/>
                <a:cs typeface="Courier New"/>
                <a:sym typeface="Courier New"/>
              </a:rPr>
              <a:t>condition</a:t>
            </a:r>
            <a:r>
              <a:rPr b="1"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p:txBody>
      </p:sp>
      <p:sp>
        <p:nvSpPr>
          <p:cNvPr id="624" name="Google Shape;624;p45"/>
          <p:cNvSpPr txBox="1"/>
          <p:nvPr/>
        </p:nvSpPr>
        <p:spPr>
          <a:xfrm>
            <a:off x="4511824" y="1332390"/>
            <a:ext cx="27129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Contoh:</a:t>
            </a:r>
            <a:endParaRPr b="0" i="0" sz="1400" u="none" cap="none" strike="noStrike">
              <a:solidFill>
                <a:srgbClr val="000000"/>
              </a:solidFill>
              <a:latin typeface="Arial"/>
              <a:ea typeface="Arial"/>
              <a:cs typeface="Arial"/>
              <a:sym typeface="Arial"/>
            </a:endParaRPr>
          </a:p>
        </p:txBody>
      </p:sp>
      <p:pic>
        <p:nvPicPr>
          <p:cNvPr id="625" name="Google Shape;625;p4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descr="Hasil gambar untuk logo elnusa" id="631" name="Google Shape;631;p4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2" name="Google Shape;632;p46"/>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foreach Loop</a:t>
            </a:r>
            <a:endParaRPr b="0" i="0" sz="2400" u="none" cap="none" strike="noStrike">
              <a:solidFill>
                <a:schemeClr val="lt1"/>
              </a:solidFill>
              <a:latin typeface="Verdana"/>
              <a:ea typeface="Verdana"/>
              <a:cs typeface="Verdana"/>
              <a:sym typeface="Verdana"/>
            </a:endParaRPr>
          </a:p>
        </p:txBody>
      </p:sp>
      <p:sp>
        <p:nvSpPr>
          <p:cNvPr id="633" name="Google Shape;633;p46"/>
          <p:cNvSpPr txBox="1"/>
          <p:nvPr/>
        </p:nvSpPr>
        <p:spPr>
          <a:xfrm>
            <a:off x="695400" y="1687448"/>
            <a:ext cx="11233200" cy="26778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Perulangan khusus untuk array</a:t>
            </a:r>
            <a:endParaRPr b="0" i="0" sz="1400" u="none" cap="none" strike="noStrike">
              <a:solidFill>
                <a:srgbClr val="000000"/>
              </a:solidFill>
              <a:latin typeface="Arial"/>
              <a:ea typeface="Arial"/>
              <a:cs typeface="Arial"/>
              <a:sym typeface="Arial"/>
            </a:endParaRPr>
          </a:p>
          <a:p>
            <a:pPr indent="-176212" lvl="0" marL="176212"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Perulangan untuk mengakses elemen pada array tanpa mengidentifikasi index-nya</a:t>
            </a:r>
            <a:endParaRPr b="0" i="0" sz="2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1260"/>
              <a:buFont typeface="Noto Sans Symbols"/>
              <a:buNone/>
            </a:pPr>
            <a:r>
              <a:t/>
            </a:r>
            <a:endParaRPr b="0" i="0" sz="2800" u="none" cap="none" strike="noStrike">
              <a:solidFill>
                <a:schemeClr val="dk1"/>
              </a:solidFill>
              <a:latin typeface="Arial"/>
              <a:ea typeface="Arial"/>
              <a:cs typeface="Arial"/>
              <a:sym typeface="Arial"/>
            </a:endParaRPr>
          </a:p>
        </p:txBody>
      </p:sp>
      <p:pic>
        <p:nvPicPr>
          <p:cNvPr id="634" name="Google Shape;634;p4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descr="Hasil gambar untuk logo elnusa" id="640" name="Google Shape;640;p47"/>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47"/>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foreach Loop</a:t>
            </a:r>
            <a:endParaRPr b="0" i="0" sz="2400" u="none" cap="none" strike="noStrike">
              <a:solidFill>
                <a:schemeClr val="lt1"/>
              </a:solidFill>
              <a:latin typeface="Verdana"/>
              <a:ea typeface="Verdana"/>
              <a:cs typeface="Verdana"/>
              <a:sym typeface="Verdana"/>
            </a:endParaRPr>
          </a:p>
        </p:txBody>
      </p:sp>
      <p:sp>
        <p:nvSpPr>
          <p:cNvPr id="642" name="Google Shape;642;p47"/>
          <p:cNvSpPr txBox="1"/>
          <p:nvPr/>
        </p:nvSpPr>
        <p:spPr>
          <a:xfrm>
            <a:off x="695400" y="1322184"/>
            <a:ext cx="39759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1" i="0" lang="en-US" sz="2800" u="none" cap="none" strike="noStrike">
                <a:solidFill>
                  <a:schemeClr val="dk1"/>
                </a:solidFill>
                <a:latin typeface="Arial"/>
                <a:ea typeface="Arial"/>
                <a:cs typeface="Arial"/>
                <a:sym typeface="Arial"/>
              </a:rPr>
              <a:t> Menggunakan for:</a:t>
            </a:r>
            <a:endParaRPr b="0" i="0" sz="1400" u="none" cap="none" strike="noStrike">
              <a:solidFill>
                <a:srgbClr val="000000"/>
              </a:solidFill>
              <a:latin typeface="Arial"/>
              <a:ea typeface="Arial"/>
              <a:cs typeface="Arial"/>
              <a:sym typeface="Arial"/>
            </a:endParaRPr>
          </a:p>
        </p:txBody>
      </p:sp>
      <p:sp>
        <p:nvSpPr>
          <p:cNvPr id="643" name="Google Shape;643;p47"/>
          <p:cNvSpPr txBox="1"/>
          <p:nvPr/>
        </p:nvSpPr>
        <p:spPr>
          <a:xfrm>
            <a:off x="5663952" y="3629706"/>
            <a:ext cx="5616600" cy="7386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1" i="0" lang="en-US" sz="2800" u="none" cap="none" strike="noStrike">
                <a:solidFill>
                  <a:schemeClr val="dk1"/>
                </a:solidFill>
                <a:latin typeface="Arial"/>
                <a:ea typeface="Arial"/>
                <a:cs typeface="Arial"/>
                <a:sym typeface="Arial"/>
              </a:rPr>
              <a:t> Menggunakan foreach:</a:t>
            </a:r>
            <a:endParaRPr b="0" i="0" sz="1400" u="none" cap="none" strike="noStrike">
              <a:solidFill>
                <a:srgbClr val="000000"/>
              </a:solidFill>
              <a:latin typeface="Arial"/>
              <a:ea typeface="Arial"/>
              <a:cs typeface="Arial"/>
              <a:sym typeface="Arial"/>
            </a:endParaRPr>
          </a:p>
        </p:txBody>
      </p:sp>
      <p:sp>
        <p:nvSpPr>
          <p:cNvPr id="644" name="Google Shape;644;p47"/>
          <p:cNvSpPr txBox="1"/>
          <p:nvPr/>
        </p:nvSpPr>
        <p:spPr>
          <a:xfrm>
            <a:off x="695400" y="1916832"/>
            <a:ext cx="8472300" cy="24621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&lt;?php</a:t>
            </a:r>
            <a:endParaRPr b="1" i="0" sz="22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$nama = array(“Adi”, “Budi”, “Carli”, “Dedy”);</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A1A100"/>
                </a:solidFill>
                <a:latin typeface="Courier New"/>
                <a:ea typeface="Courier New"/>
                <a:cs typeface="Courier New"/>
                <a:sym typeface="Courier New"/>
              </a:rPr>
              <a:t>for</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rgbClr val="5555FF"/>
                </a:solidFill>
                <a:latin typeface="Courier New"/>
                <a:ea typeface="Courier New"/>
                <a:cs typeface="Courier New"/>
                <a:sym typeface="Courier New"/>
              </a:rPr>
              <a:t>$i</a:t>
            </a:r>
            <a:r>
              <a:rPr b="0" i="0" lang="en-US" sz="2200" u="none" cap="none" strike="noStrike">
                <a:solidFill>
                  <a:schemeClr val="dk1"/>
                </a:solidFill>
                <a:latin typeface="Courier New"/>
                <a:ea typeface="Courier New"/>
                <a:cs typeface="Courier New"/>
                <a:sym typeface="Courier New"/>
              </a:rPr>
              <a:t>=</a:t>
            </a:r>
            <a:r>
              <a:rPr b="0" i="0" lang="en-US" sz="2200" u="none" cap="none" strike="noStrike">
                <a:solidFill>
                  <a:srgbClr val="B08000"/>
                </a:solidFill>
                <a:latin typeface="Courier New"/>
                <a:ea typeface="Courier New"/>
                <a:cs typeface="Courier New"/>
                <a:sym typeface="Courier New"/>
              </a:rPr>
              <a:t>0</a:t>
            </a:r>
            <a:r>
              <a:rPr b="0" i="0" lang="en-US" sz="2200" u="none" cap="none" strike="noStrike">
                <a:solidFill>
                  <a:srgbClr val="006E28"/>
                </a:solidFill>
                <a:latin typeface="Courier New"/>
                <a:ea typeface="Courier New"/>
                <a:cs typeface="Courier New"/>
                <a:sym typeface="Courier New"/>
              </a:rPr>
              <a:t>; </a:t>
            </a:r>
            <a:r>
              <a:rPr b="0" i="0" lang="en-US" sz="2200" u="none" cap="none" strike="noStrike">
                <a:solidFill>
                  <a:srgbClr val="5555FF"/>
                </a:solidFill>
                <a:latin typeface="Courier New"/>
                <a:ea typeface="Courier New"/>
                <a:cs typeface="Courier New"/>
                <a:sym typeface="Courier New"/>
              </a:rPr>
              <a:t>$i</a:t>
            </a:r>
            <a:r>
              <a:rPr b="0" i="0" lang="en-US" sz="2200" u="none" cap="none" strike="noStrike">
                <a:solidFill>
                  <a:schemeClr val="dk1"/>
                </a:solidFill>
                <a:latin typeface="Courier New"/>
                <a:ea typeface="Courier New"/>
                <a:cs typeface="Courier New"/>
                <a:sym typeface="Courier New"/>
              </a:rPr>
              <a:t>&lt;4</a:t>
            </a:r>
            <a:r>
              <a:rPr b="0" i="0" lang="en-US" sz="2200" u="none" cap="none" strike="noStrike">
                <a:solidFill>
                  <a:srgbClr val="006E28"/>
                </a:solidFill>
                <a:latin typeface="Courier New"/>
                <a:ea typeface="Courier New"/>
                <a:cs typeface="Courier New"/>
                <a:sym typeface="Courier New"/>
              </a:rPr>
              <a:t>; </a:t>
            </a:r>
            <a:r>
              <a:rPr b="0" i="0" lang="en-US" sz="2200" u="none" cap="none" strike="noStrike">
                <a:solidFill>
                  <a:srgbClr val="5555FF"/>
                </a:solidFill>
                <a:latin typeface="Courier New"/>
                <a:ea typeface="Courier New"/>
                <a:cs typeface="Courier New"/>
                <a:sym typeface="Courier New"/>
              </a:rPr>
              <a:t>$i</a:t>
            </a:r>
            <a:r>
              <a:rPr b="0" i="0" lang="en-US" sz="2200" u="none" cap="none" strike="noStrike">
                <a:solidFill>
                  <a:schemeClr val="dk1"/>
                </a:solidFill>
                <a:latin typeface="Courier New"/>
                <a:ea typeface="Courier New"/>
                <a:cs typeface="Courier New"/>
                <a:sym typeface="Courier New"/>
              </a:rPr>
              <a:t>++</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52188B"/>
                </a:solidFill>
                <a:latin typeface="Courier New"/>
                <a:ea typeface="Courier New"/>
                <a:cs typeface="Courier New"/>
                <a:sym typeface="Courier New"/>
              </a:rPr>
              <a:t>  echo</a:t>
            </a:r>
            <a:r>
              <a:rPr b="0" i="0" lang="en-US" sz="2200" u="none" cap="none" strike="noStrike">
                <a:solidFill>
                  <a:schemeClr val="dk1"/>
                </a:solidFill>
                <a:latin typeface="Courier New"/>
                <a:ea typeface="Courier New"/>
                <a:cs typeface="Courier New"/>
                <a:sym typeface="Courier New"/>
              </a:rPr>
              <a:t> “$nama[$i]”;</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52188B"/>
                </a:solidFill>
                <a:latin typeface="Courier New"/>
                <a:ea typeface="Courier New"/>
                <a:cs typeface="Courier New"/>
                <a:sym typeface="Courier New"/>
              </a:rPr>
              <a:t>  echo “&lt;br /&gt;”</a:t>
            </a:r>
            <a:r>
              <a:rPr b="0" i="0" lang="en-US" sz="22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645" name="Google Shape;645;p47"/>
          <p:cNvSpPr txBox="1"/>
          <p:nvPr/>
        </p:nvSpPr>
        <p:spPr>
          <a:xfrm>
            <a:off x="3672408" y="4221088"/>
            <a:ext cx="8472300" cy="2462100"/>
          </a:xfrm>
          <a:prstGeom prst="rect">
            <a:avLst/>
          </a:prstGeom>
          <a:noFill/>
          <a:ln>
            <a:noFill/>
          </a:ln>
        </p:spPr>
        <p:txBody>
          <a:bodyPr anchorCtr="0" anchor="t" bIns="45700" lIns="91425" spcFirstLastPara="1" rIns="91425" wrap="square" tIns="45700">
            <a:spAutoFit/>
          </a:bodyPr>
          <a:lstStyle/>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&lt;?php</a:t>
            </a:r>
            <a:endParaRPr b="1" i="0" sz="22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$nama = array(“Adi”, “Budi”, “Carli”, “Dedy”);</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A1A100"/>
                </a:solidFill>
                <a:latin typeface="Courier New"/>
                <a:ea typeface="Courier New"/>
                <a:cs typeface="Courier New"/>
                <a:sym typeface="Courier New"/>
              </a:rPr>
              <a:t>foreach</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rgbClr val="5555FF"/>
                </a:solidFill>
                <a:latin typeface="Courier New"/>
                <a:ea typeface="Courier New"/>
                <a:cs typeface="Courier New"/>
                <a:sym typeface="Courier New"/>
              </a:rPr>
              <a:t>$nama as $val</a:t>
            </a:r>
            <a:r>
              <a:rPr b="0" i="0" lang="en-US" sz="2200" u="none" cap="none" strike="noStrike">
                <a:solidFill>
                  <a:srgbClr val="006E28"/>
                </a:solidFill>
                <a:latin typeface="Courier New"/>
                <a:ea typeface="Courier New"/>
                <a:cs typeface="Courier New"/>
                <a:sym typeface="Courier New"/>
              </a:rPr>
              <a:t>)</a:t>
            </a: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52188B"/>
                </a:solidFill>
                <a:latin typeface="Courier New"/>
                <a:ea typeface="Courier New"/>
                <a:cs typeface="Courier New"/>
                <a:sym typeface="Courier New"/>
              </a:rPr>
              <a:t>  echo “$val”</a:t>
            </a: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rgbClr val="52188B"/>
                </a:solidFill>
                <a:latin typeface="Courier New"/>
                <a:ea typeface="Courier New"/>
                <a:cs typeface="Courier New"/>
                <a:sym typeface="Courier New"/>
              </a:rPr>
              <a:t>  echo “&lt;br /&gt;”</a:t>
            </a:r>
            <a:r>
              <a:rPr b="0" i="0" lang="en-US" sz="22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pic>
        <p:nvPicPr>
          <p:cNvPr id="646" name="Google Shape;646;p4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descr="Hasil gambar untuk logo elnusa" id="652" name="Google Shape;652;p4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48"/>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Lompatan (Jumping)</a:t>
            </a:r>
            <a:endParaRPr b="0" i="0" sz="2400" u="none" cap="none" strike="noStrike">
              <a:solidFill>
                <a:schemeClr val="lt1"/>
              </a:solidFill>
              <a:latin typeface="Verdana"/>
              <a:ea typeface="Verdana"/>
              <a:cs typeface="Verdana"/>
              <a:sym typeface="Verdana"/>
            </a:endParaRPr>
          </a:p>
        </p:txBody>
      </p:sp>
      <p:sp>
        <p:nvSpPr>
          <p:cNvPr id="654" name="Google Shape;654;p48"/>
          <p:cNvSpPr txBox="1"/>
          <p:nvPr/>
        </p:nvSpPr>
        <p:spPr>
          <a:xfrm>
            <a:off x="695400" y="1628800"/>
            <a:ext cx="9000900" cy="25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Bentuk: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91440" lvl="0" marL="0" marR="0" rtl="0" algn="l">
              <a:lnSpc>
                <a:spcPct val="100000"/>
              </a:lnSpc>
              <a:spcBef>
                <a:spcPts val="0"/>
              </a:spcBef>
              <a:spcAft>
                <a:spcPts val="0"/>
              </a:spcAft>
              <a:buClr>
                <a:schemeClr val="dk1"/>
              </a:buClr>
              <a:buSzPts val="1440"/>
              <a:buFont typeface="Noto Sans Symbols"/>
              <a:buChar char="●"/>
            </a:pPr>
            <a:r>
              <a:rPr b="0" i="0" lang="en-US" sz="3200" u="none" cap="none" strike="noStrike">
                <a:solidFill>
                  <a:schemeClr val="dk1"/>
                </a:solidFill>
                <a:latin typeface="Courier New"/>
                <a:ea typeface="Courier New"/>
                <a:cs typeface="Courier New"/>
                <a:sym typeface="Courier New"/>
              </a:rPr>
              <a:t>Break</a:t>
            </a:r>
            <a:endParaRPr b="0" i="0" sz="1400" u="none" cap="none" strike="noStrike">
              <a:solidFill>
                <a:srgbClr val="000000"/>
              </a:solidFill>
              <a:latin typeface="Arial"/>
              <a:ea typeface="Arial"/>
              <a:cs typeface="Arial"/>
              <a:sym typeface="Arial"/>
            </a:endParaRPr>
          </a:p>
          <a:p>
            <a:pPr indent="-91440" lvl="0" marL="0" marR="0" rtl="0" algn="l">
              <a:lnSpc>
                <a:spcPct val="100000"/>
              </a:lnSpc>
              <a:spcBef>
                <a:spcPts val="0"/>
              </a:spcBef>
              <a:spcAft>
                <a:spcPts val="0"/>
              </a:spcAft>
              <a:buClr>
                <a:schemeClr val="dk1"/>
              </a:buClr>
              <a:buSzPts val="1440"/>
              <a:buFont typeface="Noto Sans Symbols"/>
              <a:buChar char="●"/>
            </a:pPr>
            <a:r>
              <a:rPr b="0" i="0" lang="en-US" sz="3200" u="none" cap="none" strike="noStrike">
                <a:solidFill>
                  <a:schemeClr val="dk1"/>
                </a:solidFill>
                <a:latin typeface="Courier New"/>
                <a:ea typeface="Courier New"/>
                <a:cs typeface="Courier New"/>
                <a:sym typeface="Courier New"/>
              </a:rPr>
              <a:t>Continue</a:t>
            </a:r>
            <a:endParaRPr b="0" i="0" sz="1400" u="none" cap="none" strike="noStrike">
              <a:solidFill>
                <a:srgbClr val="000000"/>
              </a:solidFill>
              <a:latin typeface="Arial"/>
              <a:ea typeface="Arial"/>
              <a:cs typeface="Arial"/>
              <a:sym typeface="Arial"/>
            </a:endParaRPr>
          </a:p>
          <a:p>
            <a:pPr indent="-91440" lvl="0" marL="0" marR="0" rtl="0" algn="l">
              <a:lnSpc>
                <a:spcPct val="100000"/>
              </a:lnSpc>
              <a:spcBef>
                <a:spcPts val="0"/>
              </a:spcBef>
              <a:spcAft>
                <a:spcPts val="0"/>
              </a:spcAft>
              <a:buClr>
                <a:schemeClr val="dk1"/>
              </a:buClr>
              <a:buSzPts val="1440"/>
              <a:buFont typeface="Noto Sans Symbols"/>
              <a:buChar char="●"/>
            </a:pPr>
            <a:r>
              <a:rPr b="0" i="0" lang="en-US" sz="3200" u="none" cap="none" strike="noStrike">
                <a:solidFill>
                  <a:schemeClr val="dk1"/>
                </a:solidFill>
                <a:latin typeface="Courier New"/>
                <a:ea typeface="Courier New"/>
                <a:cs typeface="Courier New"/>
                <a:sym typeface="Courier New"/>
              </a:rPr>
              <a:t>Exit</a:t>
            </a:r>
            <a:endParaRPr b="0" i="0" sz="1400" u="none" cap="none" strike="noStrike">
              <a:solidFill>
                <a:srgbClr val="000000"/>
              </a:solidFill>
              <a:latin typeface="Arial"/>
              <a:ea typeface="Arial"/>
              <a:cs typeface="Arial"/>
              <a:sym typeface="Arial"/>
            </a:endParaRPr>
          </a:p>
        </p:txBody>
      </p:sp>
      <p:pic>
        <p:nvPicPr>
          <p:cNvPr id="655" name="Google Shape;655;p4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descr="Hasil gambar untuk logo elnusa" id="214" name="Google Shape;214;p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4"/>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Variabel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216" name="Google Shape;216;p4"/>
          <p:cNvSpPr txBox="1"/>
          <p:nvPr/>
        </p:nvSpPr>
        <p:spPr>
          <a:xfrm>
            <a:off x="695400" y="2969568"/>
            <a:ext cx="11108100" cy="3888300"/>
          </a:xfrm>
          <a:prstGeom prst="rect">
            <a:avLst/>
          </a:prstGeom>
          <a:noFill/>
          <a:ln>
            <a:noFill/>
          </a:ln>
        </p:spPr>
        <p:txBody>
          <a:bodyPr anchorCtr="0" anchor="b"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000"/>
              <a:buFont typeface="Noto Sans Symbols"/>
              <a:buNone/>
            </a:pPr>
            <a:r>
              <a:rPr b="1" i="0" lang="en-US" sz="2000" u="none" cap="none" strike="noStrike">
                <a:solidFill>
                  <a:srgbClr val="F50342"/>
                </a:solidFill>
                <a:latin typeface="Arial"/>
                <a:ea typeface="Arial"/>
                <a:cs typeface="Arial"/>
                <a:sym typeface="Arial"/>
              </a:rPr>
              <a:t>Aturan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Diawali dengan karakter dolar ( $ ) dan diikuti dengan nama pengenal</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Nama pengenal dimulai dengan huruf atau garis bawah (_), tidak boleh diawali dengan angka</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Tidak boleh mengandung spasi dan terdiri dari minimal satu karakter</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Bersifat case sensitive (huruf besar dan kecil dibedakan)</a:t>
            </a:r>
            <a:endParaRPr b="0" i="0" sz="1400" u="none" cap="none" strike="noStrike">
              <a:solidFill>
                <a:srgbClr val="00000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Tidak diperlukan deklarasi type variable, tetapi type variable akan mengikuti type nilai yg diberikan</a:t>
            </a:r>
            <a:endParaRPr b="1" i="0" sz="2000" u="none" cap="none" strike="noStrike">
              <a:solidFill>
                <a:srgbClr val="00206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Setiap variabel terbentuk dalam tipe data variant (dapat menampung jenis data apapun)</a:t>
            </a:r>
            <a:endParaRPr b="1" i="0" sz="2000" u="none" cap="none" strike="noStrike">
              <a:solidFill>
                <a:srgbClr val="002060"/>
              </a:solidFill>
              <a:latin typeface="Arial"/>
              <a:ea typeface="Arial"/>
              <a:cs typeface="Arial"/>
              <a:sym typeface="Arial"/>
            </a:endParaRPr>
          </a:p>
          <a:p>
            <a:pPr indent="0" lvl="0" marL="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p:txBody>
      </p:sp>
      <p:pic>
        <p:nvPicPr>
          <p:cNvPr id="217" name="Google Shape;217;p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descr="Hasil gambar untuk logo elnusa" id="661" name="Google Shape;661;p49"/>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2" name="Google Shape;662;p49"/>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Break</a:t>
            </a:r>
            <a:endParaRPr b="0" i="0" sz="2400" u="none" cap="none" strike="noStrike">
              <a:solidFill>
                <a:schemeClr val="lt1"/>
              </a:solidFill>
              <a:latin typeface="Verdana"/>
              <a:ea typeface="Verdana"/>
              <a:cs typeface="Verdana"/>
              <a:sym typeface="Verdana"/>
            </a:endParaRPr>
          </a:p>
        </p:txBody>
      </p:sp>
      <p:sp>
        <p:nvSpPr>
          <p:cNvPr id="663" name="Google Shape;663;p49"/>
          <p:cNvSpPr txBox="1"/>
          <p:nvPr/>
        </p:nvSpPr>
        <p:spPr>
          <a:xfrm>
            <a:off x="695400" y="1391609"/>
            <a:ext cx="11809200" cy="54783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Fungsinya untuk keluar dari sebuah perulangan.</a:t>
            </a:r>
            <a:endParaRPr b="0" i="0" sz="1400" u="none" cap="none" strike="noStrike">
              <a:solidFill>
                <a:srgbClr val="000000"/>
              </a:solidFill>
              <a:latin typeface="Arial"/>
              <a:ea typeface="Arial"/>
              <a:cs typeface="Arial"/>
              <a:sym typeface="Arial"/>
            </a:endParaRPr>
          </a:p>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Contoh:</a:t>
            </a:r>
            <a:endParaRPr b="0" i="0" sz="1400" u="none" cap="none" strike="noStrike">
              <a:solidFill>
                <a:srgbClr val="000000"/>
              </a:solidFill>
              <a:latin typeface="Arial"/>
              <a:ea typeface="Arial"/>
              <a:cs typeface="Arial"/>
              <a:sym typeface="Arial"/>
            </a:endParaRPr>
          </a:p>
          <a:p>
            <a:pPr indent="0" lvl="0" marL="183600" marR="0" rtl="0" algn="just">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ourier New"/>
                <a:ea typeface="Courier New"/>
                <a:cs typeface="Courier New"/>
                <a:sym typeface="Courier New"/>
              </a:rPr>
              <a:t>&lt;?php</a:t>
            </a:r>
            <a:endParaRPr b="1" i="0" sz="28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rgbClr val="A1A100"/>
                </a:solidFill>
                <a:latin typeface="Courier New"/>
                <a:ea typeface="Courier New"/>
                <a:cs typeface="Courier New"/>
                <a:sym typeface="Courier New"/>
              </a:rPr>
              <a:t>for</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B08000"/>
                </a:solidFill>
                <a:latin typeface="Courier New"/>
                <a:ea typeface="Courier New"/>
                <a:cs typeface="Courier New"/>
                <a:sym typeface="Courier New"/>
              </a:rPr>
              <a:t>1</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&lt;=</a:t>
            </a:r>
            <a:r>
              <a:rPr b="0" i="0" lang="en-US" sz="2800" u="none" cap="none" strike="noStrike">
                <a:solidFill>
                  <a:srgbClr val="B08000"/>
                </a:solidFill>
                <a:latin typeface="Courier New"/>
                <a:ea typeface="Courier New"/>
                <a:cs typeface="Courier New"/>
                <a:sym typeface="Courier New"/>
              </a:rPr>
              <a:t>6</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A1A100"/>
                </a:solidFill>
                <a:latin typeface="Courier New"/>
                <a:ea typeface="Courier New"/>
                <a:cs typeface="Courier New"/>
                <a:sym typeface="Courier New"/>
              </a:rPr>
              <a:t>if</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 == </a:t>
            </a:r>
            <a:r>
              <a:rPr b="0" i="0" lang="en-US" sz="2800" u="none" cap="none" strike="noStrike">
                <a:solidFill>
                  <a:srgbClr val="B08000"/>
                </a:solidFill>
                <a:latin typeface="Courier New"/>
                <a:ea typeface="Courier New"/>
                <a:cs typeface="Courier New"/>
                <a:sym typeface="Courier New"/>
              </a:rPr>
              <a:t>2</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A1A100"/>
                </a:solidFill>
                <a:latin typeface="Courier New"/>
                <a:ea typeface="Courier New"/>
                <a:cs typeface="Courier New"/>
                <a:sym typeface="Courier New"/>
              </a:rPr>
              <a:t>break</a:t>
            </a:r>
            <a:r>
              <a:rPr b="0" i="0" lang="en-US" sz="2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52188B"/>
                </a:solidFill>
                <a:latin typeface="Courier New"/>
                <a:ea typeface="Courier New"/>
                <a:cs typeface="Courier New"/>
                <a:sym typeface="Courier New"/>
              </a:rPr>
              <a:t>echo</a:t>
            </a: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BF0303"/>
                </a:solidFill>
                <a:latin typeface="Courier New"/>
                <a:ea typeface="Courier New"/>
                <a:cs typeface="Courier New"/>
                <a:sym typeface="Courier New"/>
              </a:rPr>
              <a:t>"Nilai i : "</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BF0303"/>
                </a:solidFill>
                <a:latin typeface="Courier New"/>
                <a:ea typeface="Courier New"/>
                <a:cs typeface="Courier New"/>
                <a:sym typeface="Courier New"/>
              </a:rPr>
              <a:t>"&lt;br /&gt;"</a:t>
            </a:r>
            <a:r>
              <a:rPr b="0" i="0" lang="en-US" sz="2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664" name="Google Shape;664;p4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descr="Hasil gambar untuk logo elnusa" id="670" name="Google Shape;670;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1" name="Google Shape;671;p50"/>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Continue</a:t>
            </a:r>
            <a:endParaRPr b="0" i="0" sz="2400" u="none" cap="none" strike="noStrike">
              <a:solidFill>
                <a:schemeClr val="lt1"/>
              </a:solidFill>
              <a:latin typeface="Verdana"/>
              <a:ea typeface="Verdana"/>
              <a:cs typeface="Verdana"/>
              <a:sym typeface="Verdana"/>
            </a:endParaRPr>
          </a:p>
        </p:txBody>
      </p:sp>
      <p:sp>
        <p:nvSpPr>
          <p:cNvPr id="672" name="Google Shape;672;p50"/>
          <p:cNvSpPr txBox="1"/>
          <p:nvPr/>
        </p:nvSpPr>
        <p:spPr>
          <a:xfrm>
            <a:off x="623392" y="1379577"/>
            <a:ext cx="11809200" cy="5478300"/>
          </a:xfrm>
          <a:prstGeom prst="rect">
            <a:avLst/>
          </a:prstGeom>
          <a:noFill/>
          <a:ln>
            <a:noFill/>
          </a:ln>
        </p:spPr>
        <p:txBody>
          <a:bodyPr anchorCtr="0" anchor="t" bIns="45700" lIns="91425" spcFirstLastPara="1" rIns="91425" wrap="square" tIns="45700">
            <a:spAutoFit/>
          </a:bodyPr>
          <a:lstStyle/>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Digunakan untuk melewati satu siklus perulangan / iterasi.</a:t>
            </a:r>
            <a:endParaRPr b="0" i="0" sz="1400" u="none" cap="none" strike="noStrike">
              <a:solidFill>
                <a:srgbClr val="000000"/>
              </a:solidFill>
              <a:latin typeface="Arial"/>
              <a:ea typeface="Arial"/>
              <a:cs typeface="Arial"/>
              <a:sym typeface="Arial"/>
            </a:endParaRPr>
          </a:p>
          <a:p>
            <a:pPr indent="-80010" lvl="0" marL="0" marR="0" rtl="0" algn="just">
              <a:lnSpc>
                <a:spcPct val="150000"/>
              </a:lnSpc>
              <a:spcBef>
                <a:spcPts val="0"/>
              </a:spcBef>
              <a:spcAft>
                <a:spcPts val="0"/>
              </a:spcAft>
              <a:buClr>
                <a:schemeClr val="dk1"/>
              </a:buClr>
              <a:buSzPts val="1260"/>
              <a:buFont typeface="Noto Sans Symbols"/>
              <a:buChar char="●"/>
            </a:pPr>
            <a:r>
              <a:rPr b="0" i="0" lang="en-US" sz="2800" u="none" cap="none" strike="noStrike">
                <a:solidFill>
                  <a:schemeClr val="dk1"/>
                </a:solidFill>
                <a:latin typeface="Arial"/>
                <a:ea typeface="Arial"/>
                <a:cs typeface="Arial"/>
                <a:sym typeface="Arial"/>
              </a:rPr>
              <a:t> Contoh:</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ourier New"/>
                <a:ea typeface="Courier New"/>
                <a:cs typeface="Courier New"/>
                <a:sym typeface="Courier New"/>
              </a:rPr>
              <a:t>&lt;?php</a:t>
            </a:r>
            <a:endParaRPr b="1" i="0" sz="28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rgbClr val="A1A100"/>
                </a:solidFill>
                <a:latin typeface="Courier New"/>
                <a:ea typeface="Courier New"/>
                <a:cs typeface="Courier New"/>
                <a:sym typeface="Courier New"/>
              </a:rPr>
              <a:t>for</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B08000"/>
                </a:solidFill>
                <a:latin typeface="Courier New"/>
                <a:ea typeface="Courier New"/>
                <a:cs typeface="Courier New"/>
                <a:sym typeface="Courier New"/>
              </a:rPr>
              <a:t>1</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&lt;=</a:t>
            </a:r>
            <a:r>
              <a:rPr b="0" i="0" lang="en-US" sz="2800" u="none" cap="none" strike="noStrike">
                <a:solidFill>
                  <a:srgbClr val="B08000"/>
                </a:solidFill>
                <a:latin typeface="Courier New"/>
                <a:ea typeface="Courier New"/>
                <a:cs typeface="Courier New"/>
                <a:sym typeface="Courier New"/>
              </a:rPr>
              <a:t>6</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A1A100"/>
                </a:solidFill>
                <a:latin typeface="Courier New"/>
                <a:ea typeface="Courier New"/>
                <a:cs typeface="Courier New"/>
                <a:sym typeface="Courier New"/>
              </a:rPr>
              <a:t>if</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 == </a:t>
            </a:r>
            <a:r>
              <a:rPr b="0" i="0" lang="en-US" sz="2800" u="none" cap="none" strike="noStrike">
                <a:solidFill>
                  <a:srgbClr val="B08000"/>
                </a:solidFill>
                <a:latin typeface="Courier New"/>
                <a:ea typeface="Courier New"/>
                <a:cs typeface="Courier New"/>
                <a:sym typeface="Courier New"/>
              </a:rPr>
              <a:t>3</a:t>
            </a:r>
            <a:r>
              <a:rPr b="0" i="0" lang="en-US" sz="2800" u="none" cap="none" strike="noStrike">
                <a:solidFill>
                  <a:srgbClr val="006E28"/>
                </a:solidFill>
                <a:latin typeface="Courier New"/>
                <a:ea typeface="Courier New"/>
                <a:cs typeface="Courier New"/>
                <a:sym typeface="Courier New"/>
              </a:rPr>
              <a:t>)</a:t>
            </a: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A1A100"/>
                </a:solidFill>
                <a:latin typeface="Courier New"/>
                <a:ea typeface="Courier New"/>
                <a:cs typeface="Courier New"/>
                <a:sym typeface="Courier New"/>
              </a:rPr>
              <a:t>continue</a:t>
            </a:r>
            <a:r>
              <a:rPr b="0" i="0" lang="en-US" sz="2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52188B"/>
                </a:solidFill>
                <a:latin typeface="Courier New"/>
                <a:ea typeface="Courier New"/>
                <a:cs typeface="Courier New"/>
                <a:sym typeface="Courier New"/>
              </a:rPr>
              <a:t>echo</a:t>
            </a:r>
            <a:r>
              <a:rPr b="0" i="0" lang="en-US" sz="2800" u="none" cap="none" strike="noStrike">
                <a:solidFill>
                  <a:schemeClr val="dk1"/>
                </a:solidFill>
                <a:latin typeface="Courier New"/>
                <a:ea typeface="Courier New"/>
                <a:cs typeface="Courier New"/>
                <a:sym typeface="Courier New"/>
              </a:rPr>
              <a:t> </a:t>
            </a:r>
            <a:r>
              <a:rPr b="0" i="0" lang="en-US" sz="2800" u="none" cap="none" strike="noStrike">
                <a:solidFill>
                  <a:srgbClr val="BF0303"/>
                </a:solidFill>
                <a:latin typeface="Courier New"/>
                <a:ea typeface="Courier New"/>
                <a:cs typeface="Courier New"/>
                <a:sym typeface="Courier New"/>
              </a:rPr>
              <a:t>"Nilai i : "</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5555FF"/>
                </a:solidFill>
                <a:latin typeface="Courier New"/>
                <a:ea typeface="Courier New"/>
                <a:cs typeface="Courier New"/>
                <a:sym typeface="Courier New"/>
              </a:rPr>
              <a:t>$i</a:t>
            </a:r>
            <a:r>
              <a:rPr b="0" i="0" lang="en-US" sz="2800" u="none" cap="none" strike="noStrike">
                <a:solidFill>
                  <a:schemeClr val="dk1"/>
                </a:solidFill>
                <a:latin typeface="Courier New"/>
                <a:ea typeface="Courier New"/>
                <a:cs typeface="Courier New"/>
                <a:sym typeface="Courier New"/>
              </a:rPr>
              <a:t>.</a:t>
            </a:r>
            <a:r>
              <a:rPr b="0" i="0" lang="en-US" sz="2800" u="none" cap="none" strike="noStrike">
                <a:solidFill>
                  <a:srgbClr val="BF0303"/>
                </a:solidFill>
                <a:latin typeface="Courier New"/>
                <a:ea typeface="Courier New"/>
                <a:cs typeface="Courier New"/>
                <a:sym typeface="Courier New"/>
              </a:rPr>
              <a:t>"&lt;br /&gt;"</a:t>
            </a:r>
            <a:r>
              <a:rPr b="0" i="0" lang="en-US" sz="28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673" name="Google Shape;673;p5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descr="Hasil gambar untuk logo elnusa" id="679" name="Google Shape;679;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0" name="Google Shape;680;p51"/>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Exit()</a:t>
            </a:r>
            <a:endParaRPr b="0" i="0" sz="2400" u="none" cap="none" strike="noStrike">
              <a:solidFill>
                <a:schemeClr val="lt1"/>
              </a:solidFill>
              <a:latin typeface="Verdana"/>
              <a:ea typeface="Verdana"/>
              <a:cs typeface="Verdana"/>
              <a:sym typeface="Verdana"/>
            </a:endParaRPr>
          </a:p>
        </p:txBody>
      </p:sp>
      <p:sp>
        <p:nvSpPr>
          <p:cNvPr id="681" name="Google Shape;681;p51"/>
          <p:cNvSpPr txBox="1"/>
          <p:nvPr/>
        </p:nvSpPr>
        <p:spPr>
          <a:xfrm>
            <a:off x="695400" y="1339918"/>
            <a:ext cx="11233200" cy="5447700"/>
          </a:xfrm>
          <a:prstGeom prst="rect">
            <a:avLst/>
          </a:prstGeom>
          <a:noFill/>
          <a:ln>
            <a:noFill/>
          </a:ln>
        </p:spPr>
        <p:txBody>
          <a:bodyPr anchorCtr="0" anchor="t" bIns="45700" lIns="91425" spcFirstLastPara="1" rIns="91425" wrap="square" tIns="45700">
            <a:spAutoFit/>
          </a:bodyPr>
          <a:lstStyle/>
          <a:p>
            <a:pPr indent="-176212" lvl="0" marL="176212" marR="0" rtl="0" algn="just">
              <a:lnSpc>
                <a:spcPct val="150000"/>
              </a:lnSpc>
              <a:spcBef>
                <a:spcPts val="0"/>
              </a:spcBef>
              <a:spcAft>
                <a:spcPts val="0"/>
              </a:spcAft>
              <a:buClr>
                <a:schemeClr val="dk1"/>
              </a:buClr>
              <a:buSzPts val="1080"/>
              <a:buFont typeface="Noto Sans Symbols"/>
              <a:buChar char="●"/>
            </a:pPr>
            <a:r>
              <a:rPr b="0" i="0" lang="en-US" sz="2400" u="none" cap="none" strike="noStrike">
                <a:solidFill>
                  <a:schemeClr val="dk1"/>
                </a:solidFill>
                <a:latin typeface="Arial"/>
                <a:ea typeface="Arial"/>
                <a:cs typeface="Arial"/>
                <a:sym typeface="Arial"/>
              </a:rPr>
              <a:t>Digunakan untuk keluar dari sebuah program. Walaupun terdapat statements lain dibawah baris kode </a:t>
            </a:r>
            <a:r>
              <a:rPr b="0" i="0" lang="en-US" sz="2400" u="none" cap="none" strike="noStrike">
                <a:solidFill>
                  <a:srgbClr val="A1A100"/>
                </a:solidFill>
                <a:latin typeface="Courier New"/>
                <a:ea typeface="Courier New"/>
                <a:cs typeface="Courier New"/>
                <a:sym typeface="Courier New"/>
              </a:rPr>
              <a:t>exit</a:t>
            </a:r>
            <a:r>
              <a:rPr b="0" i="0" lang="en-US" sz="2400" u="none" cap="none" strike="noStrike">
                <a:solidFill>
                  <a:schemeClr val="dk1"/>
                </a:solidFill>
                <a:latin typeface="Arial"/>
                <a:ea typeface="Arial"/>
                <a:cs typeface="Arial"/>
                <a:sym typeface="Arial"/>
              </a:rPr>
              <a:t> yang belum dikerjakan.</a:t>
            </a:r>
            <a:endParaRPr b="0" i="0" sz="1400" u="none" cap="none" strike="noStrike">
              <a:solidFill>
                <a:srgbClr val="000000"/>
              </a:solidFill>
              <a:latin typeface="Arial"/>
              <a:ea typeface="Arial"/>
              <a:cs typeface="Arial"/>
              <a:sym typeface="Arial"/>
            </a:endParaRPr>
          </a:p>
          <a:p>
            <a:pPr indent="-68580" lvl="0" marL="0" marR="0" rtl="0" algn="just">
              <a:lnSpc>
                <a:spcPct val="150000"/>
              </a:lnSpc>
              <a:spcBef>
                <a:spcPts val="0"/>
              </a:spcBef>
              <a:spcAft>
                <a:spcPts val="0"/>
              </a:spcAft>
              <a:buClr>
                <a:schemeClr val="dk1"/>
              </a:buClr>
              <a:buSzPts val="1080"/>
              <a:buFont typeface="Noto Sans Symbols"/>
              <a:buChar char="●"/>
            </a:pPr>
            <a:r>
              <a:rPr b="0" i="0" lang="en-US" sz="2400" u="none" cap="none" strike="noStrike">
                <a:solidFill>
                  <a:schemeClr val="dk1"/>
                </a:solidFill>
                <a:latin typeface="Arial"/>
                <a:ea typeface="Arial"/>
                <a:cs typeface="Arial"/>
                <a:sym typeface="Arial"/>
              </a:rPr>
              <a:t> Contoh:</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urier New"/>
                <a:ea typeface="Courier New"/>
                <a:cs typeface="Courier New"/>
                <a:sym typeface="Courier New"/>
              </a:rPr>
              <a:t>&lt;?php</a:t>
            </a:r>
            <a:endParaRPr b="1" i="0" sz="2400" u="none" cap="none" strike="noStrike">
              <a:solidFill>
                <a:schemeClr val="dk1"/>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rgbClr val="A1A100"/>
                </a:solidFill>
                <a:latin typeface="Courier New"/>
                <a:ea typeface="Courier New"/>
                <a:cs typeface="Courier New"/>
                <a:sym typeface="Courier New"/>
              </a:rPr>
              <a:t>for</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rgbClr val="5555FF"/>
                </a:solidFill>
                <a:latin typeface="Courier New"/>
                <a:ea typeface="Courier New"/>
                <a:cs typeface="Courier New"/>
                <a:sym typeface="Courier New"/>
              </a:rPr>
              <a:t>$i</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rgbClr val="B08000"/>
                </a:solidFill>
                <a:latin typeface="Courier New"/>
                <a:ea typeface="Courier New"/>
                <a:cs typeface="Courier New"/>
                <a:sym typeface="Courier New"/>
              </a:rPr>
              <a:t>1</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rgbClr val="5555FF"/>
                </a:solidFill>
                <a:latin typeface="Courier New"/>
                <a:ea typeface="Courier New"/>
                <a:cs typeface="Courier New"/>
                <a:sym typeface="Courier New"/>
              </a:rPr>
              <a:t>$i</a:t>
            </a:r>
            <a:r>
              <a:rPr b="0" i="0" lang="en-US" sz="2400" u="none" cap="none" strike="noStrike">
                <a:solidFill>
                  <a:schemeClr val="dk1"/>
                </a:solidFill>
                <a:latin typeface="Courier New"/>
                <a:ea typeface="Courier New"/>
                <a:cs typeface="Courier New"/>
                <a:sym typeface="Courier New"/>
              </a:rPr>
              <a:t>&lt;=</a:t>
            </a:r>
            <a:r>
              <a:rPr b="0" i="0" lang="en-US" sz="2400" u="none" cap="none" strike="noStrike">
                <a:solidFill>
                  <a:srgbClr val="B08000"/>
                </a:solidFill>
                <a:latin typeface="Courier New"/>
                <a:ea typeface="Courier New"/>
                <a:cs typeface="Courier New"/>
                <a:sym typeface="Courier New"/>
              </a:rPr>
              <a:t>6</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rgbClr val="5555FF"/>
                </a:solidFill>
                <a:latin typeface="Courier New"/>
                <a:ea typeface="Courier New"/>
                <a:cs typeface="Courier New"/>
                <a:sym typeface="Courier New"/>
              </a:rPr>
              <a:t>$i</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A1A100"/>
                </a:solidFill>
                <a:latin typeface="Courier New"/>
                <a:ea typeface="Courier New"/>
                <a:cs typeface="Courier New"/>
                <a:sym typeface="Courier New"/>
              </a:rPr>
              <a:t>if</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rgbClr val="5555FF"/>
                </a:solidFill>
                <a:latin typeface="Courier New"/>
                <a:ea typeface="Courier New"/>
                <a:cs typeface="Courier New"/>
                <a:sym typeface="Courier New"/>
              </a:rPr>
              <a:t>$i</a:t>
            </a:r>
            <a:r>
              <a:rPr b="0" i="0" lang="en-US" sz="2400" u="none" cap="none" strike="noStrike">
                <a:solidFill>
                  <a:schemeClr val="dk1"/>
                </a:solidFill>
                <a:latin typeface="Courier New"/>
                <a:ea typeface="Courier New"/>
                <a:cs typeface="Courier New"/>
                <a:sym typeface="Courier New"/>
              </a:rPr>
              <a:t> == </a:t>
            </a:r>
            <a:r>
              <a:rPr b="0" i="0" lang="en-US" sz="2400" u="none" cap="none" strike="noStrike">
                <a:solidFill>
                  <a:srgbClr val="B08000"/>
                </a:solidFill>
                <a:latin typeface="Courier New"/>
                <a:ea typeface="Courier New"/>
                <a:cs typeface="Courier New"/>
                <a:sym typeface="Courier New"/>
              </a:rPr>
              <a:t>3</a:t>
            </a:r>
            <a:r>
              <a:rPr b="0" i="0" lang="en-US" sz="2400" u="none" cap="none" strike="noStrike">
                <a:solidFill>
                  <a:srgbClr val="006E28"/>
                </a:solidFill>
                <a:latin typeface="Courier New"/>
                <a:ea typeface="Courier New"/>
                <a:cs typeface="Courier New"/>
                <a:sym typeface="Courier New"/>
              </a:rPr>
              <a:t>)</a:t>
            </a: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52188B"/>
                </a:solidFill>
                <a:latin typeface="Courier New"/>
                <a:ea typeface="Courier New"/>
                <a:cs typeface="Courier New"/>
                <a:sym typeface="Courier New"/>
              </a:rPr>
              <a:t>exit</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52188B"/>
                </a:solidFill>
                <a:latin typeface="Courier New"/>
                <a:ea typeface="Courier New"/>
                <a:cs typeface="Courier New"/>
                <a:sym typeface="Courier New"/>
              </a:rPr>
              <a:t>echo</a:t>
            </a: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BF0303"/>
                </a:solidFill>
                <a:latin typeface="Courier New"/>
                <a:ea typeface="Courier New"/>
                <a:cs typeface="Courier New"/>
                <a:sym typeface="Courier New"/>
              </a:rPr>
              <a:t>"Nilai i : "</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rgbClr val="5555FF"/>
                </a:solidFill>
                <a:latin typeface="Courier New"/>
                <a:ea typeface="Courier New"/>
                <a:cs typeface="Courier New"/>
                <a:sym typeface="Courier New"/>
              </a:rPr>
              <a:t>$i</a:t>
            </a:r>
            <a:r>
              <a:rPr b="0" i="0" lang="en-US" sz="2400" u="none" cap="none" strike="noStrike">
                <a:solidFill>
                  <a:schemeClr val="dk1"/>
                </a:solidFill>
                <a:latin typeface="Courier New"/>
                <a:ea typeface="Courier New"/>
                <a:cs typeface="Courier New"/>
                <a:sym typeface="Courier New"/>
              </a:rPr>
              <a:t>.</a:t>
            </a:r>
            <a:r>
              <a:rPr b="0" i="0" lang="en-US" sz="2400" u="none" cap="none" strike="noStrike">
                <a:solidFill>
                  <a:srgbClr val="BF0303"/>
                </a:solidFill>
                <a:latin typeface="Courier New"/>
                <a:ea typeface="Courier New"/>
                <a:cs typeface="Courier New"/>
                <a:sym typeface="Courier New"/>
              </a:rPr>
              <a:t>"&lt;br /&gt;"</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0" i="1" lang="en-US" sz="2400" u="none" cap="none" strike="noStrike">
                <a:solidFill>
                  <a:srgbClr val="B3B3B3"/>
                </a:solidFill>
                <a:latin typeface="Courier New"/>
                <a:ea typeface="Courier New"/>
                <a:cs typeface="Courier New"/>
                <a:sym typeface="Courier New"/>
              </a:rPr>
              <a:t>// statement dibawah ini tidak akan dijalankan</a:t>
            </a:r>
            <a:endParaRPr b="0" i="1" sz="2400" u="none" cap="none" strike="noStrike">
              <a:solidFill>
                <a:srgbClr val="B3B3B3"/>
              </a:solidFill>
              <a:latin typeface="Courier New"/>
              <a:ea typeface="Courier New"/>
              <a:cs typeface="Courier New"/>
              <a:sym typeface="Courier New"/>
            </a:endParaRPr>
          </a:p>
          <a:p>
            <a:pPr indent="0" lvl="0" marL="183600" marR="0" rtl="0" algn="l">
              <a:lnSpc>
                <a:spcPct val="100000"/>
              </a:lnSpc>
              <a:spcBef>
                <a:spcPts val="0"/>
              </a:spcBef>
              <a:spcAft>
                <a:spcPts val="0"/>
              </a:spcAft>
              <a:buClr>
                <a:srgbClr val="000000"/>
              </a:buClr>
              <a:buSzPts val="2400"/>
              <a:buFont typeface="Arial"/>
              <a:buNone/>
            </a:pPr>
            <a:r>
              <a:rPr b="0" i="0" lang="en-US" sz="2400" u="none" cap="none" strike="noStrike">
                <a:solidFill>
                  <a:srgbClr val="52188B"/>
                </a:solidFill>
                <a:latin typeface="Courier New"/>
                <a:ea typeface="Courier New"/>
                <a:cs typeface="Courier New"/>
                <a:sym typeface="Courier New"/>
              </a:rPr>
              <a:t>echo</a:t>
            </a:r>
            <a:r>
              <a:rPr b="0" i="0" lang="en-US" sz="2400" u="none" cap="none" strike="noStrike">
                <a:solidFill>
                  <a:schemeClr val="dk1"/>
                </a:solidFill>
                <a:latin typeface="Courier New"/>
                <a:ea typeface="Courier New"/>
                <a:cs typeface="Courier New"/>
                <a:sym typeface="Courier New"/>
              </a:rPr>
              <a:t> </a:t>
            </a:r>
            <a:r>
              <a:rPr b="0" i="0" lang="en-US" sz="2400" u="none" cap="none" strike="noStrike">
                <a:solidFill>
                  <a:srgbClr val="BF0303"/>
                </a:solidFill>
                <a:latin typeface="Courier New"/>
                <a:ea typeface="Courier New"/>
                <a:cs typeface="Courier New"/>
                <a:sym typeface="Courier New"/>
              </a:rPr>
              <a:t>“Contoh Penggunaan Exit Pada Program”</a:t>
            </a:r>
            <a:r>
              <a:rPr b="0" i="0" lang="en-US" sz="2400" u="none" cap="none" strike="noStrike">
                <a:solidFill>
                  <a:srgbClr val="006E28"/>
                </a:solidFill>
                <a:latin typeface="Courier New"/>
                <a:ea typeface="Courier New"/>
                <a:cs typeface="Courier New"/>
                <a:sym typeface="Courier New"/>
              </a:rPr>
              <a:t>;</a:t>
            </a:r>
            <a:endParaRPr b="0" i="0" sz="1400" u="none" cap="none" strike="noStrike">
              <a:solidFill>
                <a:srgbClr val="000000"/>
              </a:solidFill>
              <a:latin typeface="Arial"/>
              <a:ea typeface="Arial"/>
              <a:cs typeface="Arial"/>
              <a:sym typeface="Arial"/>
            </a:endParaRPr>
          </a:p>
          <a:p>
            <a:pPr indent="0" lvl="0" marL="1836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pic>
        <p:nvPicPr>
          <p:cNvPr id="682" name="Google Shape;682;p5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descr="Hasil gambar untuk logo elnusa" id="688" name="Google Shape;688;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52"/>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2. Baca Tulis Dari Keyboard.</a:t>
            </a:r>
            <a:endParaRPr b="0" i="0" sz="2400" u="none" cap="none" strike="noStrike">
              <a:solidFill>
                <a:schemeClr val="lt1"/>
              </a:solidFill>
              <a:latin typeface="Verdana"/>
              <a:ea typeface="Verdana"/>
              <a:cs typeface="Verdana"/>
              <a:sym typeface="Verdana"/>
            </a:endParaRPr>
          </a:p>
        </p:txBody>
      </p:sp>
      <p:sp>
        <p:nvSpPr>
          <p:cNvPr id="690" name="Google Shape;690;p52"/>
          <p:cNvSpPr txBox="1"/>
          <p:nvPr/>
        </p:nvSpPr>
        <p:spPr>
          <a:xfrm>
            <a:off x="695400" y="1493379"/>
            <a:ext cx="10945200" cy="2554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Untuk menerima input/masukan dari keyboar menggunakan &lt;input&gt; yang merupakan tag form html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Atribut input: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Type (jenis input) : text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Name: nama elemen</a:t>
            </a:r>
            <a:endParaRPr b="0" i="0" sz="2000" u="none" cap="none" strike="noStrike">
              <a:solidFill>
                <a:schemeClr val="dk1"/>
              </a:solidFill>
              <a:latin typeface="Arial"/>
              <a:ea typeface="Arial"/>
              <a:cs typeface="Arial"/>
              <a:sym typeface="Arial"/>
            </a:endParaRPr>
          </a:p>
          <a:p>
            <a:pPr indent="-285750" lvl="1" marL="742950" marR="0" rtl="0" algn="just">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value : nilai isian</a:t>
            </a:r>
            <a:endParaRPr b="0" i="0" sz="2000" u="none" cap="none" strike="noStrike">
              <a:solidFill>
                <a:schemeClr val="dk1"/>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691" name="Google Shape;691;p52"/>
          <p:cNvSpPr/>
          <p:nvPr/>
        </p:nvSpPr>
        <p:spPr>
          <a:xfrm>
            <a:off x="5832648" y="2766949"/>
            <a:ext cx="6096000" cy="4093500"/>
          </a:xfrm>
          <a:prstGeom prst="rect">
            <a:avLst/>
          </a:prstGeom>
          <a:noFill/>
          <a:ln>
            <a:noFill/>
          </a:ln>
        </p:spPr>
        <p:txBody>
          <a:bodyPr anchorCtr="0" anchor="t" bIns="45700" lIns="91425" spcFirstLastPara="1" rIns="91425" wrap="square" tIns="45700">
            <a:spAutoFit/>
          </a:bodyPr>
          <a:lstStyle/>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Contoh:</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&lt;html&gt;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&lt;head&gt;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&lt;title&gt;Input Text&lt;/title&gt;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&lt;/head&gt;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&lt;body&gt;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&lt;form&gt;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Nama: &lt;input type="text" name="nama"/&gt;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&lt;/form&gt;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&lt;/body&gt;</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&lt;/html&gt;</a:t>
            </a:r>
            <a:endParaRPr b="0" i="0" sz="1400" u="none" cap="none" strike="noStrike">
              <a:solidFill>
                <a:srgbClr val="000000"/>
              </a:solidFill>
              <a:latin typeface="Arial"/>
              <a:ea typeface="Arial"/>
              <a:cs typeface="Arial"/>
              <a:sym typeface="Arial"/>
            </a:endParaRPr>
          </a:p>
        </p:txBody>
      </p:sp>
      <p:pic>
        <p:nvPicPr>
          <p:cNvPr id="692" name="Google Shape;692;p5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descr="Hasil gambar untuk logo elnusa" id="698" name="Google Shape;698;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9" name="Google Shape;699;p53"/>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3.1 Program dengan menggunakan prosedur</a:t>
            </a:r>
            <a:endParaRPr b="0" i="0" sz="2400" u="none" cap="none" strike="noStrike">
              <a:solidFill>
                <a:schemeClr val="lt1"/>
              </a:solidFill>
              <a:latin typeface="Verdana"/>
              <a:ea typeface="Verdana"/>
              <a:cs typeface="Verdana"/>
              <a:sym typeface="Verdana"/>
            </a:endParaRPr>
          </a:p>
        </p:txBody>
      </p:sp>
      <p:sp>
        <p:nvSpPr>
          <p:cNvPr id="700" name="Google Shape;700;p53"/>
          <p:cNvSpPr txBox="1"/>
          <p:nvPr>
            <p:ph idx="4294967295" type="body"/>
          </p:nvPr>
        </p:nvSpPr>
        <p:spPr>
          <a:xfrm>
            <a:off x="695400" y="1769040"/>
            <a:ext cx="11017200" cy="49896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15000"/>
              </a:lnSpc>
              <a:spcBef>
                <a:spcPts val="0"/>
              </a:spcBef>
              <a:spcAft>
                <a:spcPts val="0"/>
              </a:spcAft>
              <a:buSzPts val="1080"/>
              <a:buFont typeface="Noto Sans Symbols"/>
              <a:buChar char="●"/>
            </a:pPr>
            <a:r>
              <a:rPr b="0" lang="en-US" sz="2400">
                <a:latin typeface="Arial"/>
                <a:ea typeface="Arial"/>
                <a:cs typeface="Arial"/>
                <a:sym typeface="Arial"/>
              </a:rPr>
              <a:t>Sebuah blok program yang merupakan sekumpulan statement yang bertujuan untuk menyelesaikan suatu tugas tertentu</a:t>
            </a:r>
            <a:endParaRPr b="0" sz="2400">
              <a:latin typeface="Arial"/>
              <a:ea typeface="Arial"/>
              <a:cs typeface="Arial"/>
              <a:sym typeface="Arial"/>
            </a:endParaRPr>
          </a:p>
          <a:p>
            <a:pPr indent="-274320" lvl="0" marL="342900" rtl="0" algn="just">
              <a:lnSpc>
                <a:spcPct val="115000"/>
              </a:lnSpc>
              <a:spcBef>
                <a:spcPts val="480"/>
              </a:spcBef>
              <a:spcAft>
                <a:spcPts val="0"/>
              </a:spcAft>
              <a:buSzPts val="1080"/>
              <a:buFont typeface="Noto Sans Symbols"/>
              <a:buNone/>
            </a:pPr>
            <a:r>
              <a:t/>
            </a:r>
            <a:endParaRPr b="0" sz="2400">
              <a:latin typeface="Arial"/>
              <a:ea typeface="Arial"/>
              <a:cs typeface="Arial"/>
              <a:sym typeface="Arial"/>
            </a:endParaRPr>
          </a:p>
          <a:p>
            <a:pPr indent="-342900" lvl="0" marL="342900" rtl="0" algn="just">
              <a:lnSpc>
                <a:spcPct val="115000"/>
              </a:lnSpc>
              <a:spcBef>
                <a:spcPts val="480"/>
              </a:spcBef>
              <a:spcAft>
                <a:spcPts val="0"/>
              </a:spcAft>
              <a:buSzPts val="1080"/>
              <a:buFont typeface="Noto Sans Symbols"/>
              <a:buChar char="●"/>
            </a:pPr>
            <a:r>
              <a:rPr b="0" lang="en-US" sz="2400">
                <a:latin typeface="Arial"/>
                <a:ea typeface="Arial"/>
                <a:cs typeface="Arial"/>
                <a:sym typeface="Arial"/>
              </a:rPr>
              <a:t>Tujuannya : untuk kepraktisan dan kemudahan membuat program</a:t>
            </a:r>
            <a:endParaRPr/>
          </a:p>
          <a:p>
            <a:pPr indent="-274320" lvl="0" marL="342900" rtl="0" algn="just">
              <a:lnSpc>
                <a:spcPct val="115000"/>
              </a:lnSpc>
              <a:spcBef>
                <a:spcPts val="480"/>
              </a:spcBef>
              <a:spcAft>
                <a:spcPts val="0"/>
              </a:spcAft>
              <a:buSzPts val="1080"/>
              <a:buFont typeface="Noto Sans Symbols"/>
              <a:buNone/>
            </a:pPr>
            <a:r>
              <a:t/>
            </a:r>
            <a:endParaRPr b="0" sz="2400">
              <a:latin typeface="Arial"/>
              <a:ea typeface="Arial"/>
              <a:cs typeface="Arial"/>
              <a:sym typeface="Arial"/>
            </a:endParaRPr>
          </a:p>
          <a:p>
            <a:pPr indent="-342900" lvl="0" marL="342900" rtl="0" algn="just">
              <a:lnSpc>
                <a:spcPct val="115000"/>
              </a:lnSpc>
              <a:spcBef>
                <a:spcPts val="480"/>
              </a:spcBef>
              <a:spcAft>
                <a:spcPts val="0"/>
              </a:spcAft>
              <a:buSzPts val="1080"/>
              <a:buFont typeface="Noto Sans Symbols"/>
              <a:buChar char="●"/>
            </a:pPr>
            <a:r>
              <a:rPr b="0" lang="en-US" sz="2400">
                <a:latin typeface="Arial"/>
                <a:ea typeface="Arial"/>
                <a:cs typeface="Arial"/>
                <a:sym typeface="Arial"/>
              </a:rPr>
              <a:t>Setelah dijadikan prosedur/fungsi, maka untuk menjalankan tugas yang sama, kita tinggal memanggil fungsi tersebut, tanpa perlu membuat kembali kode programnya</a:t>
            </a:r>
            <a:endParaRPr b="0" sz="2400">
              <a:latin typeface="Arial"/>
              <a:ea typeface="Arial"/>
              <a:cs typeface="Arial"/>
              <a:sym typeface="Arial"/>
            </a:endParaRPr>
          </a:p>
        </p:txBody>
      </p:sp>
      <p:pic>
        <p:nvPicPr>
          <p:cNvPr id="701" name="Google Shape;701;p5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descr="Hasil gambar untuk logo elnusa" id="707" name="Google Shape;707;p5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54"/>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Format Prosedur/Fungsi</a:t>
            </a:r>
            <a:endParaRPr b="0" i="0" sz="2400" u="none" cap="none" strike="noStrike">
              <a:solidFill>
                <a:schemeClr val="lt1"/>
              </a:solidFill>
              <a:latin typeface="Verdana"/>
              <a:ea typeface="Verdana"/>
              <a:cs typeface="Verdana"/>
              <a:sym typeface="Verdana"/>
            </a:endParaRPr>
          </a:p>
        </p:txBody>
      </p:sp>
      <p:sp>
        <p:nvSpPr>
          <p:cNvPr id="709" name="Google Shape;709;p54"/>
          <p:cNvSpPr txBox="1"/>
          <p:nvPr>
            <p:ph idx="4294967295" type="body"/>
          </p:nvPr>
        </p:nvSpPr>
        <p:spPr>
          <a:xfrm>
            <a:off x="767408" y="1556792"/>
            <a:ext cx="10848600" cy="4989600"/>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15000"/>
              </a:lnSpc>
              <a:spcBef>
                <a:spcPts val="0"/>
              </a:spcBef>
              <a:spcAft>
                <a:spcPts val="0"/>
              </a:spcAft>
              <a:buSzPct val="45000"/>
              <a:buNone/>
            </a:pPr>
            <a:r>
              <a:rPr b="0" lang="en-US" sz="2200">
                <a:solidFill>
                  <a:schemeClr val="dk1"/>
                </a:solidFill>
                <a:latin typeface="Courier New"/>
                <a:ea typeface="Courier New"/>
                <a:cs typeface="Courier New"/>
                <a:sym typeface="Courier New"/>
              </a:rPr>
              <a:t>function nama_fungsi ($parameter1, $parameter2)</a:t>
            </a:r>
            <a:endParaRPr/>
          </a:p>
          <a:p>
            <a:pPr indent="0" lvl="0" marL="0" rtl="0" algn="just">
              <a:lnSpc>
                <a:spcPct val="115000"/>
              </a:lnSpc>
              <a:spcBef>
                <a:spcPts val="0"/>
              </a:spcBef>
              <a:spcAft>
                <a:spcPts val="0"/>
              </a:spcAft>
              <a:buClr>
                <a:schemeClr val="dk1"/>
              </a:buClr>
              <a:buSzPct val="100000"/>
              <a:buNone/>
            </a:pPr>
            <a:r>
              <a:rPr b="0" lang="en-US" sz="2200">
                <a:solidFill>
                  <a:schemeClr val="dk1"/>
                </a:solidFill>
                <a:latin typeface="Courier New"/>
                <a:ea typeface="Courier New"/>
                <a:cs typeface="Courier New"/>
                <a:sym typeface="Courier New"/>
              </a:rPr>
              <a:t>{</a:t>
            </a:r>
            <a:endParaRPr/>
          </a:p>
          <a:p>
            <a:pPr indent="0" lvl="0" marL="0" rtl="0" algn="just">
              <a:lnSpc>
                <a:spcPct val="115000"/>
              </a:lnSpc>
              <a:spcBef>
                <a:spcPts val="0"/>
              </a:spcBef>
              <a:spcAft>
                <a:spcPts val="0"/>
              </a:spcAft>
              <a:buClr>
                <a:schemeClr val="dk1"/>
              </a:buClr>
              <a:buSzPct val="100000"/>
              <a:buNone/>
            </a:pPr>
            <a:r>
              <a:rPr b="0" lang="en-US" sz="2200">
                <a:solidFill>
                  <a:schemeClr val="dk1"/>
                </a:solidFill>
                <a:latin typeface="Courier New"/>
                <a:ea typeface="Courier New"/>
                <a:cs typeface="Courier New"/>
                <a:sym typeface="Courier New"/>
              </a:rPr>
              <a:t>   // kode program fungsi</a:t>
            </a:r>
            <a:endParaRPr b="0" sz="2200">
              <a:solidFill>
                <a:schemeClr val="dk1"/>
              </a:solidFill>
              <a:latin typeface="Courier New"/>
              <a:ea typeface="Courier New"/>
              <a:cs typeface="Courier New"/>
              <a:sym typeface="Courier New"/>
            </a:endParaRPr>
          </a:p>
          <a:p>
            <a:pPr indent="0" lvl="0" marL="0" rtl="0" algn="just">
              <a:lnSpc>
                <a:spcPct val="115000"/>
              </a:lnSpc>
              <a:spcBef>
                <a:spcPts val="0"/>
              </a:spcBef>
              <a:spcAft>
                <a:spcPts val="0"/>
              </a:spcAft>
              <a:buClr>
                <a:schemeClr val="dk1"/>
              </a:buClr>
              <a:buSzPct val="100000"/>
              <a:buNone/>
            </a:pPr>
            <a:r>
              <a:rPr b="0" lang="en-US" sz="2200">
                <a:solidFill>
                  <a:schemeClr val="dk1"/>
                </a:solidFill>
                <a:latin typeface="Courier New"/>
                <a:ea typeface="Courier New"/>
                <a:cs typeface="Courier New"/>
                <a:sym typeface="Courier New"/>
              </a:rPr>
              <a:t>   return $nilai_akhir    // untuk fungsi yang mengembalikan nilai</a:t>
            </a:r>
            <a:endParaRPr b="0" sz="2200">
              <a:solidFill>
                <a:schemeClr val="dk1"/>
              </a:solidFill>
              <a:latin typeface="Courier New"/>
              <a:ea typeface="Courier New"/>
              <a:cs typeface="Courier New"/>
              <a:sym typeface="Courier New"/>
            </a:endParaRPr>
          </a:p>
          <a:p>
            <a:pPr indent="0" lvl="0" marL="0" rtl="0" algn="just">
              <a:lnSpc>
                <a:spcPct val="115000"/>
              </a:lnSpc>
              <a:spcBef>
                <a:spcPts val="0"/>
              </a:spcBef>
              <a:spcAft>
                <a:spcPts val="0"/>
              </a:spcAft>
              <a:buClr>
                <a:schemeClr val="dk1"/>
              </a:buClr>
              <a:buSzPct val="100000"/>
              <a:buNone/>
            </a:pPr>
            <a:r>
              <a:rPr b="0" lang="en-US" sz="2200">
                <a:solidFill>
                  <a:schemeClr val="dk1"/>
                </a:solidFill>
                <a:latin typeface="Courier New"/>
                <a:ea typeface="Courier New"/>
                <a:cs typeface="Courier New"/>
                <a:sym typeface="Courier New"/>
              </a:rPr>
              <a:t>}</a:t>
            </a:r>
            <a:endParaRPr/>
          </a:p>
          <a:p>
            <a:pPr indent="-333375" lvl="0" marL="342900" rtl="0" algn="just">
              <a:lnSpc>
                <a:spcPct val="115000"/>
              </a:lnSpc>
              <a:spcBef>
                <a:spcPts val="400"/>
              </a:spcBef>
              <a:spcAft>
                <a:spcPts val="0"/>
              </a:spcAft>
              <a:buSzPct val="100000"/>
              <a:buFont typeface="Noto Sans Symbols"/>
              <a:buChar char="▪"/>
            </a:pPr>
            <a:r>
              <a:rPr b="0" i="1" lang="en-US" sz="2000">
                <a:latin typeface="Courier New"/>
                <a:ea typeface="Courier New"/>
                <a:cs typeface="Courier New"/>
                <a:sym typeface="Courier New"/>
              </a:rPr>
              <a:t>function</a:t>
            </a:r>
            <a:r>
              <a:rPr b="0" lang="en-US" sz="2000">
                <a:latin typeface="Arial"/>
                <a:ea typeface="Arial"/>
                <a:cs typeface="Arial"/>
                <a:sym typeface="Arial"/>
              </a:rPr>
              <a:t> adalah </a:t>
            </a:r>
            <a:r>
              <a:rPr b="0" i="1" lang="en-US" sz="2000">
                <a:latin typeface="Courier New"/>
                <a:ea typeface="Courier New"/>
                <a:cs typeface="Courier New"/>
                <a:sym typeface="Courier New"/>
              </a:rPr>
              <a:t>instruksi</a:t>
            </a:r>
            <a:r>
              <a:rPr b="0" lang="en-US" sz="2000">
                <a:latin typeface="Courier New"/>
                <a:ea typeface="Courier New"/>
                <a:cs typeface="Courier New"/>
                <a:sym typeface="Courier New"/>
              </a:rPr>
              <a:t> </a:t>
            </a:r>
            <a:r>
              <a:rPr b="0" lang="en-US" sz="2000">
                <a:latin typeface="Arial"/>
                <a:ea typeface="Arial"/>
                <a:cs typeface="Arial"/>
                <a:sym typeface="Arial"/>
              </a:rPr>
              <a:t>kepada PHP bahwa kita akan membuat fungsi</a:t>
            </a:r>
            <a:endParaRPr b="0" sz="2000">
              <a:latin typeface="Arial"/>
              <a:ea typeface="Arial"/>
              <a:cs typeface="Arial"/>
              <a:sym typeface="Arial"/>
            </a:endParaRPr>
          </a:p>
          <a:p>
            <a:pPr indent="-333375" lvl="0" marL="342900" rtl="0" algn="just">
              <a:lnSpc>
                <a:spcPct val="115000"/>
              </a:lnSpc>
              <a:spcBef>
                <a:spcPts val="400"/>
              </a:spcBef>
              <a:spcAft>
                <a:spcPts val="0"/>
              </a:spcAft>
              <a:buSzPct val="100000"/>
              <a:buFont typeface="Noto Sans Symbols"/>
              <a:buChar char="▪"/>
            </a:pPr>
            <a:r>
              <a:rPr b="0" lang="en-US" sz="2000">
                <a:latin typeface="Arial"/>
                <a:ea typeface="Arial"/>
                <a:cs typeface="Arial"/>
                <a:sym typeface="Arial"/>
              </a:rPr>
              <a:t>nama_fungsi adalah nama dari fungsi yang akan ditulis</a:t>
            </a:r>
            <a:endParaRPr b="0" sz="2000">
              <a:latin typeface="Arial"/>
              <a:ea typeface="Arial"/>
              <a:cs typeface="Arial"/>
              <a:sym typeface="Arial"/>
            </a:endParaRPr>
          </a:p>
          <a:p>
            <a:pPr indent="-333375" lvl="0" marL="342900" rtl="0" algn="just">
              <a:lnSpc>
                <a:spcPct val="115000"/>
              </a:lnSpc>
              <a:spcBef>
                <a:spcPts val="400"/>
              </a:spcBef>
              <a:spcAft>
                <a:spcPts val="0"/>
              </a:spcAft>
              <a:buSzPct val="100000"/>
              <a:buFont typeface="Noto Sans Symbols"/>
              <a:buChar char="▪"/>
            </a:pPr>
            <a:r>
              <a:rPr b="0" lang="en-US" sz="2000">
                <a:latin typeface="Courier New"/>
                <a:ea typeface="Courier New"/>
                <a:cs typeface="Courier New"/>
                <a:sym typeface="Courier New"/>
              </a:rPr>
              <a:t>$parameter1, $parameter2 </a:t>
            </a:r>
            <a:r>
              <a:rPr b="0" lang="en-US" sz="2000">
                <a:latin typeface="Arial"/>
                <a:ea typeface="Arial"/>
                <a:cs typeface="Arial"/>
                <a:sym typeface="Arial"/>
              </a:rPr>
              <a:t>: variabel perantara yang akan menyimpan inputan yang diperlukan dalam pemrosesan fungsi (argumen).</a:t>
            </a:r>
            <a:endParaRPr/>
          </a:p>
          <a:p>
            <a:pPr indent="-333375" lvl="0" marL="342900" rtl="0" algn="just">
              <a:lnSpc>
                <a:spcPct val="115000"/>
              </a:lnSpc>
              <a:spcBef>
                <a:spcPts val="400"/>
              </a:spcBef>
              <a:spcAft>
                <a:spcPts val="0"/>
              </a:spcAft>
              <a:buSzPct val="100000"/>
              <a:buFont typeface="Noto Sans Symbols"/>
              <a:buChar char="▪"/>
            </a:pPr>
            <a:r>
              <a:rPr b="0" lang="en-US" sz="2000">
                <a:latin typeface="Arial"/>
                <a:ea typeface="Arial"/>
                <a:cs typeface="Arial"/>
                <a:sym typeface="Arial"/>
              </a:rPr>
              <a:t>Jumlah parameter sesuai yang didibutuhkan.</a:t>
            </a:r>
            <a:endParaRPr/>
          </a:p>
          <a:p>
            <a:pPr indent="-333375" lvl="0" marL="342900" rtl="0" algn="just">
              <a:lnSpc>
                <a:spcPct val="115000"/>
              </a:lnSpc>
              <a:spcBef>
                <a:spcPts val="400"/>
              </a:spcBef>
              <a:spcAft>
                <a:spcPts val="0"/>
              </a:spcAft>
              <a:buSzPct val="100000"/>
              <a:buFont typeface="Noto Sans Symbols"/>
              <a:buChar char="▪"/>
            </a:pPr>
            <a:r>
              <a:rPr b="0" i="1" lang="en-US" sz="2000">
                <a:latin typeface="Courier New"/>
                <a:ea typeface="Courier New"/>
                <a:cs typeface="Courier New"/>
                <a:sym typeface="Courier New"/>
              </a:rPr>
              <a:t>return</a:t>
            </a:r>
            <a:r>
              <a:rPr b="0" lang="en-US" sz="2000">
                <a:latin typeface="Courier New"/>
                <a:ea typeface="Courier New"/>
                <a:cs typeface="Courier New"/>
                <a:sym typeface="Courier New"/>
              </a:rPr>
              <a:t> </a:t>
            </a:r>
            <a:r>
              <a:rPr b="0" lang="en-US" sz="2000">
                <a:latin typeface="Arial"/>
                <a:ea typeface="Arial"/>
                <a:cs typeface="Arial"/>
                <a:sym typeface="Arial"/>
              </a:rPr>
              <a:t>: perintah khusus untuk fungsi, dimana kata return menginstruksikan kepada PHP bahwa pemrosesan fungsi telah selesai. return $nilai_akhir berarti bahwa fungsi akan ‘</a:t>
            </a:r>
            <a:r>
              <a:rPr b="0" i="1" lang="en-US" sz="2000">
                <a:latin typeface="Arial"/>
                <a:ea typeface="Arial"/>
                <a:cs typeface="Arial"/>
                <a:sym typeface="Arial"/>
              </a:rPr>
              <a:t>mengembalikan’</a:t>
            </a:r>
            <a:r>
              <a:rPr b="0" lang="en-US" sz="2000">
                <a:latin typeface="Arial"/>
                <a:ea typeface="Arial"/>
                <a:cs typeface="Arial"/>
                <a:sym typeface="Arial"/>
              </a:rPr>
              <a:t> </a:t>
            </a:r>
            <a:r>
              <a:rPr b="0" lang="en-US" sz="2000">
                <a:latin typeface="Courier New"/>
                <a:ea typeface="Courier New"/>
                <a:cs typeface="Courier New"/>
                <a:sym typeface="Courier New"/>
              </a:rPr>
              <a:t>$nilai_akhir </a:t>
            </a:r>
            <a:r>
              <a:rPr b="0" lang="en-US" sz="2000">
                <a:latin typeface="Arial"/>
                <a:ea typeface="Arial"/>
                <a:cs typeface="Arial"/>
                <a:sym typeface="Arial"/>
              </a:rPr>
              <a:t>sebagai hasil dari fungsi.</a:t>
            </a:r>
            <a:endParaRPr/>
          </a:p>
          <a:p>
            <a:pPr indent="0" lvl="0" marL="0" rtl="0" algn="just">
              <a:lnSpc>
                <a:spcPct val="115000"/>
              </a:lnSpc>
              <a:spcBef>
                <a:spcPts val="400"/>
              </a:spcBef>
              <a:spcAft>
                <a:spcPts val="0"/>
              </a:spcAft>
              <a:buSzPct val="45000"/>
              <a:buNone/>
            </a:pPr>
            <a:r>
              <a:t/>
            </a:r>
            <a:endParaRPr sz="2000">
              <a:latin typeface="Arial"/>
              <a:ea typeface="Arial"/>
              <a:cs typeface="Arial"/>
              <a:sym typeface="Arial"/>
            </a:endParaRPr>
          </a:p>
          <a:p>
            <a:pPr indent="-285750" lvl="0" marL="342900" rtl="0" algn="l">
              <a:lnSpc>
                <a:spcPct val="115000"/>
              </a:lnSpc>
              <a:spcBef>
                <a:spcPts val="400"/>
              </a:spcBef>
              <a:spcAft>
                <a:spcPts val="0"/>
              </a:spcAft>
              <a:buSzPct val="45000"/>
              <a:buFont typeface="Noto Sans Symbols"/>
              <a:buNone/>
            </a:pPr>
            <a:r>
              <a:t/>
            </a:r>
            <a:endParaRPr sz="2000"/>
          </a:p>
        </p:txBody>
      </p:sp>
      <p:pic>
        <p:nvPicPr>
          <p:cNvPr id="710" name="Google Shape;710;p5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descr="Hasil gambar untuk logo elnusa" id="716" name="Google Shape;716;p55"/>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55"/>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Contoh prosedur</a:t>
            </a:r>
            <a:endParaRPr b="0" i="0" sz="2400" u="none" cap="none" strike="noStrike">
              <a:solidFill>
                <a:schemeClr val="lt1"/>
              </a:solidFill>
              <a:latin typeface="Verdana"/>
              <a:ea typeface="Verdana"/>
              <a:cs typeface="Verdana"/>
              <a:sym typeface="Verdana"/>
            </a:endParaRPr>
          </a:p>
        </p:txBody>
      </p:sp>
      <p:sp>
        <p:nvSpPr>
          <p:cNvPr id="718" name="Google Shape;718;p55"/>
          <p:cNvSpPr txBox="1"/>
          <p:nvPr>
            <p:ph idx="4294967295" type="body"/>
          </p:nvPr>
        </p:nvSpPr>
        <p:spPr>
          <a:xfrm>
            <a:off x="815723" y="1412776"/>
            <a:ext cx="11208600" cy="4989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2400"/>
              <a:buNone/>
            </a:pPr>
            <a:r>
              <a:rPr lang="en-US" sz="2400">
                <a:latin typeface="Courier New"/>
                <a:ea typeface="Courier New"/>
                <a:cs typeface="Courier New"/>
                <a:sym typeface="Courier New"/>
              </a:rPr>
              <a:t>&lt;?php</a:t>
            </a:r>
            <a:endParaRPr sz="2400">
              <a:latin typeface="Courier New"/>
              <a:ea typeface="Courier New"/>
              <a:cs typeface="Courier New"/>
              <a:sym typeface="Courier New"/>
            </a:endParaRPr>
          </a:p>
          <a:p>
            <a:pPr indent="0" lvl="1" marL="400050" rtl="0" algn="l">
              <a:lnSpc>
                <a:spcPct val="115000"/>
              </a:lnSpc>
              <a:spcBef>
                <a:spcPts val="480"/>
              </a:spcBef>
              <a:spcAft>
                <a:spcPts val="0"/>
              </a:spcAft>
              <a:buSzPts val="2400"/>
              <a:buNone/>
            </a:pPr>
            <a:r>
              <a:rPr lang="en-US">
                <a:latin typeface="Courier New"/>
                <a:ea typeface="Courier New"/>
                <a:cs typeface="Courier New"/>
                <a:sym typeface="Courier New"/>
              </a:rPr>
              <a:t>function sayHello</a:t>
            </a:r>
            <a:r>
              <a:rPr lang="en-US">
                <a:solidFill>
                  <a:srgbClr val="006E28"/>
                </a:solidFill>
                <a:latin typeface="Courier New"/>
                <a:ea typeface="Courier New"/>
                <a:cs typeface="Courier New"/>
                <a:sym typeface="Courier New"/>
              </a:rPr>
              <a:t>()</a:t>
            </a:r>
            <a:r>
              <a:rPr lang="en-US">
                <a:latin typeface="Courier New"/>
                <a:ea typeface="Courier New"/>
                <a:cs typeface="Courier New"/>
                <a:sym typeface="Courier New"/>
              </a:rPr>
              <a:t>{</a:t>
            </a:r>
            <a:endParaRPr/>
          </a:p>
          <a:p>
            <a:pPr indent="0" lvl="1" marL="400050" rtl="0" algn="l">
              <a:lnSpc>
                <a:spcPct val="115000"/>
              </a:lnSpc>
              <a:spcBef>
                <a:spcPts val="480"/>
              </a:spcBef>
              <a:spcAft>
                <a:spcPts val="0"/>
              </a:spcAft>
              <a:buSzPts val="2400"/>
              <a:buNone/>
            </a:pPr>
            <a:r>
              <a:rPr lang="en-US">
                <a:solidFill>
                  <a:srgbClr val="52188B"/>
                </a:solidFill>
                <a:latin typeface="Courier New"/>
                <a:ea typeface="Courier New"/>
                <a:cs typeface="Courier New"/>
                <a:sym typeface="Courier New"/>
              </a:rPr>
              <a:t>   echo</a:t>
            </a:r>
            <a:r>
              <a:rPr lang="en-US">
                <a:latin typeface="Courier New"/>
                <a:ea typeface="Courier New"/>
                <a:cs typeface="Courier New"/>
                <a:sym typeface="Courier New"/>
              </a:rPr>
              <a:t> </a:t>
            </a:r>
            <a:r>
              <a:rPr lang="en-US">
                <a:solidFill>
                  <a:srgbClr val="BF0303"/>
                </a:solidFill>
                <a:latin typeface="Courier New"/>
                <a:ea typeface="Courier New"/>
                <a:cs typeface="Courier New"/>
                <a:sym typeface="Courier New"/>
              </a:rPr>
              <a:t>"Hello..&lt;br /&gt;"</a:t>
            </a:r>
            <a:r>
              <a:rPr lang="en-US">
                <a:solidFill>
                  <a:srgbClr val="006E28"/>
                </a:solidFill>
                <a:latin typeface="Courier New"/>
                <a:ea typeface="Courier New"/>
                <a:cs typeface="Courier New"/>
                <a:sym typeface="Courier New"/>
              </a:rPr>
              <a:t>;</a:t>
            </a:r>
            <a:endParaRPr/>
          </a:p>
          <a:p>
            <a:pPr indent="0" lvl="1" marL="400050" rtl="0" algn="l">
              <a:lnSpc>
                <a:spcPct val="115000"/>
              </a:lnSpc>
              <a:spcBef>
                <a:spcPts val="480"/>
              </a:spcBef>
              <a:spcAft>
                <a:spcPts val="0"/>
              </a:spcAft>
              <a:buSzPts val="2400"/>
              <a:buNone/>
            </a:pPr>
            <a:r>
              <a:rPr lang="en-US">
                <a:latin typeface="Courier New"/>
                <a:ea typeface="Courier New"/>
                <a:cs typeface="Courier New"/>
                <a:sym typeface="Courier New"/>
              </a:rPr>
              <a:t>}</a:t>
            </a:r>
            <a:endParaRPr/>
          </a:p>
          <a:p>
            <a:pPr indent="0" lvl="1" marL="400050" rtl="0" algn="l">
              <a:lnSpc>
                <a:spcPct val="115000"/>
              </a:lnSpc>
              <a:spcBef>
                <a:spcPts val="480"/>
              </a:spcBef>
              <a:spcAft>
                <a:spcPts val="0"/>
              </a:spcAft>
              <a:buSzPts val="2400"/>
              <a:buNone/>
            </a:pPr>
            <a:r>
              <a:rPr lang="en-US">
                <a:latin typeface="Courier New"/>
                <a:ea typeface="Courier New"/>
                <a:cs typeface="Courier New"/>
                <a:sym typeface="Courier New"/>
              </a:rPr>
              <a:t>sayHello</a:t>
            </a:r>
            <a:r>
              <a:rPr lang="en-US">
                <a:solidFill>
                  <a:srgbClr val="006E28"/>
                </a:solidFill>
                <a:latin typeface="Courier New"/>
                <a:ea typeface="Courier New"/>
                <a:cs typeface="Courier New"/>
                <a:sym typeface="Courier New"/>
              </a:rPr>
              <a:t>();</a:t>
            </a:r>
            <a:endParaRPr/>
          </a:p>
          <a:p>
            <a:pPr indent="0" lvl="1" marL="400050" rtl="0" algn="l">
              <a:lnSpc>
                <a:spcPct val="115000"/>
              </a:lnSpc>
              <a:spcBef>
                <a:spcPts val="480"/>
              </a:spcBef>
              <a:spcAft>
                <a:spcPts val="0"/>
              </a:spcAft>
              <a:buSzPts val="2400"/>
              <a:buNone/>
            </a:pPr>
            <a:r>
              <a:rPr lang="en-US">
                <a:latin typeface="Courier New"/>
                <a:ea typeface="Courier New"/>
                <a:cs typeface="Courier New"/>
                <a:sym typeface="Courier New"/>
              </a:rPr>
              <a:t>sayHello</a:t>
            </a:r>
            <a:r>
              <a:rPr lang="en-US">
                <a:solidFill>
                  <a:srgbClr val="006E28"/>
                </a:solidFill>
                <a:latin typeface="Courier New"/>
                <a:ea typeface="Courier New"/>
                <a:cs typeface="Courier New"/>
                <a:sym typeface="Courier New"/>
              </a:rPr>
              <a:t>();</a:t>
            </a:r>
            <a:endParaRPr/>
          </a:p>
          <a:p>
            <a:pPr indent="0" lvl="1" marL="400050" rtl="0" algn="l">
              <a:lnSpc>
                <a:spcPct val="115000"/>
              </a:lnSpc>
              <a:spcBef>
                <a:spcPts val="480"/>
              </a:spcBef>
              <a:spcAft>
                <a:spcPts val="0"/>
              </a:spcAft>
              <a:buSzPts val="2400"/>
              <a:buNone/>
            </a:pPr>
            <a:r>
              <a:rPr lang="en-US">
                <a:latin typeface="Courier New"/>
                <a:ea typeface="Courier New"/>
                <a:cs typeface="Courier New"/>
                <a:sym typeface="Courier New"/>
              </a:rPr>
              <a:t>sayHello</a:t>
            </a:r>
            <a:r>
              <a:rPr lang="en-US">
                <a:solidFill>
                  <a:srgbClr val="006E28"/>
                </a:solidFill>
                <a:latin typeface="Courier New"/>
                <a:ea typeface="Courier New"/>
                <a:cs typeface="Courier New"/>
                <a:sym typeface="Courier New"/>
              </a:rPr>
              <a:t>();</a:t>
            </a:r>
            <a:endParaRPr/>
          </a:p>
          <a:p>
            <a:pPr indent="0" lvl="0" marL="0" rtl="0" algn="l">
              <a:lnSpc>
                <a:spcPct val="115000"/>
              </a:lnSpc>
              <a:spcBef>
                <a:spcPts val="480"/>
              </a:spcBef>
              <a:spcAft>
                <a:spcPts val="0"/>
              </a:spcAft>
              <a:buSzPts val="2400"/>
              <a:buNone/>
            </a:pPr>
            <a:r>
              <a:rPr lang="en-US" sz="2400">
                <a:latin typeface="Courier New"/>
                <a:ea typeface="Courier New"/>
                <a:cs typeface="Courier New"/>
                <a:sym typeface="Courier New"/>
              </a:rPr>
              <a:t>?&gt;</a:t>
            </a:r>
            <a:endParaRPr/>
          </a:p>
        </p:txBody>
      </p:sp>
      <p:pic>
        <p:nvPicPr>
          <p:cNvPr id="719" name="Google Shape;719;p5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descr="Hasil gambar untuk logo elnusa" id="725" name="Google Shape;725;p5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56"/>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Contoh prosedur</a:t>
            </a:r>
            <a:endParaRPr b="0" i="0" sz="2400" u="none" cap="none" strike="noStrike">
              <a:solidFill>
                <a:schemeClr val="lt1"/>
              </a:solidFill>
              <a:latin typeface="Verdana"/>
              <a:ea typeface="Verdana"/>
              <a:cs typeface="Verdana"/>
              <a:sym typeface="Verdana"/>
            </a:endParaRPr>
          </a:p>
        </p:txBody>
      </p:sp>
      <p:pic>
        <p:nvPicPr>
          <p:cNvPr id="727" name="Google Shape;727;p56"/>
          <p:cNvPicPr preferRelativeResize="0"/>
          <p:nvPr/>
        </p:nvPicPr>
        <p:blipFill rotWithShape="1">
          <a:blip r:embed="rId3">
            <a:alphaModFix/>
          </a:blip>
          <a:srcRect b="0" l="0" r="0" t="0"/>
          <a:stretch/>
        </p:blipFill>
        <p:spPr>
          <a:xfrm>
            <a:off x="155575" y="1628800"/>
            <a:ext cx="5858693" cy="2657846"/>
          </a:xfrm>
          <a:prstGeom prst="rect">
            <a:avLst/>
          </a:prstGeom>
          <a:noFill/>
          <a:ln>
            <a:noFill/>
          </a:ln>
        </p:spPr>
      </p:pic>
      <p:pic>
        <p:nvPicPr>
          <p:cNvPr id="728" name="Google Shape;728;p56"/>
          <p:cNvPicPr preferRelativeResize="0"/>
          <p:nvPr/>
        </p:nvPicPr>
        <p:blipFill rotWithShape="1">
          <a:blip r:embed="rId4">
            <a:alphaModFix/>
          </a:blip>
          <a:srcRect b="0" l="0" r="0" t="0"/>
          <a:stretch/>
        </p:blipFill>
        <p:spPr>
          <a:xfrm>
            <a:off x="6118736" y="1619274"/>
            <a:ext cx="5830114" cy="2667372"/>
          </a:xfrm>
          <a:prstGeom prst="rect">
            <a:avLst/>
          </a:prstGeom>
          <a:noFill/>
          <a:ln>
            <a:noFill/>
          </a:ln>
        </p:spPr>
      </p:pic>
      <p:sp>
        <p:nvSpPr>
          <p:cNvPr id="729" name="Google Shape;729;p56"/>
          <p:cNvSpPr txBox="1"/>
          <p:nvPr/>
        </p:nvSpPr>
        <p:spPr>
          <a:xfrm>
            <a:off x="337464" y="4509120"/>
            <a:ext cx="11375100" cy="1938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Dalam kedua contoh di atas, kita mendefinisikan fungsi di PHP dan prosedur di JavaScript yang menampilkan pesan sapaan. Perhatikan bahwa di PHP, kita dapat menggunakan echo dalam fungsi untuk menampilkan output langsung ke layar tanpa mengembalikan nilai. Di JavaScript, kita menggunakan console.log untuk mencetak pesan ke konsol.</a:t>
            </a:r>
            <a:endParaRPr b="0" i="0" sz="1400" u="none" cap="none" strike="noStrike">
              <a:solidFill>
                <a:srgbClr val="000000"/>
              </a:solidFill>
              <a:latin typeface="Arial"/>
              <a:ea typeface="Arial"/>
              <a:cs typeface="Arial"/>
              <a:sym typeface="Arial"/>
            </a:endParaRPr>
          </a:p>
        </p:txBody>
      </p:sp>
      <p:pic>
        <p:nvPicPr>
          <p:cNvPr id="730" name="Google Shape;730;p56"/>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descr="Hasil gambar untuk logo elnusa" id="736" name="Google Shape;736;p57"/>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57"/>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3.2 Program dengan menggunakan fungsi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738" name="Google Shape;738;p57"/>
          <p:cNvSpPr txBox="1"/>
          <p:nvPr>
            <p:ph idx="4294967295" type="body"/>
          </p:nvPr>
        </p:nvSpPr>
        <p:spPr>
          <a:xfrm>
            <a:off x="767408" y="1769040"/>
            <a:ext cx="10945200" cy="49896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15000"/>
              </a:lnSpc>
              <a:spcBef>
                <a:spcPts val="0"/>
              </a:spcBef>
              <a:spcAft>
                <a:spcPts val="0"/>
              </a:spcAft>
              <a:buSzPts val="1080"/>
              <a:buFont typeface="Noto Sans Symbols"/>
              <a:buChar char="●"/>
            </a:pPr>
            <a:r>
              <a:rPr lang="en-US" sz="2400">
                <a:latin typeface="Arial"/>
                <a:ea typeface="Arial"/>
                <a:cs typeface="Arial"/>
                <a:sym typeface="Arial"/>
              </a:rPr>
              <a:t>Fungsi : prosedur yang memberikan (mengembalikan) nilai</a:t>
            </a:r>
            <a:endParaRPr sz="2400">
              <a:latin typeface="Arial"/>
              <a:ea typeface="Arial"/>
              <a:cs typeface="Arial"/>
              <a:sym typeface="Arial"/>
            </a:endParaRPr>
          </a:p>
          <a:p>
            <a:pPr indent="-342900" lvl="0" marL="342900" rtl="0" algn="l">
              <a:lnSpc>
                <a:spcPct val="115000"/>
              </a:lnSpc>
              <a:spcBef>
                <a:spcPts val="480"/>
              </a:spcBef>
              <a:spcAft>
                <a:spcPts val="0"/>
              </a:spcAft>
              <a:buSzPts val="1080"/>
              <a:buFont typeface="Noto Sans Symbols"/>
              <a:buChar char="●"/>
            </a:pPr>
            <a:r>
              <a:rPr lang="en-US" sz="2400">
                <a:latin typeface="Arial"/>
                <a:ea typeface="Arial"/>
                <a:cs typeface="Arial"/>
                <a:sym typeface="Arial"/>
              </a:rPr>
              <a:t>Contoh:</a:t>
            </a:r>
            <a:endParaRPr/>
          </a:p>
          <a:p>
            <a:pPr indent="0" lvl="2" marL="800100" rtl="0" algn="l">
              <a:lnSpc>
                <a:spcPct val="115000"/>
              </a:lnSpc>
              <a:spcBef>
                <a:spcPts val="400"/>
              </a:spcBef>
              <a:spcAft>
                <a:spcPts val="0"/>
              </a:spcAft>
              <a:buSzPts val="2000"/>
              <a:buNone/>
            </a:pPr>
            <a:r>
              <a:t/>
            </a:r>
            <a:endParaRPr sz="2000">
              <a:latin typeface="Verdana"/>
              <a:ea typeface="Verdana"/>
              <a:cs typeface="Verdana"/>
              <a:sym typeface="Verdana"/>
            </a:endParaRPr>
          </a:p>
          <a:p>
            <a:pPr indent="0" lvl="2" marL="800100" rtl="0" algn="l">
              <a:lnSpc>
                <a:spcPct val="115000"/>
              </a:lnSpc>
              <a:spcBef>
                <a:spcPts val="480"/>
              </a:spcBef>
              <a:spcAft>
                <a:spcPts val="0"/>
              </a:spcAft>
              <a:buSzPts val="2400"/>
              <a:buNone/>
            </a:pPr>
            <a:r>
              <a:rPr lang="en-US" sz="2400">
                <a:latin typeface="Courier New"/>
                <a:ea typeface="Courier New"/>
                <a:cs typeface="Courier New"/>
                <a:sym typeface="Courier New"/>
              </a:rPr>
              <a:t>&lt;?php</a:t>
            </a:r>
            <a:endParaRPr sz="2400">
              <a:latin typeface="Courier New"/>
              <a:ea typeface="Courier New"/>
              <a:cs typeface="Courier New"/>
              <a:sym typeface="Courier New"/>
            </a:endParaRPr>
          </a:p>
          <a:p>
            <a:pPr indent="0" lvl="3" marL="1257300" rtl="0" algn="l">
              <a:lnSpc>
                <a:spcPct val="115000"/>
              </a:lnSpc>
              <a:spcBef>
                <a:spcPts val="480"/>
              </a:spcBef>
              <a:spcAft>
                <a:spcPts val="0"/>
              </a:spcAft>
              <a:buSzPts val="2400"/>
              <a:buNone/>
            </a:pPr>
            <a:r>
              <a:rPr lang="en-US" sz="2400">
                <a:latin typeface="Courier New"/>
                <a:ea typeface="Courier New"/>
                <a:cs typeface="Courier New"/>
                <a:sym typeface="Courier New"/>
              </a:rPr>
              <a:t>function perkalian</a:t>
            </a:r>
            <a:r>
              <a:rPr lang="en-US" sz="2400">
                <a:solidFill>
                  <a:srgbClr val="006E28"/>
                </a:solidFill>
                <a:latin typeface="Courier New"/>
                <a:ea typeface="Courier New"/>
                <a:cs typeface="Courier New"/>
                <a:sym typeface="Courier New"/>
              </a:rPr>
              <a:t>(</a:t>
            </a:r>
            <a:r>
              <a:rPr lang="en-US" sz="2400">
                <a:solidFill>
                  <a:srgbClr val="5555FF"/>
                </a:solidFill>
                <a:latin typeface="Courier New"/>
                <a:ea typeface="Courier New"/>
                <a:cs typeface="Courier New"/>
                <a:sym typeface="Courier New"/>
              </a:rPr>
              <a:t>$bil_1</a:t>
            </a:r>
            <a:r>
              <a:rPr lang="en-US" sz="2400">
                <a:solidFill>
                  <a:srgbClr val="006E28"/>
                </a:solidFill>
                <a:latin typeface="Courier New"/>
                <a:ea typeface="Courier New"/>
                <a:cs typeface="Courier New"/>
                <a:sym typeface="Courier New"/>
              </a:rPr>
              <a:t>,</a:t>
            </a:r>
            <a:r>
              <a:rPr lang="en-US" sz="2400">
                <a:latin typeface="Courier New"/>
                <a:ea typeface="Courier New"/>
                <a:cs typeface="Courier New"/>
                <a:sym typeface="Courier New"/>
              </a:rPr>
              <a:t> </a:t>
            </a:r>
            <a:r>
              <a:rPr lang="en-US" sz="2400">
                <a:solidFill>
                  <a:srgbClr val="5555FF"/>
                </a:solidFill>
                <a:latin typeface="Courier New"/>
                <a:ea typeface="Courier New"/>
                <a:cs typeface="Courier New"/>
                <a:sym typeface="Courier New"/>
              </a:rPr>
              <a:t>$bil_2</a:t>
            </a:r>
            <a:r>
              <a:rPr lang="en-US" sz="2400">
                <a:solidFill>
                  <a:srgbClr val="006E28"/>
                </a:solidFill>
                <a:latin typeface="Courier New"/>
                <a:ea typeface="Courier New"/>
                <a:cs typeface="Courier New"/>
                <a:sym typeface="Courier New"/>
              </a:rPr>
              <a:t>)</a:t>
            </a:r>
            <a:r>
              <a:rPr lang="en-US" sz="2400">
                <a:latin typeface="Courier New"/>
                <a:ea typeface="Courier New"/>
                <a:cs typeface="Courier New"/>
                <a:sym typeface="Courier New"/>
              </a:rPr>
              <a:t>{</a:t>
            </a:r>
            <a:endParaRPr/>
          </a:p>
          <a:p>
            <a:pPr indent="0" lvl="3" marL="1257300" rtl="0" algn="l">
              <a:lnSpc>
                <a:spcPct val="115000"/>
              </a:lnSpc>
              <a:spcBef>
                <a:spcPts val="480"/>
              </a:spcBef>
              <a:spcAft>
                <a:spcPts val="0"/>
              </a:spcAft>
              <a:buSzPts val="2400"/>
              <a:buNone/>
            </a:pPr>
            <a:r>
              <a:rPr lang="en-US" sz="2400">
                <a:latin typeface="Courier New"/>
                <a:ea typeface="Courier New"/>
                <a:cs typeface="Courier New"/>
                <a:sym typeface="Courier New"/>
              </a:rPr>
              <a:t>   </a:t>
            </a:r>
            <a:r>
              <a:rPr lang="en-US" sz="2400">
                <a:solidFill>
                  <a:srgbClr val="5555FF"/>
                </a:solidFill>
                <a:latin typeface="Courier New"/>
                <a:ea typeface="Courier New"/>
                <a:cs typeface="Courier New"/>
                <a:sym typeface="Courier New"/>
              </a:rPr>
              <a:t>$hasil</a:t>
            </a:r>
            <a:r>
              <a:rPr lang="en-US" sz="2400">
                <a:latin typeface="Courier New"/>
                <a:ea typeface="Courier New"/>
                <a:cs typeface="Courier New"/>
                <a:sym typeface="Courier New"/>
              </a:rPr>
              <a:t> = </a:t>
            </a:r>
            <a:r>
              <a:rPr lang="en-US" sz="2400">
                <a:solidFill>
                  <a:srgbClr val="5555FF"/>
                </a:solidFill>
                <a:latin typeface="Courier New"/>
                <a:ea typeface="Courier New"/>
                <a:cs typeface="Courier New"/>
                <a:sym typeface="Courier New"/>
              </a:rPr>
              <a:t>$bil_1</a:t>
            </a:r>
            <a:r>
              <a:rPr lang="en-US" sz="2400">
                <a:latin typeface="Courier New"/>
                <a:ea typeface="Courier New"/>
                <a:cs typeface="Courier New"/>
                <a:sym typeface="Courier New"/>
              </a:rPr>
              <a:t> * </a:t>
            </a:r>
            <a:r>
              <a:rPr lang="en-US" sz="2400">
                <a:solidFill>
                  <a:srgbClr val="5555FF"/>
                </a:solidFill>
                <a:latin typeface="Courier New"/>
                <a:ea typeface="Courier New"/>
                <a:cs typeface="Courier New"/>
                <a:sym typeface="Courier New"/>
              </a:rPr>
              <a:t>$bil_2</a:t>
            </a:r>
            <a:r>
              <a:rPr lang="en-US" sz="2400">
                <a:solidFill>
                  <a:srgbClr val="006E28"/>
                </a:solidFill>
                <a:latin typeface="Courier New"/>
                <a:ea typeface="Courier New"/>
                <a:cs typeface="Courier New"/>
                <a:sym typeface="Courier New"/>
              </a:rPr>
              <a:t>;</a:t>
            </a:r>
            <a:endParaRPr/>
          </a:p>
          <a:p>
            <a:pPr indent="0" lvl="3" marL="1257300" rtl="0" algn="l">
              <a:lnSpc>
                <a:spcPct val="115000"/>
              </a:lnSpc>
              <a:spcBef>
                <a:spcPts val="480"/>
              </a:spcBef>
              <a:spcAft>
                <a:spcPts val="0"/>
              </a:spcAft>
              <a:buSzPts val="2400"/>
              <a:buNone/>
            </a:pPr>
            <a:r>
              <a:rPr lang="en-US" sz="2400">
                <a:latin typeface="Courier New"/>
                <a:ea typeface="Courier New"/>
                <a:cs typeface="Courier New"/>
                <a:sym typeface="Courier New"/>
              </a:rPr>
              <a:t>   </a:t>
            </a:r>
            <a:r>
              <a:rPr lang="en-US" sz="2400">
                <a:solidFill>
                  <a:srgbClr val="A1A100"/>
                </a:solidFill>
                <a:latin typeface="Courier New"/>
                <a:ea typeface="Courier New"/>
                <a:cs typeface="Courier New"/>
                <a:sym typeface="Courier New"/>
              </a:rPr>
              <a:t>return</a:t>
            </a:r>
            <a:r>
              <a:rPr lang="en-US" sz="2400">
                <a:latin typeface="Courier New"/>
                <a:ea typeface="Courier New"/>
                <a:cs typeface="Courier New"/>
                <a:sym typeface="Courier New"/>
              </a:rPr>
              <a:t> </a:t>
            </a:r>
            <a:r>
              <a:rPr lang="en-US" sz="2400">
                <a:solidFill>
                  <a:srgbClr val="5555FF"/>
                </a:solidFill>
                <a:latin typeface="Courier New"/>
                <a:ea typeface="Courier New"/>
                <a:cs typeface="Courier New"/>
                <a:sym typeface="Courier New"/>
              </a:rPr>
              <a:t>$hasil</a:t>
            </a:r>
            <a:r>
              <a:rPr lang="en-US" sz="2400">
                <a:solidFill>
                  <a:srgbClr val="006E28"/>
                </a:solidFill>
                <a:latin typeface="Courier New"/>
                <a:ea typeface="Courier New"/>
                <a:cs typeface="Courier New"/>
                <a:sym typeface="Courier New"/>
              </a:rPr>
              <a:t>;</a:t>
            </a:r>
            <a:endParaRPr/>
          </a:p>
          <a:p>
            <a:pPr indent="0" lvl="3" marL="1257300" rtl="0" algn="l">
              <a:lnSpc>
                <a:spcPct val="115000"/>
              </a:lnSpc>
              <a:spcBef>
                <a:spcPts val="480"/>
              </a:spcBef>
              <a:spcAft>
                <a:spcPts val="0"/>
              </a:spcAft>
              <a:buSzPts val="2400"/>
              <a:buNone/>
            </a:pPr>
            <a:r>
              <a:rPr lang="en-US" sz="2400">
                <a:latin typeface="Courier New"/>
                <a:ea typeface="Courier New"/>
                <a:cs typeface="Courier New"/>
                <a:sym typeface="Courier New"/>
              </a:rPr>
              <a:t>}</a:t>
            </a:r>
            <a:endParaRPr/>
          </a:p>
          <a:p>
            <a:pPr indent="0" lvl="3" marL="1257300" rtl="0" algn="l">
              <a:lnSpc>
                <a:spcPct val="115000"/>
              </a:lnSpc>
              <a:spcBef>
                <a:spcPts val="480"/>
              </a:spcBef>
              <a:spcAft>
                <a:spcPts val="0"/>
              </a:spcAft>
              <a:buSzPts val="2400"/>
              <a:buNone/>
            </a:pPr>
            <a:r>
              <a:rPr lang="en-US" sz="2400">
                <a:solidFill>
                  <a:srgbClr val="52188B"/>
                </a:solidFill>
                <a:latin typeface="Courier New"/>
                <a:ea typeface="Courier New"/>
                <a:cs typeface="Courier New"/>
                <a:sym typeface="Courier New"/>
              </a:rPr>
              <a:t>echo</a:t>
            </a:r>
            <a:r>
              <a:rPr lang="en-US" sz="2400">
                <a:latin typeface="Courier New"/>
                <a:ea typeface="Courier New"/>
                <a:cs typeface="Courier New"/>
                <a:sym typeface="Courier New"/>
              </a:rPr>
              <a:t> </a:t>
            </a:r>
            <a:r>
              <a:rPr lang="en-US" sz="2400">
                <a:solidFill>
                  <a:srgbClr val="BF0303"/>
                </a:solidFill>
                <a:latin typeface="Courier New"/>
                <a:ea typeface="Courier New"/>
                <a:cs typeface="Courier New"/>
                <a:sym typeface="Courier New"/>
              </a:rPr>
              <a:t>"5 x 10 = "</a:t>
            </a:r>
            <a:r>
              <a:rPr lang="en-US" sz="2400">
                <a:latin typeface="Courier New"/>
                <a:ea typeface="Courier New"/>
                <a:cs typeface="Courier New"/>
                <a:sym typeface="Courier New"/>
              </a:rPr>
              <a:t>.perkalian</a:t>
            </a:r>
            <a:r>
              <a:rPr lang="en-US" sz="2400">
                <a:solidFill>
                  <a:srgbClr val="006E28"/>
                </a:solidFill>
                <a:latin typeface="Courier New"/>
                <a:ea typeface="Courier New"/>
                <a:cs typeface="Courier New"/>
                <a:sym typeface="Courier New"/>
              </a:rPr>
              <a:t>(</a:t>
            </a:r>
            <a:r>
              <a:rPr lang="en-US" sz="2400">
                <a:solidFill>
                  <a:srgbClr val="B08000"/>
                </a:solidFill>
                <a:latin typeface="Courier New"/>
                <a:ea typeface="Courier New"/>
                <a:cs typeface="Courier New"/>
                <a:sym typeface="Courier New"/>
              </a:rPr>
              <a:t>5</a:t>
            </a:r>
            <a:r>
              <a:rPr lang="en-US" sz="2400">
                <a:solidFill>
                  <a:srgbClr val="006E28"/>
                </a:solidFill>
                <a:latin typeface="Courier New"/>
                <a:ea typeface="Courier New"/>
                <a:cs typeface="Courier New"/>
                <a:sym typeface="Courier New"/>
              </a:rPr>
              <a:t>,</a:t>
            </a:r>
            <a:r>
              <a:rPr lang="en-US" sz="2400">
                <a:latin typeface="Courier New"/>
                <a:ea typeface="Courier New"/>
                <a:cs typeface="Courier New"/>
                <a:sym typeface="Courier New"/>
              </a:rPr>
              <a:t> </a:t>
            </a:r>
            <a:r>
              <a:rPr lang="en-US" sz="2400">
                <a:solidFill>
                  <a:srgbClr val="B08000"/>
                </a:solidFill>
                <a:latin typeface="Courier New"/>
                <a:ea typeface="Courier New"/>
                <a:cs typeface="Courier New"/>
                <a:sym typeface="Courier New"/>
              </a:rPr>
              <a:t>10</a:t>
            </a:r>
            <a:r>
              <a:rPr lang="en-US" sz="2400">
                <a:solidFill>
                  <a:srgbClr val="006E28"/>
                </a:solidFill>
                <a:latin typeface="Courier New"/>
                <a:ea typeface="Courier New"/>
                <a:cs typeface="Courier New"/>
                <a:sym typeface="Courier New"/>
              </a:rPr>
              <a:t>);</a:t>
            </a:r>
            <a:endParaRPr/>
          </a:p>
          <a:p>
            <a:pPr indent="0" lvl="2" marL="800100" rtl="0" algn="l">
              <a:lnSpc>
                <a:spcPct val="115000"/>
              </a:lnSpc>
              <a:spcBef>
                <a:spcPts val="480"/>
              </a:spcBef>
              <a:spcAft>
                <a:spcPts val="0"/>
              </a:spcAft>
              <a:buSzPts val="2400"/>
              <a:buNone/>
            </a:pPr>
            <a:r>
              <a:rPr lang="en-US" sz="2400">
                <a:latin typeface="Courier New"/>
                <a:ea typeface="Courier New"/>
                <a:cs typeface="Courier New"/>
                <a:sym typeface="Courier New"/>
              </a:rPr>
              <a:t>?&gt;</a:t>
            </a:r>
            <a:endParaRPr/>
          </a:p>
          <a:p>
            <a:pPr indent="0" lvl="0" marL="0" rtl="0" algn="l">
              <a:lnSpc>
                <a:spcPct val="115000"/>
              </a:lnSpc>
              <a:spcBef>
                <a:spcPts val="480"/>
              </a:spcBef>
              <a:spcAft>
                <a:spcPts val="0"/>
              </a:spcAft>
              <a:buSzPts val="1080"/>
              <a:buNone/>
            </a:pPr>
            <a:r>
              <a:t/>
            </a:r>
            <a:endParaRPr sz="2400"/>
          </a:p>
          <a:p>
            <a:pPr indent="0" lvl="0" marL="0" rtl="0" algn="l">
              <a:lnSpc>
                <a:spcPct val="115000"/>
              </a:lnSpc>
              <a:spcBef>
                <a:spcPts val="480"/>
              </a:spcBef>
              <a:spcAft>
                <a:spcPts val="0"/>
              </a:spcAft>
              <a:buSzPts val="1080"/>
              <a:buNone/>
            </a:pPr>
            <a:r>
              <a:t/>
            </a:r>
            <a:endParaRPr sz="2400"/>
          </a:p>
        </p:txBody>
      </p:sp>
      <p:pic>
        <p:nvPicPr>
          <p:cNvPr id="739" name="Google Shape;739;p5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descr="Hasil gambar untuk logo elnusa" id="745" name="Google Shape;745;p5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58"/>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3.2 Program dengan menggunakan fungsi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pic>
        <p:nvPicPr>
          <p:cNvPr id="747" name="Google Shape;747;p58"/>
          <p:cNvPicPr preferRelativeResize="0"/>
          <p:nvPr/>
        </p:nvPicPr>
        <p:blipFill rotWithShape="1">
          <a:blip r:embed="rId3">
            <a:alphaModFix/>
          </a:blip>
          <a:srcRect b="0" l="0" r="0" t="0"/>
          <a:stretch/>
        </p:blipFill>
        <p:spPr>
          <a:xfrm>
            <a:off x="155575" y="1556792"/>
            <a:ext cx="5839640" cy="2876951"/>
          </a:xfrm>
          <a:prstGeom prst="rect">
            <a:avLst/>
          </a:prstGeom>
          <a:noFill/>
          <a:ln>
            <a:noFill/>
          </a:ln>
        </p:spPr>
      </p:pic>
      <p:pic>
        <p:nvPicPr>
          <p:cNvPr id="748" name="Google Shape;748;p58"/>
          <p:cNvPicPr preferRelativeResize="0"/>
          <p:nvPr/>
        </p:nvPicPr>
        <p:blipFill rotWithShape="1">
          <a:blip r:embed="rId4">
            <a:alphaModFix/>
          </a:blip>
          <a:srcRect b="0" l="0" r="0" t="0"/>
          <a:stretch/>
        </p:blipFill>
        <p:spPr>
          <a:xfrm>
            <a:off x="6141963" y="1556792"/>
            <a:ext cx="5858693" cy="2896004"/>
          </a:xfrm>
          <a:prstGeom prst="rect">
            <a:avLst/>
          </a:prstGeom>
          <a:noFill/>
          <a:ln>
            <a:noFill/>
          </a:ln>
        </p:spPr>
      </p:pic>
      <p:sp>
        <p:nvSpPr>
          <p:cNvPr id="749" name="Google Shape;749;p58"/>
          <p:cNvSpPr txBox="1"/>
          <p:nvPr/>
        </p:nvSpPr>
        <p:spPr>
          <a:xfrm>
            <a:off x="134410" y="4711211"/>
            <a:ext cx="11794200" cy="1569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Dalam contoh di atas, kita mendefinisikan sebuah fungsi bernama sapaan yang menerima satu parameter ($nama di PHP dan nama di JavaScript) dan mengembalikan pesan sapaan. Kemudian, kita memanggil fungsi tersebut dengan memberikan argumen ("John") dan menampilkan hasilnya</a:t>
            </a:r>
            <a:endParaRPr b="0" i="0" sz="2400" u="none" cap="none" strike="noStrike">
              <a:solidFill>
                <a:schemeClr val="dk1"/>
              </a:solidFill>
              <a:latin typeface="Arial"/>
              <a:ea typeface="Arial"/>
              <a:cs typeface="Arial"/>
              <a:sym typeface="Arial"/>
            </a:endParaRPr>
          </a:p>
        </p:txBody>
      </p:sp>
      <p:pic>
        <p:nvPicPr>
          <p:cNvPr id="750" name="Google Shape;750;p58"/>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5"/>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Variabel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224" name="Google Shape;224;p5"/>
          <p:cNvSpPr txBox="1"/>
          <p:nvPr/>
        </p:nvSpPr>
        <p:spPr>
          <a:xfrm>
            <a:off x="695400" y="1245841"/>
            <a:ext cx="11108100" cy="629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2060"/>
              </a:buClr>
              <a:buSzPts val="2000"/>
              <a:buFont typeface="Noto Sans Symbols"/>
              <a:buNone/>
            </a:pPr>
            <a:r>
              <a:rPr b="1" i="0" lang="en-US" sz="2000" u="none" cap="none" strike="noStrike">
                <a:solidFill>
                  <a:srgbClr val="002060"/>
                </a:solidFill>
                <a:latin typeface="Verdana"/>
                <a:ea typeface="Verdana"/>
                <a:cs typeface="Verdana"/>
                <a:sym typeface="Verdana"/>
              </a:rPr>
              <a:t>Contoh penulisan Variabel</a:t>
            </a:r>
            <a:endParaRPr b="1" i="0" sz="2000" u="none" cap="none" strike="noStrike">
              <a:solidFill>
                <a:srgbClr val="002060"/>
              </a:solidFill>
              <a:latin typeface="Verdana"/>
              <a:ea typeface="Verdana"/>
              <a:cs typeface="Verdana"/>
              <a:sym typeface="Verdana"/>
            </a:endParaRPr>
          </a:p>
        </p:txBody>
      </p:sp>
      <p:sp>
        <p:nvSpPr>
          <p:cNvPr id="225" name="Google Shape;225;p5"/>
          <p:cNvSpPr/>
          <p:nvPr/>
        </p:nvSpPr>
        <p:spPr>
          <a:xfrm>
            <a:off x="4488531" y="1875477"/>
            <a:ext cx="3108600" cy="2246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&lt;?php</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$nama;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$Umur;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$tinggi_cm;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$Status_menikah;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226" name="Google Shape;226;p5"/>
          <p:cNvSpPr txBox="1"/>
          <p:nvPr/>
        </p:nvSpPr>
        <p:spPr>
          <a:xfrm>
            <a:off x="623392" y="3854320"/>
            <a:ext cx="11108100" cy="629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2060"/>
              </a:buClr>
              <a:buSzPts val="2000"/>
              <a:buFont typeface="Noto Sans Symbols"/>
              <a:buNone/>
            </a:pPr>
            <a:r>
              <a:rPr b="1" i="0" lang="en-US" sz="2000" u="none" cap="none" strike="noStrike">
                <a:solidFill>
                  <a:srgbClr val="FF0000"/>
                </a:solidFill>
                <a:latin typeface="Verdana"/>
                <a:ea typeface="Verdana"/>
                <a:cs typeface="Verdana"/>
                <a:sym typeface="Verdana"/>
              </a:rPr>
              <a:t>Contoh penulisan yang salah</a:t>
            </a:r>
            <a:endParaRPr b="1" i="0" sz="2000" u="none" cap="none" strike="noStrike">
              <a:solidFill>
                <a:srgbClr val="FF0000"/>
              </a:solidFill>
              <a:latin typeface="Verdana"/>
              <a:ea typeface="Verdana"/>
              <a:cs typeface="Verdana"/>
              <a:sym typeface="Verdana"/>
            </a:endParaRPr>
          </a:p>
        </p:txBody>
      </p:sp>
      <p:sp>
        <p:nvSpPr>
          <p:cNvPr id="227" name="Google Shape;227;p5"/>
          <p:cNvSpPr/>
          <p:nvPr/>
        </p:nvSpPr>
        <p:spPr>
          <a:xfrm>
            <a:off x="4844416" y="4348376"/>
            <a:ext cx="7116600" cy="2554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&lt;?php</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$4ever; //variabel tidak boleh diawali dengan angka</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$_salah satu; //varibel tidak boleh mengandung spasi</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   $nama*^; //variabel tidak boleh mengandung karakter khusus: * dan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pic>
        <p:nvPicPr>
          <p:cNvPr id="228" name="Google Shape;228;p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59"/>
          <p:cNvSpPr txBox="1"/>
          <p:nvPr/>
        </p:nvSpPr>
        <p:spPr>
          <a:xfrm>
            <a:off x="767408" y="1340768"/>
            <a:ext cx="10441200" cy="5262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Buatlah program menggunakan </a:t>
            </a:r>
            <a:r>
              <a:rPr b="1" i="0" lang="en-US" sz="2400" u="none" cap="none" strike="noStrike">
                <a:solidFill>
                  <a:schemeClr val="dk1"/>
                </a:solidFill>
                <a:latin typeface="Arial"/>
                <a:ea typeface="Arial"/>
                <a:cs typeface="Arial"/>
                <a:sym typeface="Arial"/>
              </a:rPr>
              <a:t>Procedure</a:t>
            </a:r>
            <a:r>
              <a:rPr b="0" i="0" lang="en-US" sz="2400" u="none" cap="none" strike="noStrike">
                <a:solidFill>
                  <a:schemeClr val="dk1"/>
                </a:solidFill>
                <a:latin typeface="Arial"/>
                <a:ea typeface="Arial"/>
                <a:cs typeface="Arial"/>
                <a:sym typeface="Arial"/>
              </a:rPr>
              <a:t> dan </a:t>
            </a:r>
            <a:r>
              <a:rPr b="1" i="0" lang="en-US" sz="2400" u="none" cap="none" strike="noStrike">
                <a:solidFill>
                  <a:schemeClr val="dk1"/>
                </a:solidFill>
                <a:latin typeface="Arial"/>
                <a:ea typeface="Arial"/>
                <a:cs typeface="Arial"/>
                <a:sym typeface="Arial"/>
              </a:rPr>
              <a:t>Fuction</a:t>
            </a:r>
            <a:r>
              <a:rPr b="0" i="0" lang="en-US" sz="2400" u="none" cap="none" strike="noStrike">
                <a:solidFill>
                  <a:schemeClr val="dk1"/>
                </a:solidFill>
                <a:latin typeface="Arial"/>
                <a:ea typeface="Arial"/>
                <a:cs typeface="Arial"/>
                <a:sym typeface="Arial"/>
              </a:rPr>
              <a:t> untuk menghitung diskon </a:t>
            </a:r>
            <a:r>
              <a:rPr b="1" i="0" lang="en-US" sz="2400" u="none" cap="none" strike="noStrike">
                <a:solidFill>
                  <a:schemeClr val="dk1"/>
                </a:solidFill>
                <a:latin typeface="Arial"/>
                <a:ea typeface="Arial"/>
                <a:cs typeface="Arial"/>
                <a:sym typeface="Arial"/>
              </a:rPr>
              <a:t>hitungDiskon()</a:t>
            </a:r>
            <a:r>
              <a:rPr b="0" i="0" lang="en-US" sz="2400" u="none" cap="none" strike="noStrike">
                <a:solidFill>
                  <a:schemeClr val="dk1"/>
                </a:solidFill>
                <a:latin typeface="Arial"/>
                <a:ea typeface="Arial"/>
                <a:cs typeface="Arial"/>
                <a:sym typeface="Arial"/>
              </a:rPr>
              <a:t> yang menerima parameter total belanja. Prosesnya adalah sebagai berikut:</a:t>
            </a:r>
            <a:endParaRPr b="0" i="0" sz="1400" u="none" cap="none" strike="noStrike">
              <a:solidFill>
                <a:srgbClr val="000000"/>
              </a:solidFill>
              <a:latin typeface="Arial"/>
              <a:ea typeface="Arial"/>
              <a:cs typeface="Arial"/>
              <a:sym typeface="Arial"/>
            </a:endParaRPr>
          </a:p>
          <a:p>
            <a:pPr indent="-360362" lvl="0" marL="360362"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1.	Jika total belanja lebih dari atau sama dengan Rp. 100.000, maka diskon sebesar 10%.</a:t>
            </a:r>
            <a:endParaRPr b="0" i="0" sz="1400" u="none" cap="none" strike="noStrike">
              <a:solidFill>
                <a:srgbClr val="000000"/>
              </a:solidFill>
              <a:latin typeface="Arial"/>
              <a:ea typeface="Arial"/>
              <a:cs typeface="Arial"/>
              <a:sym typeface="Arial"/>
            </a:endParaRPr>
          </a:p>
          <a:p>
            <a:pPr indent="-360362" lvl="0" marL="360362"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2.	Jika total belanja lebih dari atau sama dengan Rp. 50.000, tapi kurang dari Rp. 100.000, maka diskon sebesar 5%.</a:t>
            </a:r>
            <a:endParaRPr b="0" i="0" sz="1400" u="none" cap="none" strike="noStrike">
              <a:solidFill>
                <a:srgbClr val="000000"/>
              </a:solidFill>
              <a:latin typeface="Arial"/>
              <a:ea typeface="Arial"/>
              <a:cs typeface="Arial"/>
              <a:sym typeface="Arial"/>
            </a:endParaRPr>
          </a:p>
          <a:p>
            <a:pPr indent="-360362" lvl="0" marL="360362"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3.	Jika total belanja kurang dari Rp. 50.000, maka tidak ada diskon.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Setelah itu, prosedur mengembalikan nilai diskon yang kemudian digunakan untuk menghitung total yang harus dibayar.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Pada bagian akhir kode, kita memanggil prosedur tersebut dengan memberikan contoh total belanja sebesar Rp. 120.000, dan menampilkan total belanja, diskon, dan total yang harus dibayar setelah diberikan diskon.</a:t>
            </a:r>
            <a:endParaRPr b="0" i="0" sz="1400" u="none" cap="none" strike="noStrike">
              <a:solidFill>
                <a:srgbClr val="000000"/>
              </a:solidFill>
              <a:latin typeface="Arial"/>
              <a:ea typeface="Arial"/>
              <a:cs typeface="Arial"/>
              <a:sym typeface="Arial"/>
            </a:endParaRPr>
          </a:p>
        </p:txBody>
      </p:sp>
      <p:pic>
        <p:nvPicPr>
          <p:cNvPr id="756" name="Google Shape;756;p5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descr="Hasil gambar untuk logo elnusa" id="762" name="Google Shape;762;p6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3" name="Google Shape;763;p60"/>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Contoh Prosedur untuk menghitung diskon</a:t>
            </a:r>
            <a:endParaRPr b="0" i="0" sz="2400" u="none" cap="none" strike="noStrike">
              <a:solidFill>
                <a:schemeClr val="lt1"/>
              </a:solidFill>
              <a:latin typeface="Verdana"/>
              <a:ea typeface="Verdana"/>
              <a:cs typeface="Verdana"/>
              <a:sym typeface="Verdana"/>
            </a:endParaRPr>
          </a:p>
        </p:txBody>
      </p:sp>
      <p:pic>
        <p:nvPicPr>
          <p:cNvPr id="764" name="Google Shape;764;p60"/>
          <p:cNvPicPr preferRelativeResize="0"/>
          <p:nvPr/>
        </p:nvPicPr>
        <p:blipFill rotWithShape="1">
          <a:blip r:embed="rId3">
            <a:alphaModFix/>
          </a:blip>
          <a:srcRect b="0" l="0" r="0" t="0"/>
          <a:stretch/>
        </p:blipFill>
        <p:spPr>
          <a:xfrm>
            <a:off x="880952" y="1556792"/>
            <a:ext cx="9751657" cy="4896544"/>
          </a:xfrm>
          <a:prstGeom prst="rect">
            <a:avLst/>
          </a:prstGeom>
          <a:noFill/>
          <a:ln>
            <a:noFill/>
          </a:ln>
        </p:spPr>
      </p:pic>
      <p:pic>
        <p:nvPicPr>
          <p:cNvPr id="765" name="Google Shape;765;p60"/>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descr="Hasil gambar untuk logo elnusa" id="771" name="Google Shape;771;p6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2" name="Google Shape;772;p61"/>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Contoh Fungsi untuk menghitung diskon</a:t>
            </a:r>
            <a:endParaRPr b="0" i="0" sz="2400" u="none" cap="none" strike="noStrike">
              <a:solidFill>
                <a:schemeClr val="lt1"/>
              </a:solidFill>
              <a:latin typeface="Verdana"/>
              <a:ea typeface="Verdana"/>
              <a:cs typeface="Verdana"/>
              <a:sym typeface="Verdana"/>
            </a:endParaRPr>
          </a:p>
        </p:txBody>
      </p:sp>
      <p:pic>
        <p:nvPicPr>
          <p:cNvPr id="773" name="Google Shape;773;p61"/>
          <p:cNvPicPr preferRelativeResize="0"/>
          <p:nvPr/>
        </p:nvPicPr>
        <p:blipFill rotWithShape="1">
          <a:blip r:embed="rId3">
            <a:alphaModFix/>
          </a:blip>
          <a:srcRect b="0" l="0" r="0" t="0"/>
          <a:stretch/>
        </p:blipFill>
        <p:spPr>
          <a:xfrm>
            <a:off x="767408" y="1484784"/>
            <a:ext cx="9217023" cy="4924350"/>
          </a:xfrm>
          <a:prstGeom prst="rect">
            <a:avLst/>
          </a:prstGeom>
          <a:noFill/>
          <a:ln>
            <a:noFill/>
          </a:ln>
        </p:spPr>
      </p:pic>
      <p:pic>
        <p:nvPicPr>
          <p:cNvPr id="774" name="Google Shape;774;p61"/>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descr="Hasil gambar untuk logo elnusa" id="780" name="Google Shape;780;p6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1" name="Google Shape;781;p62"/>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Parameter Fungsi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782" name="Google Shape;782;p62"/>
          <p:cNvSpPr txBox="1"/>
          <p:nvPr>
            <p:ph idx="4294967295" type="body"/>
          </p:nvPr>
        </p:nvSpPr>
        <p:spPr>
          <a:xfrm>
            <a:off x="767408" y="1769040"/>
            <a:ext cx="10945200" cy="49896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15000"/>
              </a:lnSpc>
              <a:spcBef>
                <a:spcPts val="0"/>
              </a:spcBef>
              <a:spcAft>
                <a:spcPts val="0"/>
              </a:spcAft>
              <a:buSzPts val="1260"/>
              <a:buFont typeface="Noto Sans Symbols"/>
              <a:buChar char="●"/>
            </a:pPr>
            <a:r>
              <a:rPr lang="en-US">
                <a:latin typeface="Arial"/>
                <a:ea typeface="Arial"/>
                <a:cs typeface="Arial"/>
                <a:sym typeface="Arial"/>
              </a:rPr>
              <a:t>Passing Variable By Value</a:t>
            </a:r>
            <a:endParaRPr/>
          </a:p>
          <a:p>
            <a:pPr indent="0" lvl="1" marL="400050" rtl="0" algn="just">
              <a:lnSpc>
                <a:spcPct val="115000"/>
              </a:lnSpc>
              <a:spcBef>
                <a:spcPts val="480"/>
              </a:spcBef>
              <a:spcAft>
                <a:spcPts val="0"/>
              </a:spcAft>
              <a:buSzPts val="1080"/>
              <a:buNone/>
            </a:pPr>
            <a:r>
              <a:rPr lang="en-US">
                <a:latin typeface="Arial"/>
                <a:ea typeface="Arial"/>
                <a:cs typeface="Arial"/>
                <a:sym typeface="Arial"/>
              </a:rPr>
              <a:t>Yaitu teknik memasukkan paramater ke dalam sebuah fungsi dengan cara membuat copy dari variabel asli, sehingga variabel asli tidak terpengaruh.</a:t>
            </a:r>
            <a:endParaRPr/>
          </a:p>
          <a:p>
            <a:pPr indent="0" lvl="1" marL="400050" rtl="0" algn="just">
              <a:lnSpc>
                <a:spcPct val="115000"/>
              </a:lnSpc>
              <a:spcBef>
                <a:spcPts val="480"/>
              </a:spcBef>
              <a:spcAft>
                <a:spcPts val="0"/>
              </a:spcAft>
              <a:buSzPts val="1080"/>
              <a:buNone/>
            </a:pPr>
            <a:r>
              <a:t/>
            </a:r>
            <a:endParaRPr>
              <a:latin typeface="Arial"/>
              <a:ea typeface="Arial"/>
              <a:cs typeface="Arial"/>
              <a:sym typeface="Arial"/>
            </a:endParaRPr>
          </a:p>
          <a:p>
            <a:pPr indent="-342900" lvl="0" marL="342900" rtl="0" algn="just">
              <a:lnSpc>
                <a:spcPct val="115000"/>
              </a:lnSpc>
              <a:spcBef>
                <a:spcPts val="560"/>
              </a:spcBef>
              <a:spcAft>
                <a:spcPts val="0"/>
              </a:spcAft>
              <a:buSzPts val="1260"/>
              <a:buFont typeface="Noto Sans Symbols"/>
              <a:buChar char="●"/>
            </a:pPr>
            <a:r>
              <a:rPr lang="en-US">
                <a:latin typeface="Arial"/>
                <a:ea typeface="Arial"/>
                <a:cs typeface="Arial"/>
                <a:sym typeface="Arial"/>
              </a:rPr>
              <a:t>Passing Variable By Reference</a:t>
            </a:r>
            <a:endParaRPr/>
          </a:p>
          <a:p>
            <a:pPr indent="0" lvl="1" marL="400050" rtl="0" algn="just">
              <a:lnSpc>
                <a:spcPct val="115000"/>
              </a:lnSpc>
              <a:spcBef>
                <a:spcPts val="560"/>
              </a:spcBef>
              <a:spcAft>
                <a:spcPts val="0"/>
              </a:spcAft>
              <a:buSzPts val="1080"/>
              <a:buNone/>
            </a:pPr>
            <a:r>
              <a:rPr lang="en-US">
                <a:latin typeface="Arial"/>
                <a:ea typeface="Arial"/>
                <a:cs typeface="Arial"/>
                <a:sym typeface="Arial"/>
              </a:rPr>
              <a:t>Memungkinkan kita untuk melakukan manipulasi terhadap variabel yang menjadi parameter melalui s</a:t>
            </a:r>
            <a:r>
              <a:rPr lang="en-US"/>
              <a:t>ebuah fungsi.</a:t>
            </a:r>
            <a:endParaRPr/>
          </a:p>
          <a:p>
            <a:pPr indent="0" lvl="1" marL="400050" rtl="0" algn="just">
              <a:lnSpc>
                <a:spcPct val="115000"/>
              </a:lnSpc>
              <a:spcBef>
                <a:spcPts val="480"/>
              </a:spcBef>
              <a:spcAft>
                <a:spcPts val="0"/>
              </a:spcAft>
              <a:buSzPts val="1080"/>
              <a:buNone/>
            </a:pPr>
            <a:r>
              <a:t/>
            </a:r>
            <a:endParaRPr>
              <a:latin typeface="Arial"/>
              <a:ea typeface="Arial"/>
              <a:cs typeface="Arial"/>
              <a:sym typeface="Arial"/>
            </a:endParaRPr>
          </a:p>
        </p:txBody>
      </p:sp>
      <p:pic>
        <p:nvPicPr>
          <p:cNvPr id="783" name="Google Shape;783;p6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descr="Hasil gambar untuk logo elnusa" id="789" name="Google Shape;789;p6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0" name="Google Shape;790;p63"/>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Parameter Fungsi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791" name="Google Shape;791;p63"/>
          <p:cNvSpPr txBox="1"/>
          <p:nvPr>
            <p:ph idx="4294967295" type="body"/>
          </p:nvPr>
        </p:nvSpPr>
        <p:spPr>
          <a:xfrm>
            <a:off x="767408" y="1441807"/>
            <a:ext cx="4752600" cy="651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990"/>
              <a:buNone/>
            </a:pPr>
            <a:r>
              <a:rPr lang="en-US" sz="2200">
                <a:latin typeface="Arial"/>
                <a:ea typeface="Arial"/>
                <a:cs typeface="Arial"/>
                <a:sym typeface="Arial"/>
              </a:rPr>
              <a:t>Passing Variable By Value</a:t>
            </a:r>
            <a:endParaRPr/>
          </a:p>
        </p:txBody>
      </p:sp>
      <p:sp>
        <p:nvSpPr>
          <p:cNvPr id="792" name="Google Shape;792;p63"/>
          <p:cNvSpPr txBox="1"/>
          <p:nvPr>
            <p:ph idx="4294967295" type="body"/>
          </p:nvPr>
        </p:nvSpPr>
        <p:spPr>
          <a:xfrm>
            <a:off x="6552671" y="1484784"/>
            <a:ext cx="5376000" cy="651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990"/>
              <a:buNone/>
            </a:pPr>
            <a:r>
              <a:rPr lang="en-US" sz="2200">
                <a:latin typeface="Arial"/>
                <a:ea typeface="Arial"/>
                <a:cs typeface="Arial"/>
                <a:sym typeface="Arial"/>
              </a:rPr>
              <a:t>Passing Variable By </a:t>
            </a:r>
            <a:r>
              <a:rPr lang="en-US" sz="2000">
                <a:latin typeface="Arial"/>
                <a:ea typeface="Arial"/>
                <a:cs typeface="Arial"/>
                <a:sym typeface="Arial"/>
              </a:rPr>
              <a:t>Reference</a:t>
            </a:r>
            <a:endParaRPr sz="2200">
              <a:latin typeface="Arial"/>
              <a:ea typeface="Arial"/>
              <a:cs typeface="Arial"/>
              <a:sym typeface="Arial"/>
            </a:endParaRPr>
          </a:p>
        </p:txBody>
      </p:sp>
      <p:sp>
        <p:nvSpPr>
          <p:cNvPr id="793" name="Google Shape;793;p63"/>
          <p:cNvSpPr/>
          <p:nvPr/>
        </p:nvSpPr>
        <p:spPr>
          <a:xfrm>
            <a:off x="767408" y="1894760"/>
            <a:ext cx="4748700" cy="3477900"/>
          </a:xfrm>
          <a:prstGeom prst="rect">
            <a:avLst/>
          </a:prstGeom>
          <a:noFill/>
          <a:ln cap="flat" cmpd="sng" w="9525">
            <a:solidFill>
              <a:srgbClr val="692AA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&lt;?php</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function tambahSatu($value){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$value = $value + 1;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 =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tambahSatu($a);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echo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794" name="Google Shape;794;p63"/>
          <p:cNvSpPr/>
          <p:nvPr/>
        </p:nvSpPr>
        <p:spPr>
          <a:xfrm>
            <a:off x="6675911" y="1988840"/>
            <a:ext cx="5396700" cy="3170100"/>
          </a:xfrm>
          <a:prstGeom prst="rect">
            <a:avLst/>
          </a:prstGeom>
          <a:noFill/>
          <a:ln cap="flat" cmpd="sng" w="9525">
            <a:solidFill>
              <a:srgbClr val="692AA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&lt;?php</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function tambahSatu(&amp;$value){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$value = $value + 1;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$a =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tambahSatu($a);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    echo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ourier New"/>
                <a:ea typeface="Courier New"/>
                <a:cs typeface="Courier New"/>
                <a:sym typeface="Courier New"/>
              </a:rPr>
              <a:t>?&gt;</a:t>
            </a:r>
            <a:endParaRPr b="0" i="0" sz="1400" u="none" cap="none" strike="noStrike">
              <a:solidFill>
                <a:srgbClr val="000000"/>
              </a:solidFill>
              <a:latin typeface="Arial"/>
              <a:ea typeface="Arial"/>
              <a:cs typeface="Arial"/>
              <a:sym typeface="Arial"/>
            </a:endParaRPr>
          </a:p>
        </p:txBody>
      </p:sp>
      <p:sp>
        <p:nvSpPr>
          <p:cNvPr id="795" name="Google Shape;795;p63"/>
          <p:cNvSpPr/>
          <p:nvPr/>
        </p:nvSpPr>
        <p:spPr>
          <a:xfrm>
            <a:off x="665166" y="5435932"/>
            <a:ext cx="2694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796" name="Google Shape;796;p63"/>
          <p:cNvSpPr/>
          <p:nvPr/>
        </p:nvSpPr>
        <p:spPr>
          <a:xfrm>
            <a:off x="1637056" y="5445224"/>
            <a:ext cx="3089100" cy="369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797" name="Google Shape;797;p63"/>
          <p:cNvSpPr/>
          <p:nvPr/>
        </p:nvSpPr>
        <p:spPr>
          <a:xfrm>
            <a:off x="6679757" y="5471120"/>
            <a:ext cx="2694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798" name="Google Shape;798;p63"/>
          <p:cNvSpPr/>
          <p:nvPr/>
        </p:nvSpPr>
        <p:spPr>
          <a:xfrm>
            <a:off x="7829744" y="5445224"/>
            <a:ext cx="3089100" cy="369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799" name="Google Shape;799;p63"/>
          <p:cNvSpPr/>
          <p:nvPr/>
        </p:nvSpPr>
        <p:spPr>
          <a:xfrm>
            <a:off x="911424" y="6021288"/>
            <a:ext cx="10369200" cy="4617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Passing Variable By Reference </a:t>
            </a:r>
            <a:r>
              <a:rPr b="0" i="0" lang="en-US" sz="2200" u="none" cap="none" strike="noStrike">
                <a:solidFill>
                  <a:srgbClr val="000000"/>
                </a:solidFill>
                <a:latin typeface="Arial"/>
                <a:ea typeface="Arial"/>
                <a:cs typeface="Arial"/>
                <a:sym typeface="Arial"/>
              </a:rPr>
              <a:t>Merubah nilai variabel yang menjadi parameter</a:t>
            </a:r>
            <a:endParaRPr b="0" i="0" sz="1800" u="none" cap="none" strike="noStrike">
              <a:solidFill>
                <a:srgbClr val="000000"/>
              </a:solidFill>
              <a:latin typeface="Arial"/>
              <a:ea typeface="Arial"/>
              <a:cs typeface="Arial"/>
              <a:sym typeface="Arial"/>
            </a:endParaRPr>
          </a:p>
        </p:txBody>
      </p:sp>
      <p:pic>
        <p:nvPicPr>
          <p:cNvPr id="800" name="Google Shape;800;p6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descr="Hasil gambar untuk logo elnusa" id="805" name="Google Shape;805;p64"/>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6" name="Google Shape;806;p64"/>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Verdana"/>
                <a:ea typeface="Verdana"/>
                <a:cs typeface="Verdana"/>
                <a:sym typeface="Verdana"/>
              </a:rPr>
              <a:t>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807" name="Google Shape;807;p64"/>
          <p:cNvSpPr/>
          <p:nvPr/>
        </p:nvSpPr>
        <p:spPr>
          <a:xfrm>
            <a:off x="983432" y="1987116"/>
            <a:ext cx="9721200" cy="22467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PHP 5 Tutorial, diakses dari laman </a:t>
            </a:r>
            <a:r>
              <a:rPr b="0" i="0" lang="en-US" sz="2000" u="sng" cap="none" strike="noStrike">
                <a:solidFill>
                  <a:schemeClr val="dk1"/>
                </a:solidFill>
                <a:latin typeface="Courier New"/>
                <a:ea typeface="Courier New"/>
                <a:cs typeface="Courier New"/>
                <a:sym typeface="Courier New"/>
                <a:hlinkClick r:id="rId3">
                  <a:extLst>
                    <a:ext uri="{A12FA001-AC4F-418D-AE19-62706E023703}">
                      <ahyp:hlinkClr val="tx"/>
                    </a:ext>
                  </a:extLst>
                </a:hlinkClick>
              </a:rPr>
              <a:t>https://www.w3schools.com/php/</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chemeClr val="dk1"/>
                </a:solidFill>
                <a:latin typeface="Arial"/>
                <a:ea typeface="Arial"/>
                <a:cs typeface="Arial"/>
                <a:sym typeface="Arial"/>
              </a:rPr>
              <a:t>pada 26 April 2019</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Tutorial Belajar PHP Duniailkom, diakses dari laman </a:t>
            </a:r>
            <a:r>
              <a:rPr b="0" i="0" lang="en-US" sz="2000" u="sng" cap="none" strike="noStrike">
                <a:solidFill>
                  <a:schemeClr val="dk1"/>
                </a:solidFill>
                <a:latin typeface="Courier New"/>
                <a:ea typeface="Courier New"/>
                <a:cs typeface="Courier New"/>
                <a:sym typeface="Courier New"/>
                <a:hlinkClick r:id="rId4">
                  <a:extLst>
                    <a:ext uri="{A12FA001-AC4F-418D-AE19-62706E023703}">
                      <ahyp:hlinkClr val="tx"/>
                    </a:ext>
                  </a:extLst>
                </a:hlinkClick>
              </a:rPr>
              <a:t>https://www.duniailkom.com/tutorial-belajar-php-dan-index-artikel-php/</a:t>
            </a:r>
            <a:r>
              <a:rPr b="0" i="0" lang="en-US" sz="2000" u="none" cap="none" strike="noStrike">
                <a:solidFill>
                  <a:schemeClr val="dk1"/>
                </a:solidFill>
                <a:latin typeface="Courier New"/>
                <a:ea typeface="Courier New"/>
                <a:cs typeface="Courier New"/>
                <a:sym typeface="Courier New"/>
              </a:rPr>
              <a:t> </a:t>
            </a:r>
            <a:r>
              <a:rPr b="0" i="0" lang="en-US" sz="2000" u="none" cap="none" strike="noStrike">
                <a:solidFill>
                  <a:schemeClr val="dk1"/>
                </a:solidFill>
                <a:latin typeface="Arial"/>
                <a:ea typeface="Arial"/>
                <a:cs typeface="Arial"/>
                <a:sym typeface="Arial"/>
              </a:rPr>
              <a:t>, pada 27 April 2019</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Anonymous. (n.d.). </a:t>
            </a:r>
            <a:r>
              <a:rPr b="0" i="1" lang="en-US" sz="2000" u="none" cap="none" strike="noStrike">
                <a:solidFill>
                  <a:schemeClr val="dk1"/>
                </a:solidFill>
                <a:latin typeface="Arial"/>
                <a:ea typeface="Arial"/>
                <a:cs typeface="Arial"/>
                <a:sym typeface="Arial"/>
              </a:rPr>
              <a:t>MySQL Reference Manual</a:t>
            </a:r>
            <a:r>
              <a:rPr b="0" i="0" lang="en-US" sz="2000" u="none" cap="none" strike="noStrike">
                <a:solidFill>
                  <a:schemeClr val="dk1"/>
                </a:solidFill>
                <a:latin typeface="Arial"/>
                <a:ea typeface="Arial"/>
                <a:cs typeface="Arial"/>
                <a:sym typeface="Arial"/>
              </a:rPr>
              <a:t>. Retrieved from </a:t>
            </a:r>
            <a:r>
              <a:rPr b="0" i="0" lang="en-US" sz="2000" u="sng" cap="none" strike="noStrike">
                <a:solidFill>
                  <a:schemeClr val="dk1"/>
                </a:solidFill>
                <a:latin typeface="Courier New"/>
                <a:ea typeface="Courier New"/>
                <a:cs typeface="Courier New"/>
                <a:sym typeface="Courier New"/>
                <a:hlinkClick r:id="rId5">
                  <a:extLst>
                    <a:ext uri="{A12FA001-AC4F-418D-AE19-62706E023703}">
                      <ahyp:hlinkClr val="tx"/>
                    </a:ext>
                  </a:extLst>
                </a:hlinkClick>
              </a:rPr>
              <a:t>http://downloads.mysql.com/docs/</a:t>
            </a:r>
            <a:r>
              <a:rPr b="0" i="0" lang="en-US" sz="2000" u="none" cap="none" strike="noStrike">
                <a:solidFill>
                  <a:schemeClr val="dk1"/>
                </a:solidFill>
                <a:latin typeface="Courier New"/>
                <a:ea typeface="Courier New"/>
                <a:cs typeface="Courier New"/>
                <a:sym typeface="Courier New"/>
              </a:rPr>
              <a:t>. </a:t>
            </a:r>
            <a:endParaRPr b="0" i="0" sz="1400" u="none" cap="none" strike="noStrike">
              <a:solidFill>
                <a:srgbClr val="000000"/>
              </a:solidFill>
              <a:latin typeface="Arial"/>
              <a:ea typeface="Arial"/>
              <a:cs typeface="Arial"/>
              <a:sym typeface="Arial"/>
            </a:endParaRPr>
          </a:p>
        </p:txBody>
      </p:sp>
      <p:sp>
        <p:nvSpPr>
          <p:cNvPr id="808" name="Google Shape;808;p64"/>
          <p:cNvSpPr txBox="1"/>
          <p:nvPr/>
        </p:nvSpPr>
        <p:spPr>
          <a:xfrm>
            <a:off x="695400" y="1268760"/>
            <a:ext cx="108732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Referensi:</a:t>
            </a:r>
            <a:endParaRPr b="0" i="0" sz="1800" u="none" cap="none" strike="noStrike">
              <a:solidFill>
                <a:schemeClr val="dk1"/>
              </a:solidFill>
              <a:latin typeface="Arial"/>
              <a:ea typeface="Arial"/>
              <a:cs typeface="Arial"/>
              <a:sym typeface="Arial"/>
            </a:endParaRPr>
          </a:p>
        </p:txBody>
      </p:sp>
      <p:pic>
        <p:nvPicPr>
          <p:cNvPr id="809" name="Google Shape;809;p64"/>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3" name="Shape 813"/>
        <p:cNvGrpSpPr/>
        <p:nvPr/>
      </p:nvGrpSpPr>
      <p:grpSpPr>
        <a:xfrm>
          <a:off x="0" y="0"/>
          <a:ext cx="0" cy="0"/>
          <a:chOff x="0" y="0"/>
          <a:chExt cx="0" cy="0"/>
        </a:xfrm>
      </p:grpSpPr>
      <p:sp>
        <p:nvSpPr>
          <p:cNvPr id="814" name="Google Shape;814;g333fd59ddd6_0_65"/>
          <p:cNvSpPr txBox="1"/>
          <p:nvPr/>
        </p:nvSpPr>
        <p:spPr>
          <a:xfrm>
            <a:off x="1017200" y="2394600"/>
            <a:ext cx="5649000" cy="1034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Poppins SemiBold"/>
              <a:buNone/>
            </a:pPr>
            <a:r>
              <a:rPr b="0" i="0" lang="en-US" sz="6000" u="none" cap="none" strike="noStrike">
                <a:solidFill>
                  <a:schemeClr val="lt1"/>
                </a:solidFill>
                <a:latin typeface="Poppins SemiBold"/>
                <a:ea typeface="Poppins SemiBold"/>
                <a:cs typeface="Poppins SemiBold"/>
                <a:sym typeface="Poppins SemiBold"/>
              </a:rPr>
              <a:t>Terima Kasih</a:t>
            </a:r>
            <a:endParaRPr b="0" i="0" sz="6000" u="none" cap="none" strike="noStrike">
              <a:solidFill>
                <a:schemeClr val="lt1"/>
              </a:solidFill>
              <a:latin typeface="Poppins SemiBold"/>
              <a:ea typeface="Poppins SemiBold"/>
              <a:cs typeface="Poppins SemiBold"/>
              <a:sym typeface="Poppins SemiBold"/>
            </a:endParaRPr>
          </a:p>
        </p:txBody>
      </p:sp>
      <p:pic>
        <p:nvPicPr>
          <p:cNvPr id="815" name="Google Shape;815;g333fd59ddd6_0_65"/>
          <p:cNvPicPr preferRelativeResize="0"/>
          <p:nvPr/>
        </p:nvPicPr>
        <p:blipFill rotWithShape="1">
          <a:blip r:embed="rId4">
            <a:alphaModFix/>
          </a:blip>
          <a:srcRect b="0" l="0" r="0" t="0"/>
          <a:stretch/>
        </p:blipFill>
        <p:spPr>
          <a:xfrm>
            <a:off x="1524383" y="-254450"/>
            <a:ext cx="2082355" cy="2105752"/>
          </a:xfrm>
          <a:prstGeom prst="rect">
            <a:avLst/>
          </a:prstGeom>
          <a:noFill/>
          <a:ln>
            <a:noFill/>
          </a:ln>
        </p:spPr>
      </p:pic>
      <p:pic>
        <p:nvPicPr>
          <p:cNvPr id="816" name="Google Shape;816;g333fd59ddd6_0_65"/>
          <p:cNvPicPr preferRelativeResize="0"/>
          <p:nvPr/>
        </p:nvPicPr>
        <p:blipFill rotWithShape="1">
          <a:blip r:embed="rId5">
            <a:alphaModFix/>
          </a:blip>
          <a:srcRect b="0" l="0" r="0" t="0"/>
          <a:stretch/>
        </p:blipFill>
        <p:spPr>
          <a:xfrm>
            <a:off x="5615482" y="2068498"/>
            <a:ext cx="3995288" cy="3582138"/>
          </a:xfrm>
          <a:prstGeom prst="rect">
            <a:avLst/>
          </a:prstGeom>
          <a:noFill/>
          <a:ln>
            <a:noFill/>
          </a:ln>
        </p:spPr>
      </p:pic>
      <p:pic>
        <p:nvPicPr>
          <p:cNvPr id="817" name="Google Shape;817;g333fd59ddd6_0_65"/>
          <p:cNvPicPr preferRelativeResize="0"/>
          <p:nvPr/>
        </p:nvPicPr>
        <p:blipFill>
          <a:blip r:embed="rId6">
            <a:alphaModFix/>
          </a:blip>
          <a:stretch>
            <a:fillRect/>
          </a:stretch>
        </p:blipFill>
        <p:spPr>
          <a:xfrm>
            <a:off x="588275" y="284503"/>
            <a:ext cx="1346601" cy="10278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descr="Hasil gambar untuk logo elnusa" id="234" name="Google Shape;234;p6"/>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6"/>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Contoh Penulisan Variabel						</a:t>
            </a:r>
            <a:r>
              <a:rPr b="0" i="0" lang="en-US" sz="2400" u="none" cap="none" strike="noStrike">
                <a:solidFill>
                  <a:schemeClr val="lt1"/>
                </a:solidFill>
                <a:latin typeface="Verdana"/>
                <a:ea typeface="Verdana"/>
                <a:cs typeface="Verdana"/>
                <a:sym typeface="Verdana"/>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pic>
        <p:nvPicPr>
          <p:cNvPr id="236" name="Google Shape;236;p6"/>
          <p:cNvPicPr preferRelativeResize="0"/>
          <p:nvPr/>
        </p:nvPicPr>
        <p:blipFill rotWithShape="1">
          <a:blip r:embed="rId3">
            <a:alphaModFix/>
          </a:blip>
          <a:srcRect b="0" l="0" r="0" t="0"/>
          <a:stretch/>
        </p:blipFill>
        <p:spPr>
          <a:xfrm>
            <a:off x="6224399" y="1467151"/>
            <a:ext cx="5830114" cy="5158619"/>
          </a:xfrm>
          <a:prstGeom prst="rect">
            <a:avLst/>
          </a:prstGeom>
          <a:noFill/>
          <a:ln>
            <a:noFill/>
          </a:ln>
        </p:spPr>
      </p:pic>
      <p:pic>
        <p:nvPicPr>
          <p:cNvPr id="237" name="Google Shape;237;p6"/>
          <p:cNvPicPr preferRelativeResize="0"/>
          <p:nvPr/>
        </p:nvPicPr>
        <p:blipFill rotWithShape="1">
          <a:blip r:embed="rId4">
            <a:alphaModFix/>
          </a:blip>
          <a:srcRect b="0" l="0" r="0" t="0"/>
          <a:stretch/>
        </p:blipFill>
        <p:spPr>
          <a:xfrm>
            <a:off x="155575" y="1467151"/>
            <a:ext cx="5858693" cy="5158619"/>
          </a:xfrm>
          <a:prstGeom prst="rect">
            <a:avLst/>
          </a:prstGeom>
          <a:noFill/>
          <a:ln>
            <a:noFill/>
          </a:ln>
        </p:spPr>
      </p:pic>
      <p:pic>
        <p:nvPicPr>
          <p:cNvPr id="238" name="Google Shape;238;p6"/>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7"/>
          <p:cNvSpPr txBox="1"/>
          <p:nvPr/>
        </p:nvSpPr>
        <p:spPr>
          <a:xfrm>
            <a:off x="767408" y="1772816"/>
            <a:ext cx="10585200" cy="1815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Perbedaan penulisan variabel antara PHP dan JavaScript dapat dilihat pada penggunaan karakter underscore (_) pada JavaScript, sedangkan pada PHP karakter yang digunakan adalah dollar sign ($).</a:t>
            </a:r>
            <a:endParaRPr b="0" i="0" sz="1400" u="none" cap="none" strike="noStrike">
              <a:solidFill>
                <a:srgbClr val="000000"/>
              </a:solidFill>
              <a:latin typeface="Arial"/>
              <a:ea typeface="Arial"/>
              <a:cs typeface="Arial"/>
              <a:sym typeface="Arial"/>
            </a:endParaRPr>
          </a:p>
        </p:txBody>
      </p:sp>
      <p:pic>
        <p:nvPicPr>
          <p:cNvPr id="244" name="Google Shape;244;p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descr="Hasil gambar untuk logo elnusa" id="250" name="Google Shape;250;p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8"/>
          <p:cNvSpPr/>
          <p:nvPr/>
        </p:nvSpPr>
        <p:spPr>
          <a:xfrm>
            <a:off x="911424" y="836712"/>
            <a:ext cx="1101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Tipe Data						</a:t>
            </a:r>
            <a:r>
              <a:rPr b="0" i="0" lang="en-US" sz="2400" u="none" cap="none" strike="noStrike">
                <a:solidFill>
                  <a:schemeClr val="lt1"/>
                </a:solidFill>
                <a:latin typeface="Verdana"/>
                <a:ea typeface="Verdana"/>
                <a:cs typeface="Verdana"/>
                <a:sym typeface="Verdana"/>
              </a:rPr>
              <a:t>	</a:t>
            </a:r>
            <a:r>
              <a:rPr b="0" i="0" lang="en-US" sz="1800" u="none" cap="none" strike="noStrike">
                <a:solidFill>
                  <a:schemeClr val="lt1"/>
                </a:solidFill>
                <a:latin typeface="Arial"/>
                <a:ea typeface="Arial"/>
                <a:cs typeface="Arial"/>
                <a:sym typeface="Arial"/>
              </a:rPr>
              <a:t>		</a:t>
            </a:r>
            <a:r>
              <a:rPr b="1" i="0" lang="en-US" sz="1800" u="none" cap="none" strike="noStrike">
                <a:solidFill>
                  <a:srgbClr val="123758"/>
                </a:solidFill>
                <a:latin typeface="Arial"/>
                <a:ea typeface="Arial"/>
                <a:cs typeface="Arial"/>
                <a:sym typeface="Arial"/>
              </a:rPr>
              <a:t> </a:t>
            </a:r>
            <a:r>
              <a:rPr b="1" i="0" lang="en-US" sz="2400" u="none" cap="none" strike="noStrike">
                <a:solidFill>
                  <a:schemeClr val="lt1"/>
                </a:solidFill>
                <a:latin typeface="Verdana"/>
                <a:ea typeface="Verdana"/>
                <a:cs typeface="Verdana"/>
                <a:sym typeface="Verdana"/>
              </a:rPr>
              <a:t>Pelatihan</a:t>
            </a:r>
            <a:endParaRPr b="0" i="0" sz="2400" u="none" cap="none" strike="noStrike">
              <a:solidFill>
                <a:schemeClr val="lt1"/>
              </a:solidFill>
              <a:latin typeface="Verdana"/>
              <a:ea typeface="Verdana"/>
              <a:cs typeface="Verdana"/>
              <a:sym typeface="Verdana"/>
            </a:endParaRPr>
          </a:p>
        </p:txBody>
      </p:sp>
      <p:sp>
        <p:nvSpPr>
          <p:cNvPr id="252" name="Google Shape;252;p8"/>
          <p:cNvSpPr txBox="1"/>
          <p:nvPr/>
        </p:nvSpPr>
        <p:spPr>
          <a:xfrm>
            <a:off x="695400" y="2492896"/>
            <a:ext cx="11108100" cy="1800300"/>
          </a:xfrm>
          <a:prstGeom prst="rect">
            <a:avLst/>
          </a:prstGeom>
          <a:noFill/>
          <a:ln>
            <a:noFill/>
          </a:ln>
        </p:spPr>
        <p:txBody>
          <a:bodyPr anchorCtr="0" anchor="b" bIns="45700" lIns="91425" spcFirstLastPara="1" rIns="91425" wrap="square" tIns="45700">
            <a:noAutofit/>
          </a:bodyPr>
          <a:lstStyle/>
          <a:p>
            <a:pPr indent="-285750" lvl="0" marL="285750" marR="0" rtl="0" algn="just">
              <a:lnSpc>
                <a:spcPct val="100000"/>
              </a:lnSpc>
              <a:spcBef>
                <a:spcPts val="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Variable merupakan ‘tempat’ dari data</a:t>
            </a:r>
            <a:endParaRPr b="0" i="0" sz="1400" u="none" cap="none" strike="noStrike">
              <a:solidFill>
                <a:srgbClr val="00000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Data yang dinput kedalam variable memiliki tipe tertentu (angka, desimal, text)</a:t>
            </a:r>
            <a:endParaRPr b="0" i="0" sz="1400" u="none" cap="none" strike="noStrike">
              <a:solidFill>
                <a:srgbClr val="000000"/>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a:p>
            <a:pPr indent="-285750" lvl="0" marL="285750" marR="0" rtl="0" algn="just">
              <a:lnSpc>
                <a:spcPct val="100000"/>
              </a:lnSpc>
              <a:spcBef>
                <a:spcPts val="400"/>
              </a:spcBef>
              <a:spcAft>
                <a:spcPts val="0"/>
              </a:spcAft>
              <a:buClr>
                <a:srgbClr val="002060"/>
              </a:buClr>
              <a:buSzPts val="2000"/>
              <a:buFont typeface="Noto Sans Symbols"/>
              <a:buChar char="▪"/>
            </a:pPr>
            <a:r>
              <a:rPr b="1" i="0" lang="en-US" sz="2000" u="none" cap="none" strike="noStrike">
                <a:solidFill>
                  <a:srgbClr val="002060"/>
                </a:solidFill>
                <a:latin typeface="Arial"/>
                <a:ea typeface="Arial"/>
                <a:cs typeface="Arial"/>
                <a:sym typeface="Arial"/>
              </a:rPr>
              <a:t>Tipe Data di PHP : integer, floating, string, Boolean, array dan object </a:t>
            </a:r>
            <a:endParaRPr b="1" i="0" sz="2000" u="none" cap="none" strike="noStrike">
              <a:solidFill>
                <a:schemeClr val="hlink"/>
              </a:solidFill>
              <a:latin typeface="Arial"/>
              <a:ea typeface="Arial"/>
              <a:cs typeface="Arial"/>
              <a:sym typeface="Arial"/>
            </a:endParaRPr>
          </a:p>
          <a:p>
            <a:pPr indent="-158750" lvl="0" marL="285750" marR="0" rtl="0" algn="just">
              <a:lnSpc>
                <a:spcPct val="100000"/>
              </a:lnSpc>
              <a:spcBef>
                <a:spcPts val="400"/>
              </a:spcBef>
              <a:spcAft>
                <a:spcPts val="0"/>
              </a:spcAft>
              <a:buClr>
                <a:srgbClr val="002060"/>
              </a:buClr>
              <a:buSzPts val="2000"/>
              <a:buFont typeface="Noto Sans Symbols"/>
              <a:buNone/>
            </a:pPr>
            <a:r>
              <a:t/>
            </a:r>
            <a:endParaRPr b="1" i="0" sz="2000" u="none" cap="none" strike="noStrike">
              <a:solidFill>
                <a:srgbClr val="002060"/>
              </a:solidFill>
              <a:latin typeface="Arial"/>
              <a:ea typeface="Arial"/>
              <a:cs typeface="Arial"/>
              <a:sym typeface="Arial"/>
            </a:endParaRPr>
          </a:p>
        </p:txBody>
      </p:sp>
      <p:pic>
        <p:nvPicPr>
          <p:cNvPr id="253" name="Google Shape;253;p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2011-05-21T14:11:58Z</dcterms:created>
  <dc:creator>user</dc:creator>
</cp:coreProperties>
</file>