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4" r:id="rId3"/>
    <p:sldId id="285" r:id="rId4"/>
    <p:sldId id="271" r:id="rId5"/>
    <p:sldId id="269" r:id="rId6"/>
    <p:sldId id="266" r:id="rId7"/>
    <p:sldId id="270" r:id="rId8"/>
    <p:sldId id="288" r:id="rId9"/>
    <p:sldId id="292" r:id="rId10"/>
    <p:sldId id="261" r:id="rId11"/>
    <p:sldId id="295" r:id="rId12"/>
    <p:sldId id="275" r:id="rId13"/>
    <p:sldId id="276" r:id="rId14"/>
    <p:sldId id="277" r:id="rId15"/>
    <p:sldId id="279" r:id="rId16"/>
    <p:sldId id="280" r:id="rId17"/>
    <p:sldId id="315" r:id="rId18"/>
    <p:sldId id="313" r:id="rId19"/>
    <p:sldId id="314" r:id="rId20"/>
    <p:sldId id="298" r:id="rId21"/>
    <p:sldId id="290" r:id="rId22"/>
    <p:sldId id="291" r:id="rId23"/>
    <p:sldId id="299" r:id="rId24"/>
    <p:sldId id="300" r:id="rId25"/>
    <p:sldId id="301" r:id="rId26"/>
    <p:sldId id="302" r:id="rId27"/>
    <p:sldId id="303" r:id="rId28"/>
    <p:sldId id="304" r:id="rId29"/>
    <p:sldId id="305" r:id="rId30"/>
    <p:sldId id="306" r:id="rId31"/>
    <p:sldId id="307" r:id="rId32"/>
    <p:sldId id="308" r:id="rId33"/>
  </p:sldIdLst>
  <p:sldSz cx="12192000" cy="6858000"/>
  <p:notesSz cx="7045325" cy="9345613"/>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5" autoAdjust="0"/>
    <p:restoredTop sz="94309" autoAdjust="0"/>
  </p:normalViewPr>
  <p:slideViewPr>
    <p:cSldViewPr>
      <p:cViewPr varScale="1">
        <p:scale>
          <a:sx n="121" d="100"/>
          <a:sy n="121" d="100"/>
        </p:scale>
        <p:origin x="272" y="1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409575" y="701675"/>
            <a:ext cx="622617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A7426C0-9A2F-491E-A5B5-43C5917D8D9F}" type="datetimeFigureOut">
              <a:rPr lang="en-US" smtClean="0"/>
              <a:pPr/>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AC3E3DB5-95A1-4AD1-A346-C346B51BBB9F}"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5612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E6125-A69C-42B7-AC62-AF28FE95B4F2}" type="datetimeFigureOut">
              <a:rPr lang="en-ID" smtClean="0"/>
              <a:t>21/10/25</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5447564E-F900-473B-A68C-ACC30AA62D41}" type="slidenum">
              <a:rPr lang="en-ID" smtClean="0"/>
              <a:t>‹#›</a:t>
            </a:fld>
            <a:endParaRPr lang="en-ID"/>
          </a:p>
        </p:txBody>
      </p:sp>
    </p:spTree>
    <p:extLst>
      <p:ext uri="{BB962C8B-B14F-4D97-AF65-F5344CB8AC3E}">
        <p14:creationId xmlns:p14="http://schemas.microsoft.com/office/powerpoint/2010/main" val="336782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E6125-A69C-42B7-AC62-AF28FE95B4F2}" type="datetimeFigureOut">
              <a:rPr lang="en-ID" smtClean="0"/>
              <a:t>21/10/25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447564E-F900-473B-A68C-ACC30AA62D41}" type="slidenum">
              <a:rPr lang="en-ID" smtClean="0"/>
              <a:t>‹#›</a:t>
            </a:fld>
            <a:endParaRPr lang="en-ID"/>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445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 id="2147483655" r:id="rId6"/>
    <p:sldLayoutId id="2147483656" r:id="rId7"/>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hukumonline.com/pusatdata/detail/lt5540aa81ad5fb/npts/lt53b27d9b4702c/putusan-mk-no-21_puu-xii_2014-pengujian-undang-undang-nomor-8-tahun-1981-tentang-hukum-acara-pidana"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1524000" y="2571744"/>
            <a:ext cx="9144000" cy="1261884"/>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PEMERIKSAAN DAN UPAYA PAKSA</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.5</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9336360" y="60608"/>
            <a:ext cx="1276350" cy="1280160"/>
          </a:xfrm>
          <a:prstGeom prst="rect">
            <a:avLst/>
          </a:prstGeom>
          <a:noFill/>
          <a:ln>
            <a:noFill/>
          </a:ln>
        </p:spPr>
      </p:pic>
      <p:sp>
        <p:nvSpPr>
          <p:cNvPr id="4" name="Rectangle 5">
            <a:extLst>
              <a:ext uri="{FF2B5EF4-FFF2-40B4-BE49-F238E27FC236}">
                <a16:creationId xmlns:a16="http://schemas.microsoft.com/office/drawing/2014/main" id="{E194E4FB-9BF0-0244-A0CD-D65127460192}"/>
              </a:ext>
            </a:extLst>
          </p:cNvPr>
          <p:cNvSpPr/>
          <p:nvPr>
            <p:custDataLst>
              <p:tags r:id="rId2"/>
            </p:custDataLst>
          </p:nvPr>
        </p:nvSpPr>
        <p:spPr>
          <a:xfrm>
            <a:off x="1487488" y="4543380"/>
            <a:ext cx="9144000" cy="707886"/>
          </a:xfrm>
          <a:prstGeom prst="rect">
            <a:avLst/>
          </a:prstGeom>
          <a:noFill/>
        </p:spPr>
        <p:txBody>
          <a:bodyPr wrap="square" lIns="91440" tIns="45720" rIns="91440" bIns="45720">
            <a:spAutoFit/>
          </a:bodyPr>
          <a:lstStyle/>
          <a:p>
            <a:pPr algn="ctr"/>
            <a:r>
              <a:rPr lang="id-ID"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D35BD2-67D8-418D-A820-9499CBA14B74}"/>
              </a:ext>
            </a:extLst>
          </p:cNvPr>
          <p:cNvSpPr txBox="1"/>
          <p:nvPr/>
        </p:nvSpPr>
        <p:spPr>
          <a:xfrm>
            <a:off x="310391" y="925722"/>
            <a:ext cx="620785" cy="5509200"/>
          </a:xfrm>
          <a:prstGeom prst="rect">
            <a:avLst/>
          </a:prstGeom>
          <a:solidFill>
            <a:srgbClr val="114A85"/>
          </a:solidFill>
        </p:spPr>
        <p:txBody>
          <a:bodyPr wrap="square" rtlCol="0">
            <a:spAutoFit/>
          </a:bodyPr>
          <a:lstStyle/>
          <a:p>
            <a:pPr algn="ctr"/>
            <a:r>
              <a:rPr lang="en-US" sz="4400" dirty="0">
                <a:solidFill>
                  <a:schemeClr val="bg1"/>
                </a:solidFill>
                <a:cs typeface="Times New Roman" panose="02020603050405020304" pitchFamily="18" charset="0"/>
              </a:rPr>
              <a:t>P</a:t>
            </a:r>
          </a:p>
          <a:p>
            <a:pPr algn="ctr"/>
            <a:r>
              <a:rPr lang="en-US" sz="4400" dirty="0">
                <a:solidFill>
                  <a:schemeClr val="bg1"/>
                </a:solidFill>
                <a:cs typeface="Times New Roman" panose="02020603050405020304" pitchFamily="18" charset="0"/>
              </a:rPr>
              <a:t>E</a:t>
            </a:r>
          </a:p>
          <a:p>
            <a:pPr algn="ctr"/>
            <a:r>
              <a:rPr lang="en-US" sz="4400" dirty="0">
                <a:solidFill>
                  <a:schemeClr val="bg1"/>
                </a:solidFill>
                <a:cs typeface="Times New Roman" panose="02020603050405020304" pitchFamily="18" charset="0"/>
              </a:rPr>
              <a:t>N</a:t>
            </a:r>
          </a:p>
          <a:p>
            <a:pPr algn="ctr"/>
            <a:r>
              <a:rPr lang="en-US" sz="4400" dirty="0">
                <a:solidFill>
                  <a:schemeClr val="bg1"/>
                </a:solidFill>
                <a:cs typeface="Times New Roman" panose="02020603050405020304" pitchFamily="18" charset="0"/>
              </a:rPr>
              <a:t>Y</a:t>
            </a:r>
          </a:p>
          <a:p>
            <a:pPr algn="ctr"/>
            <a:r>
              <a:rPr lang="en-US" sz="4400" dirty="0">
                <a:solidFill>
                  <a:schemeClr val="bg1"/>
                </a:solidFill>
                <a:cs typeface="Times New Roman" panose="02020603050405020304" pitchFamily="18" charset="0"/>
              </a:rPr>
              <a:t>I</a:t>
            </a:r>
          </a:p>
          <a:p>
            <a:pPr algn="ctr"/>
            <a:r>
              <a:rPr lang="en-US" sz="4400" dirty="0">
                <a:solidFill>
                  <a:schemeClr val="bg1"/>
                </a:solidFill>
                <a:cs typeface="Times New Roman" panose="02020603050405020304" pitchFamily="18" charset="0"/>
              </a:rPr>
              <a:t>D</a:t>
            </a:r>
          </a:p>
          <a:p>
            <a:pPr algn="ctr"/>
            <a:r>
              <a:rPr lang="en-US" sz="4400" dirty="0">
                <a:solidFill>
                  <a:schemeClr val="bg1"/>
                </a:solidFill>
                <a:cs typeface="Times New Roman" panose="02020603050405020304" pitchFamily="18" charset="0"/>
              </a:rPr>
              <a:t>I</a:t>
            </a:r>
          </a:p>
          <a:p>
            <a:pPr algn="ctr"/>
            <a:r>
              <a:rPr lang="en-US" sz="4400" dirty="0">
                <a:solidFill>
                  <a:schemeClr val="bg1"/>
                </a:solidFill>
                <a:cs typeface="Times New Roman" panose="02020603050405020304" pitchFamily="18" charset="0"/>
              </a:rPr>
              <a:t>K</a:t>
            </a:r>
            <a:endParaRPr lang="en-ID" sz="4400" dirty="0">
              <a:solidFill>
                <a:schemeClr val="bg1"/>
              </a:solidFill>
              <a:cs typeface="Times New Roman" panose="02020603050405020304" pitchFamily="18" charset="0"/>
            </a:endParaRPr>
          </a:p>
        </p:txBody>
      </p:sp>
      <p:sp>
        <p:nvSpPr>
          <p:cNvPr id="7" name="Rectangle 6">
            <a:extLst>
              <a:ext uri="{FF2B5EF4-FFF2-40B4-BE49-F238E27FC236}">
                <a16:creationId xmlns:a16="http://schemas.microsoft.com/office/drawing/2014/main" id="{BC7811F4-4DEC-4F9D-BF52-606E15D02B27}"/>
              </a:ext>
            </a:extLst>
          </p:cNvPr>
          <p:cNvSpPr/>
          <p:nvPr/>
        </p:nvSpPr>
        <p:spPr>
          <a:xfrm>
            <a:off x="2319767" y="667511"/>
            <a:ext cx="9561842" cy="26234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anose="02020603050405020304" pitchFamily="18" charset="0"/>
                <a:cs typeface="Times New Roman" panose="02020603050405020304" pitchFamily="18" charset="0"/>
              </a:rPr>
              <a:t>Diatur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dalam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Pasal</a:t>
            </a:r>
            <a:r>
              <a:rPr lang="en-US" sz="1600" dirty="0">
                <a:solidFill>
                  <a:schemeClr val="tx1"/>
                </a:solidFill>
                <a:latin typeface="Times New Roman" panose="02020603050405020304" pitchFamily="18" charset="0"/>
                <a:cs typeface="Times New Roman" panose="02020603050405020304" pitchFamily="18" charset="0"/>
              </a:rPr>
              <a:t> 30 (1) </a:t>
            </a:r>
            <a:r>
              <a:rPr lang="en-US" sz="1600" dirty="0" err="1">
                <a:solidFill>
                  <a:schemeClr val="tx1"/>
                </a:solidFill>
                <a:latin typeface="Times New Roman" panose="02020603050405020304" pitchFamily="18" charset="0"/>
                <a:cs typeface="Times New Roman" panose="02020603050405020304" pitchFamily="18" charset="0"/>
              </a:rPr>
              <a:t>Undang-undang</a:t>
            </a:r>
            <a:r>
              <a:rPr lang="en-US" sz="1600" dirty="0">
                <a:solidFill>
                  <a:schemeClr val="tx1"/>
                </a:solidFill>
                <a:latin typeface="Times New Roman" panose="02020603050405020304" pitchFamily="18" charset="0"/>
                <a:cs typeface="Times New Roman" panose="02020603050405020304" pitchFamily="18" charset="0"/>
              </a:rPr>
              <a:t> No. 16 </a:t>
            </a:r>
            <a:r>
              <a:rPr lang="en-US" sz="1600" dirty="0" err="1">
                <a:solidFill>
                  <a:schemeClr val="tx1"/>
                </a:solidFill>
                <a:latin typeface="Times New Roman" panose="02020603050405020304" pitchFamily="18" charset="0"/>
                <a:cs typeface="Times New Roman" panose="02020603050405020304" pitchFamily="18" charset="0"/>
              </a:rPr>
              <a:t>Tahun</a:t>
            </a:r>
            <a:r>
              <a:rPr lang="en-US" sz="1600" dirty="0">
                <a:solidFill>
                  <a:schemeClr val="tx1"/>
                </a:solidFill>
                <a:latin typeface="Times New Roman" panose="02020603050405020304" pitchFamily="18" charset="0"/>
                <a:cs typeface="Times New Roman" panose="02020603050405020304" pitchFamily="18" charset="0"/>
              </a:rPr>
              <a:t> 2004 </a:t>
            </a:r>
            <a:r>
              <a:rPr lang="en-US" sz="1600" dirty="0" err="1">
                <a:solidFill>
                  <a:schemeClr val="tx1"/>
                </a:solidFill>
                <a:latin typeface="Times New Roman" panose="02020603050405020304" pitchFamily="18" charset="0"/>
                <a:cs typeface="Times New Roman" panose="02020603050405020304" pitchFamily="18" charset="0"/>
              </a:rPr>
              <a:t>tentang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Kejaksaan</a:t>
            </a:r>
            <a:r>
              <a:rPr lang="en-US" sz="1600"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q"/>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Kejaksaan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mempunyai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tugas</a:t>
            </a:r>
            <a:r>
              <a:rPr lang="en-US" sz="1600" dirty="0">
                <a:solidFill>
                  <a:schemeClr val="tx1"/>
                </a:solidFill>
                <a:latin typeface="Times New Roman" panose="02020603050405020304" pitchFamily="18" charset="0"/>
                <a:cs typeface="Times New Roman" panose="02020603050405020304" pitchFamily="18" charset="0"/>
              </a:rPr>
              <a:t> dan </a:t>
            </a:r>
            <a:r>
              <a:rPr lang="en-US" sz="1600" dirty="0" err="1">
                <a:solidFill>
                  <a:schemeClr val="tx1"/>
                </a:solidFill>
                <a:latin typeface="Times New Roman" panose="02020603050405020304" pitchFamily="18" charset="0"/>
                <a:cs typeface="Times New Roman" panose="02020603050405020304" pitchFamily="18" charset="0"/>
              </a:rPr>
              <a:t>wewenang</a:t>
            </a:r>
            <a:r>
              <a:rPr lang="en-US" sz="1600" dirty="0">
                <a:solidFill>
                  <a:schemeClr val="tx1"/>
                </a:solidFill>
                <a:latin typeface="Times New Roman" panose="02020603050405020304" pitchFamily="18" charset="0"/>
                <a:cs typeface="Times New Roman" panose="02020603050405020304" pitchFamily="18" charset="0"/>
              </a:rPr>
              <a:t> : </a:t>
            </a:r>
          </a:p>
          <a:p>
            <a:pPr marL="342900" indent="-342900" algn="just">
              <a:buFont typeface="+mj-lt"/>
              <a:buAutoNum type="alphaLcPeriod"/>
            </a:pPr>
            <a:r>
              <a:rPr lang="en-US" sz="1600" dirty="0" err="1">
                <a:solidFill>
                  <a:schemeClr val="tx1"/>
                </a:solidFill>
                <a:latin typeface="Times New Roman" panose="02020603050405020304" pitchFamily="18" charset="0"/>
                <a:cs typeface="Times New Roman" panose="02020603050405020304" pitchFamily="18" charset="0"/>
              </a:rPr>
              <a:t>melakukan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penuntutan</a:t>
            </a:r>
            <a:r>
              <a:rPr lang="en-US" sz="1600" dirty="0">
                <a:solidFill>
                  <a:schemeClr val="tx1"/>
                </a:solidFill>
                <a:latin typeface="Times New Roman" panose="02020603050405020304" pitchFamily="18" charset="0"/>
                <a:cs typeface="Times New Roman" panose="02020603050405020304" pitchFamily="18" charset="0"/>
              </a:rPr>
              <a:t>; </a:t>
            </a:r>
          </a:p>
          <a:p>
            <a:pPr marL="342900" indent="-342900" algn="just">
              <a:buFont typeface="+mj-lt"/>
              <a:buAutoNum type="alphaLcPeriod"/>
            </a:pPr>
            <a:r>
              <a:rPr lang="en-US" sz="1600" dirty="0" err="1">
                <a:solidFill>
                  <a:schemeClr val="tx1"/>
                </a:solidFill>
                <a:latin typeface="Times New Roman" panose="02020603050405020304" pitchFamily="18" charset="0"/>
                <a:cs typeface="Times New Roman" panose="02020603050405020304" pitchFamily="18" charset="0"/>
              </a:rPr>
              <a:t>melaksanakan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penetapan</a:t>
            </a:r>
            <a:r>
              <a:rPr lang="en-US" sz="1600" dirty="0">
                <a:solidFill>
                  <a:schemeClr val="tx1"/>
                </a:solidFill>
                <a:latin typeface="Times New Roman" panose="02020603050405020304" pitchFamily="18" charset="0"/>
                <a:cs typeface="Times New Roman" panose="02020603050405020304" pitchFamily="18" charset="0"/>
              </a:rPr>
              <a:t> hakim dan </a:t>
            </a:r>
            <a:r>
              <a:rPr lang="en-US" sz="1600" dirty="0" err="1">
                <a:solidFill>
                  <a:schemeClr val="tx1"/>
                </a:solidFill>
                <a:latin typeface="Times New Roman" panose="02020603050405020304" pitchFamily="18" charset="0"/>
                <a:cs typeface="Times New Roman" panose="02020603050405020304" pitchFamily="18" charset="0"/>
              </a:rPr>
              <a:t>putusan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pengadilan</a:t>
            </a:r>
            <a:r>
              <a:rPr lang="en-US" sz="1600" dirty="0">
                <a:solidFill>
                  <a:schemeClr val="tx1"/>
                </a:solidFill>
                <a:latin typeface="Times New Roman" panose="02020603050405020304" pitchFamily="18" charset="0"/>
                <a:cs typeface="Times New Roman" panose="02020603050405020304" pitchFamily="18" charset="0"/>
              </a:rPr>
              <a:t> yang </a:t>
            </a:r>
            <a:r>
              <a:rPr lang="en-US" sz="1600" dirty="0" err="1">
                <a:solidFill>
                  <a:schemeClr val="tx1"/>
                </a:solidFill>
                <a:latin typeface="Times New Roman" panose="02020603050405020304" pitchFamily="18" charset="0"/>
                <a:cs typeface="Times New Roman" panose="02020603050405020304" pitchFamily="18" charset="0"/>
              </a:rPr>
              <a:t>telah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memperoleh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kekuatan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hukum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tetap</a:t>
            </a:r>
            <a:r>
              <a:rPr lang="en-US" sz="1600" dirty="0">
                <a:solidFill>
                  <a:schemeClr val="tx1"/>
                </a:solidFill>
                <a:latin typeface="Times New Roman" panose="02020603050405020304" pitchFamily="18" charset="0"/>
                <a:cs typeface="Times New Roman" panose="02020603050405020304" pitchFamily="18" charset="0"/>
              </a:rPr>
              <a:t>; </a:t>
            </a:r>
          </a:p>
          <a:p>
            <a:pPr marL="342900" indent="-342900" algn="just">
              <a:buFont typeface="+mj-lt"/>
              <a:buAutoNum type="alphaLcPeriod"/>
            </a:pPr>
            <a:r>
              <a:rPr lang="en-US" sz="1600" dirty="0" err="1">
                <a:solidFill>
                  <a:schemeClr val="tx1"/>
                </a:solidFill>
                <a:latin typeface="Times New Roman" panose="02020603050405020304" pitchFamily="18" charset="0"/>
                <a:cs typeface="Times New Roman" panose="02020603050405020304" pitchFamily="18" charset="0"/>
              </a:rPr>
              <a:t>melakukan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pengawasan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terhadap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pelaksanaan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putusan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pidana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bersyarat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putusan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pidana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pengawasan</a:t>
            </a:r>
            <a:r>
              <a:rPr lang="en-US" sz="1600" dirty="0">
                <a:solidFill>
                  <a:schemeClr val="tx1"/>
                </a:solidFill>
                <a:latin typeface="Times New Roman" panose="02020603050405020304" pitchFamily="18" charset="0"/>
                <a:cs typeface="Times New Roman" panose="02020603050405020304" pitchFamily="18" charset="0"/>
              </a:rPr>
              <a:t>, dan </a:t>
            </a:r>
            <a:r>
              <a:rPr lang="en-US" sz="1600" dirty="0" err="1">
                <a:solidFill>
                  <a:schemeClr val="tx1"/>
                </a:solidFill>
                <a:latin typeface="Times New Roman" panose="02020603050405020304" pitchFamily="18" charset="0"/>
                <a:cs typeface="Times New Roman" panose="02020603050405020304" pitchFamily="18" charset="0"/>
              </a:rPr>
              <a:t>keputusan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lepas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bersyarat</a:t>
            </a:r>
            <a:r>
              <a:rPr lang="en-US" sz="1600" dirty="0">
                <a:solidFill>
                  <a:schemeClr val="tx1"/>
                </a:solidFill>
                <a:latin typeface="Times New Roman" panose="02020603050405020304" pitchFamily="18" charset="0"/>
                <a:cs typeface="Times New Roman" panose="02020603050405020304" pitchFamily="18" charset="0"/>
              </a:rPr>
              <a:t>; </a:t>
            </a:r>
          </a:p>
          <a:p>
            <a:pPr marL="342900" indent="-342900" algn="just">
              <a:buFont typeface="+mj-lt"/>
              <a:buAutoNum type="alphaLcPeriod"/>
            </a:pPr>
            <a:r>
              <a:rPr lang="en-US" sz="1600" b="1" dirty="0" err="1">
                <a:solidFill>
                  <a:schemeClr val="tx1"/>
                </a:solidFill>
                <a:latin typeface="Times New Roman" panose="02020603050405020304" pitchFamily="18" charset="0"/>
                <a:cs typeface="Times New Roman" panose="02020603050405020304" pitchFamily="18" charset="0"/>
              </a:rPr>
              <a:t>melakukan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penyidikan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terhadap</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tindak</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pidana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tertentu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berdasarkan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undang-undang</a:t>
            </a:r>
            <a:r>
              <a:rPr lang="en-US" sz="1600" b="1"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mj-lt"/>
              <a:buAutoNum type="alphaLcPeriod"/>
            </a:pPr>
            <a:r>
              <a:rPr lang="en-US" sz="1600" dirty="0" err="1">
                <a:solidFill>
                  <a:schemeClr val="tx1"/>
                </a:solidFill>
                <a:latin typeface="Times New Roman" panose="02020603050405020304" pitchFamily="18" charset="0"/>
                <a:cs typeface="Times New Roman" panose="02020603050405020304" pitchFamily="18" charset="0"/>
              </a:rPr>
              <a:t>melengkapi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berkas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perkara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tertentu</a:t>
            </a:r>
            <a:r>
              <a:rPr lang="en-US" sz="1600" dirty="0">
                <a:solidFill>
                  <a:schemeClr val="tx1"/>
                </a:solidFill>
                <a:latin typeface="Times New Roman" panose="02020603050405020304" pitchFamily="18" charset="0"/>
                <a:cs typeface="Times New Roman" panose="02020603050405020304" pitchFamily="18" charset="0"/>
              </a:rPr>
              <a:t> dan </a:t>
            </a:r>
            <a:r>
              <a:rPr lang="en-US" sz="1600" dirty="0" err="1">
                <a:solidFill>
                  <a:schemeClr val="tx1"/>
                </a:solidFill>
                <a:latin typeface="Times New Roman" panose="02020603050405020304" pitchFamily="18" charset="0"/>
                <a:cs typeface="Times New Roman" panose="02020603050405020304" pitchFamily="18" charset="0"/>
              </a:rPr>
              <a:t>untuk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itu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dapat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melakukan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pemeriksaan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tambahan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sebelum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dilimpahkan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pengadilan</a:t>
            </a:r>
            <a:r>
              <a:rPr lang="en-US" sz="1600" dirty="0">
                <a:solidFill>
                  <a:schemeClr val="tx1"/>
                </a:solidFill>
                <a:latin typeface="Times New Roman" panose="02020603050405020304" pitchFamily="18" charset="0"/>
                <a:cs typeface="Times New Roman" panose="02020603050405020304" pitchFamily="18" charset="0"/>
              </a:rPr>
              <a:t> yang </a:t>
            </a:r>
            <a:r>
              <a:rPr lang="en-US" sz="1600" dirty="0" err="1">
                <a:solidFill>
                  <a:schemeClr val="tx1"/>
                </a:solidFill>
                <a:latin typeface="Times New Roman" panose="02020603050405020304" pitchFamily="18" charset="0"/>
                <a:cs typeface="Times New Roman" panose="02020603050405020304" pitchFamily="18" charset="0"/>
              </a:rPr>
              <a:t>dalam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pelaksanaannya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dikoordinasikan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dengan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penyidik</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014D0B0-0B02-486C-A80B-788AEE6B93B7}"/>
              </a:ext>
            </a:extLst>
          </p:cNvPr>
          <p:cNvSpPr/>
          <p:nvPr/>
        </p:nvSpPr>
        <p:spPr>
          <a:xfrm>
            <a:off x="2319767" y="3985805"/>
            <a:ext cx="9561842" cy="285050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Tugas dan Kewenangan Penyidikan  selain diserahkan kepada  Polisi, Jaksa  maka KPK  juga mempunyai tugas  untuk melakukan penyidikan </a:t>
            </a:r>
            <a:r>
              <a:rPr lang="id-ID"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terhdap</a:t>
            </a:r>
            <a:r>
              <a:rPr lang="id-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kasus-kasus Korupsi  sebagaimana  ditentukan dalam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id-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UU No. 30 Tahun 2002 Tentang Komisi Pemberantasan Korupsi</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melaksanakan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tugas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koordinasi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sebagaimana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dimaksud</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huruf</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Komisi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Pemberantasan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berwenang</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mengkoordinasikan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penyelidikan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menetapkan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sistem</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pelaporan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kegiatan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pemberantasan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meminta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informasi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kegiatan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pemberantasan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instansi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terkait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melaksanakan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dengar</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pendapat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pertemuan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instansi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berwenang</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pemberantasan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meminta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laporan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instansi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terkait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mengenai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pencegahan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 Placeholder 2">
            <a:extLst>
              <a:ext uri="{FF2B5EF4-FFF2-40B4-BE49-F238E27FC236}">
                <a16:creationId xmlns:a16="http://schemas.microsoft.com/office/drawing/2014/main" id="{D52432E4-4859-47B3-83CB-8E75909CD225}"/>
              </a:ext>
            </a:extLst>
          </p:cNvPr>
          <p:cNvSpPr txBox="1">
            <a:spLocks/>
          </p:cNvSpPr>
          <p:nvPr/>
        </p:nvSpPr>
        <p:spPr>
          <a:xfrm>
            <a:off x="2319767" y="21688"/>
            <a:ext cx="9561842"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TUGAS DAN KEWENANGAN KEJAKSAAN</a:t>
            </a:r>
          </a:p>
        </p:txBody>
      </p:sp>
      <p:sp>
        <p:nvSpPr>
          <p:cNvPr id="16" name="Text Placeholder 2">
            <a:extLst>
              <a:ext uri="{FF2B5EF4-FFF2-40B4-BE49-F238E27FC236}">
                <a16:creationId xmlns:a16="http://schemas.microsoft.com/office/drawing/2014/main" id="{7F91AC0C-EBF7-45B6-A016-EB138308C83B}"/>
              </a:ext>
            </a:extLst>
          </p:cNvPr>
          <p:cNvSpPr txBox="1">
            <a:spLocks/>
          </p:cNvSpPr>
          <p:nvPr/>
        </p:nvSpPr>
        <p:spPr>
          <a:xfrm>
            <a:off x="2319767" y="3381910"/>
            <a:ext cx="9561842"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TUGAS DAN KEWENANGAN KPK</a:t>
            </a:r>
          </a:p>
        </p:txBody>
      </p:sp>
      <p:cxnSp>
        <p:nvCxnSpPr>
          <p:cNvPr id="5" name="Connector: Elbow 4">
            <a:extLst>
              <a:ext uri="{FF2B5EF4-FFF2-40B4-BE49-F238E27FC236}">
                <a16:creationId xmlns:a16="http://schemas.microsoft.com/office/drawing/2014/main" id="{33B3C8B4-0F77-472D-9590-D15BBA214A76}"/>
              </a:ext>
            </a:extLst>
          </p:cNvPr>
          <p:cNvCxnSpPr>
            <a:stCxn id="3" idx="3"/>
            <a:endCxn id="7" idx="1"/>
          </p:cNvCxnSpPr>
          <p:nvPr/>
        </p:nvCxnSpPr>
        <p:spPr>
          <a:xfrm flipV="1">
            <a:off x="931176" y="1979247"/>
            <a:ext cx="1388591" cy="170107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C897F7A2-3312-48A4-B049-AA7B61F6CDA1}"/>
              </a:ext>
            </a:extLst>
          </p:cNvPr>
          <p:cNvCxnSpPr>
            <a:cxnSpLocks/>
            <a:stCxn id="3" idx="3"/>
            <a:endCxn id="11" idx="1"/>
          </p:cNvCxnSpPr>
          <p:nvPr/>
        </p:nvCxnSpPr>
        <p:spPr>
          <a:xfrm>
            <a:off x="931176" y="3680322"/>
            <a:ext cx="1388591" cy="173073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80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3E98-9548-4CBB-A326-A18971B69113}"/>
              </a:ext>
            </a:extLst>
          </p:cNvPr>
          <p:cNvSpPr>
            <a:spLocks noGrp="1"/>
          </p:cNvSpPr>
          <p:nvPr>
            <p:ph type="title"/>
          </p:nvPr>
        </p:nvSpPr>
        <p:spPr/>
        <p:txBody>
          <a:bodyPr>
            <a:normAutofit/>
          </a:bodyPr>
          <a:lstStyle/>
          <a:p>
            <a:r>
              <a:rPr lang="en-ID" sz="4400" dirty="0"/>
              <a:t>Pemanggilan </a:t>
            </a:r>
            <a:r>
              <a:rPr lang="en-ID" sz="4400" dirty="0" err="1"/>
              <a:t>pemeriksaan</a:t>
            </a:r>
            <a:endParaRPr lang="en-ID" sz="4400" dirty="0"/>
          </a:p>
        </p:txBody>
      </p:sp>
    </p:spTree>
    <p:extLst>
      <p:ext uri="{BB962C8B-B14F-4D97-AF65-F5344CB8AC3E}">
        <p14:creationId xmlns:p14="http://schemas.microsoft.com/office/powerpoint/2010/main" val="245612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5" name="Rectangle 4">
            <a:extLst>
              <a:ext uri="{FF2B5EF4-FFF2-40B4-BE49-F238E27FC236}">
                <a16:creationId xmlns:a16="http://schemas.microsoft.com/office/drawing/2014/main" id="{564191B3-D4E3-455D-BA23-741D21E58FE3}"/>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a:t>
            </a:r>
            <a:r>
              <a:rPr lang="en-ID" sz="1800" dirty="0" err="1"/>
              <a:t>Pemanggilan</a:t>
            </a:r>
            <a:r>
              <a:rPr lang="en-ID" sz="1800" dirty="0"/>
              <a:t>  </a:t>
            </a:r>
            <a:r>
              <a:rPr lang="en-ID" sz="1800" dirty="0" err="1"/>
              <a:t>Saksi</a:t>
            </a:r>
            <a:r>
              <a:rPr lang="en-ID" sz="1800" dirty="0"/>
              <a:t>, </a:t>
            </a:r>
            <a:r>
              <a:rPr lang="en-ID" sz="1800" dirty="0" err="1"/>
              <a:t>Tersangka</a:t>
            </a:r>
            <a:r>
              <a:rPr lang="en-ID" sz="1800" dirty="0"/>
              <a:t> dan </a:t>
            </a:r>
            <a:r>
              <a:rPr lang="en-ID" sz="1800" dirty="0" err="1"/>
              <a:t>ahli</a:t>
            </a:r>
            <a:endParaRPr lang="en-ID" sz="1800" dirty="0"/>
          </a:p>
        </p:txBody>
      </p:sp>
      <p:pic>
        <p:nvPicPr>
          <p:cNvPr id="6" name="Picture 2" descr="Keabsahan Surat Panggilan dari Kejaksaan untuk Saksi - Hukumonline.com">
            <a:extLst>
              <a:ext uri="{FF2B5EF4-FFF2-40B4-BE49-F238E27FC236}">
                <a16:creationId xmlns:a16="http://schemas.microsoft.com/office/drawing/2014/main" id="{D1867971-3D8D-4AF2-AD80-B3D593118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479" y="937403"/>
            <a:ext cx="6420158" cy="4275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8C81EC23-79F9-49E7-A51D-4F7E027D0484}"/>
              </a:ext>
            </a:extLst>
          </p:cNvPr>
          <p:cNvCxnSpPr>
            <a:cxnSpLocks/>
            <a:stCxn id="2" idx="3"/>
            <a:endCxn id="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27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114A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8331ADB-40BE-46CE-95BE-B056C965F743}"/>
              </a:ext>
            </a:extLst>
          </p:cNvPr>
          <p:cNvSpPr/>
          <p:nvPr/>
        </p:nvSpPr>
        <p:spPr>
          <a:xfrm>
            <a:off x="5784934" y="672860"/>
            <a:ext cx="5967279" cy="47962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Pasal 112 ayat 1  KUHAP  </a:t>
            </a:r>
            <a:endParaRPr lang="en-US" sz="16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Penyidik yang melakukan pemeriksaan, dengan menyebutkan alasan pemanggilan secara jelas, berwenang memanggil tersangka dan saksi yang dianggap perlu untuk diperiksa dengan </a:t>
            </a:r>
            <a:r>
              <a:rPr lang="id-ID" sz="1600" b="1" dirty="0">
                <a:solidFill>
                  <a:schemeClr val="tx1"/>
                </a:solidFill>
                <a:effectLst/>
                <a:latin typeface="Times New Roman" panose="02020603050405020304" pitchFamily="18" charset="0"/>
                <a:ea typeface="Times New Roman" panose="02020603050405020304" pitchFamily="18" charset="0"/>
              </a:rPr>
              <a:t>surat panggilan yang sah </a:t>
            </a:r>
            <a:r>
              <a:rPr lang="id-ID" sz="1600" dirty="0">
                <a:solidFill>
                  <a:schemeClr val="tx1"/>
                </a:solidFill>
                <a:effectLst/>
                <a:latin typeface="Times New Roman" panose="02020603050405020304" pitchFamily="18" charset="0"/>
                <a:ea typeface="Times New Roman" panose="02020603050405020304" pitchFamily="18" charset="0"/>
              </a:rPr>
              <a:t>dengan memperhatikan tenggang waktu yang wajar antara diterimanya panggilan dan hari seorang itu diharuskan memenuhi panggilan tersebut</a:t>
            </a:r>
            <a:endParaRPr lang="en-US" sz="16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Orang yang dipanggil wajib datang kepada penyidik dan jika ia tidak datang, penyidik memanggil </a:t>
            </a:r>
            <a:r>
              <a:rPr lang="id-ID" sz="1600" b="1" dirty="0">
                <a:solidFill>
                  <a:schemeClr val="tx1"/>
                </a:solidFill>
                <a:effectLst/>
                <a:latin typeface="Times New Roman" panose="02020603050405020304" pitchFamily="18" charset="0"/>
                <a:ea typeface="Times New Roman" panose="02020603050405020304" pitchFamily="18" charset="0"/>
              </a:rPr>
              <a:t>sekali lagi, </a:t>
            </a:r>
            <a:r>
              <a:rPr lang="id-ID" sz="1600" dirty="0">
                <a:solidFill>
                  <a:schemeClr val="tx1"/>
                </a:solidFill>
                <a:effectLst/>
                <a:latin typeface="Times New Roman" panose="02020603050405020304" pitchFamily="18" charset="0"/>
                <a:ea typeface="Times New Roman" panose="02020603050405020304" pitchFamily="18" charset="0"/>
              </a:rPr>
              <a:t>dengan perintah kepada petugas untuk membawa kepadanya. </a:t>
            </a:r>
            <a:endParaRPr lang="en-ID" sz="16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600" b="1" dirty="0" err="1">
                <a:solidFill>
                  <a:schemeClr val="tx1"/>
                </a:solidFill>
                <a:effectLst/>
                <a:latin typeface="Times New Roman" panose="02020603050405020304" pitchFamily="18" charset="0"/>
                <a:ea typeface="Times New Roman" panose="02020603050405020304" pitchFamily="18" charset="0"/>
              </a:rPr>
              <a:t>Acaman</a:t>
            </a:r>
            <a:r>
              <a:rPr lang="id-ID" sz="1600" b="1" dirty="0">
                <a:solidFill>
                  <a:schemeClr val="tx1"/>
                </a:solidFill>
                <a:effectLst/>
                <a:latin typeface="Times New Roman" panose="02020603050405020304" pitchFamily="18" charset="0"/>
                <a:ea typeface="Times New Roman" panose="02020603050405020304" pitchFamily="18" charset="0"/>
              </a:rPr>
              <a:t> Bagi saksi yang tidak datang di panggil </a:t>
            </a:r>
            <a:endParaRPr lang="en-ID" sz="16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Pasal  224 KUHP  </a:t>
            </a:r>
            <a:endParaRPr lang="en-US" sz="16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Barang siapa dipanggil sebagai saksi, ahli, atau juru bahasa menurut </a:t>
            </a:r>
            <a:r>
              <a:rPr lang="id-ID" sz="1600" dirty="0" err="1">
                <a:solidFill>
                  <a:schemeClr val="tx1"/>
                </a:solidFill>
                <a:effectLst/>
                <a:latin typeface="Times New Roman" panose="02020603050405020304" pitchFamily="18" charset="0"/>
                <a:ea typeface="Times New Roman" panose="02020603050405020304" pitchFamily="18" charset="0"/>
              </a:rPr>
              <a:t>Undang-Undang</a:t>
            </a:r>
            <a:r>
              <a:rPr lang="id-ID" sz="1600" dirty="0">
                <a:solidFill>
                  <a:schemeClr val="tx1"/>
                </a:solidFill>
                <a:effectLst/>
                <a:latin typeface="Times New Roman" panose="02020603050405020304" pitchFamily="18" charset="0"/>
                <a:ea typeface="Times New Roman" panose="02020603050405020304" pitchFamily="18" charset="0"/>
              </a:rPr>
              <a:t> dengan sengaja tidak memenuhi kewajiban berdasarkan </a:t>
            </a:r>
            <a:r>
              <a:rPr lang="id-ID" sz="1600" dirty="0" err="1">
                <a:solidFill>
                  <a:schemeClr val="tx1"/>
                </a:solidFill>
                <a:effectLst/>
                <a:latin typeface="Times New Roman" panose="02020603050405020304" pitchFamily="18" charset="0"/>
                <a:ea typeface="Times New Roman" panose="02020603050405020304" pitchFamily="18" charset="0"/>
              </a:rPr>
              <a:t>Undang-Undang</a:t>
            </a:r>
            <a:r>
              <a:rPr lang="id-ID" sz="1600" dirty="0">
                <a:solidFill>
                  <a:schemeClr val="tx1"/>
                </a:solidFill>
                <a:effectLst/>
                <a:latin typeface="Times New Roman" panose="02020603050405020304" pitchFamily="18" charset="0"/>
                <a:ea typeface="Times New Roman" panose="02020603050405020304" pitchFamily="18" charset="0"/>
              </a:rPr>
              <a:t> yang harus dipenuhinya, diancam :</a:t>
            </a:r>
            <a:endParaRPr lang="en-ID" sz="1600" dirty="0">
              <a:solidFill>
                <a:schemeClr val="tx1"/>
              </a:solidFill>
              <a:effectLst/>
              <a:latin typeface="Times New Roman" panose="02020603050405020304" pitchFamily="18" charset="0"/>
              <a:ea typeface="Times New Roman" panose="02020603050405020304" pitchFamily="18" charset="0"/>
            </a:endParaRPr>
          </a:p>
          <a:p>
            <a:pPr marL="449263" lvl="0" indent="-182563" algn="just">
              <a:buFont typeface="+mj-lt"/>
              <a:buAutoNum type="arabicPeriod"/>
              <a:tabLst>
                <a:tab pos="457200" algn="l"/>
              </a:tabLst>
            </a:pPr>
            <a:r>
              <a:rPr lang="id-ID" sz="1600" dirty="0">
                <a:solidFill>
                  <a:schemeClr val="tx1"/>
                </a:solidFill>
                <a:effectLst/>
                <a:latin typeface="Times New Roman" panose="02020603050405020304" pitchFamily="18" charset="0"/>
                <a:ea typeface="Times New Roman" panose="02020603050405020304" pitchFamily="18" charset="0"/>
              </a:rPr>
              <a:t>Dalam perkara pidana, dengan pidana penjara paling lama  sembilan bulan</a:t>
            </a:r>
            <a:endParaRPr lang="en-ID" sz="1600" dirty="0">
              <a:solidFill>
                <a:schemeClr val="tx1"/>
              </a:solidFill>
              <a:latin typeface="Times New Roman" panose="02020603050405020304" pitchFamily="18" charset="0"/>
              <a:ea typeface="Times New Roman" panose="02020603050405020304" pitchFamily="18" charset="0"/>
            </a:endParaRPr>
          </a:p>
          <a:p>
            <a:pPr marL="342900" lvl="0" indent="-76200" algn="just">
              <a:buFont typeface="+mj-lt"/>
              <a:buAutoNum type="arabicPeriod"/>
              <a:tabLst>
                <a:tab pos="457200" algn="l"/>
              </a:tabLst>
            </a:pPr>
            <a:r>
              <a:rPr lang="en-US" sz="1600" dirty="0">
                <a:solidFill>
                  <a:schemeClr val="tx1"/>
                </a:solidFill>
                <a:effectLst/>
                <a:latin typeface="Times New Roman" panose="02020603050405020304" pitchFamily="18" charset="0"/>
                <a:ea typeface="Times New Roman" panose="02020603050405020304" pitchFamily="18" charset="0"/>
              </a:rPr>
              <a:t> </a:t>
            </a:r>
            <a:r>
              <a:rPr lang="id-ID" sz="1600" dirty="0">
                <a:solidFill>
                  <a:schemeClr val="tx1"/>
                </a:solidFill>
                <a:effectLst/>
                <a:latin typeface="Times New Roman" panose="02020603050405020304" pitchFamily="18" charset="0"/>
                <a:ea typeface="Times New Roman" panose="02020603050405020304" pitchFamily="18" charset="0"/>
              </a:rPr>
              <a:t>dalam perkara lain paling lama enam bulan </a:t>
            </a:r>
            <a:endParaRPr lang="en-ID" sz="1600" dirty="0">
              <a:solidFill>
                <a:schemeClr val="tx1"/>
              </a:solidFill>
              <a:effectLst/>
              <a:latin typeface="Times New Roman" panose="02020603050405020304" pitchFamily="18" charset="0"/>
              <a:ea typeface="Times New Roman" panose="02020603050405020304" pitchFamily="18" charset="0"/>
            </a:endParaRPr>
          </a:p>
        </p:txBody>
      </p:sp>
      <p:sp>
        <p:nvSpPr>
          <p:cNvPr id="7" name="Arrow: Right 6">
            <a:extLst>
              <a:ext uri="{FF2B5EF4-FFF2-40B4-BE49-F238E27FC236}">
                <a16:creationId xmlns:a16="http://schemas.microsoft.com/office/drawing/2014/main" id="{0208083D-875C-4553-916A-3A82DB26D363}"/>
              </a:ext>
            </a:extLst>
          </p:cNvPr>
          <p:cNvSpPr/>
          <p:nvPr/>
        </p:nvSpPr>
        <p:spPr>
          <a:xfrm>
            <a:off x="4854378" y="1328467"/>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13">
            <a:extLst>
              <a:ext uri="{FF2B5EF4-FFF2-40B4-BE49-F238E27FC236}">
                <a16:creationId xmlns:a16="http://schemas.microsoft.com/office/drawing/2014/main" id="{2054E3A1-3E8A-4F9D-850C-485D2B75682A}"/>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15" name="Rectangle 14">
            <a:extLst>
              <a:ext uri="{FF2B5EF4-FFF2-40B4-BE49-F238E27FC236}">
                <a16:creationId xmlns:a16="http://schemas.microsoft.com/office/drawing/2014/main" id="{73A9E722-90F3-49B8-B59B-BC1370F3586A}"/>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Dan Cara </a:t>
            </a:r>
            <a:r>
              <a:rPr lang="en-ID" sz="1800" dirty="0" err="1"/>
              <a:t>Pemangggilan</a:t>
            </a:r>
            <a:endParaRPr lang="en-ID" sz="1800" dirty="0"/>
          </a:p>
        </p:txBody>
      </p:sp>
      <p:cxnSp>
        <p:nvCxnSpPr>
          <p:cNvPr id="16" name="Connector: Elbow 15">
            <a:extLst>
              <a:ext uri="{FF2B5EF4-FFF2-40B4-BE49-F238E27FC236}">
                <a16:creationId xmlns:a16="http://schemas.microsoft.com/office/drawing/2014/main" id="{F7101564-76EC-49CF-8317-F48A6D3A8B01}"/>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21977C-999F-4036-B338-94029C407730}"/>
              </a:ext>
            </a:extLst>
          </p:cNvPr>
          <p:cNvCxnSpPr>
            <a:cxnSpLocks/>
            <a:stCxn id="2" idx="3"/>
            <a:endCxn id="1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22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5" name="Rectangle 4">
            <a:extLst>
              <a:ext uri="{FF2B5EF4-FFF2-40B4-BE49-F238E27FC236}">
                <a16:creationId xmlns:a16="http://schemas.microsoft.com/office/drawing/2014/main" id="{564191B3-D4E3-455D-BA23-741D21E58FE3}"/>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Dan Cara </a:t>
            </a:r>
            <a:r>
              <a:rPr lang="en-ID" sz="1800" dirty="0" err="1"/>
              <a:t>Pemangggilan</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8C81EC23-79F9-49E7-A51D-4F7E027D0484}"/>
              </a:ext>
            </a:extLst>
          </p:cNvPr>
          <p:cNvCxnSpPr>
            <a:cxnSpLocks/>
            <a:stCxn id="2" idx="3"/>
            <a:endCxn id="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stCxn id="2" idx="3"/>
            <a:endCxn id="4" idx="1"/>
          </p:cNvCxnSpPr>
          <p:nvPr/>
        </p:nvCxnSpPr>
        <p:spPr>
          <a:xfrm>
            <a:off x="1248983" y="3075317"/>
            <a:ext cx="1080149" cy="0"/>
          </a:xfrm>
          <a:prstGeom prst="straightConnector1">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B35ED35-9933-4CCD-88D3-E94FE7D6CB01}"/>
              </a:ext>
            </a:extLst>
          </p:cNvPr>
          <p:cNvSpPr/>
          <p:nvPr/>
        </p:nvSpPr>
        <p:spPr>
          <a:xfrm>
            <a:off x="5784934" y="937404"/>
            <a:ext cx="5967279" cy="453174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Panggilan sebagai Saksi</a:t>
            </a: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Panggilan sebagai Tersangka/Terdakwa</a:t>
            </a: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Panggilan sebagai Ahli</a:t>
            </a:r>
          </a:p>
          <a:p>
            <a:pPr marL="0" indent="0" algn="just">
              <a:buNone/>
            </a:pPr>
            <a:endParaRPr lang="id-ID" sz="16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Untuk melakukan pemeriksaan dalam tindak pidana, penyidik dan penyidik pembantu mempunyai wewenang melakukan pemanggilan terhadap :</a:t>
            </a:r>
          </a:p>
          <a:p>
            <a:pPr marL="228600" indent="-228600" algn="just">
              <a:buFont typeface="+mj-lt"/>
              <a:buAutoNum type="alphaLcPeriod"/>
            </a:pPr>
            <a:r>
              <a:rPr lang="id-ID" sz="1600" dirty="0">
                <a:solidFill>
                  <a:schemeClr val="tx1"/>
                </a:solidFill>
                <a:effectLst/>
                <a:latin typeface="Times New Roman" panose="02020603050405020304" pitchFamily="18" charset="0"/>
                <a:ea typeface="Times New Roman" panose="02020603050405020304" pitchFamily="18" charset="0"/>
              </a:rPr>
              <a:t>tersangka, yang karena perbuatannya atau </a:t>
            </a:r>
            <a:r>
              <a:rPr lang="id-ID" sz="1600" dirty="0" err="1">
                <a:solidFill>
                  <a:schemeClr val="tx1"/>
                </a:solidFill>
                <a:effectLst/>
                <a:latin typeface="Times New Roman" panose="02020603050405020304" pitchFamily="18" charset="0"/>
                <a:ea typeface="Times New Roman" panose="02020603050405020304" pitchFamily="18" charset="0"/>
              </a:rPr>
              <a:t>keadaanya</a:t>
            </a:r>
            <a:r>
              <a:rPr lang="id-ID" sz="1600" dirty="0">
                <a:solidFill>
                  <a:schemeClr val="tx1"/>
                </a:solidFill>
                <a:effectLst/>
                <a:latin typeface="Times New Roman" panose="02020603050405020304" pitchFamily="18" charset="0"/>
                <a:ea typeface="Times New Roman" panose="02020603050405020304" pitchFamily="18" charset="0"/>
              </a:rPr>
              <a:t> berdasarkan bukti </a:t>
            </a:r>
            <a:r>
              <a:rPr lang="id-ID" sz="1600" dirty="0" err="1">
                <a:solidFill>
                  <a:schemeClr val="tx1"/>
                </a:solidFill>
                <a:effectLst/>
                <a:latin typeface="Times New Roman" panose="02020603050405020304" pitchFamily="18" charset="0"/>
                <a:ea typeface="Times New Roman" panose="02020603050405020304" pitchFamily="18" charset="0"/>
              </a:rPr>
              <a:t>permulaaan</a:t>
            </a:r>
            <a:r>
              <a:rPr lang="id-ID" sz="1600" dirty="0">
                <a:solidFill>
                  <a:schemeClr val="tx1"/>
                </a:solidFill>
                <a:effectLst/>
                <a:latin typeface="Times New Roman" panose="02020603050405020304" pitchFamily="18" charset="0"/>
                <a:ea typeface="Times New Roman" panose="02020603050405020304" pitchFamily="18" charset="0"/>
              </a:rPr>
              <a:t> patut diduga sebagai pelaku tindak pidana;</a:t>
            </a:r>
          </a:p>
          <a:p>
            <a:pPr marL="228600" indent="-228600" algn="just">
              <a:buFont typeface="+mj-lt"/>
              <a:buAutoNum type="alphaLcPeriod"/>
            </a:pPr>
            <a:r>
              <a:rPr lang="id-ID" sz="1600" dirty="0">
                <a:solidFill>
                  <a:schemeClr val="tx1"/>
                </a:solidFill>
                <a:effectLst/>
                <a:latin typeface="Times New Roman" panose="02020603050405020304" pitchFamily="18" charset="0"/>
                <a:ea typeface="Times New Roman" panose="02020603050405020304" pitchFamily="18" charset="0"/>
              </a:rPr>
              <a:t>saksi yang dianggap perlu untuk diperiksa;</a:t>
            </a:r>
          </a:p>
          <a:p>
            <a:pPr marL="228600" indent="-228600" algn="just">
              <a:buFont typeface="+mj-lt"/>
              <a:buAutoNum type="alphaLcPeriod"/>
            </a:pPr>
            <a:r>
              <a:rPr lang="id-ID" sz="1600" dirty="0">
                <a:solidFill>
                  <a:schemeClr val="tx1"/>
                </a:solidFill>
                <a:effectLst/>
                <a:latin typeface="Times New Roman" panose="02020603050405020304" pitchFamily="18" charset="0"/>
                <a:ea typeface="Times New Roman" panose="02020603050405020304" pitchFamily="18" charset="0"/>
              </a:rPr>
              <a:t>pemanggilan seorang ahli yang memiliki keahlian khusus tentang hal yang diperlukan untuk membuat terang sesuatu perkara pidana yang sedang diperiksa.</a:t>
            </a:r>
          </a:p>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Agar panggilan yang dilakukan oleh setiap aparat penegak hukum dapat dianggap sah dan sempurna, maka harus dipenuhi syarat-syarat yang telah ditentukan undang-undang. Dalam pemanggilan pada tingkat pemeriksaan di penyidikan diatur dalam pasal 112, 119 dan 227 KUHAP</a:t>
            </a:r>
          </a:p>
        </p:txBody>
      </p:sp>
      <p:sp>
        <p:nvSpPr>
          <p:cNvPr id="11" name="Arrow: Right 10">
            <a:extLst>
              <a:ext uri="{FF2B5EF4-FFF2-40B4-BE49-F238E27FC236}">
                <a16:creationId xmlns:a16="http://schemas.microsoft.com/office/drawing/2014/main" id="{3F794654-1CAE-4C4F-B49B-E9EBC90864A6}"/>
              </a:ext>
            </a:extLst>
          </p:cNvPr>
          <p:cNvSpPr/>
          <p:nvPr/>
        </p:nvSpPr>
        <p:spPr>
          <a:xfrm>
            <a:off x="4821019" y="2920040"/>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062494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5" name="Rectangle 4">
            <a:extLst>
              <a:ext uri="{FF2B5EF4-FFF2-40B4-BE49-F238E27FC236}">
                <a16:creationId xmlns:a16="http://schemas.microsoft.com/office/drawing/2014/main" id="{564191B3-D4E3-455D-BA23-741D21E58FE3}"/>
              </a:ext>
            </a:extLst>
          </p:cNvPr>
          <p:cNvSpPr/>
          <p:nvPr/>
        </p:nvSpPr>
        <p:spPr>
          <a:xfrm>
            <a:off x="2329132" y="4221192"/>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Dan Cara </a:t>
            </a:r>
            <a:r>
              <a:rPr lang="en-ID" sz="1800" dirty="0" err="1"/>
              <a:t>Pemangggilan</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8C81EC23-79F9-49E7-A51D-4F7E027D0484}"/>
              </a:ext>
            </a:extLst>
          </p:cNvPr>
          <p:cNvCxnSpPr>
            <a:cxnSpLocks/>
            <a:stCxn id="2" idx="3"/>
            <a:endCxn id="5" idx="1"/>
          </p:cNvCxnSpPr>
          <p:nvPr/>
        </p:nvCxnSpPr>
        <p:spPr>
          <a:xfrm>
            <a:off x="1248983" y="3075317"/>
            <a:ext cx="1080149" cy="1641894"/>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4934" y="370936"/>
            <a:ext cx="5967279" cy="545189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buFont typeface="+mj-lt"/>
              <a:buAutoNum type="alphaLcPeriod"/>
            </a:pPr>
            <a:r>
              <a:rPr lang="id-ID" sz="1400" dirty="0">
                <a:solidFill>
                  <a:schemeClr val="tx1"/>
                </a:solidFill>
                <a:effectLst/>
                <a:latin typeface="Times New Roman" panose="02020603050405020304" pitchFamily="18" charset="0"/>
                <a:ea typeface="Times New Roman" panose="02020603050405020304" pitchFamily="18" charset="0"/>
              </a:rPr>
              <a:t>Panggilan berbentuk “surat panggilan”, yang memuat antara lain :</a:t>
            </a: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alasan pemanggilan, dalam hal ini haruslah tegas dijelaskan status orang yang dipanggil apakah sebagai tersangka atau saksi, agar memberikan kepastian hukum dan kejelasan bagi orang yang dipanggil ;</a:t>
            </a:r>
            <a:endParaRPr lang="en-US" sz="1400" dirty="0">
              <a:solidFill>
                <a:schemeClr val="tx1"/>
              </a:solidFill>
              <a:effectLst/>
              <a:latin typeface="Times New Roman" panose="02020603050405020304" pitchFamily="18" charset="0"/>
              <a:ea typeface="Times New Roman" panose="02020603050405020304" pitchFamily="18" charset="0"/>
            </a:endParaRP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surat panggilan ditanda tangani pejabat penyidik (pasal 112 ayat 1)</a:t>
            </a:r>
          </a:p>
          <a:p>
            <a:pPr marL="228600" indent="-228600" algn="just">
              <a:buFont typeface="+mj-lt"/>
              <a:buAutoNum type="alphaLcPeriod" startAt="2"/>
            </a:pPr>
            <a:r>
              <a:rPr lang="id-ID" sz="1400" dirty="0">
                <a:solidFill>
                  <a:schemeClr val="tx1"/>
                </a:solidFill>
                <a:effectLst/>
                <a:latin typeface="Times New Roman" panose="02020603050405020304" pitchFamily="18" charset="0"/>
                <a:ea typeface="Times New Roman" panose="02020603050405020304" pitchFamily="18" charset="0"/>
              </a:rPr>
              <a:t>Pemanggilan memperhatikan tenggang waktu yang wajar dan layak, dengan  jalan :</a:t>
            </a: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memperhatikan tenggang waktu antara tanggal hari diterimanya surat panggilan dengan hari tanggal orang yang dipanggil tersebut menghadap (pasal 112 ayat 1)</a:t>
            </a:r>
            <a:endParaRPr lang="en-US" sz="1400" dirty="0">
              <a:solidFill>
                <a:schemeClr val="tx1"/>
              </a:solidFill>
              <a:effectLst/>
              <a:latin typeface="Times New Roman" panose="02020603050405020304" pitchFamily="18" charset="0"/>
              <a:ea typeface="Times New Roman" panose="02020603050405020304" pitchFamily="18" charset="0"/>
            </a:endParaRP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atau surat panggilan harus disampaikan selambat-lambatnya tiga (tiga) hari sebelum tanggal hadir yang ditentukan dalam surat panggilan; (penjelasan pasal 152 ayat 2 dan pasal 227 ayat 1 KUHAP).</a:t>
            </a:r>
          </a:p>
          <a:p>
            <a:pPr marL="0" indent="0" algn="just">
              <a:buNone/>
            </a:pPr>
            <a:r>
              <a:rPr lang="id-ID" sz="1400" dirty="0">
                <a:solidFill>
                  <a:schemeClr val="tx1"/>
                </a:solidFill>
                <a:effectLst/>
                <a:latin typeface="Times New Roman" panose="02020603050405020304" pitchFamily="18" charset="0"/>
                <a:ea typeface="Times New Roman" panose="02020603050405020304" pitchFamily="18" charset="0"/>
              </a:rPr>
              <a:t>Bila tenggang waktu tidak terpenuhi pasal 227 ayat 1 KUHAP maka panggilan tidak memenuhi syarat untuk dianggap sah. Sehingga orang yang dipanggil dapat memilih apakah akan tetap hadir memenuhi panggilan ataukah tidak akan hadir</a:t>
            </a:r>
            <a:endParaRPr lang="en-US" sz="14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400" dirty="0">
                <a:solidFill>
                  <a:schemeClr val="tx1"/>
                </a:solidFill>
                <a:effectLst/>
                <a:latin typeface="Times New Roman" panose="02020603050405020304" pitchFamily="18" charset="0"/>
                <a:ea typeface="Times New Roman" panose="02020603050405020304" pitchFamily="18" charset="0"/>
              </a:rPr>
              <a:t>Pasal 228 KUHAP jangka atau tenggang waktu menurut undang-undang ini  diperhitungkan pada hari berikutnya </a:t>
            </a:r>
          </a:p>
          <a:p>
            <a:pPr marL="0" indent="0" algn="just">
              <a:buNone/>
            </a:pPr>
            <a:r>
              <a:rPr lang="id-ID" sz="1400" dirty="0">
                <a:solidFill>
                  <a:schemeClr val="tx1"/>
                </a:solidFill>
                <a:effectLst/>
                <a:latin typeface="Times New Roman" panose="02020603050405020304" pitchFamily="18" charset="0"/>
                <a:ea typeface="Times New Roman" panose="02020603050405020304" pitchFamily="18" charset="0"/>
              </a:rPr>
              <a:t>Akan tetapi dalam Lampiran Keputusan Menteri Kehakiman No.M.14-PW.07.03/1983 angka 18, telah memberi penegasan tenggang waktu diterapkan sesuai dengan situasi dan kondisi setempat dan tidak dianalogikan sesuai dengan penjelasan pasal 152 ayat 2  Sehingga pemanggilan dapat disampaikan sehari sebelum diperiksa.</a:t>
            </a:r>
          </a:p>
        </p:txBody>
      </p:sp>
      <p:sp>
        <p:nvSpPr>
          <p:cNvPr id="11" name="Arrow: Right 10">
            <a:extLst>
              <a:ext uri="{FF2B5EF4-FFF2-40B4-BE49-F238E27FC236}">
                <a16:creationId xmlns:a16="http://schemas.microsoft.com/office/drawing/2014/main" id="{FEB52C68-C2AD-4D05-86A1-7A338BDC5A04}"/>
              </a:ext>
            </a:extLst>
          </p:cNvPr>
          <p:cNvSpPr/>
          <p:nvPr/>
        </p:nvSpPr>
        <p:spPr>
          <a:xfrm>
            <a:off x="4821019" y="4561934"/>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22877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Jika Diancam Menjadi Saksi dalam Perkara Pidana - Hukumonline.com">
            <a:extLst>
              <a:ext uri="{FF2B5EF4-FFF2-40B4-BE49-F238E27FC236}">
                <a16:creationId xmlns:a16="http://schemas.microsoft.com/office/drawing/2014/main" id="{C00970DA-6B0B-48CA-AB8C-D9A0F587F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016" y="907209"/>
            <a:ext cx="6459029" cy="430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2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4934" y="319176"/>
            <a:ext cx="5967279" cy="568480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1 ayat 26 KUHAP, Saksi adalah orang yang dapat memberikan keterangan guna kepentingan penyidikan, penuntutan dan peradilan tentang suatu perkara pidana yang ia dengar sendiri, ia lihat sendiri dan ia alami sendiri. </a:t>
            </a:r>
          </a:p>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1 ayat 27 KUHAP, Keterangan saksi adalah salah satu alat bukti dalam perkara pidana yang berupa keterangan dari saksi mengenai suatu peristiwa pidana yang ia dengar sendiri, ia lihat sendiri dan ia alami sendiri dengan menyebut alasan dari pengetahuannya itu.</a:t>
            </a:r>
          </a:p>
          <a:p>
            <a:pPr algn="just"/>
            <a:r>
              <a:rPr lang="en-US" sz="1400" dirty="0">
                <a:solidFill>
                  <a:schemeClr val="tx1"/>
                </a:solidFill>
                <a:latin typeface="Times New Roman" panose="02020603050405020304" pitchFamily="18" charset="0"/>
                <a:ea typeface="Times New Roman" panose="02020603050405020304" pitchFamily="18" charset="0"/>
              </a:rPr>
              <a:t>Ada  2 (</a:t>
            </a:r>
            <a:r>
              <a:rPr lang="en-US" sz="1400" dirty="0" err="1">
                <a:solidFill>
                  <a:schemeClr val="tx1"/>
                </a:solidFill>
                <a:latin typeface="Times New Roman" panose="02020603050405020304" pitchFamily="18" charset="0"/>
                <a:ea typeface="Times New Roman" panose="02020603050405020304" pitchFamily="18" charset="0"/>
              </a:rPr>
              <a:t>dua</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bentuk</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saksi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yaitu</a:t>
            </a:r>
            <a:r>
              <a:rPr lang="en-US" sz="1400" dirty="0">
                <a:solidFill>
                  <a:schemeClr val="tx1"/>
                </a:solidFill>
                <a:latin typeface="Times New Roman" panose="02020603050405020304" pitchFamily="18" charset="0"/>
                <a:ea typeface="Times New Roman" panose="02020603050405020304" pitchFamily="18" charset="0"/>
              </a:rPr>
              <a:t> :</a:t>
            </a:r>
          </a:p>
          <a:p>
            <a:pPr algn="just"/>
            <a:r>
              <a:rPr lang="en-US" sz="1400" dirty="0">
                <a:solidFill>
                  <a:schemeClr val="tx1"/>
                </a:solidFill>
                <a:latin typeface="Times New Roman" panose="02020603050405020304" pitchFamily="18" charset="0"/>
                <a:ea typeface="Times New Roman" panose="02020603050405020304" pitchFamily="18" charset="0"/>
              </a:rPr>
              <a:t>1.   Saksi </a:t>
            </a:r>
            <a:r>
              <a:rPr lang="en-US" sz="1400" i="1" dirty="0">
                <a:solidFill>
                  <a:schemeClr val="tx1"/>
                </a:solidFill>
                <a:latin typeface="Times New Roman" panose="02020603050405020304" pitchFamily="18" charset="0"/>
                <a:ea typeface="Times New Roman" panose="02020603050405020304" pitchFamily="18" charset="0"/>
              </a:rPr>
              <a:t>a charge </a:t>
            </a:r>
            <a:r>
              <a:rPr lang="en-US" sz="1400" dirty="0" err="1">
                <a:solidFill>
                  <a:schemeClr val="tx1"/>
                </a:solidFill>
                <a:latin typeface="Times New Roman" panose="02020603050405020304" pitchFamily="18" charset="0"/>
                <a:ea typeface="Times New Roman" panose="02020603050405020304" pitchFamily="18" charset="0"/>
              </a:rPr>
              <a:t>yaitu</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saksi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berasal</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dari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Penyidik</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atau</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Penuntut</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Umum</a:t>
            </a:r>
            <a:endParaRPr lang="en-US" sz="1400" dirty="0">
              <a:solidFill>
                <a:schemeClr val="tx1"/>
              </a:solidFill>
              <a:effectLst/>
              <a:latin typeface="Times New Roman" panose="02020603050405020304" pitchFamily="18" charset="0"/>
              <a:ea typeface="Times New Roman" panose="02020603050405020304" pitchFamily="18" charset="0"/>
            </a:endParaRPr>
          </a:p>
          <a:p>
            <a:pPr algn="just"/>
            <a:r>
              <a:rPr lang="en-US" sz="1400" dirty="0">
                <a:solidFill>
                  <a:schemeClr val="tx1"/>
                </a:solidFill>
                <a:effectLst/>
                <a:latin typeface="Times New Roman" panose="02020603050405020304" pitchFamily="18" charset="0"/>
                <a:ea typeface="Times New Roman" panose="02020603050405020304" pitchFamily="18" charset="0"/>
              </a:rPr>
              <a:t>2. Saksi </a:t>
            </a:r>
            <a:r>
              <a:rPr lang="en-US" sz="1400" i="1" dirty="0">
                <a:solidFill>
                  <a:schemeClr val="tx1"/>
                </a:solidFill>
                <a:effectLst/>
                <a:latin typeface="Times New Roman" panose="02020603050405020304" pitchFamily="18" charset="0"/>
                <a:ea typeface="Times New Roman" panose="02020603050405020304" pitchFamily="18" charset="0"/>
              </a:rPr>
              <a:t>a de charge</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saksi</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menguntungkan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diajukan</a:t>
            </a:r>
            <a:r>
              <a:rPr lang="en-US" sz="1400" dirty="0">
                <a:solidFill>
                  <a:schemeClr val="tx1"/>
                </a:solidFill>
                <a:effectLst/>
                <a:latin typeface="Times New Roman" panose="02020603050405020304" pitchFamily="18" charset="0"/>
                <a:ea typeface="Times New Roman" panose="02020603050405020304" pitchFamily="18" charset="0"/>
              </a:rPr>
              <a:t> oleh </a:t>
            </a:r>
            <a:r>
              <a:rPr lang="en-US" sz="1400" dirty="0" err="1">
                <a:solidFill>
                  <a:schemeClr val="tx1"/>
                </a:solidFill>
                <a:effectLst/>
                <a:latin typeface="Times New Roman" panose="02020603050405020304" pitchFamily="18" charset="0"/>
                <a:ea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rPr>
              <a:t>/</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diatur</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rPr>
              <a:t> :</a:t>
            </a:r>
          </a:p>
          <a:p>
            <a:pPr marL="266700" indent="-26670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65 KUHAP, tersangka atau terdakwa berhak untuk mengusahakan diri mengajukan saksi dan atau seseorang yang memiliki keahlian khusus guna memberikan keterangan yang </a:t>
            </a:r>
            <a:r>
              <a:rPr lang="id-ID" sz="1400" b="1" dirty="0">
                <a:solidFill>
                  <a:schemeClr val="tx1"/>
                </a:solidFill>
                <a:effectLst/>
                <a:latin typeface="Times New Roman" panose="02020603050405020304" pitchFamily="18" charset="0"/>
                <a:ea typeface="Times New Roman" panose="02020603050405020304" pitchFamily="18" charset="0"/>
              </a:rPr>
              <a:t>menguntungkan bagi dirinya</a:t>
            </a:r>
            <a:r>
              <a:rPr lang="id-ID" sz="1400" dirty="0">
                <a:solidFill>
                  <a:schemeClr val="tx1"/>
                </a:solidFill>
                <a:effectLst/>
                <a:latin typeface="Times New Roman" panose="02020603050405020304" pitchFamily="18" charset="0"/>
                <a:ea typeface="Times New Roman" panose="02020603050405020304" pitchFamily="18" charset="0"/>
              </a:rPr>
              <a:t>.</a:t>
            </a:r>
          </a:p>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116 ayat 3</a:t>
            </a:r>
            <a:r>
              <a:rPr lang="en-US" sz="1400" dirty="0">
                <a:solidFill>
                  <a:schemeClr val="tx1"/>
                </a:solidFill>
                <a:effectLst/>
                <a:latin typeface="Times New Roman" panose="02020603050405020304" pitchFamily="18" charset="0"/>
                <a:ea typeface="Times New Roman" panose="02020603050405020304" pitchFamily="18" charset="0"/>
              </a:rPr>
              <a:t> KUHAP, </a:t>
            </a:r>
            <a:r>
              <a:rPr lang="id-ID" sz="1400" dirty="0">
                <a:solidFill>
                  <a:schemeClr val="tx1"/>
                </a:solidFill>
                <a:effectLst/>
                <a:latin typeface="Times New Roman" panose="02020603050405020304" pitchFamily="18" charset="0"/>
                <a:ea typeface="Times New Roman" panose="02020603050405020304" pitchFamily="18" charset="0"/>
              </a:rPr>
              <a:t> </a:t>
            </a:r>
            <a:r>
              <a:rPr lang="en-US" sz="1400" dirty="0">
                <a:solidFill>
                  <a:schemeClr val="tx1"/>
                </a:solidFill>
                <a:effectLst/>
                <a:latin typeface="Times New Roman" panose="02020603050405020304" pitchFamily="18" charset="0"/>
                <a:ea typeface="Times New Roman" panose="02020603050405020304" pitchFamily="18" charset="0"/>
              </a:rPr>
              <a:t>d</a:t>
            </a:r>
            <a:r>
              <a:rPr lang="id-ID" sz="1400" dirty="0">
                <a:solidFill>
                  <a:schemeClr val="tx1"/>
                </a:solidFill>
                <a:effectLst/>
                <a:latin typeface="Times New Roman" panose="02020603050405020304" pitchFamily="18" charset="0"/>
                <a:ea typeface="Times New Roman" panose="02020603050405020304" pitchFamily="18" charset="0"/>
              </a:rPr>
              <a:t>alam pemeriksaan tersangka ditanya apakah ia menghendaki didengarnya saksi yang </a:t>
            </a:r>
            <a:r>
              <a:rPr lang="id-ID" sz="1400" b="1" dirty="0">
                <a:solidFill>
                  <a:schemeClr val="tx1"/>
                </a:solidFill>
                <a:effectLst/>
                <a:latin typeface="Times New Roman" panose="02020603050405020304" pitchFamily="18" charset="0"/>
                <a:ea typeface="Times New Roman" panose="02020603050405020304" pitchFamily="18" charset="0"/>
              </a:rPr>
              <a:t>dapat menguntungkan baginya </a:t>
            </a:r>
            <a:r>
              <a:rPr lang="id-ID" sz="1400" dirty="0">
                <a:solidFill>
                  <a:schemeClr val="tx1"/>
                </a:solidFill>
                <a:effectLst/>
                <a:latin typeface="Times New Roman" panose="02020603050405020304" pitchFamily="18" charset="0"/>
                <a:ea typeface="Times New Roman" panose="02020603050405020304" pitchFamily="18" charset="0"/>
              </a:rPr>
              <a:t>dan bilamana ada maka hal itu dicatat dalam berita acara.</a:t>
            </a:r>
            <a:endParaRPr lang="en-US" sz="14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Tersangka adalah seorang yang karena perbuatannya atau keadaannya, berdasarkan bukti permulaan patut diduga sebagai pelaku tindak pidana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rPr>
              <a:t> 1 </a:t>
            </a:r>
            <a:r>
              <a:rPr lang="en-US" sz="1400" dirty="0" err="1">
                <a:solidFill>
                  <a:schemeClr val="tx1"/>
                </a:solidFill>
                <a:effectLst/>
                <a:latin typeface="Times New Roman" panose="02020603050405020304" pitchFamily="18" charset="0"/>
                <a:ea typeface="Times New Roman" panose="02020603050405020304" pitchFamily="18" charset="0"/>
              </a:rPr>
              <a:t>angka</a:t>
            </a:r>
            <a:r>
              <a:rPr lang="en-US" sz="1400" dirty="0">
                <a:solidFill>
                  <a:schemeClr val="tx1"/>
                </a:solidFill>
                <a:effectLst/>
                <a:latin typeface="Times New Roman" panose="02020603050405020304" pitchFamily="18" charset="0"/>
                <a:ea typeface="Times New Roman" panose="02020603050405020304" pitchFamily="18" charset="0"/>
              </a:rPr>
              <a:t> 14 KUHAP)</a:t>
            </a:r>
            <a:r>
              <a:rPr lang="id-ID" sz="1400" dirty="0">
                <a:solidFill>
                  <a:schemeClr val="tx1"/>
                </a:solidFill>
                <a:effectLst/>
                <a:latin typeface="Times New Roman" panose="02020603050405020304" pitchFamily="18" charset="0"/>
                <a:ea typeface="Times New Roman" panose="02020603050405020304" pitchFamily="18" charset="0"/>
              </a:rPr>
              <a:t>.</a:t>
            </a:r>
            <a:endParaRPr lang="en-US" sz="14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en-US" sz="1400" dirty="0" err="1">
                <a:solidFill>
                  <a:schemeClr val="tx1"/>
                </a:solidFill>
                <a:latin typeface="Times New Roman" panose="02020603050405020304" pitchFamily="18" charset="0"/>
                <a:ea typeface="Times New Roman" panose="02020603050405020304" pitchFamily="18" charset="0"/>
              </a:rPr>
              <a:t>Keterangan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ahli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adalah</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keterangan</a:t>
            </a:r>
            <a:r>
              <a:rPr lang="en-US" sz="1400" dirty="0">
                <a:solidFill>
                  <a:schemeClr val="tx1"/>
                </a:solidFill>
                <a:latin typeface="Times New Roman" panose="02020603050405020304" pitchFamily="18" charset="0"/>
                <a:ea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rPr>
              <a:t>diberikan</a:t>
            </a:r>
            <a:r>
              <a:rPr lang="en-US" sz="1400" dirty="0">
                <a:solidFill>
                  <a:schemeClr val="tx1"/>
                </a:solidFill>
                <a:latin typeface="Times New Roman" panose="02020603050405020304" pitchFamily="18" charset="0"/>
                <a:ea typeface="Times New Roman" panose="02020603050405020304" pitchFamily="18" charset="0"/>
              </a:rPr>
              <a:t>  oleh </a:t>
            </a:r>
            <a:r>
              <a:rPr lang="en-US" sz="1400" dirty="0" err="1">
                <a:solidFill>
                  <a:schemeClr val="tx1"/>
                </a:solidFill>
                <a:latin typeface="Times New Roman" panose="02020603050405020304" pitchFamily="18" charset="0"/>
                <a:ea typeface="Times New Roman" panose="02020603050405020304" pitchFamily="18" charset="0"/>
              </a:rPr>
              <a:t>seorang</a:t>
            </a:r>
            <a:r>
              <a:rPr lang="en-US" sz="1400" dirty="0">
                <a:solidFill>
                  <a:schemeClr val="tx1"/>
                </a:solidFill>
                <a:latin typeface="Times New Roman" panose="02020603050405020304" pitchFamily="18" charset="0"/>
                <a:ea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rPr>
              <a:t>memiliki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keahlian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khusus</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tentang</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hal</a:t>
            </a:r>
            <a:r>
              <a:rPr lang="en-US" sz="1400" dirty="0">
                <a:solidFill>
                  <a:schemeClr val="tx1"/>
                </a:solidFill>
                <a:latin typeface="Times New Roman" panose="02020603050405020304" pitchFamily="18" charset="0"/>
                <a:ea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rPr>
              <a:t>diperlukan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untuk</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membuat</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terang</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suatu</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perkaraguna</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kepentingan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pemeriksaan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Pasal</a:t>
            </a:r>
            <a:r>
              <a:rPr lang="en-US" sz="1400" dirty="0">
                <a:solidFill>
                  <a:schemeClr val="tx1"/>
                </a:solidFill>
                <a:latin typeface="Times New Roman" panose="02020603050405020304" pitchFamily="18" charset="0"/>
                <a:ea typeface="Times New Roman" panose="02020603050405020304" pitchFamily="18" charset="0"/>
              </a:rPr>
              <a:t> 1 </a:t>
            </a:r>
            <a:r>
              <a:rPr lang="en-US" sz="1400" dirty="0" err="1">
                <a:solidFill>
                  <a:schemeClr val="tx1"/>
                </a:solidFill>
                <a:latin typeface="Times New Roman" panose="02020603050405020304" pitchFamily="18" charset="0"/>
                <a:ea typeface="Times New Roman" panose="02020603050405020304" pitchFamily="18" charset="0"/>
              </a:rPr>
              <a:t>angka</a:t>
            </a:r>
            <a:r>
              <a:rPr lang="en-US" sz="1400" dirty="0">
                <a:solidFill>
                  <a:schemeClr val="tx1"/>
                </a:solidFill>
                <a:latin typeface="Times New Roman" panose="02020603050405020304" pitchFamily="18" charset="0"/>
                <a:ea typeface="Times New Roman" panose="02020603050405020304" pitchFamily="18" charset="0"/>
              </a:rPr>
              <a:t> 28 KUHAP) </a:t>
            </a:r>
            <a:endParaRPr lang="id-ID" sz="1400" dirty="0">
              <a:solidFill>
                <a:schemeClr val="tx1"/>
              </a:solidFill>
              <a:effectLst/>
              <a:latin typeface="Times New Roman" panose="02020603050405020304" pitchFamily="18" charset="0"/>
              <a:ea typeface="Times New Roman" panose="02020603050405020304" pitchFamily="18" charset="0"/>
            </a:endParaRPr>
          </a:p>
        </p:txBody>
      </p:sp>
      <p:sp>
        <p:nvSpPr>
          <p:cNvPr id="11" name="Arrow: Right 10">
            <a:extLst>
              <a:ext uri="{FF2B5EF4-FFF2-40B4-BE49-F238E27FC236}">
                <a16:creationId xmlns:a16="http://schemas.microsoft.com/office/drawing/2014/main" id="{FEB52C68-C2AD-4D05-86A1-7A338BDC5A04}"/>
              </a:ext>
            </a:extLst>
          </p:cNvPr>
          <p:cNvSpPr/>
          <p:nvPr/>
        </p:nvSpPr>
        <p:spPr>
          <a:xfrm>
            <a:off x="4821019" y="1278146"/>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50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14" idx="1"/>
          </p:cNvCxnSpPr>
          <p:nvPr/>
        </p:nvCxnSpPr>
        <p:spPr>
          <a:xfrm>
            <a:off x="1248983" y="3075317"/>
            <a:ext cx="1080149" cy="6351"/>
          </a:xfrm>
          <a:prstGeom prst="straightConnector1">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7970" y="1235613"/>
            <a:ext cx="5967279" cy="33815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1397000" algn="l"/>
              </a:tabLst>
            </a:pPr>
            <a:r>
              <a:rPr lang="id-ID" sz="1400" b="1" dirty="0">
                <a:solidFill>
                  <a:schemeClr val="tx1"/>
                </a:solidFill>
                <a:effectLst/>
                <a:latin typeface="Times New Roman" panose="02020603050405020304" pitchFamily="18" charset="0"/>
                <a:ea typeface="Times New Roman" panose="02020603050405020304" pitchFamily="18" charset="0"/>
              </a:rPr>
              <a:t>Tidak Dapat Didengar Sebagai Saksi </a:t>
            </a:r>
            <a:endParaRPr lang="en-ID" sz="1000" dirty="0">
              <a:solidFill>
                <a:schemeClr val="tx1"/>
              </a:solidFill>
              <a:effectLst/>
              <a:latin typeface="Times New Roman" panose="02020603050405020304" pitchFamily="18" charset="0"/>
              <a:ea typeface="Times New Roman" panose="02020603050405020304" pitchFamily="18" charset="0"/>
            </a:endParaRPr>
          </a:p>
          <a:p>
            <a:pPr algn="just">
              <a:tabLst>
                <a:tab pos="1397000" algn="l"/>
              </a:tabLst>
            </a:pPr>
            <a:r>
              <a:rPr lang="id-ID" sz="1400" dirty="0">
                <a:solidFill>
                  <a:schemeClr val="tx1"/>
                </a:solidFill>
                <a:effectLst/>
                <a:latin typeface="Times New Roman" panose="02020603050405020304" pitchFamily="18" charset="0"/>
                <a:ea typeface="Times New Roman" panose="02020603050405020304" pitchFamily="18" charset="0"/>
              </a:rPr>
              <a:t>Pasal 168 KUHAP</a:t>
            </a:r>
            <a:endParaRPr lang="en-ID" sz="1000" dirty="0">
              <a:solidFill>
                <a:schemeClr val="tx1"/>
              </a:solidFill>
              <a:effectLst/>
              <a:latin typeface="Times New Roman" panose="02020603050405020304" pitchFamily="18" charset="0"/>
              <a:ea typeface="Times New Roman" panose="02020603050405020304" pitchFamily="18" charset="0"/>
            </a:endParaRPr>
          </a:p>
          <a:p>
            <a:pPr algn="just">
              <a:tabLst>
                <a:tab pos="1397000" algn="l"/>
              </a:tabLst>
            </a:pPr>
            <a:r>
              <a:rPr lang="id-ID" sz="1400" dirty="0">
                <a:solidFill>
                  <a:schemeClr val="tx1"/>
                </a:solidFill>
                <a:effectLst/>
                <a:latin typeface="Times New Roman" panose="02020603050405020304" pitchFamily="18" charset="0"/>
                <a:ea typeface="Times New Roman" panose="02020603050405020304" pitchFamily="18" charset="0"/>
              </a:rPr>
              <a:t>T</a:t>
            </a:r>
            <a:r>
              <a:rPr lang="en-US" sz="1400" dirty="0" err="1">
                <a:solidFill>
                  <a:schemeClr val="tx1"/>
                </a:solidFill>
                <a:effectLst/>
                <a:latin typeface="Times New Roman" panose="02020603050405020304" pitchFamily="18" charset="0"/>
                <a:ea typeface="Times New Roman" panose="02020603050405020304" pitchFamily="18" charset="0"/>
              </a:rPr>
              <a:t>idak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didengar</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keterangannya</a:t>
            </a:r>
            <a:r>
              <a:rPr lang="en-US" sz="1400" dirty="0">
                <a:solidFill>
                  <a:schemeClr val="tx1"/>
                </a:solidFill>
                <a:effectLst/>
                <a:latin typeface="Times New Roman" panose="02020603050405020304" pitchFamily="18" charset="0"/>
                <a:ea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mengundurkan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saksi</a:t>
            </a:r>
            <a:r>
              <a:rPr lang="en-US" sz="1400" dirty="0">
                <a:solidFill>
                  <a:schemeClr val="tx1"/>
                </a:solidFill>
                <a:effectLst/>
                <a:latin typeface="Times New Roman" panose="02020603050405020304" pitchFamily="18" charset="0"/>
                <a:ea typeface="Times New Roman" panose="02020603050405020304" pitchFamily="18" charset="0"/>
              </a:rPr>
              <a:t> : </a:t>
            </a:r>
            <a:endParaRPr lang="en-ID" sz="1000" dirty="0">
              <a:solidFill>
                <a:schemeClr val="tx1"/>
              </a:solidFill>
              <a:effectLst/>
              <a:latin typeface="Times New Roman" panose="02020603050405020304" pitchFamily="18" charset="0"/>
              <a:ea typeface="Times New Roman" panose="02020603050405020304" pitchFamily="18" charset="0"/>
            </a:endParaRPr>
          </a:p>
          <a:p>
            <a:pPr marL="270510" indent="-270510" algn="just">
              <a:tabLst>
                <a:tab pos="1397000" algn="l"/>
              </a:tabLst>
            </a:pPr>
            <a:r>
              <a:rPr lang="en-US" sz="1400" dirty="0">
                <a:solidFill>
                  <a:schemeClr val="tx1"/>
                </a:solidFill>
                <a:effectLst/>
                <a:latin typeface="Times New Roman" panose="02020603050405020304" pitchFamily="18" charset="0"/>
                <a:ea typeface="Times New Roman" panose="02020603050405020304" pitchFamily="18" charset="0"/>
              </a:rPr>
              <a:t>a. </a:t>
            </a:r>
            <a:r>
              <a:rPr lang="en-US" sz="1400" dirty="0" err="1">
                <a:solidFill>
                  <a:schemeClr val="tx1"/>
                </a:solidFill>
                <a:effectLst/>
                <a:latin typeface="Times New Roman" panose="02020603050405020304" pitchFamily="18" charset="0"/>
                <a:ea typeface="Times New Roman" panose="02020603050405020304" pitchFamily="18" charset="0"/>
              </a:rPr>
              <a:t>keluarga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sedarah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semenda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rPr>
              <a:t> garis </a:t>
            </a:r>
            <a:r>
              <a:rPr lang="en-US" sz="1400" dirty="0" err="1">
                <a:solidFill>
                  <a:schemeClr val="tx1"/>
                </a:solidFill>
                <a:effectLst/>
                <a:latin typeface="Times New Roman" panose="02020603050405020304" pitchFamily="18" charset="0"/>
                <a:ea typeface="Times New Roman" panose="02020603050405020304" pitchFamily="18" charset="0"/>
              </a:rPr>
              <a:t>lurus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bawah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sarnpai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derajat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ketiga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bersama-sama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endParaRPr lang="en-ID" sz="1000" dirty="0">
              <a:solidFill>
                <a:schemeClr val="tx1"/>
              </a:solidFill>
              <a:effectLst/>
              <a:latin typeface="Times New Roman" panose="02020603050405020304" pitchFamily="18" charset="0"/>
              <a:ea typeface="Times New Roman" panose="02020603050405020304" pitchFamily="18" charset="0"/>
            </a:endParaRPr>
          </a:p>
          <a:p>
            <a:pPr marL="270510" indent="-270510" algn="just">
              <a:tabLst>
                <a:tab pos="1397000" algn="l"/>
              </a:tabLst>
            </a:pPr>
            <a:r>
              <a:rPr lang="en-US" sz="1400" dirty="0">
                <a:solidFill>
                  <a:schemeClr val="tx1"/>
                </a:solidFill>
                <a:effectLst/>
                <a:latin typeface="Times New Roman" panose="02020603050405020304" pitchFamily="18" charset="0"/>
                <a:ea typeface="Times New Roman" panose="02020603050405020304" pitchFamily="18" charset="0"/>
              </a:rPr>
              <a:t>b.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bérsama-sama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a:t>
            </a:r>
            <a:r>
              <a:rPr lang="id-ID" sz="1400" dirty="0">
                <a:solidFill>
                  <a:schemeClr val="tx1"/>
                </a:solidFill>
                <a:effectLst/>
                <a:latin typeface="Times New Roman" panose="02020603050405020304" pitchFamily="18" charset="0"/>
                <a:ea typeface="Times New Roman" panose="02020603050405020304" pitchFamily="18" charset="0"/>
              </a:rPr>
              <a:t>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ibu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bapak</a:t>
            </a:r>
            <a:r>
              <a:rPr lang="en-US" sz="1400" dirty="0">
                <a:solidFill>
                  <a:schemeClr val="tx1"/>
                </a:solidFill>
                <a:effectLst/>
                <a:latin typeface="Times New Roman" panose="02020603050405020304" pitchFamily="18" charset="0"/>
                <a:ea typeface="Times New Roman" panose="02020603050405020304" pitchFamily="18" charset="0"/>
              </a:rPr>
              <a:t>, juga </a:t>
            </a:r>
            <a:r>
              <a:rPr lang="en-US" sz="1400" dirty="0" err="1">
                <a:solidFill>
                  <a:schemeClr val="tx1"/>
                </a:solidFill>
                <a:effectLst/>
                <a:latin typeface="Times New Roman" panose="02020603050405020304" pitchFamily="18" charset="0"/>
                <a:ea typeface="Times New Roman" panose="02020603050405020304" pitchFamily="18" charset="0"/>
              </a:rPr>
              <a:t>mereka</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mempunyai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hubungan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karena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perkawinan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anakanak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sampal</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derajat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ketiga</a:t>
            </a:r>
            <a:r>
              <a:rPr lang="en-US" sz="1400" dirty="0">
                <a:solidFill>
                  <a:schemeClr val="tx1"/>
                </a:solidFill>
                <a:effectLst/>
                <a:latin typeface="Times New Roman" panose="02020603050405020304" pitchFamily="18" charset="0"/>
                <a:ea typeface="Times New Roman" panose="02020603050405020304" pitchFamily="18" charset="0"/>
              </a:rPr>
              <a:t> </a:t>
            </a:r>
            <a:endParaRPr lang="en-ID" sz="1000" dirty="0">
              <a:solidFill>
                <a:schemeClr val="tx1"/>
              </a:solidFill>
              <a:effectLst/>
              <a:latin typeface="Times New Roman" panose="02020603050405020304" pitchFamily="18" charset="0"/>
              <a:ea typeface="Times New Roman" panose="02020603050405020304" pitchFamily="18" charset="0"/>
            </a:endParaRPr>
          </a:p>
          <a:p>
            <a:pPr marL="270510" indent="-270510" algn="just">
              <a:tabLst>
                <a:tab pos="1397000" algn="l"/>
              </a:tabLst>
            </a:pPr>
            <a:r>
              <a:rPr lang="en-US" sz="1400" dirty="0">
                <a:solidFill>
                  <a:schemeClr val="tx1"/>
                </a:solidFill>
                <a:effectLst/>
                <a:latin typeface="Times New Roman" panose="02020603050405020304" pitchFamily="18" charset="0"/>
                <a:ea typeface="Times New Roman" panose="02020603050405020304" pitchFamily="18" charset="0"/>
              </a:rPr>
              <a:t>c. </a:t>
            </a:r>
            <a:r>
              <a:rPr lang="en-US" sz="1400" dirty="0" err="1">
                <a:solidFill>
                  <a:schemeClr val="tx1"/>
                </a:solidFill>
                <a:effectLst/>
                <a:latin typeface="Times New Roman" panose="02020603050405020304" pitchFamily="18" charset="0"/>
                <a:ea typeface="Times New Roman" panose="02020603050405020304" pitchFamily="18" charset="0"/>
              </a:rPr>
              <a:t>suami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isteri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meskipun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sudah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bercerai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bersama-sama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000" dirty="0">
              <a:solidFill>
                <a:schemeClr val="tx1"/>
              </a:solidFill>
              <a:effectLst/>
              <a:latin typeface="Times New Roman" panose="02020603050405020304" pitchFamily="18" charset="0"/>
              <a:ea typeface="Times New Roman" panose="02020603050405020304" pitchFamily="18" charset="0"/>
            </a:endParaRPr>
          </a:p>
          <a:p>
            <a:pPr algn="just">
              <a:tabLst>
                <a:tab pos="1397000" algn="l"/>
              </a:tabLst>
            </a:pPr>
            <a:r>
              <a:rPr lang="id-ID" sz="1400" dirty="0">
                <a:solidFill>
                  <a:schemeClr val="tx1"/>
                </a:solidFill>
                <a:effectLst/>
                <a:latin typeface="Times New Roman" panose="02020603050405020304" pitchFamily="18" charset="0"/>
                <a:ea typeface="Times New Roman" panose="02020603050405020304" pitchFamily="18" charset="0"/>
              </a:rPr>
              <a:t>Pasal 169, apabila d</a:t>
            </a:r>
            <a:r>
              <a:rPr lang="en-US" sz="1400" dirty="0" err="1">
                <a:solidFill>
                  <a:schemeClr val="tx1"/>
                </a:solidFill>
                <a:effectLst/>
                <a:latin typeface="Times New Roman" panose="02020603050405020304" pitchFamily="18" charset="0"/>
                <a:ea typeface="Times New Roman" panose="02020603050405020304" pitchFamily="18" charset="0"/>
              </a:rPr>
              <a:t>alam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hal</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mereka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menghendakinya</a:t>
            </a:r>
            <a:r>
              <a:rPr lang="en-US" sz="1400" dirty="0">
                <a:solidFill>
                  <a:schemeClr val="tx1"/>
                </a:solidFill>
                <a:effectLst/>
                <a:latin typeface="Times New Roman" panose="02020603050405020304" pitchFamily="18" charset="0"/>
                <a:ea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rPr>
              <a:t>penuntut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umum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serta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tegas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menyetujuinya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memberi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keterangan</a:t>
            </a:r>
            <a:r>
              <a:rPr lang="en-US" sz="1400" dirty="0">
                <a:solidFill>
                  <a:schemeClr val="tx1"/>
                </a:solidFill>
                <a:effectLst/>
                <a:latin typeface="Times New Roman" panose="02020603050405020304" pitchFamily="18" charset="0"/>
                <a:ea typeface="Times New Roman" panose="02020603050405020304" pitchFamily="18" charset="0"/>
              </a:rPr>
              <a:t> di </a:t>
            </a:r>
            <a:r>
              <a:rPr lang="en-US" sz="1400" dirty="0" err="1">
                <a:solidFill>
                  <a:schemeClr val="tx1"/>
                </a:solidFill>
                <a:effectLst/>
                <a:latin typeface="Times New Roman" panose="02020603050405020304" pitchFamily="18" charset="0"/>
                <a:ea typeface="Times New Roman" panose="02020603050405020304" pitchFamily="18" charset="0"/>
              </a:rPr>
              <a:t>bawah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sumpah</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000" dirty="0">
              <a:solidFill>
                <a:schemeClr val="tx1"/>
              </a:solidFill>
              <a:effectLst/>
              <a:latin typeface="Times New Roman" panose="02020603050405020304" pitchFamily="18" charset="0"/>
              <a:ea typeface="Times New Roman" panose="02020603050405020304" pitchFamily="18" charset="0"/>
            </a:endParaRPr>
          </a:p>
        </p:txBody>
      </p:sp>
      <p:sp>
        <p:nvSpPr>
          <p:cNvPr id="11" name="Arrow: Right 10">
            <a:extLst>
              <a:ext uri="{FF2B5EF4-FFF2-40B4-BE49-F238E27FC236}">
                <a16:creationId xmlns:a16="http://schemas.microsoft.com/office/drawing/2014/main" id="{FEB52C68-C2AD-4D05-86A1-7A338BDC5A04}"/>
              </a:ext>
            </a:extLst>
          </p:cNvPr>
          <p:cNvSpPr/>
          <p:nvPr/>
        </p:nvSpPr>
        <p:spPr>
          <a:xfrm>
            <a:off x="4821019" y="2926391"/>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sp>
        <p:nvSpPr>
          <p:cNvPr id="14" name="Rectangle 13">
            <a:extLst>
              <a:ext uri="{FF2B5EF4-FFF2-40B4-BE49-F238E27FC236}">
                <a16:creationId xmlns:a16="http://schemas.microsoft.com/office/drawing/2014/main" id="{0615F94A-A3F5-4602-B9D8-CE4C13CB52F3}"/>
              </a:ext>
            </a:extLst>
          </p:cNvPr>
          <p:cNvSpPr/>
          <p:nvPr/>
        </p:nvSpPr>
        <p:spPr>
          <a:xfrm>
            <a:off x="2329132" y="2585649"/>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spTree>
    <p:extLst>
      <p:ext uri="{BB962C8B-B14F-4D97-AF65-F5344CB8AC3E}">
        <p14:creationId xmlns:p14="http://schemas.microsoft.com/office/powerpoint/2010/main" val="2196357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14" idx="1"/>
          </p:cNvCxnSpPr>
          <p:nvPr/>
        </p:nvCxnSpPr>
        <p:spPr>
          <a:xfrm>
            <a:off x="1248983" y="3075317"/>
            <a:ext cx="1080149" cy="6351"/>
          </a:xfrm>
          <a:prstGeom prst="straightConnector1">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7970" y="1235613"/>
            <a:ext cx="5967279" cy="6104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Saksi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mendengar</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sendiri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melihat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sendiri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mengalami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sendiri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memberikan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pengetahuanya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dinyatakan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persidangan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sp>
        <p:nvSpPr>
          <p:cNvPr id="14" name="Rectangle 13">
            <a:extLst>
              <a:ext uri="{FF2B5EF4-FFF2-40B4-BE49-F238E27FC236}">
                <a16:creationId xmlns:a16="http://schemas.microsoft.com/office/drawing/2014/main" id="{0615F94A-A3F5-4602-B9D8-CE4C13CB52F3}"/>
              </a:ext>
            </a:extLst>
          </p:cNvPr>
          <p:cNvSpPr/>
          <p:nvPr/>
        </p:nvSpPr>
        <p:spPr>
          <a:xfrm>
            <a:off x="2329132" y="2585649"/>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8F82CB4-5E64-41C5-9FE2-0F7766399634}"/>
              </a:ext>
            </a:extLst>
          </p:cNvPr>
          <p:cNvSpPr/>
          <p:nvPr/>
        </p:nvSpPr>
        <p:spPr>
          <a:xfrm>
            <a:off x="5787970" y="2103167"/>
            <a:ext cx="5967279" cy="6104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Satu saksi tidak cukup harus ada alat bukti lain.</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C30A9F0-6422-454C-9F4E-C10F16CBEC44}"/>
              </a:ext>
            </a:extLst>
          </p:cNvPr>
          <p:cNvSpPr/>
          <p:nvPr/>
        </p:nvSpPr>
        <p:spPr>
          <a:xfrm>
            <a:off x="5787970" y="2970721"/>
            <a:ext cx="5967279" cy="6104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Hasil rekaan, Pendapat bukan sebagai keterangan saksi</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359C992-6EBD-420C-9EB0-7E648EA441C2}"/>
              </a:ext>
            </a:extLst>
          </p:cNvPr>
          <p:cNvSpPr/>
          <p:nvPr/>
        </p:nvSpPr>
        <p:spPr>
          <a:xfrm>
            <a:off x="5787970" y="3846542"/>
            <a:ext cx="5967279" cy="175571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Hakim dalam menilai kebenaran keterangan saksi  harus dengan sungguh-sungguh :</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Persesuaian antara keterang-an saksi yang satu dengan yang lain.</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Persesuaian keterangan saksi dengan alat bukti lain</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 yang dipergunakan saksi dalam memberikan keterangan tertentu.</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Cara hidup dan kesusilaan saksi yang dapat mempengaruhi keterangan itu dipercaya.</a:t>
            </a:r>
          </a:p>
        </p:txBody>
      </p:sp>
      <p:cxnSp>
        <p:nvCxnSpPr>
          <p:cNvPr id="5" name="Connector: Elbow 4">
            <a:extLst>
              <a:ext uri="{FF2B5EF4-FFF2-40B4-BE49-F238E27FC236}">
                <a16:creationId xmlns:a16="http://schemas.microsoft.com/office/drawing/2014/main" id="{48D71C76-D31C-4BA8-8445-033B192E58CF}"/>
              </a:ext>
            </a:extLst>
          </p:cNvPr>
          <p:cNvCxnSpPr>
            <a:stCxn id="15" idx="3"/>
            <a:endCxn id="10" idx="1"/>
          </p:cNvCxnSpPr>
          <p:nvPr/>
        </p:nvCxnSpPr>
        <p:spPr>
          <a:xfrm flipV="1">
            <a:off x="4615132" y="1540833"/>
            <a:ext cx="1172838" cy="3176378"/>
          </a:xfrm>
          <a:prstGeom prst="bentConnector3">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AFE56B7E-2FEE-45A5-AE45-5DE87007D786}"/>
              </a:ext>
            </a:extLst>
          </p:cNvPr>
          <p:cNvCxnSpPr>
            <a:cxnSpLocks/>
            <a:stCxn id="15" idx="3"/>
            <a:endCxn id="12" idx="1"/>
          </p:cNvCxnSpPr>
          <p:nvPr/>
        </p:nvCxnSpPr>
        <p:spPr>
          <a:xfrm flipV="1">
            <a:off x="4615132" y="2408387"/>
            <a:ext cx="1172838" cy="2308824"/>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E9799FEF-23D1-46BA-8B92-B469CACFF8BB}"/>
              </a:ext>
            </a:extLst>
          </p:cNvPr>
          <p:cNvCxnSpPr>
            <a:cxnSpLocks/>
            <a:stCxn id="15" idx="3"/>
            <a:endCxn id="17" idx="1"/>
          </p:cNvCxnSpPr>
          <p:nvPr/>
        </p:nvCxnSpPr>
        <p:spPr>
          <a:xfrm flipV="1">
            <a:off x="4615132" y="3275941"/>
            <a:ext cx="1172838" cy="1441270"/>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1795637-3E11-44C8-9B1B-70A27ED4350F}"/>
              </a:ext>
            </a:extLst>
          </p:cNvPr>
          <p:cNvCxnSpPr>
            <a:cxnSpLocks/>
            <a:stCxn id="15" idx="3"/>
            <a:endCxn id="18" idx="1"/>
          </p:cNvCxnSpPr>
          <p:nvPr/>
        </p:nvCxnSpPr>
        <p:spPr>
          <a:xfrm>
            <a:off x="4615132" y="4717211"/>
            <a:ext cx="1172838" cy="7190"/>
          </a:xfrm>
          <a:prstGeom prst="straightConnector1">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04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err="1"/>
              <a:t>Hukum</a:t>
            </a:r>
            <a:r>
              <a:rPr lang="en-US" dirty="0"/>
              <a:t> </a:t>
            </a:r>
            <a:r>
              <a:rPr lang="en-US" dirty="0" err="1"/>
              <a:t>acara</a:t>
            </a:r>
            <a:r>
              <a:rPr lang="en-US" dirty="0"/>
              <a:t> </a:t>
            </a:r>
            <a:r>
              <a:rPr lang="en-US" dirty="0" err="1"/>
              <a:t>pidana</a:t>
            </a:r>
            <a:r>
              <a:rPr lang="en-US" dirty="0"/>
              <a:t> </a:t>
            </a:r>
            <a:r>
              <a:rPr lang="en-US" dirty="0" err="1"/>
              <a:t>mengenal</a:t>
            </a:r>
            <a:r>
              <a:rPr lang="en-US" dirty="0"/>
              <a:t> </a:t>
            </a:r>
            <a:r>
              <a:rPr lang="en-US" dirty="0" err="1"/>
              <a:t>beberapa</a:t>
            </a:r>
            <a:r>
              <a:rPr lang="en-US" dirty="0"/>
              <a:t> </a:t>
            </a:r>
            <a:r>
              <a:rPr lang="en-US" dirty="0" err="1"/>
              <a:t>tahapan</a:t>
            </a:r>
            <a:r>
              <a:rPr lang="en-US" dirty="0"/>
              <a:t> </a:t>
            </a:r>
            <a:r>
              <a:rPr lang="en-US" dirty="0" err="1"/>
              <a:t>dalam</a:t>
            </a:r>
            <a:r>
              <a:rPr lang="en-US" dirty="0"/>
              <a:t> </a:t>
            </a:r>
            <a:r>
              <a:rPr lang="en-US" dirty="0" err="1"/>
              <a:t>menyelesaiakan</a:t>
            </a:r>
            <a:r>
              <a:rPr lang="en-US" dirty="0"/>
              <a:t> </a:t>
            </a:r>
            <a:r>
              <a:rPr lang="en-US" dirty="0" err="1"/>
              <a:t>perkara</a:t>
            </a:r>
            <a:r>
              <a:rPr lang="en-US" dirty="0"/>
              <a:t> </a:t>
            </a:r>
            <a:r>
              <a:rPr lang="en-US" dirty="0" err="1"/>
              <a:t>pidana</a:t>
            </a:r>
            <a:r>
              <a:rPr lang="en-US" dirty="0"/>
              <a:t>, </a:t>
            </a:r>
            <a:r>
              <a:rPr lang="en-US" dirty="0" err="1"/>
              <a:t>sekalipun</a:t>
            </a:r>
            <a:r>
              <a:rPr lang="en-US" dirty="0"/>
              <a:t> </a:t>
            </a:r>
            <a:r>
              <a:rPr lang="en-US" dirty="0" err="1"/>
              <a:t>secara</a:t>
            </a:r>
            <a:r>
              <a:rPr lang="en-US" dirty="0"/>
              <a:t> </a:t>
            </a:r>
            <a:r>
              <a:rPr lang="en-US" dirty="0" err="1"/>
              <a:t>tegas</a:t>
            </a:r>
            <a:r>
              <a:rPr lang="en-US" dirty="0"/>
              <a:t> </a:t>
            </a:r>
            <a:r>
              <a:rPr lang="en-US" dirty="0" err="1"/>
              <a:t>tidak</a:t>
            </a:r>
            <a:r>
              <a:rPr lang="en-US" dirty="0"/>
              <a:t> </a:t>
            </a:r>
            <a:r>
              <a:rPr lang="en-US" dirty="0" err="1"/>
              <a:t>ditentukan</a:t>
            </a:r>
            <a:r>
              <a:rPr lang="en-US" dirty="0"/>
              <a:t> </a:t>
            </a:r>
            <a:r>
              <a:rPr lang="en-US" dirty="0" err="1"/>
              <a:t>didalam</a:t>
            </a:r>
            <a:r>
              <a:rPr lang="en-US" dirty="0"/>
              <a:t> KUHAP, </a:t>
            </a:r>
            <a:r>
              <a:rPr lang="en-US" dirty="0" err="1"/>
              <a:t>namun</a:t>
            </a:r>
            <a:r>
              <a:rPr lang="en-US" dirty="0"/>
              <a:t> </a:t>
            </a:r>
            <a:r>
              <a:rPr lang="en-US" dirty="0" err="1"/>
              <a:t>berdasarkan</a:t>
            </a:r>
            <a:r>
              <a:rPr lang="en-US" dirty="0"/>
              <a:t> </a:t>
            </a:r>
            <a:r>
              <a:rPr lang="en-US" dirty="0" err="1"/>
              <a:t>rumusan</a:t>
            </a:r>
            <a:r>
              <a:rPr lang="en-US" dirty="0"/>
              <a:t> </a:t>
            </a:r>
            <a:r>
              <a:rPr lang="en-US" dirty="0" err="1"/>
              <a:t>pasal-pasal</a:t>
            </a:r>
            <a:r>
              <a:rPr lang="en-US" dirty="0"/>
              <a:t> yang </a:t>
            </a:r>
            <a:r>
              <a:rPr lang="en-US" dirty="0" err="1"/>
              <a:t>ada</a:t>
            </a:r>
            <a:r>
              <a:rPr lang="en-US" dirty="0"/>
              <a:t> </a:t>
            </a:r>
            <a:r>
              <a:rPr lang="en-US" dirty="0" err="1"/>
              <a:t>dalam</a:t>
            </a:r>
            <a:r>
              <a:rPr lang="en-US" dirty="0"/>
              <a:t> KUHAP </a:t>
            </a:r>
            <a:r>
              <a:rPr lang="en-US" dirty="0" err="1"/>
              <a:t>maka</a:t>
            </a:r>
            <a:r>
              <a:rPr lang="en-US" dirty="0"/>
              <a:t> </a:t>
            </a:r>
            <a:r>
              <a:rPr lang="en-US" dirty="0" err="1"/>
              <a:t>beberapa</a:t>
            </a:r>
            <a:r>
              <a:rPr lang="en-US" dirty="0"/>
              <a:t> </a:t>
            </a:r>
            <a:r>
              <a:rPr lang="en-US" dirty="0" err="1"/>
              <a:t>ahli</a:t>
            </a:r>
            <a:r>
              <a:rPr lang="en-US" dirty="0"/>
              <a:t> </a:t>
            </a:r>
            <a:r>
              <a:rPr lang="en-US" dirty="0" err="1"/>
              <a:t>hukum</a:t>
            </a:r>
            <a:r>
              <a:rPr lang="en-US" dirty="0"/>
              <a:t> </a:t>
            </a:r>
            <a:r>
              <a:rPr lang="en-US" dirty="0" err="1"/>
              <a:t>acara</a:t>
            </a:r>
            <a:r>
              <a:rPr lang="en-US" dirty="0"/>
              <a:t> </a:t>
            </a:r>
            <a:r>
              <a:rPr lang="en-US" dirty="0" err="1"/>
              <a:t>pidana</a:t>
            </a:r>
            <a:r>
              <a:rPr lang="en-US" dirty="0"/>
              <a:t> yang </a:t>
            </a:r>
            <a:r>
              <a:rPr lang="en-US" dirty="0" err="1"/>
              <a:t>ditemukan</a:t>
            </a:r>
            <a:r>
              <a:rPr lang="en-US" dirty="0"/>
              <a:t> </a:t>
            </a:r>
            <a:r>
              <a:rPr lang="en-US" dirty="0" err="1"/>
              <a:t>dalam</a:t>
            </a:r>
            <a:r>
              <a:rPr lang="en-US" dirty="0"/>
              <a:t> </a:t>
            </a:r>
            <a:r>
              <a:rPr lang="en-US" dirty="0" err="1"/>
              <a:t>berbagai</a:t>
            </a:r>
            <a:r>
              <a:rPr lang="en-US" dirty="0"/>
              <a:t> </a:t>
            </a:r>
            <a:r>
              <a:rPr lang="en-US" dirty="0" err="1"/>
              <a:t>literatur</a:t>
            </a:r>
            <a:r>
              <a:rPr lang="en-US" dirty="0"/>
              <a:t> </a:t>
            </a:r>
            <a:r>
              <a:rPr lang="en-US" dirty="0" err="1"/>
              <a:t>membagi</a:t>
            </a:r>
            <a:r>
              <a:rPr lang="en-US" dirty="0"/>
              <a:t> </a:t>
            </a:r>
            <a:r>
              <a:rPr lang="en-US" dirty="0" err="1"/>
              <a:t>tahapan</a:t>
            </a:r>
            <a:r>
              <a:rPr lang="en-US" dirty="0"/>
              <a:t> </a:t>
            </a:r>
            <a:r>
              <a:rPr lang="en-US" dirty="0" err="1"/>
              <a:t>itu</a:t>
            </a:r>
            <a:r>
              <a:rPr lang="en-US" dirty="0"/>
              <a:t> </a:t>
            </a:r>
            <a:r>
              <a:rPr lang="en-US" dirty="0" err="1"/>
              <a:t>menjadi</a:t>
            </a:r>
            <a:r>
              <a:rPr lang="en-US" dirty="0"/>
              <a:t> 3 (</a:t>
            </a:r>
            <a:r>
              <a:rPr lang="en-US" dirty="0" err="1"/>
              <a:t>tiga</a:t>
            </a:r>
            <a:r>
              <a:rPr lang="en-US" dirty="0"/>
              <a:t>) </a:t>
            </a:r>
            <a:r>
              <a:rPr lang="en-US" dirty="0" err="1"/>
              <a:t>tahapan</a:t>
            </a:r>
            <a:r>
              <a:rPr lang="en-US" dirty="0"/>
              <a:t> </a:t>
            </a:r>
            <a:r>
              <a:rPr lang="en-US" dirty="0" err="1"/>
              <a:t>yaitu</a:t>
            </a:r>
            <a:r>
              <a:rPr lang="en-US" dirty="0"/>
              <a:t>:</a:t>
            </a:r>
          </a:p>
          <a:p>
            <a:pPr marL="514350" indent="-514350" algn="just">
              <a:buAutoNum type="arabicPeriod"/>
            </a:pPr>
            <a:r>
              <a:rPr lang="en-US" dirty="0" err="1"/>
              <a:t>Tahapan</a:t>
            </a:r>
            <a:r>
              <a:rPr lang="en-US" dirty="0"/>
              <a:t> </a:t>
            </a:r>
            <a:r>
              <a:rPr lang="en-US" dirty="0" err="1"/>
              <a:t>pemeriksaan</a:t>
            </a:r>
            <a:r>
              <a:rPr lang="en-US" dirty="0"/>
              <a:t> </a:t>
            </a:r>
            <a:r>
              <a:rPr lang="en-US" dirty="0" err="1"/>
              <a:t>Pendahuluan</a:t>
            </a:r>
            <a:r>
              <a:rPr lang="en-US" dirty="0"/>
              <a:t>,</a:t>
            </a:r>
          </a:p>
          <a:p>
            <a:pPr marL="514350" indent="-514350" algn="just">
              <a:buAutoNum type="arabicPeriod"/>
            </a:pPr>
            <a:r>
              <a:rPr lang="en-US" dirty="0" err="1"/>
              <a:t>Tahapan</a:t>
            </a:r>
            <a:r>
              <a:rPr lang="en-US" dirty="0"/>
              <a:t> </a:t>
            </a:r>
            <a:r>
              <a:rPr lang="en-US" dirty="0" err="1"/>
              <a:t>Penuntutan</a:t>
            </a:r>
            <a:r>
              <a:rPr lang="en-US" dirty="0"/>
              <a:t> </a:t>
            </a:r>
            <a:r>
              <a:rPr lang="en-US" dirty="0" err="1"/>
              <a:t>dan</a:t>
            </a:r>
            <a:endParaRPr lang="en-US" dirty="0"/>
          </a:p>
          <a:p>
            <a:pPr marL="514350" indent="-514350" algn="just">
              <a:buAutoNum type="arabicPeriod"/>
            </a:pPr>
            <a:r>
              <a:rPr lang="en-US" dirty="0" err="1"/>
              <a:t>Tahapan</a:t>
            </a:r>
            <a:r>
              <a:rPr lang="en-US" dirty="0"/>
              <a:t> </a:t>
            </a:r>
            <a:r>
              <a:rPr lang="en-US" dirty="0" err="1"/>
              <a:t>pemeriksaan</a:t>
            </a:r>
            <a:r>
              <a:rPr lang="en-US" dirty="0"/>
              <a:t> </a:t>
            </a:r>
            <a:r>
              <a:rPr lang="en-US" dirty="0" err="1"/>
              <a:t>disidang</a:t>
            </a:r>
            <a:r>
              <a:rPr lang="en-US" dirty="0"/>
              <a:t> </a:t>
            </a:r>
            <a:r>
              <a:rPr lang="en-US" dirty="0" err="1"/>
              <a:t>pengadilan</a:t>
            </a:r>
            <a:r>
              <a:rPr lang="en-US" dirty="0"/>
              <a:t>. </a:t>
            </a:r>
          </a:p>
        </p:txBody>
      </p:sp>
    </p:spTree>
    <p:extLst>
      <p:ext uri="{BB962C8B-B14F-4D97-AF65-F5344CB8AC3E}">
        <p14:creationId xmlns:p14="http://schemas.microsoft.com/office/powerpoint/2010/main" val="145461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3E98-9548-4CBB-A326-A18971B69113}"/>
              </a:ext>
            </a:extLst>
          </p:cNvPr>
          <p:cNvSpPr>
            <a:spLocks noGrp="1"/>
          </p:cNvSpPr>
          <p:nvPr>
            <p:ph type="title"/>
          </p:nvPr>
        </p:nvSpPr>
        <p:spPr/>
        <p:txBody>
          <a:bodyPr>
            <a:normAutofit/>
          </a:bodyPr>
          <a:lstStyle/>
          <a:p>
            <a:pPr algn="ctr"/>
            <a:r>
              <a:rPr lang="fi-FI" sz="4400" dirty="0" err="1"/>
              <a:t>Upaya</a:t>
            </a:r>
            <a:r>
              <a:rPr lang="fi-FI" sz="4400" dirty="0"/>
              <a:t> </a:t>
            </a:r>
            <a:r>
              <a:rPr lang="fi-FI" sz="4400" dirty="0" err="1"/>
              <a:t>Paksa</a:t>
            </a:r>
            <a:endParaRPr lang="fi-FI" sz="4400" dirty="0"/>
          </a:p>
        </p:txBody>
      </p:sp>
    </p:spTree>
    <p:extLst>
      <p:ext uri="{BB962C8B-B14F-4D97-AF65-F5344CB8AC3E}">
        <p14:creationId xmlns:p14="http://schemas.microsoft.com/office/powerpoint/2010/main" val="120280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PENANGKAPAN</a:t>
            </a:r>
          </a:p>
        </p:txBody>
      </p:sp>
      <p:sp>
        <p:nvSpPr>
          <p:cNvPr id="3" name="TextBox 2">
            <a:extLst>
              <a:ext uri="{FF2B5EF4-FFF2-40B4-BE49-F238E27FC236}">
                <a16:creationId xmlns:a16="http://schemas.microsoft.com/office/drawing/2014/main" id="{2B8DD9AF-AFE0-49CC-A0BD-81142C5388E2}"/>
              </a:ext>
            </a:extLst>
          </p:cNvPr>
          <p:cNvSpPr txBox="1"/>
          <p:nvPr/>
        </p:nvSpPr>
        <p:spPr>
          <a:xfrm>
            <a:off x="839788" y="1095556"/>
            <a:ext cx="10685103" cy="584775"/>
          </a:xfrm>
          <a:prstGeom prst="rect">
            <a:avLst/>
          </a:prstGeom>
          <a:noFill/>
        </p:spPr>
        <p:txBody>
          <a:bodyPr wrap="square" rtlCol="0">
            <a:spAutoFit/>
          </a:bodyPr>
          <a:lstStyle/>
          <a:p>
            <a:pPr lvl="0" algn="just">
              <a:tabLst>
                <a:tab pos="457200" algn="l"/>
              </a:tabLst>
            </a:pPr>
            <a:r>
              <a:rPr lang="id-ID" sz="1600" dirty="0">
                <a:effectLst/>
                <a:latin typeface="Times New Roman" panose="02020603050405020304" pitchFamily="18" charset="0"/>
                <a:ea typeface="Times New Roman" panose="02020603050405020304" pitchFamily="18" charset="0"/>
              </a:rPr>
              <a:t>Tindakan penyidik berupa pengekangan sementara waktu kebebasan tersangka atau terdakwa apabila terdapat cukup bukti guna kepentingan penyidikan atau penuntutan dan atau peradilan (Pasal 1 angka 20</a:t>
            </a:r>
            <a:r>
              <a:rPr lang="en-US" sz="1600" dirty="0">
                <a:effectLst/>
                <a:latin typeface="Times New Roman" panose="02020603050405020304" pitchFamily="18" charset="0"/>
                <a:ea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F15649B9-0C1C-4B94-8F49-AA57E2DCB1EF}"/>
              </a:ext>
            </a:extLst>
          </p:cNvPr>
          <p:cNvSpPr/>
          <p:nvPr/>
        </p:nvSpPr>
        <p:spPr>
          <a:xfrm>
            <a:off x="839789" y="1854683"/>
            <a:ext cx="4896778" cy="38214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seorang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diduga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keras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berdasarkan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17 KUHAP) KUHAP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tegas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menjelaskan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dimaksud</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ialah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menduga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sesuai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bunyi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u="sng"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400" u="sng"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butir</a:t>
            </a:r>
            <a:r>
              <a:rPr lang="en-US" sz="14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14 KUHAP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menentukan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sewenang-wenang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tetapi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ditujukan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mereka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betul-betul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Merujuk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17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beserta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penjelasannya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eksplisit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menyebutkan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saja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itu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Namun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kemudian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putusannya</a:t>
            </a:r>
            <a:r>
              <a:rPr lang="id-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MK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nomor</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21/PUU-XII/2014</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menyatakan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inkonstitusional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bersyarat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frasa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angka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14,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17,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21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KUHAP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sepanjang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dimaknai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minimal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alat</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sesuai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184 KUHAP</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F0325FC-4DF0-445C-BC9E-D4BC4A6D1EB8}"/>
              </a:ext>
            </a:extLst>
          </p:cNvPr>
          <p:cNvSpPr/>
          <p:nvPr/>
        </p:nvSpPr>
        <p:spPr>
          <a:xfrm>
            <a:off x="6806241" y="1854683"/>
            <a:ext cx="4718649" cy="20444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en-US" sz="1400" dirty="0" err="1">
                <a:solidFill>
                  <a:schemeClr val="tx1"/>
                </a:solidFill>
                <a:effectLst/>
                <a:latin typeface="Times New Roman" panose="02020603050405020304" pitchFamily="18" charset="0"/>
                <a:ea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rPr>
              <a:t> oleh </a:t>
            </a:r>
            <a:r>
              <a:rPr lang="en-US" sz="1400" dirty="0" err="1">
                <a:solidFill>
                  <a:schemeClr val="tx1"/>
                </a:solidFill>
                <a:effectLst/>
                <a:latin typeface="Times New Roman" panose="02020603050405020304" pitchFamily="18" charset="0"/>
                <a:ea typeface="Times New Roman" panose="02020603050405020304" pitchFamily="18" charset="0"/>
              </a:rPr>
              <a:t>petugas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Kepolisian</a:t>
            </a:r>
            <a:r>
              <a:rPr lang="en-US" sz="1400" dirty="0">
                <a:solidFill>
                  <a:schemeClr val="tx1"/>
                </a:solidFill>
                <a:effectLst/>
                <a:latin typeface="Times New Roman" panose="02020603050405020304" pitchFamily="18" charset="0"/>
                <a:ea typeface="Times New Roman" panose="02020603050405020304" pitchFamily="18" charset="0"/>
              </a:rPr>
              <a:t> RI </a:t>
            </a:r>
            <a:r>
              <a:rPr lang="en-US" sz="1400" dirty="0" err="1">
                <a:solidFill>
                  <a:schemeClr val="tx1"/>
                </a:solidFill>
                <a:effectLst/>
                <a:latin typeface="Times New Roman" panose="02020603050405020304" pitchFamily="18" charset="0"/>
                <a:ea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memperlihatkan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tugas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serta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memberikan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perintah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mencantumkan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identitas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rPr>
              <a:t>menyebutkan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alasan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serta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uraian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singkat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perkara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kejahatan</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dipersangkakan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serta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tempatnya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diperiksa</a:t>
            </a:r>
            <a:r>
              <a:rPr lang="en-US" sz="1400" dirty="0">
                <a:solidFill>
                  <a:schemeClr val="tx1"/>
                </a:solidFill>
                <a:effectLst/>
                <a:latin typeface="Times New Roman" panose="02020603050405020304" pitchFamily="18" charset="0"/>
                <a:ea typeface="Times New Roman" panose="02020603050405020304" pitchFamily="18" charset="0"/>
              </a:rPr>
              <a:t>.</a:t>
            </a:r>
          </a:p>
          <a:p>
            <a:pPr marL="342900" indent="-342900" algn="just">
              <a:buFont typeface="+mj-lt"/>
              <a:buAutoNum type="arabicPeriod"/>
            </a:pPr>
            <a:r>
              <a:rPr lang="en-US" sz="1400" dirty="0" err="1">
                <a:solidFill>
                  <a:schemeClr val="tx1"/>
                </a:solidFill>
                <a:effectLst/>
                <a:latin typeface="Times New Roman" panose="02020603050405020304" pitchFamily="18" charset="0"/>
                <a:ea typeface="Times New Roman" panose="02020603050405020304" pitchFamily="18" charset="0"/>
              </a:rPr>
              <a:t>Tembusan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diberikan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keluarganya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segera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setelah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rPr>
              <a:t>.</a:t>
            </a:r>
          </a:p>
        </p:txBody>
      </p:sp>
      <p:sp>
        <p:nvSpPr>
          <p:cNvPr id="9" name="Arrow: Right 8">
            <a:extLst>
              <a:ext uri="{FF2B5EF4-FFF2-40B4-BE49-F238E27FC236}">
                <a16:creationId xmlns:a16="http://schemas.microsoft.com/office/drawing/2014/main" id="{0D29A978-888A-41CB-8A66-EB13D1382B1C}"/>
              </a:ext>
            </a:extLst>
          </p:cNvPr>
          <p:cNvSpPr/>
          <p:nvPr/>
        </p:nvSpPr>
        <p:spPr>
          <a:xfrm>
            <a:off x="5865962" y="2656935"/>
            <a:ext cx="741872" cy="439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63566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TERTANGKAP TANGAN</a:t>
            </a:r>
          </a:p>
        </p:txBody>
      </p:sp>
      <p:sp>
        <p:nvSpPr>
          <p:cNvPr id="3" name="TextBox 2">
            <a:extLst>
              <a:ext uri="{FF2B5EF4-FFF2-40B4-BE49-F238E27FC236}">
                <a16:creationId xmlns:a16="http://schemas.microsoft.com/office/drawing/2014/main" id="{2B8DD9AF-AFE0-49CC-A0BD-81142C5388E2}"/>
              </a:ext>
            </a:extLst>
          </p:cNvPr>
          <p:cNvSpPr txBox="1"/>
          <p:nvPr/>
        </p:nvSpPr>
        <p:spPr>
          <a:xfrm>
            <a:off x="4960188" y="1491229"/>
            <a:ext cx="6728605" cy="3539430"/>
          </a:xfrm>
          <a:prstGeom prst="rect">
            <a:avLst/>
          </a:prstGeom>
          <a:noFill/>
        </p:spPr>
        <p:txBody>
          <a:bodyPr wrap="square" rtlCol="0">
            <a:spAutoFit/>
          </a:bodyPr>
          <a:lstStyle/>
          <a:p>
            <a:pPr marL="342900" lvl="0" indent="-342900" algn="just">
              <a:buFont typeface="+mj-lt"/>
              <a:buAutoNum type="arabicPeriod"/>
            </a:pPr>
            <a:r>
              <a:rPr lang="en-US" sz="1600" dirty="0" err="1">
                <a:effectLst/>
                <a:latin typeface="Times New Roman" panose="02020603050405020304" pitchFamily="18" charset="0"/>
                <a:ea typeface="Times New Roman" panose="02020603050405020304" pitchFamily="18" charset="0"/>
              </a:rPr>
              <a:t>Tertangkapnya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seorang</a:t>
            </a:r>
            <a:r>
              <a:rPr lang="en-US" sz="1600" dirty="0">
                <a:effectLst/>
                <a:latin typeface="Times New Roman" panose="02020603050405020304" pitchFamily="18" charset="0"/>
                <a:ea typeface="Times New Roman" panose="02020603050405020304" pitchFamily="18" charset="0"/>
              </a:rPr>
              <a:t> pada </a:t>
            </a:r>
            <a:r>
              <a:rPr lang="en-US" sz="1600" dirty="0" err="1">
                <a:effectLst/>
                <a:latin typeface="Times New Roman" panose="02020603050405020304" pitchFamily="18" charset="0"/>
                <a:ea typeface="Times New Roman" panose="02020603050405020304" pitchFamily="18" charset="0"/>
              </a:rPr>
              <a:t>waktu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sedang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tindak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pidana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atau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segera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sesudah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beberapa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saat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tindak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pidana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itu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dilakukan</a:t>
            </a:r>
            <a:r>
              <a:rPr lang="en-US" sz="1600" dirty="0">
                <a:effectLst/>
                <a:latin typeface="Times New Roman" panose="02020603050405020304" pitchFamily="18" charset="0"/>
                <a:ea typeface="Times New Roman" panose="02020603050405020304" pitchFamily="18" charset="0"/>
              </a:rPr>
              <a:t>, </a:t>
            </a:r>
            <a:endParaRPr lang="en-ID" sz="16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600" dirty="0" err="1">
                <a:effectLst/>
                <a:latin typeface="Times New Roman" panose="02020603050405020304" pitchFamily="18" charset="0"/>
                <a:ea typeface="Times New Roman" panose="02020603050405020304" pitchFamily="18" charset="0"/>
              </a:rPr>
              <a:t>Tertangkapnya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seseorang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sesaat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kemudian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diserukan</a:t>
            </a:r>
            <a:r>
              <a:rPr lang="en-US" sz="1600" dirty="0">
                <a:effectLst/>
                <a:latin typeface="Times New Roman" panose="02020603050405020304" pitchFamily="18" charset="0"/>
                <a:ea typeface="Times New Roman" panose="02020603050405020304" pitchFamily="18" charset="0"/>
              </a:rPr>
              <a:t> oleh </a:t>
            </a:r>
            <a:r>
              <a:rPr lang="en-US" sz="1600" dirty="0" err="1">
                <a:effectLst/>
                <a:latin typeface="Times New Roman" panose="02020603050405020304" pitchFamily="18" charset="0"/>
                <a:ea typeface="Times New Roman" panose="02020603050405020304" pitchFamily="18" charset="0"/>
              </a:rPr>
              <a:t>khalayak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ramai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sebagai</a:t>
            </a:r>
            <a:r>
              <a:rPr lang="en-US" sz="1600" dirty="0">
                <a:effectLst/>
                <a:latin typeface="Times New Roman" panose="02020603050405020304" pitchFamily="18" charset="0"/>
                <a:ea typeface="Times New Roman" panose="02020603050405020304" pitchFamily="18" charset="0"/>
              </a:rPr>
              <a:t> orang yang </a:t>
            </a:r>
            <a:r>
              <a:rPr lang="en-US" sz="1600" dirty="0" err="1">
                <a:effectLst/>
                <a:latin typeface="Times New Roman" panose="02020603050405020304" pitchFamily="18" charset="0"/>
                <a:ea typeface="Times New Roman" panose="02020603050405020304" pitchFamily="18" charset="0"/>
              </a:rPr>
              <a:t>melakukannya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atau</a:t>
            </a:r>
            <a:r>
              <a:rPr lang="en-US" sz="1600" dirty="0">
                <a:effectLst/>
                <a:latin typeface="Times New Roman" panose="02020603050405020304" pitchFamily="18" charset="0"/>
                <a:ea typeface="Times New Roman" panose="02020603050405020304" pitchFamily="18" charset="0"/>
              </a:rPr>
              <a:t> </a:t>
            </a:r>
            <a:endParaRPr lang="en-ID" sz="16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600" dirty="0" err="1">
                <a:effectLst/>
                <a:latin typeface="Times New Roman" panose="02020603050405020304" pitchFamily="18" charset="0"/>
                <a:ea typeface="Times New Roman" panose="02020603050405020304" pitchFamily="18" charset="0"/>
              </a:rPr>
              <a:t>Tertangkapnya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seseorang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apabila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sesaat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kemudian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padanya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ditemukan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benda</a:t>
            </a:r>
            <a:r>
              <a:rPr lang="en-US" sz="1600" dirty="0">
                <a:effectLst/>
                <a:latin typeface="Times New Roman" panose="02020603050405020304" pitchFamily="18" charset="0"/>
                <a:ea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rPr>
              <a:t>diduga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keras</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telah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dipergunakan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untuk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tindak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pidana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itu</a:t>
            </a:r>
            <a:r>
              <a:rPr lang="en-US" sz="1600" dirty="0">
                <a:effectLst/>
                <a:latin typeface="Times New Roman" panose="02020603050405020304" pitchFamily="18" charset="0"/>
                <a:ea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rPr>
              <a:t>menunjukkan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bahwa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adalah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pelakunya</a:t>
            </a:r>
            <a:r>
              <a:rPr lang="en-US" sz="1600" dirty="0">
                <a:effectLst/>
                <a:latin typeface="Times New Roman" panose="02020603050405020304" pitchFamily="18" charset="0"/>
                <a:ea typeface="Times New Roman" panose="02020603050405020304" pitchFamily="18" charset="0"/>
              </a:rPr>
              <a:t> </a:t>
            </a:r>
            <a:endParaRPr lang="en-ID" sz="16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600" dirty="0" err="1">
                <a:effectLst/>
                <a:latin typeface="Times New Roman" panose="02020603050405020304" pitchFamily="18" charset="0"/>
                <a:ea typeface="Times New Roman" panose="02020603050405020304" pitchFamily="18" charset="0"/>
              </a:rPr>
              <a:t>Tertangkapnya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seseorang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bahwa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sebagai</a:t>
            </a:r>
            <a:r>
              <a:rPr lang="en-US" sz="1600" dirty="0">
                <a:effectLst/>
                <a:latin typeface="Times New Roman" panose="02020603050405020304" pitchFamily="18" charset="0"/>
                <a:ea typeface="Times New Roman" panose="02020603050405020304" pitchFamily="18" charset="0"/>
              </a:rPr>
              <a:t> orang yang  </a:t>
            </a:r>
            <a:r>
              <a:rPr lang="en-US" sz="1600" dirty="0" err="1">
                <a:effectLst/>
                <a:latin typeface="Times New Roman" panose="02020603050405020304" pitchFamily="18" charset="0"/>
                <a:ea typeface="Times New Roman" panose="02020603050405020304" pitchFamily="18" charset="0"/>
              </a:rPr>
              <a:t>turut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atau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membantu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tindak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pidana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itu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Pasal</a:t>
            </a:r>
            <a:r>
              <a:rPr lang="en-US" sz="1600" dirty="0">
                <a:effectLst/>
                <a:latin typeface="Times New Roman" panose="02020603050405020304" pitchFamily="18" charset="0"/>
                <a:ea typeface="Times New Roman" panose="02020603050405020304" pitchFamily="18" charset="0"/>
              </a:rPr>
              <a:t> 1 </a:t>
            </a:r>
            <a:r>
              <a:rPr lang="en-US" sz="1600" dirty="0" err="1">
                <a:effectLst/>
                <a:latin typeface="Times New Roman" panose="02020603050405020304" pitchFamily="18" charset="0"/>
                <a:ea typeface="Times New Roman" panose="02020603050405020304" pitchFamily="18" charset="0"/>
              </a:rPr>
              <a:t>angka</a:t>
            </a:r>
            <a:r>
              <a:rPr lang="en-US" sz="1600" dirty="0">
                <a:effectLst/>
                <a:latin typeface="Times New Roman" panose="02020603050405020304" pitchFamily="18" charset="0"/>
                <a:ea typeface="Times New Roman" panose="02020603050405020304" pitchFamily="18" charset="0"/>
              </a:rPr>
              <a:t> 19 KUHAP)</a:t>
            </a:r>
          </a:p>
          <a:p>
            <a:pPr lvl="0" algn="just"/>
            <a:r>
              <a:rPr lang="en-US" sz="1600" dirty="0">
                <a:effectLst/>
                <a:latin typeface="Times New Roman" panose="02020603050405020304" pitchFamily="18" charset="0"/>
                <a:ea typeface="Times New Roman" panose="02020603050405020304" pitchFamily="18" charset="0"/>
              </a:rPr>
              <a:t> </a:t>
            </a:r>
            <a:endParaRPr lang="en-ID" sz="16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pPr>
            <a:r>
              <a:rPr lang="en-US" sz="1600" dirty="0">
                <a:effectLst/>
                <a:latin typeface="Times New Roman" panose="02020603050405020304" pitchFamily="18" charset="0"/>
                <a:ea typeface="Times New Roman" panose="02020603050405020304" pitchFamily="18" charset="0"/>
              </a:rPr>
              <a:t>Dalam </a:t>
            </a:r>
            <a:r>
              <a:rPr lang="en-US" sz="1600" dirty="0" err="1">
                <a:effectLst/>
                <a:latin typeface="Times New Roman" panose="02020603050405020304" pitchFamily="18" charset="0"/>
                <a:ea typeface="Times New Roman" panose="02020603050405020304" pitchFamily="18" charset="0"/>
              </a:rPr>
              <a:t>hal</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tertangkap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penangkapan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tanpa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surat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perintah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ketentuan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bahwa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penangkap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harus</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segera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menyerahkan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tertangkap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beserta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barang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bukti</a:t>
            </a:r>
            <a:r>
              <a:rPr lang="en-US" sz="1600" dirty="0">
                <a:effectLst/>
                <a:latin typeface="Times New Roman" panose="02020603050405020304" pitchFamily="18" charset="0"/>
                <a:ea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rPr>
              <a:t>ada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kepada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penyidik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atau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penyidik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pembantu</a:t>
            </a:r>
            <a:r>
              <a:rPr lang="en-US" sz="1600" dirty="0">
                <a:effectLst/>
                <a:latin typeface="Times New Roman" panose="02020603050405020304" pitchFamily="18" charset="0"/>
                <a:ea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rPr>
              <a:t>terdekat</a:t>
            </a:r>
            <a:r>
              <a:rPr lang="id-ID" sz="1600" dirty="0">
                <a:effectLst/>
                <a:latin typeface="Times New Roman" panose="02020603050405020304" pitchFamily="18" charset="0"/>
                <a:ea typeface="Times New Roman" panose="02020603050405020304" pitchFamily="18" charset="0"/>
              </a:rPr>
              <a:t> ( Pasal 18 ayat 2).</a:t>
            </a:r>
            <a:endParaRPr lang="en-ID" sz="1600" dirty="0">
              <a:effectLst/>
              <a:latin typeface="Times New Roman" panose="02020603050405020304" pitchFamily="18" charset="0"/>
              <a:ea typeface="Times New Roman" panose="02020603050405020304" pitchFamily="18" charset="0"/>
            </a:endParaRPr>
          </a:p>
        </p:txBody>
      </p:sp>
      <p:pic>
        <p:nvPicPr>
          <p:cNvPr id="5" name="Picture 2" descr="Pasutri Tertangkap Tangan Edarkan Sabu">
            <a:extLst>
              <a:ext uri="{FF2B5EF4-FFF2-40B4-BE49-F238E27FC236}">
                <a16:creationId xmlns:a16="http://schemas.microsoft.com/office/drawing/2014/main" id="{60BEEB1F-4BBC-4697-BC17-6CC7C2804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491229"/>
            <a:ext cx="3843786" cy="25625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5E5844-8DD7-4CE9-B322-5DCDB6968305}"/>
              </a:ext>
            </a:extLst>
          </p:cNvPr>
          <p:cNvSpPr txBox="1"/>
          <p:nvPr/>
        </p:nvSpPr>
        <p:spPr>
          <a:xfrm>
            <a:off x="839788" y="4053753"/>
            <a:ext cx="3843786" cy="307777"/>
          </a:xfrm>
          <a:prstGeom prst="rect">
            <a:avLst/>
          </a:prstGeom>
          <a:noFill/>
        </p:spPr>
        <p:txBody>
          <a:bodyPr wrap="square" rtlCol="0">
            <a:spAutoFit/>
          </a:bodyPr>
          <a:lstStyle/>
          <a:p>
            <a:pPr algn="ctr"/>
            <a:r>
              <a:rPr lang="en-US" sz="1400" dirty="0" err="1">
                <a:latin typeface="Times New Roman" panose="02020603050405020304" pitchFamily="18" charset="0"/>
                <a:cs typeface="Times New Roman" panose="02020603050405020304" pitchFamily="18" charset="0"/>
              </a:rPr>
              <a:t>Pasutri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tertangkap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tangan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edarkan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sabu</a:t>
            </a:r>
            <a:endParaRPr lang="en-ID"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59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PENAHANAN</a:t>
            </a:r>
          </a:p>
        </p:txBody>
      </p:sp>
      <p:sp>
        <p:nvSpPr>
          <p:cNvPr id="3" name="TextBox 2">
            <a:extLst>
              <a:ext uri="{FF2B5EF4-FFF2-40B4-BE49-F238E27FC236}">
                <a16:creationId xmlns:a16="http://schemas.microsoft.com/office/drawing/2014/main" id="{2B8DD9AF-AFE0-49CC-A0BD-81142C5388E2}"/>
              </a:ext>
            </a:extLst>
          </p:cNvPr>
          <p:cNvSpPr txBox="1"/>
          <p:nvPr/>
        </p:nvSpPr>
        <p:spPr>
          <a:xfrm>
            <a:off x="4873925" y="1273114"/>
            <a:ext cx="6633714" cy="3416320"/>
          </a:xfrm>
          <a:prstGeom prst="rect">
            <a:avLst/>
          </a:prstGeom>
          <a:noFill/>
        </p:spPr>
        <p:txBody>
          <a:bodyPr wrap="square" rtlCol="0">
            <a:spAutoFit/>
          </a:bodyPr>
          <a:lstStyle/>
          <a:p>
            <a:pPr lvl="0" algn="just">
              <a:tabLst>
                <a:tab pos="457200" algn="l"/>
              </a:tabLst>
            </a:pPr>
            <a:r>
              <a:rPr lang="id-ID" dirty="0">
                <a:effectLst/>
                <a:latin typeface="Times New Roman" panose="02020603050405020304" pitchFamily="18" charset="0"/>
                <a:ea typeface="Times New Roman" panose="02020603050405020304" pitchFamily="18" charset="0"/>
              </a:rPr>
              <a:t>Penempatan tersangka atau terdakwa di tempat tertentu oleh penyidik, atau penuntut umum atau hakim dengan penetapannya (Pasal 1 angka 21)</a:t>
            </a:r>
            <a:endParaRPr lang="en-US" dirty="0">
              <a:effectLst/>
              <a:latin typeface="Times New Roman" panose="02020603050405020304" pitchFamily="18" charset="0"/>
              <a:ea typeface="Times New Roman" panose="02020603050405020304" pitchFamily="18" charset="0"/>
            </a:endParaRPr>
          </a:p>
          <a:p>
            <a:pPr lvl="0" algn="just">
              <a:tabLst>
                <a:tab pos="457200" algn="l"/>
              </a:tabLst>
            </a:pPr>
            <a:endParaRPr lang="en-US" dirty="0">
              <a:latin typeface="Times New Roman" panose="02020603050405020304" pitchFamily="18" charset="0"/>
              <a:ea typeface="Times New Roman" panose="02020603050405020304" pitchFamily="18" charset="0"/>
            </a:endParaRPr>
          </a:p>
          <a:p>
            <a:pPr lvl="0" algn="just">
              <a:tabLst>
                <a:tab pos="457200" algn="l"/>
              </a:tabLst>
            </a:pPr>
            <a:r>
              <a:rPr lang="id-ID" dirty="0">
                <a:effectLst/>
                <a:latin typeface="Times New Roman" panose="02020603050405020304" pitchFamily="18" charset="0"/>
                <a:ea typeface="Times New Roman" panose="02020603050405020304" pitchFamily="18" charset="0"/>
              </a:rPr>
              <a:t>Pejabat yang diberi wewenang :</a:t>
            </a:r>
          </a:p>
          <a:p>
            <a:pPr lvl="0" algn="just">
              <a:tabLst>
                <a:tab pos="457200" algn="l"/>
              </a:tabLst>
            </a:pPr>
            <a:r>
              <a:rPr lang="id-ID" dirty="0">
                <a:effectLst/>
                <a:latin typeface="Times New Roman" panose="02020603050405020304" pitchFamily="18" charset="0"/>
                <a:ea typeface="Times New Roman" panose="02020603050405020304" pitchFamily="18" charset="0"/>
              </a:rPr>
              <a:t>Pasal 20 KUHAP</a:t>
            </a:r>
          </a:p>
          <a:p>
            <a:pPr marL="342900" lvl="0" indent="-342900" algn="just">
              <a:buFont typeface="+mj-lt"/>
              <a:buAutoNum type="arabicPeriod"/>
              <a:tabLst>
                <a:tab pos="457200" algn="l"/>
              </a:tabLst>
            </a:pPr>
            <a:r>
              <a:rPr lang="id-ID" dirty="0">
                <a:effectLst/>
                <a:latin typeface="Times New Roman" panose="02020603050405020304" pitchFamily="18" charset="0"/>
                <a:ea typeface="Times New Roman" panose="02020603050405020304" pitchFamily="18" charset="0"/>
              </a:rPr>
              <a:t>Untuk kepentingan penyidikan, Penyidik atau Penyidik Pembantu atas perintah penyidik berwenang melakukan penahanan.</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id-ID" dirty="0">
                <a:effectLst/>
                <a:latin typeface="Times New Roman" panose="02020603050405020304" pitchFamily="18" charset="0"/>
                <a:ea typeface="Times New Roman" panose="02020603050405020304" pitchFamily="18" charset="0"/>
              </a:rPr>
              <a:t>Untuk kepentingan penuntutan, Penuntut Umum berwenang melakukan penahanan atau penahanan lanjutan.</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id-ID" dirty="0">
                <a:effectLst/>
                <a:latin typeface="Times New Roman" panose="02020603050405020304" pitchFamily="18" charset="0"/>
                <a:ea typeface="Times New Roman" panose="02020603050405020304" pitchFamily="18" charset="0"/>
              </a:rPr>
              <a:t>Untuk kepentingan pemeriksaan Hakim disidang pengadilan dengan penetapannya berwenang melakukan penahanan.</a:t>
            </a:r>
          </a:p>
        </p:txBody>
      </p:sp>
      <p:pic>
        <p:nvPicPr>
          <p:cNvPr id="14338" name="Picture 2" descr="Onani Di Balik Jeruji Besi - Historia">
            <a:extLst>
              <a:ext uri="{FF2B5EF4-FFF2-40B4-BE49-F238E27FC236}">
                <a16:creationId xmlns:a16="http://schemas.microsoft.com/office/drawing/2014/main" id="{EA6D942F-F055-43DD-8939-652AAC6BD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290366"/>
            <a:ext cx="3794904" cy="379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0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839788" y="1406105"/>
            <a:ext cx="4896778" cy="37266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Obyektif</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Yuridis</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Penahanan</a:t>
            </a:r>
            <a:endParaRPr lang="en-ID"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disangkakan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diancam</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penjara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lima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lebih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sebagaimana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dimaksud</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82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296, 335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351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353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372,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378,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379 a,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453,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454,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455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dll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24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huruf</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t>
            </a:r>
            <a:endParaRPr lang="en-ID"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49C55E5-D030-4D42-9D24-ECE52BE59F3A}"/>
              </a:ext>
            </a:extLst>
          </p:cNvPr>
          <p:cNvSpPr/>
          <p:nvPr/>
        </p:nvSpPr>
        <p:spPr>
          <a:xfrm>
            <a:off x="6564852" y="1406105"/>
            <a:ext cx="4896778" cy="321765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tx1"/>
                </a:solidFill>
                <a:latin typeface="Times New Roman" panose="02020603050405020304" pitchFamily="18" charset="0"/>
                <a:cs typeface="Times New Roman" panose="02020603050405020304" pitchFamily="18" charset="0"/>
              </a:rPr>
              <a:t>Alasan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Subyektif</a:t>
            </a:r>
            <a:r>
              <a:rPr lang="en-US" sz="2000" b="1" dirty="0">
                <a:solidFill>
                  <a:schemeClr val="tx1"/>
                </a:solidFill>
                <a:latin typeface="Times New Roman" panose="02020603050405020304" pitchFamily="18" charset="0"/>
                <a:cs typeface="Times New Roman" panose="02020603050405020304" pitchFamily="18" charset="0"/>
              </a:rPr>
              <a:t> Penahanan </a:t>
            </a:r>
            <a:endParaRPr lang="en-ID" sz="2000" b="1"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 </a:t>
            </a:r>
            <a:endParaRPr lang="en-ID"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000" dirty="0" err="1">
                <a:solidFill>
                  <a:schemeClr val="tx1"/>
                </a:solidFill>
                <a:latin typeface="Times New Roman" panose="02020603050405020304" pitchFamily="18" charset="0"/>
                <a:cs typeface="Times New Roman" panose="02020603050405020304" pitchFamily="18" charset="0"/>
              </a:rPr>
              <a:t>adanya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keadaan</a:t>
            </a:r>
            <a:r>
              <a:rPr lang="en-US" sz="2000" dirty="0">
                <a:solidFill>
                  <a:schemeClr val="tx1"/>
                </a:solidFill>
                <a:latin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cs typeface="Times New Roman" panose="02020603050405020304" pitchFamily="18" charset="0"/>
              </a:rPr>
              <a:t>menimbulkan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kekhawatiran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Tersangka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atau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Terdakwa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melarikan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diri</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000" dirty="0" err="1">
                <a:solidFill>
                  <a:schemeClr val="tx1"/>
                </a:solidFill>
                <a:latin typeface="Times New Roman" panose="02020603050405020304" pitchFamily="18" charset="0"/>
                <a:cs typeface="Times New Roman" panose="02020603050405020304" pitchFamily="18" charset="0"/>
              </a:rPr>
              <a:t>merusak</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atau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menghilangkan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barang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bukti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atau</a:t>
            </a:r>
            <a:r>
              <a:rPr lang="en-US" sz="2000" dirty="0">
                <a:solidFill>
                  <a:schemeClr val="tx1"/>
                </a:solidFill>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en-US" sz="2000" dirty="0" err="1">
                <a:solidFill>
                  <a:schemeClr val="tx1"/>
                </a:solidFill>
                <a:latin typeface="Times New Roman" panose="02020603050405020304" pitchFamily="18" charset="0"/>
                <a:cs typeface="Times New Roman" panose="02020603050405020304" pitchFamily="18" charset="0"/>
              </a:rPr>
              <a:t>dikhawatirkan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mengulangi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tindak</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pidana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Pasal</a:t>
            </a:r>
            <a:r>
              <a:rPr lang="en-US" sz="2000" dirty="0">
                <a:solidFill>
                  <a:schemeClr val="tx1"/>
                </a:solidFill>
                <a:latin typeface="Times New Roman" panose="02020603050405020304" pitchFamily="18" charset="0"/>
                <a:cs typeface="Times New Roman" panose="02020603050405020304" pitchFamily="18" charset="0"/>
              </a:rPr>
              <a:t> 21 </a:t>
            </a:r>
            <a:r>
              <a:rPr lang="en-US" sz="2000" dirty="0" err="1">
                <a:solidFill>
                  <a:schemeClr val="tx1"/>
                </a:solidFill>
                <a:latin typeface="Times New Roman" panose="02020603050405020304" pitchFamily="18" charset="0"/>
                <a:cs typeface="Times New Roman" panose="02020603050405020304" pitchFamily="18" charset="0"/>
              </a:rPr>
              <a:t>ayat</a:t>
            </a:r>
            <a:r>
              <a:rPr lang="en-US" sz="2000" dirty="0">
                <a:solidFill>
                  <a:schemeClr val="tx1"/>
                </a:solidFill>
                <a:latin typeface="Times New Roman" panose="02020603050405020304" pitchFamily="18" charset="0"/>
                <a:cs typeface="Times New Roman" panose="02020603050405020304" pitchFamily="18" charset="0"/>
              </a:rPr>
              <a:t> (1)</a:t>
            </a:r>
            <a:endParaRPr lang="en-ID" sz="2000" dirty="0">
              <a:solidFill>
                <a:schemeClr val="tx1"/>
              </a:solidFill>
              <a:latin typeface="Times New Roman" panose="02020603050405020304" pitchFamily="18" charset="0"/>
              <a:cs typeface="Times New Roman" panose="02020603050405020304" pitchFamily="18" charset="0"/>
            </a:endParaRP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PENAHANAN (PASAL 20)</a:t>
            </a:r>
          </a:p>
        </p:txBody>
      </p:sp>
    </p:spTree>
    <p:extLst>
      <p:ext uri="{BB962C8B-B14F-4D97-AF65-F5344CB8AC3E}">
        <p14:creationId xmlns:p14="http://schemas.microsoft.com/office/powerpoint/2010/main" val="3926750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615501" y="1190445"/>
            <a:ext cx="5365480" cy="432183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Tata Cara Penahanan</a:t>
            </a:r>
            <a:endParaRPr lang="en-ID"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urat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erintah</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enahanan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penetapan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Hakim yang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berisi</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p>
          <a:p>
            <a:pPr marL="800100" lvl="1" indent="-342900" algn="just">
              <a:buFont typeface="Wingdings" panose="05000000000000000000" pitchFamily="2" charset="2"/>
              <a:buChar char="q"/>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Identitas</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endPar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q"/>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Menyebut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a:t>
            </a:r>
            <a:endPar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q"/>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Uraian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singkat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kejahatan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disangkakan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didakwakan</a:t>
            </a:r>
            <a:endPar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q"/>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Menyebutkan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jelas</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mana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ditahan</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(vide,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21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KUHAP).</a:t>
            </a:r>
          </a:p>
          <a:p>
            <a:pPr marL="342900" lvl="0" indent="-342900" algn="just">
              <a:buFont typeface="+mj-lt"/>
              <a:buAutoNum type="arabicPeriod"/>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Menyerahkan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tembusan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keluarga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endPar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49C55E5-D030-4D42-9D24-ECE52BE59F3A}"/>
              </a:ext>
            </a:extLst>
          </p:cNvPr>
          <p:cNvSpPr/>
          <p:nvPr/>
        </p:nvSpPr>
        <p:spPr>
          <a:xfrm>
            <a:off x="6340565" y="1190445"/>
            <a:ext cx="5365480" cy="480491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latin typeface="Times New Roman" panose="02020603050405020304" pitchFamily="18" charset="0"/>
                <a:cs typeface="Times New Roman" panose="02020603050405020304" pitchFamily="18" charset="0"/>
              </a:rPr>
              <a:t>Keberatan Penahanan</a:t>
            </a:r>
            <a:r>
              <a:rPr lang="en-US" dirty="0">
                <a:solidFill>
                  <a:schemeClr val="tx1"/>
                </a:solidFill>
                <a:latin typeface="Times New Roman" panose="02020603050405020304" pitchFamily="18" charset="0"/>
                <a:cs typeface="Times New Roman" panose="02020603050405020304" pitchFamily="18" charset="0"/>
              </a:rPr>
              <a:t> </a:t>
            </a:r>
          </a:p>
          <a:p>
            <a:pPr algn="ctr"/>
            <a:endParaRPr lang="en-ID" dirty="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dirty="0" err="1">
                <a:solidFill>
                  <a:schemeClr val="tx1"/>
                </a:solidFill>
                <a:latin typeface="Times New Roman" panose="02020603050405020304" pitchFamily="18" charset="0"/>
                <a:cs typeface="Times New Roman" panose="02020603050405020304" pitchFamily="18" charset="0"/>
              </a:rPr>
              <a:t>Tersangka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keluarga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penasihat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hukum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dapat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mengajukan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keberatan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penahanan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jenis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penahanan</a:t>
            </a:r>
            <a:r>
              <a:rPr lang="en-US" dirty="0">
                <a:solidFill>
                  <a:schemeClr val="tx1"/>
                </a:solidFill>
                <a:latin typeface="Times New Roman" panose="02020603050405020304" pitchFamily="18" charset="0"/>
                <a:cs typeface="Times New Roman" panose="02020603050405020304" pitchFamily="18" charset="0"/>
              </a:rPr>
              <a:t> yang </a:t>
            </a:r>
            <a:r>
              <a:rPr lang="en-US" dirty="0" err="1">
                <a:solidFill>
                  <a:schemeClr val="tx1"/>
                </a:solidFill>
                <a:latin typeface="Times New Roman" panose="02020603050405020304" pitchFamily="18" charset="0"/>
                <a:cs typeface="Times New Roman" panose="02020603050405020304" pitchFamily="18" charset="0"/>
              </a:rPr>
              <a:t>dikenakan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kepada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tersangka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kepada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penyidik</a:t>
            </a:r>
            <a:r>
              <a:rPr lang="en-US" dirty="0">
                <a:solidFill>
                  <a:schemeClr val="tx1"/>
                </a:solidFill>
                <a:latin typeface="Times New Roman" panose="02020603050405020304" pitchFamily="18" charset="0"/>
                <a:cs typeface="Times New Roman" panose="02020603050405020304" pitchFamily="18" charset="0"/>
              </a:rPr>
              <a:t> yang </a:t>
            </a:r>
            <a:r>
              <a:rPr lang="en-US" dirty="0" err="1">
                <a:solidFill>
                  <a:schemeClr val="tx1"/>
                </a:solidFill>
                <a:latin typeface="Times New Roman" panose="02020603050405020304" pitchFamily="18" charset="0"/>
                <a:cs typeface="Times New Roman" panose="02020603050405020304" pitchFamily="18" charset="0"/>
              </a:rPr>
              <a:t>melakukan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penahanan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itu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Pasal</a:t>
            </a:r>
            <a:r>
              <a:rPr lang="en-US" dirty="0">
                <a:solidFill>
                  <a:schemeClr val="tx1"/>
                </a:solidFill>
                <a:latin typeface="Times New Roman" panose="02020603050405020304" pitchFamily="18" charset="0"/>
                <a:cs typeface="Times New Roman" panose="02020603050405020304" pitchFamily="18" charset="0"/>
              </a:rPr>
              <a:t> 123 </a:t>
            </a:r>
            <a:r>
              <a:rPr lang="en-US" dirty="0" err="1">
                <a:solidFill>
                  <a:schemeClr val="tx1"/>
                </a:solidFill>
                <a:latin typeface="Times New Roman" panose="02020603050405020304" pitchFamily="18" charset="0"/>
                <a:cs typeface="Times New Roman" panose="02020603050405020304" pitchFamily="18" charset="0"/>
              </a:rPr>
              <a:t>ayat</a:t>
            </a:r>
            <a:r>
              <a:rPr lang="en-US" dirty="0">
                <a:solidFill>
                  <a:schemeClr val="tx1"/>
                </a:solidFill>
                <a:latin typeface="Times New Roman" panose="02020603050405020304" pitchFamily="18" charset="0"/>
                <a:cs typeface="Times New Roman" panose="02020603050405020304" pitchFamily="18" charset="0"/>
              </a:rPr>
              <a:t> (1) KUHAP)</a:t>
            </a:r>
          </a:p>
          <a:p>
            <a:pPr marL="457200" indent="-457200" algn="jus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Apabila </a:t>
            </a:r>
            <a:r>
              <a:rPr lang="en-US" dirty="0" err="1">
                <a:solidFill>
                  <a:schemeClr val="tx1"/>
                </a:solidFill>
                <a:latin typeface="Times New Roman" panose="02020603050405020304" pitchFamily="18" charset="0"/>
                <a:cs typeface="Times New Roman" panose="02020603050405020304" pitchFamily="18" charset="0"/>
              </a:rPr>
              <a:t>dalam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waktu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hari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permintaan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tersebut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belum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dikabulkan</a:t>
            </a:r>
            <a:r>
              <a:rPr lang="en-US" dirty="0">
                <a:solidFill>
                  <a:schemeClr val="tx1"/>
                </a:solidFill>
                <a:latin typeface="Times New Roman" panose="02020603050405020304" pitchFamily="18" charset="0"/>
                <a:cs typeface="Times New Roman" panose="02020603050405020304" pitchFamily="18" charset="0"/>
              </a:rPr>
              <a:t> oleh </a:t>
            </a:r>
            <a:r>
              <a:rPr lang="en-US" dirty="0" err="1">
                <a:solidFill>
                  <a:schemeClr val="tx1"/>
                </a:solidFill>
                <a:latin typeface="Times New Roman" panose="02020603050405020304" pitchFamily="18" charset="0"/>
                <a:cs typeface="Times New Roman" panose="02020603050405020304" pitchFamily="18" charset="0"/>
              </a:rPr>
              <a:t>penyidik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tersangka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keluarga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penasihat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hukum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dapat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mengajukan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hal</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itu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kepada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atasan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penyidik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Pasal</a:t>
            </a:r>
            <a:r>
              <a:rPr lang="en-US" dirty="0">
                <a:solidFill>
                  <a:schemeClr val="tx1"/>
                </a:solidFill>
                <a:latin typeface="Times New Roman" panose="02020603050405020304" pitchFamily="18" charset="0"/>
                <a:cs typeface="Times New Roman" panose="02020603050405020304" pitchFamily="18" charset="0"/>
              </a:rPr>
              <a:t> 123 </a:t>
            </a:r>
            <a:r>
              <a:rPr lang="en-US" dirty="0" err="1">
                <a:solidFill>
                  <a:schemeClr val="tx1"/>
                </a:solidFill>
                <a:latin typeface="Times New Roman" panose="02020603050405020304" pitchFamily="18" charset="0"/>
                <a:cs typeface="Times New Roman" panose="02020603050405020304" pitchFamily="18" charset="0"/>
              </a:rPr>
              <a:t>ayat</a:t>
            </a:r>
            <a:r>
              <a:rPr lang="en-US" dirty="0">
                <a:solidFill>
                  <a:schemeClr val="tx1"/>
                </a:solidFill>
                <a:latin typeface="Times New Roman" panose="02020603050405020304" pitchFamily="18" charset="0"/>
                <a:cs typeface="Times New Roman" panose="02020603050405020304" pitchFamily="18" charset="0"/>
              </a:rPr>
              <a:t> (3) KUHAP.</a:t>
            </a:r>
          </a:p>
          <a:p>
            <a:pPr marL="457200" indent="-457200" algn="just">
              <a:buFont typeface="+mj-lt"/>
              <a:buAutoNum type="arabicPeriod"/>
            </a:pPr>
            <a:r>
              <a:rPr lang="en-US" dirty="0" err="1">
                <a:solidFill>
                  <a:schemeClr val="tx1"/>
                </a:solidFill>
                <a:latin typeface="Times New Roman" panose="02020603050405020304" pitchFamily="18" charset="0"/>
                <a:cs typeface="Times New Roman" panose="02020603050405020304" pitchFamily="18" charset="0"/>
              </a:rPr>
              <a:t>Penyidik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atasan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penyidik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sebagaimana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dimaksud</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dalam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ayat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tersebut</a:t>
            </a:r>
            <a:r>
              <a:rPr lang="en-US" dirty="0">
                <a:solidFill>
                  <a:schemeClr val="tx1"/>
                </a:solidFill>
                <a:latin typeface="Times New Roman" panose="02020603050405020304" pitchFamily="18" charset="0"/>
                <a:cs typeface="Times New Roman" panose="02020603050405020304" pitchFamily="18" charset="0"/>
              </a:rPr>
              <a:t> di </a:t>
            </a:r>
            <a:r>
              <a:rPr lang="en-US" dirty="0" err="1">
                <a:solidFill>
                  <a:schemeClr val="tx1"/>
                </a:solidFill>
                <a:latin typeface="Times New Roman" panose="02020603050405020304" pitchFamily="18" charset="0"/>
                <a:cs typeface="Times New Roman" panose="02020603050405020304" pitchFamily="18" charset="0"/>
              </a:rPr>
              <a:t>atas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dapat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mengabulkan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permintaan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dengan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tanpa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syarat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Pasal</a:t>
            </a:r>
            <a:r>
              <a:rPr lang="en-US" dirty="0">
                <a:solidFill>
                  <a:schemeClr val="tx1"/>
                </a:solidFill>
                <a:latin typeface="Times New Roman" panose="02020603050405020304" pitchFamily="18" charset="0"/>
                <a:cs typeface="Times New Roman" panose="02020603050405020304" pitchFamily="18" charset="0"/>
              </a:rPr>
              <a:t> 123 </a:t>
            </a:r>
            <a:r>
              <a:rPr lang="en-US" dirty="0" err="1">
                <a:solidFill>
                  <a:schemeClr val="tx1"/>
                </a:solidFill>
                <a:latin typeface="Times New Roman" panose="02020603050405020304" pitchFamily="18" charset="0"/>
                <a:cs typeface="Times New Roman" panose="02020603050405020304" pitchFamily="18" charset="0"/>
              </a:rPr>
              <a:t>ayat</a:t>
            </a:r>
            <a:r>
              <a:rPr lang="en-US" dirty="0">
                <a:solidFill>
                  <a:schemeClr val="tx1"/>
                </a:solidFill>
                <a:latin typeface="Times New Roman" panose="02020603050405020304" pitchFamily="18" charset="0"/>
                <a:cs typeface="Times New Roman" panose="02020603050405020304" pitchFamily="18" charset="0"/>
              </a:rPr>
              <a:t> (5) KUHAP.</a:t>
            </a: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PENAHANAN</a:t>
            </a:r>
          </a:p>
        </p:txBody>
      </p:sp>
    </p:spTree>
    <p:extLst>
      <p:ext uri="{BB962C8B-B14F-4D97-AF65-F5344CB8AC3E}">
        <p14:creationId xmlns:p14="http://schemas.microsoft.com/office/powerpoint/2010/main" val="332038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406807" y="1414733"/>
            <a:ext cx="3588589" cy="244990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 </a:t>
            </a:r>
            <a:r>
              <a:rPr lang="en-US"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Tahanan</a:t>
            </a: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Negara (Rutan)</a:t>
            </a:r>
          </a:p>
          <a:p>
            <a:pPr algn="just"/>
            <a:endPar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Dilaksanakan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tahanan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Negara (Rutan)</a:t>
            </a:r>
          </a:p>
          <a:p>
            <a:pPr marL="342900" indent="-342900" algn="just">
              <a:buFont typeface="+mj-lt"/>
              <a:buAutoNum type="arabicPeriod"/>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Dikurangkan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seluruhnya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masa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tahanan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dijalankan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1275348" y="301925"/>
            <a:ext cx="9641306"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3600" dirty="0">
                <a:solidFill>
                  <a:srgbClr val="C00000"/>
                </a:solidFill>
              </a:rPr>
              <a:t>JENIS-JENIS PENAHANAN </a:t>
            </a:r>
            <a:r>
              <a:rPr lang="es-ES" sz="3600" dirty="0">
                <a:solidFill>
                  <a:srgbClr val="C00000"/>
                </a:solidFill>
              </a:rPr>
              <a:t>(</a:t>
            </a:r>
            <a:r>
              <a:rPr lang="es-ES" sz="3600" dirty="0" err="1">
                <a:solidFill>
                  <a:srgbClr val="C00000"/>
                </a:solidFill>
              </a:rPr>
              <a:t>Pasal</a:t>
            </a:r>
            <a:r>
              <a:rPr lang="es-ES" sz="3600" dirty="0">
                <a:solidFill>
                  <a:srgbClr val="C00000"/>
                </a:solidFill>
              </a:rPr>
              <a:t> 22 </a:t>
            </a:r>
            <a:r>
              <a:rPr lang="es-ES" sz="3600" dirty="0" err="1">
                <a:solidFill>
                  <a:srgbClr val="C00000"/>
                </a:solidFill>
              </a:rPr>
              <a:t>ayat</a:t>
            </a:r>
            <a:r>
              <a:rPr lang="es-ES" sz="3600" dirty="0">
                <a:solidFill>
                  <a:srgbClr val="C00000"/>
                </a:solidFill>
              </a:rPr>
              <a:t> (1) KUHAP)</a:t>
            </a:r>
          </a:p>
        </p:txBody>
      </p:sp>
      <p:sp>
        <p:nvSpPr>
          <p:cNvPr id="8" name="Rectangle 7">
            <a:extLst>
              <a:ext uri="{FF2B5EF4-FFF2-40B4-BE49-F238E27FC236}">
                <a16:creationId xmlns:a16="http://schemas.microsoft.com/office/drawing/2014/main" id="{12F4C4B1-E5BB-43B9-A723-52456E1EBD03}"/>
              </a:ext>
            </a:extLst>
          </p:cNvPr>
          <p:cNvSpPr/>
          <p:nvPr/>
        </p:nvSpPr>
        <p:spPr>
          <a:xfrm>
            <a:off x="4301705" y="1414733"/>
            <a:ext cx="3588590" cy="442535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 </a:t>
            </a:r>
            <a:r>
              <a:rPr lang="en-US" sz="1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3429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Dilaksanakan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tinggal</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kediaman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mengadakan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awasan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terhadapnya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menghindarkan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segala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sesuatu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menimbulkan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sesuatu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kesulitan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pemeriksaan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sidang</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endParaRPr lang="en-ID"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3429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Dikurangkan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sepertiga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jumlah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lamanya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dijalankan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EAE938C-1ACE-4D7D-B9CF-60667EF72606}"/>
              </a:ext>
            </a:extLst>
          </p:cNvPr>
          <p:cNvSpPr/>
          <p:nvPr/>
        </p:nvSpPr>
        <p:spPr>
          <a:xfrm>
            <a:off x="8196604" y="1414732"/>
            <a:ext cx="3588589" cy="333842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 Kota</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3429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Dilaksanakan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kota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tinggal</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kediaman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kewajiban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bagi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melapor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ditentukan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3429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Dikurangkan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seperlima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jumlah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lamanya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dijalankan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 name="Connector: Elbow 2">
            <a:extLst>
              <a:ext uri="{FF2B5EF4-FFF2-40B4-BE49-F238E27FC236}">
                <a16:creationId xmlns:a16="http://schemas.microsoft.com/office/drawing/2014/main" id="{E87D9FE2-71F9-405D-87B4-14CA05BFAA88}"/>
              </a:ext>
            </a:extLst>
          </p:cNvPr>
          <p:cNvCxnSpPr>
            <a:stCxn id="7" idx="2"/>
            <a:endCxn id="9" idx="0"/>
          </p:cNvCxnSpPr>
          <p:nvPr/>
        </p:nvCxnSpPr>
        <p:spPr>
          <a:xfrm rot="16200000" flipH="1">
            <a:off x="7866610" y="-709558"/>
            <a:ext cx="353681" cy="3894898"/>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AF0C238E-B774-40BD-8C13-9E47955FCCF6}"/>
              </a:ext>
            </a:extLst>
          </p:cNvPr>
          <p:cNvCxnSpPr>
            <a:cxnSpLocks/>
          </p:cNvCxnSpPr>
          <p:nvPr/>
        </p:nvCxnSpPr>
        <p:spPr>
          <a:xfrm rot="10800000">
            <a:off x="2201105" y="1231541"/>
            <a:ext cx="3894896" cy="12700"/>
          </a:xfrm>
          <a:prstGeom prst="bentConnector3">
            <a:avLst>
              <a:gd name="adj1" fmla="val 4845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656ED5-5695-497B-BDC8-38213A54ACDC}"/>
              </a:ext>
            </a:extLst>
          </p:cNvPr>
          <p:cNvCxnSpPr>
            <a:cxnSpLocks/>
          </p:cNvCxnSpPr>
          <p:nvPr/>
        </p:nvCxnSpPr>
        <p:spPr>
          <a:xfrm>
            <a:off x="6096000" y="1061050"/>
            <a:ext cx="0" cy="2695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340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353688" y="336430"/>
            <a:ext cx="5658929" cy="457200"/>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200" dirty="0">
                <a:solidFill>
                  <a:srgbClr val="C00000"/>
                </a:solidFill>
              </a:rPr>
              <a:t>BATAS WAKTU PENAHANAN BIASA</a:t>
            </a:r>
          </a:p>
        </p:txBody>
      </p:sp>
      <p:graphicFrame>
        <p:nvGraphicFramePr>
          <p:cNvPr id="3" name="Table 2">
            <a:extLst>
              <a:ext uri="{FF2B5EF4-FFF2-40B4-BE49-F238E27FC236}">
                <a16:creationId xmlns:a16="http://schemas.microsoft.com/office/drawing/2014/main" id="{101F7F67-724E-4485-A586-3730ECA4FFB5}"/>
              </a:ext>
            </a:extLst>
          </p:cNvPr>
          <p:cNvGraphicFramePr>
            <a:graphicFrameLocks noGrp="1"/>
          </p:cNvGraphicFramePr>
          <p:nvPr/>
        </p:nvGraphicFramePr>
        <p:xfrm>
          <a:off x="284672" y="992038"/>
          <a:ext cx="5727946" cy="4939478"/>
        </p:xfrm>
        <a:graphic>
          <a:graphicData uri="http://schemas.openxmlformats.org/drawingml/2006/table">
            <a:tbl>
              <a:tblPr firstRow="1" firstCol="1" lastRow="1" lastCol="1" bandRow="1" bandCol="1"/>
              <a:tblGrid>
                <a:gridCol w="340949">
                  <a:extLst>
                    <a:ext uri="{9D8B030D-6E8A-4147-A177-3AD203B41FA5}">
                      <a16:colId xmlns:a16="http://schemas.microsoft.com/office/drawing/2014/main" val="107228143"/>
                    </a:ext>
                  </a:extLst>
                </a:gridCol>
                <a:gridCol w="2086609">
                  <a:extLst>
                    <a:ext uri="{9D8B030D-6E8A-4147-A177-3AD203B41FA5}">
                      <a16:colId xmlns:a16="http://schemas.microsoft.com/office/drawing/2014/main" val="4277152308"/>
                    </a:ext>
                  </a:extLst>
                </a:gridCol>
                <a:gridCol w="1118313">
                  <a:extLst>
                    <a:ext uri="{9D8B030D-6E8A-4147-A177-3AD203B41FA5}">
                      <a16:colId xmlns:a16="http://schemas.microsoft.com/office/drawing/2014/main" val="3785013781"/>
                    </a:ext>
                  </a:extLst>
                </a:gridCol>
                <a:gridCol w="2182075">
                  <a:extLst>
                    <a:ext uri="{9D8B030D-6E8A-4147-A177-3AD203B41FA5}">
                      <a16:colId xmlns:a16="http://schemas.microsoft.com/office/drawing/2014/main" val="3249199630"/>
                    </a:ext>
                  </a:extLst>
                </a:gridCol>
              </a:tblGrid>
              <a:tr h="188627">
                <a:tc>
                  <a:txBody>
                    <a:bodyPr/>
                    <a:lstStyle/>
                    <a:p>
                      <a:pPr algn="ctr">
                        <a:lnSpc>
                          <a:spcPct val="115000"/>
                        </a:lnSpc>
                        <a:spcBef>
                          <a:spcPts val="600"/>
                        </a:spcBef>
                        <a:spcAft>
                          <a:spcPts val="600"/>
                        </a:spcAft>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No.</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spcBef>
                          <a:spcPts val="600"/>
                        </a:spcBef>
                        <a:spcAft>
                          <a:spcPts val="600"/>
                        </a:spcAft>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Penahanan/</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Perpanjangan</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Oleh</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spcBef>
                          <a:spcPts val="600"/>
                        </a:spcBef>
                        <a:spcAft>
                          <a:spcPts val="600"/>
                        </a:spcAft>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Lamanya</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spcBef>
                          <a:spcPts val="600"/>
                        </a:spcBef>
                        <a:spcAft>
                          <a:spcPts val="600"/>
                        </a:spcAft>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Dasar Hukum</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736833499"/>
                  </a:ext>
                </a:extLst>
              </a:tr>
              <a:tr h="799267">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1.</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Penyidik</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Diperpanjang</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oleh PU</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20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40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Pasal 24 ayat (1) KUHAP</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Pasal 24 ayat (2) KUHAP</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1294596443"/>
                  </a:ext>
                </a:extLst>
              </a:tr>
              <a:tr h="799267">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2.</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Penuntut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Umum</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Diperpanjang</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Ketua</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PN</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20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d-ID" sz="1200" dirty="0">
                          <a:effectLst/>
                          <a:latin typeface="Bookman Old Style" panose="02050604050505020204" pitchFamily="18" charset="0"/>
                          <a:ea typeface="Times New Roman" panose="02020603050405020304" pitchFamily="18" charset="0"/>
                          <a:cs typeface="Times New Roman" panose="02020603050405020304" pitchFamily="18" charset="0"/>
                        </a:rPr>
                        <a:t>3</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25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(1)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25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2391760969"/>
                  </a:ext>
                </a:extLst>
              </a:tr>
              <a:tr h="799267">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Hakim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Pengadilan</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Negeri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Diperpanjang</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Ketua</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PN</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60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26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(1)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26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2655014660"/>
                  </a:ext>
                </a:extLst>
              </a:tr>
              <a:tr h="799267">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4.</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Hakim Pengadilan Tinggi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Diperpanjang oleh Ketua PT</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30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60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27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(1)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27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1684195469"/>
                  </a:ext>
                </a:extLst>
              </a:tr>
              <a:tr h="799267">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5.</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Hakim Mahkamah Agung</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Diperpanjang oleh Ketua MA</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50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60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28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(1)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28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4290730474"/>
                  </a:ext>
                </a:extLst>
              </a:tr>
              <a:tr h="188627">
                <a:tc>
                  <a:txBody>
                    <a:bodyPr/>
                    <a:lstStyle/>
                    <a:p>
                      <a:pPr algn="ctr">
                        <a:lnSpc>
                          <a:spcPct val="115000"/>
                        </a:lnSpc>
                        <a:spcBef>
                          <a:spcPts val="600"/>
                        </a:spcBef>
                        <a:spcAft>
                          <a:spcPts val="600"/>
                        </a:spcAft>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spcBef>
                          <a:spcPts val="600"/>
                        </a:spcBef>
                        <a:spcAft>
                          <a:spcPts val="600"/>
                        </a:spcAft>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TOTAL</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spcBef>
                          <a:spcPts val="600"/>
                        </a:spcBef>
                        <a:spcAft>
                          <a:spcPts val="600"/>
                        </a:spcAft>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400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spcBef>
                          <a:spcPts val="600"/>
                        </a:spcBef>
                        <a:spcAft>
                          <a:spcPts val="600"/>
                        </a:spcAft>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3065104235"/>
                  </a:ext>
                </a:extLst>
              </a:tr>
            </a:tbl>
          </a:graphicData>
        </a:graphic>
      </p:graphicFrame>
      <p:sp>
        <p:nvSpPr>
          <p:cNvPr id="8" name="Text Placeholder 2">
            <a:extLst>
              <a:ext uri="{FF2B5EF4-FFF2-40B4-BE49-F238E27FC236}">
                <a16:creationId xmlns:a16="http://schemas.microsoft.com/office/drawing/2014/main" id="{97E0FB05-497F-4AE9-B2AD-133DBA47E320}"/>
              </a:ext>
            </a:extLst>
          </p:cNvPr>
          <p:cNvSpPr txBox="1">
            <a:spLocks/>
          </p:cNvSpPr>
          <p:nvPr/>
        </p:nvSpPr>
        <p:spPr>
          <a:xfrm>
            <a:off x="6297283" y="336430"/>
            <a:ext cx="5658929" cy="457200"/>
          </a:xfrm>
          <a:prstGeom prst="rect">
            <a:avLst/>
          </a:prstGeom>
        </p:spPr>
        <p:txBody>
          <a:bodyPr>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800" dirty="0">
                <a:solidFill>
                  <a:srgbClr val="C00000"/>
                </a:solidFill>
              </a:rPr>
              <a:t>BATAS WAKTU PENAHANAN TAMBAHAN</a:t>
            </a:r>
          </a:p>
        </p:txBody>
      </p:sp>
      <p:graphicFrame>
        <p:nvGraphicFramePr>
          <p:cNvPr id="11" name="Table 10">
            <a:extLst>
              <a:ext uri="{FF2B5EF4-FFF2-40B4-BE49-F238E27FC236}">
                <a16:creationId xmlns:a16="http://schemas.microsoft.com/office/drawing/2014/main" id="{27F28992-5FE1-48E5-BC63-6067318083FE}"/>
              </a:ext>
            </a:extLst>
          </p:cNvPr>
          <p:cNvGraphicFramePr>
            <a:graphicFrameLocks noGrp="1"/>
          </p:cNvGraphicFramePr>
          <p:nvPr/>
        </p:nvGraphicFramePr>
        <p:xfrm>
          <a:off x="6392175" y="992038"/>
          <a:ext cx="5564037" cy="4518854"/>
        </p:xfrm>
        <a:graphic>
          <a:graphicData uri="http://schemas.openxmlformats.org/drawingml/2006/table">
            <a:tbl>
              <a:tblPr firstRow="1" firstCol="1" lastRow="1" lastCol="1" bandRow="1" bandCol="1"/>
              <a:tblGrid>
                <a:gridCol w="361181">
                  <a:extLst>
                    <a:ext uri="{9D8B030D-6E8A-4147-A177-3AD203B41FA5}">
                      <a16:colId xmlns:a16="http://schemas.microsoft.com/office/drawing/2014/main" val="113440373"/>
                    </a:ext>
                  </a:extLst>
                </a:gridCol>
                <a:gridCol w="2169285">
                  <a:extLst>
                    <a:ext uri="{9D8B030D-6E8A-4147-A177-3AD203B41FA5}">
                      <a16:colId xmlns:a16="http://schemas.microsoft.com/office/drawing/2014/main" val="2373025720"/>
                    </a:ext>
                  </a:extLst>
                </a:gridCol>
                <a:gridCol w="1094089">
                  <a:extLst>
                    <a:ext uri="{9D8B030D-6E8A-4147-A177-3AD203B41FA5}">
                      <a16:colId xmlns:a16="http://schemas.microsoft.com/office/drawing/2014/main" val="3254102873"/>
                    </a:ext>
                  </a:extLst>
                </a:gridCol>
                <a:gridCol w="1939482">
                  <a:extLst>
                    <a:ext uri="{9D8B030D-6E8A-4147-A177-3AD203B41FA5}">
                      <a16:colId xmlns:a16="http://schemas.microsoft.com/office/drawing/2014/main" val="3065301272"/>
                    </a:ext>
                  </a:extLst>
                </a:gridCol>
              </a:tblGrid>
              <a:tr h="361197">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No.</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Penahanan/</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Perpanjangan</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Oleh</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Lamanya</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Dasar Hukum</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1906814459"/>
                  </a:ext>
                </a:extLst>
              </a:tr>
              <a:tr h="487006">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1.</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Penyidikan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Diberikan oleh Ketua PN</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29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dan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(3)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3947370181"/>
                  </a:ext>
                </a:extLst>
              </a:tr>
              <a:tr h="487006">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2.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Penuntutan</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Diberikan</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oleh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Ketua</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PN</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29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dan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(3)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4183046008"/>
                  </a:ext>
                </a:extLst>
              </a:tr>
              <a:tr h="653411">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Pegadilan Negeri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Diberikan oleh Ketua PT</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30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30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29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dan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(3)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4226793661"/>
                  </a:ext>
                </a:extLst>
              </a:tr>
              <a:tr h="653411">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4.</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Pemeriksaan Tingkat Banding</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Diberikan oleh Mahkamah Agung</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29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dan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(3)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2853052394"/>
                  </a:ext>
                </a:extLst>
              </a:tr>
              <a:tr h="653411">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5.</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Pemeriksaan Tingkat Kasasi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Diberikan oleh Ketua MA</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29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dan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(3)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381395466"/>
                  </a:ext>
                </a:extLst>
              </a:tr>
              <a:tr h="154196">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TOTAL</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3247731569"/>
                  </a:ext>
                </a:extLst>
              </a:tr>
            </a:tbl>
          </a:graphicData>
        </a:graphic>
      </p:graphicFrame>
    </p:spTree>
    <p:extLst>
      <p:ext uri="{BB962C8B-B14F-4D97-AF65-F5344CB8AC3E}">
        <p14:creationId xmlns:p14="http://schemas.microsoft.com/office/powerpoint/2010/main" val="344973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PENANGGUHAN PENAHANAN</a:t>
            </a:r>
          </a:p>
        </p:txBody>
      </p:sp>
      <p:sp>
        <p:nvSpPr>
          <p:cNvPr id="3" name="TextBox 2">
            <a:extLst>
              <a:ext uri="{FF2B5EF4-FFF2-40B4-BE49-F238E27FC236}">
                <a16:creationId xmlns:a16="http://schemas.microsoft.com/office/drawing/2014/main" id="{2B8DD9AF-AFE0-49CC-A0BD-81142C5388E2}"/>
              </a:ext>
            </a:extLst>
          </p:cNvPr>
          <p:cNvSpPr txBox="1"/>
          <p:nvPr/>
        </p:nvSpPr>
        <p:spPr>
          <a:xfrm>
            <a:off x="5538158" y="1483743"/>
            <a:ext cx="5952228" cy="2862322"/>
          </a:xfrm>
          <a:prstGeom prst="rect">
            <a:avLst/>
          </a:prstGeom>
          <a:noFill/>
        </p:spPr>
        <p:txBody>
          <a:bodyPr wrap="square" rtlCol="0">
            <a:spAutoFit/>
          </a:bodyPr>
          <a:lstStyle/>
          <a:p>
            <a:pPr marL="285750" lvl="0" indent="-285750" algn="just">
              <a:buFont typeface="Wingdings" panose="05000000000000000000" pitchFamily="2" charset="2"/>
              <a:buChar char="q"/>
              <a:tabLst>
                <a:tab pos="457200" algn="l"/>
              </a:tabLst>
            </a:pPr>
            <a:r>
              <a:rPr lang="id-ID" dirty="0">
                <a:effectLst/>
                <a:latin typeface="Times New Roman" panose="02020603050405020304" pitchFamily="18" charset="0"/>
                <a:ea typeface="Times New Roman" panose="02020603050405020304" pitchFamily="18" charset="0"/>
              </a:rPr>
              <a:t>Atas permintaan tersangka atau terdakwa</a:t>
            </a:r>
            <a:r>
              <a:rPr lang="en-US" dirty="0">
                <a:effectLst/>
                <a:latin typeface="Times New Roman" panose="02020603050405020304" pitchFamily="18" charset="0"/>
                <a:ea typeface="Times New Roman" panose="02020603050405020304" pitchFamily="18" charset="0"/>
              </a:rPr>
              <a:t>,</a:t>
            </a:r>
            <a:r>
              <a:rPr lang="id-ID" dirty="0">
                <a:effectLst/>
                <a:latin typeface="Times New Roman" panose="02020603050405020304" pitchFamily="18" charset="0"/>
                <a:ea typeface="Times New Roman" panose="02020603050405020304" pitchFamily="18" charset="0"/>
              </a:rPr>
              <a:t> penyidik atau penuntut umum atau hakim sesuai dengan kewenangan masing-masing, dapat mengadakan penangguhan penahanan dengan atau tanpa jaminan uang atau jaminan orang berdasarkan syarat yang ditentukan.</a:t>
            </a:r>
          </a:p>
          <a:p>
            <a:pPr lvl="0" algn="just">
              <a:tabLst>
                <a:tab pos="457200" algn="l"/>
              </a:tabLst>
            </a:pPr>
            <a:endParaRPr lang="id-ID" dirty="0">
              <a:effectLst/>
              <a:latin typeface="Times New Roman" panose="02020603050405020304" pitchFamily="18" charset="0"/>
              <a:ea typeface="Times New Roman" panose="02020603050405020304" pitchFamily="18" charset="0"/>
            </a:endParaRPr>
          </a:p>
          <a:p>
            <a:pPr marL="285750" lvl="0" indent="-285750" algn="just">
              <a:buFont typeface="Wingdings" panose="05000000000000000000" pitchFamily="2" charset="2"/>
              <a:buChar char="q"/>
              <a:tabLst>
                <a:tab pos="457200" algn="l"/>
              </a:tabLst>
            </a:pPr>
            <a:r>
              <a:rPr lang="id-ID" dirty="0">
                <a:effectLst/>
                <a:latin typeface="Times New Roman" panose="02020603050405020304" pitchFamily="18" charset="0"/>
                <a:ea typeface="Times New Roman" panose="02020603050405020304" pitchFamily="18" charset="0"/>
              </a:rPr>
              <a:t>(Pasal 31,pasal 60 KUHAP Jo. Pasal 35 dan pasal 36 PP No. 27/1983 Jo. Pasal 25 </a:t>
            </a:r>
            <a:r>
              <a:rPr lang="en-US" dirty="0">
                <a:effectLst/>
                <a:latin typeface="Times New Roman" panose="02020603050405020304" pitchFamily="18" charset="0"/>
                <a:ea typeface="Times New Roman" panose="02020603050405020304" pitchFamily="18" charset="0"/>
              </a:rPr>
              <a:t>P</a:t>
            </a:r>
            <a:r>
              <a:rPr lang="id-ID" dirty="0" err="1">
                <a:effectLst/>
                <a:latin typeface="Times New Roman" panose="02020603050405020304" pitchFamily="18" charset="0"/>
                <a:ea typeface="Times New Roman" panose="02020603050405020304" pitchFamily="18" charset="0"/>
              </a:rPr>
              <a:t>eraturan</a:t>
            </a:r>
            <a:r>
              <a:rPr lang="id-ID" dirty="0">
                <a:effectLst/>
                <a:latin typeface="Times New Roman" panose="02020603050405020304" pitchFamily="18" charset="0"/>
                <a:ea typeface="Times New Roman" panose="02020603050405020304" pitchFamily="18" charset="0"/>
              </a:rPr>
              <a:t> Menteri Kehakiman No. M.04.UM.01.06/1983 tanggal 16 Desember 1983 Jo. Keputusan Menteri Kehakiman No. M.14-PW.07.03/1983</a:t>
            </a:r>
          </a:p>
        </p:txBody>
      </p:sp>
      <p:pic>
        <p:nvPicPr>
          <p:cNvPr id="19458" name="Picture 2" descr="Napi yang Keluar dari Penjara Lewat Program Asimilasi Tak Boleh Keluar Rumah">
            <a:extLst>
              <a:ext uri="{FF2B5EF4-FFF2-40B4-BE49-F238E27FC236}">
                <a16:creationId xmlns:a16="http://schemas.microsoft.com/office/drawing/2014/main" id="{DF3133F6-238D-408A-9E91-2C31A6A01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483743"/>
            <a:ext cx="4406481" cy="293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2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PENGGELEDAHAN</a:t>
            </a:r>
          </a:p>
        </p:txBody>
      </p:sp>
      <p:pic>
        <p:nvPicPr>
          <p:cNvPr id="20482" name="Picture 2" descr="Suasana Penggeledahan Kantor Kementerian KKP oleh KPK">
            <a:extLst>
              <a:ext uri="{FF2B5EF4-FFF2-40B4-BE49-F238E27FC236}">
                <a16:creationId xmlns:a16="http://schemas.microsoft.com/office/drawing/2014/main" id="{62F1899C-C74F-47C3-9AB1-3EC966898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611" y="1398449"/>
            <a:ext cx="3976778" cy="26463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3747B1A-4FFB-4ACF-9119-A6789ADAB56B}"/>
              </a:ext>
            </a:extLst>
          </p:cNvPr>
          <p:cNvSpPr/>
          <p:nvPr/>
        </p:nvSpPr>
        <p:spPr>
          <a:xfrm>
            <a:off x="1058249" y="222561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Penggeledahan Badan</a:t>
            </a:r>
          </a:p>
          <a:p>
            <a:pPr algn="ctr"/>
            <a:r>
              <a:rPr lang="en-ID" sz="1800" dirty="0" err="1"/>
              <a:t>Pasal</a:t>
            </a:r>
            <a:r>
              <a:rPr lang="en-ID" sz="1800" dirty="0"/>
              <a:t> 37 </a:t>
            </a:r>
            <a:r>
              <a:rPr lang="en-ID" sz="1800" dirty="0" err="1"/>
              <a:t>ayat</a:t>
            </a:r>
            <a:r>
              <a:rPr lang="en-ID" sz="1800" dirty="0"/>
              <a:t> 2</a:t>
            </a:r>
          </a:p>
        </p:txBody>
      </p:sp>
      <p:sp>
        <p:nvSpPr>
          <p:cNvPr id="7" name="Rectangle 6">
            <a:extLst>
              <a:ext uri="{FF2B5EF4-FFF2-40B4-BE49-F238E27FC236}">
                <a16:creationId xmlns:a16="http://schemas.microsoft.com/office/drawing/2014/main" id="{652F9F19-5AF9-497C-B47E-A5EB3BED812B}"/>
              </a:ext>
            </a:extLst>
          </p:cNvPr>
          <p:cNvSpPr/>
          <p:nvPr/>
        </p:nvSpPr>
        <p:spPr>
          <a:xfrm>
            <a:off x="4953000" y="4467514"/>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Penggeledahan </a:t>
            </a:r>
            <a:r>
              <a:rPr lang="en-ID" sz="1800" dirty="0" err="1"/>
              <a:t>rumah</a:t>
            </a:r>
            <a:endParaRPr lang="en-ID" sz="1800" dirty="0"/>
          </a:p>
          <a:p>
            <a:pPr algn="ctr"/>
            <a:r>
              <a:rPr lang="en-ID" sz="1800" dirty="0" err="1"/>
              <a:t>Pasal</a:t>
            </a:r>
            <a:r>
              <a:rPr lang="en-ID" sz="1800" dirty="0"/>
              <a:t> 32 KUHAP</a:t>
            </a:r>
          </a:p>
        </p:txBody>
      </p:sp>
      <p:sp>
        <p:nvSpPr>
          <p:cNvPr id="8" name="Rectangle 7">
            <a:extLst>
              <a:ext uri="{FF2B5EF4-FFF2-40B4-BE49-F238E27FC236}">
                <a16:creationId xmlns:a16="http://schemas.microsoft.com/office/drawing/2014/main" id="{82571C87-C3C8-4975-94E9-FBE1B6F5A725}"/>
              </a:ext>
            </a:extLst>
          </p:cNvPr>
          <p:cNvSpPr/>
          <p:nvPr/>
        </p:nvSpPr>
        <p:spPr>
          <a:xfrm>
            <a:off x="8847751" y="222561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Penggeledahan </a:t>
            </a:r>
            <a:r>
              <a:rPr lang="en-ID" sz="1800" dirty="0" err="1"/>
              <a:t>Pakaian</a:t>
            </a:r>
            <a:endParaRPr lang="en-ID" sz="1800" dirty="0"/>
          </a:p>
          <a:p>
            <a:pPr algn="ctr"/>
            <a:r>
              <a:rPr lang="en-ID" sz="1800" dirty="0" err="1"/>
              <a:t>Pasal</a:t>
            </a:r>
            <a:r>
              <a:rPr lang="en-ID" sz="1800" dirty="0"/>
              <a:t> 37 </a:t>
            </a:r>
            <a:r>
              <a:rPr lang="en-ID" sz="1800" dirty="0" err="1"/>
              <a:t>ayat</a:t>
            </a:r>
            <a:r>
              <a:rPr lang="en-ID" sz="1800" dirty="0"/>
              <a:t> 1</a:t>
            </a:r>
          </a:p>
        </p:txBody>
      </p:sp>
    </p:spTree>
    <p:extLst>
      <p:ext uri="{BB962C8B-B14F-4D97-AF65-F5344CB8AC3E}">
        <p14:creationId xmlns:p14="http://schemas.microsoft.com/office/powerpoint/2010/main" val="105840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just"/>
            <a:r>
              <a:rPr lang="en-US" dirty="0" err="1"/>
              <a:t>Menurut</a:t>
            </a:r>
            <a:r>
              <a:rPr lang="en-US" dirty="0"/>
              <a:t> S </a:t>
            </a:r>
            <a:r>
              <a:rPr lang="en-US" dirty="0" err="1"/>
              <a:t>Tanusubroto</a:t>
            </a:r>
            <a:r>
              <a:rPr lang="en-US" dirty="0"/>
              <a:t> yang </a:t>
            </a:r>
            <a:r>
              <a:rPr lang="en-US" dirty="0" err="1"/>
              <a:t>dimaksud</a:t>
            </a:r>
            <a:r>
              <a:rPr lang="en-US" dirty="0"/>
              <a:t> </a:t>
            </a:r>
            <a:r>
              <a:rPr lang="en-US" dirty="0" err="1"/>
              <a:t>dengan</a:t>
            </a:r>
            <a:r>
              <a:rPr lang="en-US" dirty="0"/>
              <a:t> </a:t>
            </a:r>
            <a:r>
              <a:rPr lang="en-US" dirty="0" err="1"/>
              <a:t>Pemeriksaan</a:t>
            </a:r>
            <a:r>
              <a:rPr lang="en-US" dirty="0"/>
              <a:t> </a:t>
            </a:r>
            <a:r>
              <a:rPr lang="en-US" dirty="0" err="1"/>
              <a:t>pendahuluan</a:t>
            </a:r>
            <a:r>
              <a:rPr lang="en-US" dirty="0"/>
              <a:t> </a:t>
            </a:r>
            <a:r>
              <a:rPr lang="en-US" dirty="0" err="1"/>
              <a:t>adalah</a:t>
            </a:r>
            <a:r>
              <a:rPr lang="en-US" dirty="0"/>
              <a:t> </a:t>
            </a:r>
            <a:r>
              <a:rPr lang="en-US" dirty="0" err="1"/>
              <a:t>pemeriksaan</a:t>
            </a:r>
            <a:r>
              <a:rPr lang="en-US" dirty="0"/>
              <a:t> </a:t>
            </a:r>
            <a:r>
              <a:rPr lang="en-US" dirty="0" err="1"/>
              <a:t>penyidikan</a:t>
            </a:r>
            <a:r>
              <a:rPr lang="en-US" dirty="0"/>
              <a:t> </a:t>
            </a:r>
            <a:r>
              <a:rPr lang="en-US" dirty="0" err="1"/>
              <a:t>atau</a:t>
            </a:r>
            <a:r>
              <a:rPr lang="en-US" dirty="0"/>
              <a:t> </a:t>
            </a:r>
            <a:r>
              <a:rPr lang="en-US" dirty="0" err="1"/>
              <a:t>pemeriksaan</a:t>
            </a:r>
            <a:r>
              <a:rPr lang="en-US" dirty="0"/>
              <a:t> </a:t>
            </a:r>
            <a:r>
              <a:rPr lang="en-US" dirty="0" err="1"/>
              <a:t>sebelum</a:t>
            </a:r>
            <a:r>
              <a:rPr lang="en-US" dirty="0"/>
              <a:t> </a:t>
            </a:r>
            <a:r>
              <a:rPr lang="en-US" dirty="0" err="1"/>
              <a:t>dilakukan</a:t>
            </a:r>
            <a:r>
              <a:rPr lang="en-US" dirty="0"/>
              <a:t> </a:t>
            </a:r>
            <a:r>
              <a:rPr lang="en-US" dirty="0" err="1"/>
              <a:t>dimuka</a:t>
            </a:r>
            <a:r>
              <a:rPr lang="en-US" dirty="0"/>
              <a:t> </a:t>
            </a:r>
            <a:r>
              <a:rPr lang="en-US" dirty="0" err="1"/>
              <a:t>persidangan</a:t>
            </a:r>
            <a:r>
              <a:rPr lang="en-US" dirty="0"/>
              <a:t> </a:t>
            </a:r>
            <a:r>
              <a:rPr lang="en-US" dirty="0" err="1"/>
              <a:t>pengadilan</a:t>
            </a:r>
            <a:r>
              <a:rPr lang="en-US" dirty="0"/>
              <a:t>. </a:t>
            </a:r>
            <a:r>
              <a:rPr lang="en-US" dirty="0" err="1"/>
              <a:t>Seperti</a:t>
            </a:r>
            <a:r>
              <a:rPr lang="en-US" dirty="0"/>
              <a:t> </a:t>
            </a:r>
            <a:r>
              <a:rPr lang="en-US" dirty="0" err="1"/>
              <a:t>halnya</a:t>
            </a:r>
            <a:r>
              <a:rPr lang="en-US" dirty="0"/>
              <a:t> </a:t>
            </a:r>
            <a:r>
              <a:rPr lang="en-US" dirty="0" err="1"/>
              <a:t>dengan</a:t>
            </a:r>
            <a:r>
              <a:rPr lang="en-US" dirty="0"/>
              <a:t> yang </a:t>
            </a:r>
            <a:r>
              <a:rPr lang="en-US" dirty="0" err="1"/>
              <a:t>disampaikan</a:t>
            </a:r>
            <a:r>
              <a:rPr lang="en-US" dirty="0"/>
              <a:t> </a:t>
            </a:r>
            <a:r>
              <a:rPr lang="en-US" dirty="0" err="1"/>
              <a:t>oleh</a:t>
            </a:r>
            <a:r>
              <a:rPr lang="en-US" dirty="0"/>
              <a:t> </a:t>
            </a:r>
            <a:r>
              <a:rPr lang="en-US" dirty="0" err="1"/>
              <a:t>Soedjono</a:t>
            </a:r>
            <a:r>
              <a:rPr lang="en-US" dirty="0"/>
              <a:t> D. </a:t>
            </a:r>
            <a:r>
              <a:rPr lang="en-US" dirty="0" err="1"/>
              <a:t>yaitu</a:t>
            </a:r>
            <a:r>
              <a:rPr lang="en-US" dirty="0"/>
              <a:t> </a:t>
            </a:r>
            <a:r>
              <a:rPr lang="en-US" dirty="0" err="1"/>
              <a:t>Pemeriksaan</a:t>
            </a:r>
            <a:r>
              <a:rPr lang="en-US" dirty="0"/>
              <a:t> yang </a:t>
            </a:r>
            <a:r>
              <a:rPr lang="en-US" dirty="0" err="1"/>
              <a:t>dilakukan</a:t>
            </a:r>
            <a:r>
              <a:rPr lang="en-US" dirty="0"/>
              <a:t> </a:t>
            </a:r>
            <a:r>
              <a:rPr lang="en-US" dirty="0" err="1"/>
              <a:t>apabila</a:t>
            </a:r>
            <a:r>
              <a:rPr lang="en-US" dirty="0"/>
              <a:t> </a:t>
            </a:r>
            <a:r>
              <a:rPr lang="en-US" dirty="0" err="1"/>
              <a:t>ada</a:t>
            </a:r>
            <a:r>
              <a:rPr lang="en-US" dirty="0"/>
              <a:t> </a:t>
            </a:r>
            <a:r>
              <a:rPr lang="en-US" dirty="0" err="1"/>
              <a:t>persangkaan</a:t>
            </a:r>
            <a:r>
              <a:rPr lang="en-US" dirty="0"/>
              <a:t>, </a:t>
            </a:r>
            <a:r>
              <a:rPr lang="en-US" dirty="0" err="1"/>
              <a:t>baik</a:t>
            </a:r>
            <a:r>
              <a:rPr lang="en-US" dirty="0"/>
              <a:t> </a:t>
            </a:r>
            <a:r>
              <a:rPr lang="en-US" dirty="0" err="1"/>
              <a:t>tertangkap</a:t>
            </a:r>
            <a:r>
              <a:rPr lang="en-US" dirty="0"/>
              <a:t> </a:t>
            </a:r>
            <a:r>
              <a:rPr lang="en-US" dirty="0" err="1"/>
              <a:t>tangan</a:t>
            </a:r>
            <a:r>
              <a:rPr lang="en-US" dirty="0"/>
              <a:t> </a:t>
            </a:r>
            <a:r>
              <a:rPr lang="en-US" dirty="0" err="1"/>
              <a:t>atau</a:t>
            </a:r>
            <a:r>
              <a:rPr lang="en-US" dirty="0"/>
              <a:t> </a:t>
            </a:r>
            <a:r>
              <a:rPr lang="en-US" dirty="0" err="1"/>
              <a:t>tidak</a:t>
            </a:r>
            <a:r>
              <a:rPr lang="en-US" dirty="0"/>
              <a:t>, yang </a:t>
            </a:r>
            <a:r>
              <a:rPr lang="en-US" dirty="0" err="1"/>
              <a:t>dilakukan</a:t>
            </a:r>
            <a:r>
              <a:rPr lang="en-US" dirty="0"/>
              <a:t> </a:t>
            </a:r>
            <a:r>
              <a:rPr lang="en-US" dirty="0" err="1"/>
              <a:t>sebelum</a:t>
            </a:r>
            <a:r>
              <a:rPr lang="en-US" dirty="0"/>
              <a:t> </a:t>
            </a:r>
            <a:r>
              <a:rPr lang="en-US" dirty="0" err="1"/>
              <a:t>pemeriksaan</a:t>
            </a:r>
            <a:r>
              <a:rPr lang="en-US" dirty="0"/>
              <a:t> </a:t>
            </a:r>
            <a:r>
              <a:rPr lang="en-US" dirty="0" err="1"/>
              <a:t>dimuka</a:t>
            </a:r>
            <a:r>
              <a:rPr lang="en-US" dirty="0"/>
              <a:t> </a:t>
            </a:r>
            <a:r>
              <a:rPr lang="en-US" dirty="0" err="1"/>
              <a:t>persidangan</a:t>
            </a:r>
            <a:r>
              <a:rPr lang="en-US" dirty="0"/>
              <a:t> </a:t>
            </a:r>
            <a:r>
              <a:rPr lang="en-US" dirty="0" err="1"/>
              <a:t>pengadilan</a:t>
            </a:r>
            <a:r>
              <a:rPr lang="en-US" dirty="0"/>
              <a:t>.</a:t>
            </a:r>
          </a:p>
        </p:txBody>
      </p:sp>
    </p:spTree>
    <p:extLst>
      <p:ext uri="{BB962C8B-B14F-4D97-AF65-F5344CB8AC3E}">
        <p14:creationId xmlns:p14="http://schemas.microsoft.com/office/powerpoint/2010/main" val="472099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839788" y="1494492"/>
            <a:ext cx="5141193" cy="242189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effectLst/>
                <a:latin typeface="Times New Roman" panose="02020603050405020304" pitchFamily="18" charset="0"/>
                <a:ea typeface="Times New Roman" panose="02020603050405020304" pitchFamily="18" charset="0"/>
              </a:rPr>
              <a:t>Dalam </a:t>
            </a:r>
            <a:r>
              <a:rPr lang="en-US" sz="1400" b="1" dirty="0" err="1">
                <a:solidFill>
                  <a:schemeClr val="tx1"/>
                </a:solidFill>
                <a:effectLst/>
                <a:latin typeface="Times New Roman" panose="02020603050405020304" pitchFamily="18" charset="0"/>
                <a:ea typeface="Times New Roman" panose="02020603050405020304" pitchFamily="18" charset="0"/>
              </a:rPr>
              <a:t>keadaan</a:t>
            </a:r>
            <a:r>
              <a:rPr lang="en-US" sz="1400" b="1" dirty="0">
                <a:solidFill>
                  <a:schemeClr val="tx1"/>
                </a:solidFill>
                <a:effectLst/>
                <a:latin typeface="Times New Roman" panose="02020603050405020304" pitchFamily="18" charset="0"/>
                <a:ea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rPr>
              <a:t>biasa</a:t>
            </a:r>
            <a:r>
              <a:rPr lang="en-US" sz="1400" b="1" dirty="0">
                <a:solidFill>
                  <a:schemeClr val="tx1"/>
                </a:solidFill>
                <a:effectLst/>
                <a:latin typeface="Times New Roman" panose="02020603050405020304" pitchFamily="18" charset="0"/>
                <a:ea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endParaRPr>
          </a:p>
          <a:p>
            <a:r>
              <a:rPr lang="en-US" sz="1400" b="1" dirty="0">
                <a:solidFill>
                  <a:schemeClr val="tx1"/>
                </a:solidFill>
                <a:effectLst/>
                <a:latin typeface="Times New Roman" panose="02020603050405020304" pitchFamily="18" charset="0"/>
                <a:ea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rPr>
              <a:t>Harus </a:t>
            </a:r>
            <a:r>
              <a:rPr lang="en-US" sz="1400" dirty="0" err="1">
                <a:solidFill>
                  <a:schemeClr val="tx1"/>
                </a:solidFill>
                <a:effectLst/>
                <a:latin typeface="Times New Roman" panose="02020603050405020304" pitchFamily="18" charset="0"/>
                <a:ea typeface="Times New Roman" panose="02020603050405020304" pitchFamily="18" charset="0"/>
              </a:rPr>
              <a:t>ada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ijin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rPr>
              <a:t> Negeri </a:t>
            </a:r>
            <a:r>
              <a:rPr lang="en-US" sz="1400" dirty="0" err="1">
                <a:solidFill>
                  <a:schemeClr val="tx1"/>
                </a:solidFill>
                <a:effectLst/>
                <a:latin typeface="Times New Roman" panose="02020603050405020304" pitchFamily="18" charset="0"/>
                <a:ea typeface="Times New Roman" panose="02020603050405020304" pitchFamily="18" charset="0"/>
              </a:rPr>
              <a:t>setempat</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err="1">
                <a:solidFill>
                  <a:schemeClr val="tx1"/>
                </a:solidFill>
                <a:effectLst/>
                <a:latin typeface="Times New Roman" panose="02020603050405020304" pitchFamily="18" charset="0"/>
                <a:ea typeface="Times New Roman" panose="02020603050405020304" pitchFamily="18" charset="0"/>
              </a:rPr>
              <a:t>Setiap</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penggeledahan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rumah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kediaman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harus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didampingi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dua</a:t>
            </a:r>
            <a:r>
              <a:rPr lang="en-US" sz="1400" dirty="0">
                <a:solidFill>
                  <a:schemeClr val="tx1"/>
                </a:solidFill>
                <a:effectLst/>
                <a:latin typeface="Times New Roman" panose="02020603050405020304" pitchFamily="18" charset="0"/>
                <a:ea typeface="Times New Roman" panose="02020603050405020304" pitchFamily="18" charset="0"/>
              </a:rPr>
              <a:t> orang </a:t>
            </a:r>
            <a:r>
              <a:rPr lang="en-US" sz="1400" dirty="0" err="1">
                <a:solidFill>
                  <a:schemeClr val="tx1"/>
                </a:solidFill>
                <a:effectLst/>
                <a:latin typeface="Times New Roman" panose="02020603050405020304" pitchFamily="18" charset="0"/>
                <a:ea typeface="Times New Roman" panose="02020603050405020304" pitchFamily="18" charset="0"/>
              </a:rPr>
              <a:t>saksi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warga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lingkungan</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bersangkutan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rPr>
              <a:t> 33 </a:t>
            </a:r>
            <a:r>
              <a:rPr lang="en-US" sz="1400" dirty="0" err="1">
                <a:solidFill>
                  <a:schemeClr val="tx1"/>
                </a:solidFill>
                <a:effectLst/>
                <a:latin typeface="Times New Roman" panose="02020603050405020304" pitchFamily="18" charset="0"/>
                <a:ea typeface="Times New Roman" panose="02020603050405020304" pitchFamily="18" charset="0"/>
              </a:rPr>
              <a:t>ayat</a:t>
            </a:r>
            <a:r>
              <a:rPr lang="en-US" sz="1400" dirty="0">
                <a:solidFill>
                  <a:schemeClr val="tx1"/>
                </a:solidFill>
                <a:effectLst/>
                <a:latin typeface="Times New Roman" panose="02020603050405020304" pitchFamily="18" charset="0"/>
                <a:ea typeface="Times New Roman" panose="02020603050405020304" pitchFamily="18" charset="0"/>
              </a:rPr>
              <a:t> (4)</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rPr>
              <a:t>Wajib </a:t>
            </a:r>
            <a:r>
              <a:rPr lang="en-US" sz="1400" dirty="0" err="1">
                <a:solidFill>
                  <a:schemeClr val="tx1"/>
                </a:solidFill>
                <a:effectLst/>
                <a:latin typeface="Times New Roman" panose="02020603050405020304" pitchFamily="18" charset="0"/>
                <a:ea typeface="Times New Roman" panose="02020603050405020304" pitchFamily="18" charset="0"/>
              </a:rPr>
              <a:t>membuat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berita</a:t>
            </a:r>
            <a:r>
              <a:rPr lang="en-US" sz="1400" dirty="0">
                <a:solidFill>
                  <a:schemeClr val="tx1"/>
                </a:solidFill>
                <a:effectLst/>
                <a:latin typeface="Times New Roman" panose="02020603050405020304" pitchFamily="18" charset="0"/>
                <a:ea typeface="Times New Roman" panose="02020603050405020304" pitchFamily="18" charset="0"/>
              </a:rPr>
              <a:t> acara </a:t>
            </a:r>
            <a:r>
              <a:rPr lang="en-US" sz="1400" dirty="0" err="1">
                <a:solidFill>
                  <a:schemeClr val="tx1"/>
                </a:solidFill>
                <a:effectLst/>
                <a:latin typeface="Times New Roman" panose="02020603050405020304" pitchFamily="18" charset="0"/>
                <a:ea typeface="Times New Roman" panose="02020603050405020304" pitchFamily="18" charset="0"/>
              </a:rPr>
              <a:t>penggeledahan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waktu</a:t>
            </a:r>
            <a:r>
              <a:rPr lang="en-US" sz="1400" dirty="0">
                <a:solidFill>
                  <a:schemeClr val="tx1"/>
                </a:solidFill>
                <a:effectLst/>
                <a:latin typeface="Times New Roman" panose="02020603050405020304" pitchFamily="18" charset="0"/>
                <a:ea typeface="Times New Roman" panose="02020603050405020304" pitchFamily="18" charset="0"/>
              </a:rPr>
              <a:t> paling </a:t>
            </a:r>
            <a:r>
              <a:rPr lang="en-US" sz="1400" dirty="0" err="1">
                <a:solidFill>
                  <a:schemeClr val="tx1"/>
                </a:solidFill>
                <a:effectLst/>
                <a:latin typeface="Times New Roman" panose="02020603050405020304" pitchFamily="18" charset="0"/>
                <a:ea typeface="Times New Roman" panose="02020603050405020304" pitchFamily="18" charset="0"/>
              </a:rPr>
              <a:t>lambat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dua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setelah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penggeledahan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turunannya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disampaikan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pemilik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penghuni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rumah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ybs</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err="1">
                <a:solidFill>
                  <a:schemeClr val="tx1"/>
                </a:solidFill>
                <a:effectLst/>
                <a:latin typeface="Times New Roman" panose="02020603050405020304" pitchFamily="18" charset="0"/>
                <a:ea typeface="Times New Roman" panose="02020603050405020304" pitchFamily="18" charset="0"/>
              </a:rPr>
              <a:t>Dilarang</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rPr>
              <a:t> pada </a:t>
            </a:r>
            <a:r>
              <a:rPr lang="en-US" sz="1400" dirty="0" err="1">
                <a:solidFill>
                  <a:schemeClr val="tx1"/>
                </a:solidFill>
                <a:effectLst/>
                <a:latin typeface="Times New Roman" panose="02020603050405020304" pitchFamily="18" charset="0"/>
                <a:ea typeface="Times New Roman" panose="02020603050405020304" pitchFamily="18" charset="0"/>
              </a:rPr>
              <a:t>malam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hari</a:t>
            </a:r>
            <a:r>
              <a:rPr lang="en-US" sz="1400" dirty="0">
                <a:solidFill>
                  <a:schemeClr val="tx1"/>
                </a:solidFill>
                <a:effectLst/>
                <a:latin typeface="Times New Roman" panose="02020603050405020304" pitchFamily="18" charset="0"/>
                <a:ea typeface="Times New Roman" panose="02020603050405020304" pitchFamily="18" charset="0"/>
              </a:rPr>
              <a:t> (vide, </a:t>
            </a:r>
            <a:r>
              <a:rPr lang="en-US" sz="1400" dirty="0" err="1">
                <a:solidFill>
                  <a:schemeClr val="tx1"/>
                </a:solidFill>
                <a:effectLst/>
                <a:latin typeface="Times New Roman" panose="02020603050405020304" pitchFamily="18" charset="0"/>
                <a:ea typeface="Times New Roman" panose="02020603050405020304" pitchFamily="18" charset="0"/>
              </a:rPr>
              <a:t>Stbl</a:t>
            </a:r>
            <a:r>
              <a:rPr lang="en-US" sz="1400" dirty="0">
                <a:solidFill>
                  <a:schemeClr val="tx1"/>
                </a:solidFill>
                <a:effectLst/>
                <a:latin typeface="Times New Roman" panose="02020603050405020304" pitchFamily="18" charset="0"/>
                <a:ea typeface="Times New Roman" panose="02020603050405020304" pitchFamily="18" charset="0"/>
              </a:rPr>
              <a:t> 1865 No. 84 </a:t>
            </a:r>
            <a:r>
              <a:rPr lang="en-US" sz="1400" dirty="0" err="1">
                <a:solidFill>
                  <a:schemeClr val="tx1"/>
                </a:solidFill>
                <a:effectLst/>
                <a:latin typeface="Times New Roman" panose="02020603050405020304" pitchFamily="18" charset="0"/>
                <a:ea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rPr>
              <a:t> 3)</a:t>
            </a:r>
            <a:endParaRPr lang="en-ID" sz="1400" dirty="0">
              <a:solidFill>
                <a:schemeClr val="tx1"/>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649C55E5-D030-4D42-9D24-ECE52BE59F3A}"/>
              </a:ext>
            </a:extLst>
          </p:cNvPr>
          <p:cNvSpPr/>
          <p:nvPr/>
        </p:nvSpPr>
        <p:spPr>
          <a:xfrm>
            <a:off x="6340565" y="1494492"/>
            <a:ext cx="5141193" cy="236225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effectLst/>
                <a:latin typeface="Times New Roman" panose="02020603050405020304" pitchFamily="18" charset="0"/>
                <a:ea typeface="Times New Roman" panose="02020603050405020304" pitchFamily="18" charset="0"/>
              </a:rPr>
              <a:t>Dalam </a:t>
            </a:r>
            <a:r>
              <a:rPr lang="en-US" sz="1400" b="1" dirty="0" err="1">
                <a:solidFill>
                  <a:schemeClr val="tx1"/>
                </a:solidFill>
                <a:effectLst/>
                <a:latin typeface="Times New Roman" panose="02020603050405020304" pitchFamily="18" charset="0"/>
                <a:ea typeface="Times New Roman" panose="02020603050405020304" pitchFamily="18" charset="0"/>
              </a:rPr>
              <a:t>keadaan</a:t>
            </a:r>
            <a:r>
              <a:rPr lang="en-US" sz="1400" b="1" dirty="0">
                <a:solidFill>
                  <a:schemeClr val="tx1"/>
                </a:solidFill>
                <a:effectLst/>
                <a:latin typeface="Times New Roman" panose="02020603050405020304" pitchFamily="18" charset="0"/>
                <a:ea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rPr>
              <a:t>mendesak</a:t>
            </a:r>
            <a:r>
              <a:rPr lang="en-US" sz="1400" b="1" dirty="0">
                <a:solidFill>
                  <a:schemeClr val="tx1"/>
                </a:solidFill>
                <a:effectLst/>
                <a:latin typeface="Times New Roman" panose="02020603050405020304" pitchFamily="18" charset="0"/>
                <a:ea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endParaRPr>
          </a:p>
          <a:p>
            <a:r>
              <a:rPr lang="en-US" sz="1400" b="1" dirty="0">
                <a:solidFill>
                  <a:schemeClr val="tx1"/>
                </a:solidFill>
                <a:effectLst/>
                <a:latin typeface="Times New Roman" panose="02020603050405020304" pitchFamily="18" charset="0"/>
                <a:ea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err="1">
                <a:solidFill>
                  <a:schemeClr val="tx1"/>
                </a:solidFill>
                <a:effectLst/>
                <a:latin typeface="Times New Roman" panose="02020603050405020304" pitchFamily="18" charset="0"/>
                <a:ea typeface="Times New Roman" panose="02020603050405020304" pitchFamily="18" charset="0"/>
              </a:rPr>
              <a:t>Penyidik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penggeledahan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tanpa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lebih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dulu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mendapat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ijin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rPr>
              <a:t> Negeri.</a:t>
            </a:r>
            <a:endParaRPr lang="en-ID" sz="1400" dirty="0">
              <a:solidFill>
                <a:schemeClr val="tx1"/>
              </a:solidFill>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err="1">
                <a:solidFill>
                  <a:schemeClr val="tx1"/>
                </a:solidFill>
                <a:effectLst/>
                <a:latin typeface="Times New Roman" panose="02020603050405020304" pitchFamily="18" charset="0"/>
                <a:ea typeface="Times New Roman" panose="02020603050405020304" pitchFamily="18" charset="0"/>
              </a:rPr>
              <a:t>Namun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segera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sesudah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penggeledahan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penyidik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wajib</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meminta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persetujuan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rPr>
              <a:t> negeri.</a:t>
            </a:r>
            <a:endParaRPr lang="en-ID" sz="1400" dirty="0">
              <a:solidFill>
                <a:schemeClr val="tx1"/>
              </a:solidFill>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rPr>
              <a:t> pada </a:t>
            </a:r>
            <a:r>
              <a:rPr lang="en-US" sz="1400" dirty="0" err="1">
                <a:solidFill>
                  <a:schemeClr val="tx1"/>
                </a:solidFill>
                <a:effectLst/>
                <a:latin typeface="Times New Roman" panose="02020603050405020304" pitchFamily="18" charset="0"/>
                <a:ea typeface="Times New Roman" panose="02020603050405020304" pitchFamily="18" charset="0"/>
              </a:rPr>
              <a:t>malam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hari</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endParaRP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KEWENANGAN PENGGELEDAHAN</a:t>
            </a:r>
          </a:p>
        </p:txBody>
      </p:sp>
      <p:sp>
        <p:nvSpPr>
          <p:cNvPr id="8" name="TextBox 7">
            <a:extLst>
              <a:ext uri="{FF2B5EF4-FFF2-40B4-BE49-F238E27FC236}">
                <a16:creationId xmlns:a16="http://schemas.microsoft.com/office/drawing/2014/main" id="{E4F312D8-F8FE-48DA-96BC-C9EB04358742}"/>
              </a:ext>
            </a:extLst>
          </p:cNvPr>
          <p:cNvSpPr txBox="1"/>
          <p:nvPr/>
        </p:nvSpPr>
        <p:spPr>
          <a:xfrm>
            <a:off x="839788" y="1035174"/>
            <a:ext cx="10685103" cy="338554"/>
          </a:xfrm>
          <a:prstGeom prst="rect">
            <a:avLst/>
          </a:prstGeom>
          <a:noFill/>
        </p:spPr>
        <p:txBody>
          <a:bodyPr wrap="square" rtlCol="0">
            <a:spAutoFit/>
          </a:bodyPr>
          <a:lstStyle/>
          <a:p>
            <a:pPr lvl="0" algn="just">
              <a:tabLst>
                <a:tab pos="457200" algn="l"/>
              </a:tabLst>
            </a:pPr>
            <a:r>
              <a:rPr lang="id-ID" sz="1600" dirty="0">
                <a:effectLst/>
                <a:latin typeface="Times New Roman" panose="02020603050405020304" pitchFamily="18" charset="0"/>
                <a:ea typeface="Times New Roman" panose="02020603050405020304" pitchFamily="18" charset="0"/>
              </a:rPr>
              <a:t>Pejabat yang berwenang melakukan penggeledahan adalah Penyidik</a:t>
            </a:r>
          </a:p>
        </p:txBody>
      </p:sp>
      <p:sp>
        <p:nvSpPr>
          <p:cNvPr id="9" name="Rectangle 8">
            <a:extLst>
              <a:ext uri="{FF2B5EF4-FFF2-40B4-BE49-F238E27FC236}">
                <a16:creationId xmlns:a16="http://schemas.microsoft.com/office/drawing/2014/main" id="{BD6F27CB-54CD-4CF5-A58D-BBC5B63352A0}"/>
              </a:ext>
            </a:extLst>
          </p:cNvPr>
          <p:cNvSpPr/>
          <p:nvPr/>
        </p:nvSpPr>
        <p:spPr>
          <a:xfrm>
            <a:off x="839788" y="4098922"/>
            <a:ext cx="5141193" cy="23622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keadaan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mendesak</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tanpa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ijin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ketua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negeri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setempat</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penggeledahan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Pada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halaman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tinggal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berdiam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atasnya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Pada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setiap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lain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tinggal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berdiam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bekasnya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penginapan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lainnya</a:t>
            </a:r>
            <a:r>
              <a:rPr lang="id-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(Pasal 34  KUHAP)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9B7DBB4-5860-4448-9082-E5C5527FFC43}"/>
              </a:ext>
            </a:extLst>
          </p:cNvPr>
          <p:cNvSpPr/>
          <p:nvPr/>
        </p:nvSpPr>
        <p:spPr>
          <a:xfrm>
            <a:off x="6340565" y="4134921"/>
            <a:ext cx="5141193" cy="23622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diperkenankan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memasuki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tabLst>
                <a:tab pos="266700" algn="l"/>
              </a:tabLst>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sedang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berlangsung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sidang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MPR, DPR,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DPRD</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tabLst>
                <a:tab pos="266700" algn="l"/>
              </a:tabLst>
            </a:pP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sedang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berlangsung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ibadah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upacara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keagamaan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tabLst>
                <a:tab pos="266700" algn="l"/>
              </a:tabLst>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sedang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berlangsung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sidang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id-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(Pasal 35 KUHAP)</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514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3154242"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PENYITAAN</a:t>
            </a:r>
          </a:p>
        </p:txBody>
      </p:sp>
      <p:sp>
        <p:nvSpPr>
          <p:cNvPr id="6" name="Rectangle 5">
            <a:extLst>
              <a:ext uri="{FF2B5EF4-FFF2-40B4-BE49-F238E27FC236}">
                <a16:creationId xmlns:a16="http://schemas.microsoft.com/office/drawing/2014/main" id="{E3747B1A-4FFB-4ACF-9119-A6789ADAB56B}"/>
              </a:ext>
            </a:extLst>
          </p:cNvPr>
          <p:cNvSpPr/>
          <p:nvPr/>
        </p:nvSpPr>
        <p:spPr>
          <a:xfrm>
            <a:off x="839788" y="2225612"/>
            <a:ext cx="2498635"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1800" dirty="0"/>
              <a:t>Penyitaan Benda Bergerak</a:t>
            </a:r>
          </a:p>
          <a:p>
            <a:pPr algn="ctr"/>
            <a:r>
              <a:rPr lang="nn-NO" sz="1800" dirty="0"/>
              <a:t>(Pasal 38, 39 KUHAP)</a:t>
            </a:r>
          </a:p>
        </p:txBody>
      </p:sp>
      <p:sp>
        <p:nvSpPr>
          <p:cNvPr id="8" name="Rectangle 7">
            <a:extLst>
              <a:ext uri="{FF2B5EF4-FFF2-40B4-BE49-F238E27FC236}">
                <a16:creationId xmlns:a16="http://schemas.microsoft.com/office/drawing/2014/main" id="{82571C87-C3C8-4975-94E9-FBE1B6F5A725}"/>
              </a:ext>
            </a:extLst>
          </p:cNvPr>
          <p:cNvSpPr/>
          <p:nvPr/>
        </p:nvSpPr>
        <p:spPr>
          <a:xfrm>
            <a:off x="8847751" y="222561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t>Pemeriksaan</a:t>
            </a:r>
            <a:r>
              <a:rPr lang="en-ID" sz="1800" dirty="0"/>
              <a:t> Surat </a:t>
            </a:r>
          </a:p>
          <a:p>
            <a:pPr algn="ctr"/>
            <a:r>
              <a:rPr lang="en-ID" sz="1800" dirty="0"/>
              <a:t>(</a:t>
            </a:r>
            <a:r>
              <a:rPr lang="en-ID" sz="1800" dirty="0" err="1"/>
              <a:t>Pasal</a:t>
            </a:r>
            <a:r>
              <a:rPr lang="en-ID" sz="1800" dirty="0"/>
              <a:t> 47 KUHAP)</a:t>
            </a:r>
          </a:p>
        </p:txBody>
      </p:sp>
      <p:pic>
        <p:nvPicPr>
          <p:cNvPr id="21506" name="Picture 2" descr="DJBC Musnahkan Barang Sitaan Senilai Rp 3.2 Miliar - Medan -  AnalisaDaily.com">
            <a:extLst>
              <a:ext uri="{FF2B5EF4-FFF2-40B4-BE49-F238E27FC236}">
                <a16:creationId xmlns:a16="http://schemas.microsoft.com/office/drawing/2014/main" id="{C8BF45C3-69F2-42AE-B187-677A1E0ADC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8678" y="1899739"/>
            <a:ext cx="3954643" cy="248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07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468853" y="1166688"/>
            <a:ext cx="1946543" cy="32155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keadaan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biasa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Penyitaan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ijin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Negeri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49C55E5-D030-4D42-9D24-ECE52BE59F3A}"/>
              </a:ext>
            </a:extLst>
          </p:cNvPr>
          <p:cNvSpPr/>
          <p:nvPr/>
        </p:nvSpPr>
        <p:spPr>
          <a:xfrm>
            <a:off x="2639683" y="1009291"/>
            <a:ext cx="9282023" cy="350339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keadaan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Mendesak</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penyitaan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bergerak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itu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wajib</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segera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melaporkan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negeri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memperoleh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persetujuannya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Benda y</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dikenakan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penyitaan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34988" lvl="1" indent="-354013" algn="just">
              <a:buFont typeface="Wingdings" panose="05000000000000000000" pitchFamily="2" charset="2"/>
              <a:buChar char="q"/>
            </a:pP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tagihan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seluruh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sebagian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diduga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diperoleh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hasil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lvl="1" indent="-354013" algn="just">
              <a:buFont typeface="Wingdings" panose="05000000000000000000" pitchFamily="2" charset="2"/>
              <a:buChar char="q"/>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dipergunakan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langsung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mempersiapkannya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lvl="1" indent="-354013" algn="just">
              <a:buFont typeface="Wingdings" panose="05000000000000000000" pitchFamily="2" charset="2"/>
              <a:buChar char="q"/>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dipergunakan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mengahalang-halangi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lvl="1" indent="-354013" algn="just">
              <a:buFont typeface="Wingdings" panose="05000000000000000000" pitchFamily="2" charset="2"/>
              <a:buChar char="q"/>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khusus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dibuat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diperuntukkan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lvl="1" indent="-354013" algn="just">
              <a:buFont typeface="Wingdings" panose="05000000000000000000" pitchFamily="2" charset="2"/>
              <a:buChar char="q"/>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 lain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mempunyai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hubungan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langsung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endPar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180975" lvl="1" indent="-180975" algn="just">
              <a:buFont typeface="+mj-lt"/>
              <a:buAutoNum type="arabicPeriod" startAt="2"/>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sitaan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karena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perdata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karena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pailit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juga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disita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kepentingan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mengadili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180975" lvl="1" indent="-180975" algn="just">
              <a:buFont typeface="+mj-lt"/>
              <a:buAutoNum type="arabicPeriod" startAt="2"/>
            </a:pP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hal</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tertangkap</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tangan</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penyidik</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menyita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benda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alat</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ternyata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patut</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diduga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telah</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dipergunakan</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benda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lain yang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dipakai</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sebagai</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barang</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PENYITAAN</a:t>
            </a:r>
          </a:p>
        </p:txBody>
      </p:sp>
      <p:sp>
        <p:nvSpPr>
          <p:cNvPr id="11" name="Rectangle 10">
            <a:extLst>
              <a:ext uri="{FF2B5EF4-FFF2-40B4-BE49-F238E27FC236}">
                <a16:creationId xmlns:a16="http://schemas.microsoft.com/office/drawing/2014/main" id="{6193EFC9-8C48-45D0-8619-6A3BDA0CC961}"/>
              </a:ext>
            </a:extLst>
          </p:cNvPr>
          <p:cNvSpPr/>
          <p:nvPr/>
        </p:nvSpPr>
        <p:spPr>
          <a:xfrm>
            <a:off x="503359" y="4694898"/>
            <a:ext cx="3421660" cy="18266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Penyitaan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Barang</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mudah</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rusak</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membahayakan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persetujuan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Kuasanya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dijual</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lelang</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guna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kepentingan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pembuktian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disisakan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sedikit</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uangnya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dipakai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barang</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45 KUHAP)</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A77660AC-A732-438D-B36A-2A546BA6C9C0}"/>
              </a:ext>
            </a:extLst>
          </p:cNvPr>
          <p:cNvSpPr/>
          <p:nvPr/>
        </p:nvSpPr>
        <p:spPr>
          <a:xfrm>
            <a:off x="4833745" y="4841547"/>
            <a:ext cx="6274126" cy="4809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Pada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tingkat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disaksikan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kuasanya</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21950DE8-A38E-4129-9E78-F01244A7E419}"/>
              </a:ext>
            </a:extLst>
          </p:cNvPr>
          <p:cNvSpPr/>
          <p:nvPr/>
        </p:nvSpPr>
        <p:spPr>
          <a:xfrm>
            <a:off x="4833745" y="5752761"/>
            <a:ext cx="6274126" cy="65773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Pada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tingkat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izin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hakim</a:t>
            </a:r>
            <a:r>
              <a:rPr lang="id-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menjual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lelang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disaksikan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kuasanya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 name="Connector: Elbow 2">
            <a:extLst>
              <a:ext uri="{FF2B5EF4-FFF2-40B4-BE49-F238E27FC236}">
                <a16:creationId xmlns:a16="http://schemas.microsoft.com/office/drawing/2014/main" id="{FFFBF91C-64A6-4A71-9C5E-89C431AECA1E}"/>
              </a:ext>
            </a:extLst>
          </p:cNvPr>
          <p:cNvCxnSpPr>
            <a:stCxn id="11" idx="3"/>
            <a:endCxn id="12" idx="1"/>
          </p:cNvCxnSpPr>
          <p:nvPr/>
        </p:nvCxnSpPr>
        <p:spPr>
          <a:xfrm flipV="1">
            <a:off x="3925019" y="5082023"/>
            <a:ext cx="908726" cy="526211"/>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FE1E463-9FDA-4C3D-93A3-123AAA8EA69E}"/>
              </a:ext>
            </a:extLst>
          </p:cNvPr>
          <p:cNvCxnSpPr>
            <a:cxnSpLocks/>
            <a:stCxn id="11" idx="3"/>
            <a:endCxn id="13" idx="1"/>
          </p:cNvCxnSpPr>
          <p:nvPr/>
        </p:nvCxnSpPr>
        <p:spPr>
          <a:xfrm>
            <a:off x="3925019" y="5608234"/>
            <a:ext cx="908726" cy="473392"/>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71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2966FCD-1CA1-447C-8149-09951779F4C3}"/>
              </a:ext>
            </a:extLst>
          </p:cNvPr>
          <p:cNvSpPr txBox="1">
            <a:spLocks/>
          </p:cNvSpPr>
          <p:nvPr/>
        </p:nvSpPr>
        <p:spPr>
          <a:xfrm>
            <a:off x="839788" y="336430"/>
            <a:ext cx="5595518"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ID" sz="4400" dirty="0">
                <a:solidFill>
                  <a:srgbClr val="C00000"/>
                </a:solidFill>
              </a:rPr>
              <a:t>LAPORAN DAN PENGADUAN</a:t>
            </a:r>
          </a:p>
        </p:txBody>
      </p:sp>
      <p:sp>
        <p:nvSpPr>
          <p:cNvPr id="3" name="Content Placeholder 3">
            <a:extLst>
              <a:ext uri="{FF2B5EF4-FFF2-40B4-BE49-F238E27FC236}">
                <a16:creationId xmlns:a16="http://schemas.microsoft.com/office/drawing/2014/main" id="{51116801-092A-4B31-B3A6-F917C4FAF945}"/>
              </a:ext>
            </a:extLst>
          </p:cNvPr>
          <p:cNvSpPr txBox="1">
            <a:spLocks/>
          </p:cNvSpPr>
          <p:nvPr/>
        </p:nvSpPr>
        <p:spPr>
          <a:xfrm>
            <a:off x="3942272" y="933254"/>
            <a:ext cx="8108830" cy="4886952"/>
          </a:xfrm>
          <a:prstGeom prst="rect">
            <a:avLst/>
          </a:prstGeom>
          <a:noFill/>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0" algn="just">
              <a:spcBef>
                <a:spcPts val="0"/>
              </a:spcBef>
              <a:buFont typeface="Wingdings" panose="05000000000000000000" pitchFamily="2" charset="2"/>
              <a:buChar char="q"/>
            </a:pPr>
            <a:r>
              <a:rPr lang="en-US" sz="1300" dirty="0">
                <a:effectLst/>
                <a:latin typeface="Times New Roman" panose="02020603050405020304" pitchFamily="18" charset="0"/>
                <a:ea typeface="Times New Roman" panose="02020603050405020304" pitchFamily="18" charset="0"/>
              </a:rPr>
              <a:t>Penyelidik yang </a:t>
            </a:r>
            <a:r>
              <a:rPr lang="en-US" sz="1300" dirty="0" err="1">
                <a:effectLst/>
                <a:latin typeface="Times New Roman" panose="02020603050405020304" pitchFamily="18" charset="0"/>
                <a:ea typeface="Times New Roman" panose="02020603050405020304" pitchFamily="18" charset="0"/>
              </a:rPr>
              <a:t>mengetahui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menerima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laporan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tentang</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terjadinya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suatu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peristiwa</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patut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diduga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merupakan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tindak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pidana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wajib</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segera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melakukan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tindakan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penyelidikan</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diperlukan</a:t>
            </a:r>
            <a:r>
              <a:rPr lang="en-US" sz="1300" dirty="0">
                <a:effectLst/>
                <a:latin typeface="Times New Roman" panose="02020603050405020304" pitchFamily="18" charset="0"/>
                <a:ea typeface="Times New Roman" panose="02020603050405020304" pitchFamily="18" charset="0"/>
              </a:rPr>
              <a:t>. </a:t>
            </a:r>
          </a:p>
          <a:p>
            <a:pPr lvl="0" algn="just">
              <a:spcBef>
                <a:spcPts val="0"/>
              </a:spcBef>
              <a:buFont typeface="Wingdings" panose="05000000000000000000" pitchFamily="2" charset="2"/>
              <a:buChar char="q"/>
            </a:pPr>
            <a:r>
              <a:rPr lang="en-US" sz="1300" dirty="0">
                <a:effectLst/>
                <a:latin typeface="Times New Roman" panose="02020603050405020304" pitchFamily="18" charset="0"/>
                <a:ea typeface="Times New Roman" panose="02020603050405020304" pitchFamily="18" charset="0"/>
              </a:rPr>
              <a:t>Dalam </a:t>
            </a:r>
            <a:r>
              <a:rPr lang="en-US" sz="1300" dirty="0" err="1">
                <a:effectLst/>
                <a:latin typeface="Times New Roman" panose="02020603050405020304" pitchFamily="18" charset="0"/>
                <a:ea typeface="Times New Roman" panose="02020603050405020304" pitchFamily="18" charset="0"/>
              </a:rPr>
              <a:t>hal</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tertangkap</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tangan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tanpa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menunggu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perintah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penyidik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wajib</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segera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melakukan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tindakan</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diperlukan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dalam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rangka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penyelidikan</a:t>
            </a:r>
            <a:r>
              <a:rPr lang="en-US" sz="1300" dirty="0">
                <a:effectLst/>
                <a:latin typeface="Times New Roman" panose="02020603050405020304" pitchFamily="18" charset="0"/>
                <a:ea typeface="Times New Roman" panose="02020603050405020304" pitchFamily="18" charset="0"/>
              </a:rPr>
              <a:t> T</a:t>
            </a:r>
          </a:p>
          <a:p>
            <a:pPr lvl="0" algn="just">
              <a:spcBef>
                <a:spcPts val="0"/>
              </a:spcBef>
              <a:buFont typeface="Wingdings" panose="05000000000000000000" pitchFamily="2" charset="2"/>
              <a:buChar char="q"/>
            </a:pPr>
            <a:r>
              <a:rPr lang="en-US" sz="1300" dirty="0" err="1">
                <a:effectLst/>
                <a:latin typeface="Times New Roman" panose="02020603050405020304" pitchFamily="18" charset="0"/>
                <a:ea typeface="Times New Roman" panose="02020603050405020304" pitchFamily="18" charset="0"/>
              </a:rPr>
              <a:t>Terhadap</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tindakan</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dilakukan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tersebut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wajib</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membuat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berita</a:t>
            </a:r>
            <a:r>
              <a:rPr lang="en-US" sz="1300" dirty="0">
                <a:effectLst/>
                <a:latin typeface="Times New Roman" panose="02020603050405020304" pitchFamily="18" charset="0"/>
                <a:ea typeface="Times New Roman" panose="02020603050405020304" pitchFamily="18" charset="0"/>
              </a:rPr>
              <a:t> acara dan </a:t>
            </a:r>
            <a:r>
              <a:rPr lang="en-US" sz="1300" dirty="0" err="1">
                <a:effectLst/>
                <a:latin typeface="Times New Roman" panose="02020603050405020304" pitchFamily="18" charset="0"/>
                <a:ea typeface="Times New Roman" panose="02020603050405020304" pitchFamily="18" charset="0"/>
              </a:rPr>
              <a:t>melaporkannya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kepada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penyidik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sedaerah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hukum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Pasal</a:t>
            </a:r>
            <a:r>
              <a:rPr lang="en-US" sz="1300" dirty="0">
                <a:effectLst/>
                <a:latin typeface="Times New Roman" panose="02020603050405020304" pitchFamily="18" charset="0"/>
                <a:ea typeface="Times New Roman" panose="02020603050405020304" pitchFamily="18" charset="0"/>
              </a:rPr>
              <a:t> 102 KUHAP) </a:t>
            </a:r>
          </a:p>
          <a:p>
            <a:pPr lvl="0" algn="just">
              <a:spcBef>
                <a:spcPts val="0"/>
              </a:spcBef>
              <a:buFont typeface="Wingdings" panose="05000000000000000000" pitchFamily="2" charset="2"/>
              <a:buChar char="q"/>
            </a:pPr>
            <a:r>
              <a:rPr lang="en-US" sz="1300" dirty="0" err="1">
                <a:effectLst/>
                <a:latin typeface="Times New Roman" panose="02020603050405020304" pitchFamily="18" charset="0"/>
                <a:ea typeface="Times New Roman" panose="02020603050405020304" pitchFamily="18" charset="0"/>
              </a:rPr>
              <a:t>Laporan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pengaduan</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diajukan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secara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tertulis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harus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ditandatangani</a:t>
            </a:r>
            <a:r>
              <a:rPr lang="en-US" sz="1300" dirty="0">
                <a:effectLst/>
                <a:latin typeface="Times New Roman" panose="02020603050405020304" pitchFamily="18" charset="0"/>
                <a:ea typeface="Times New Roman" panose="02020603050405020304" pitchFamily="18" charset="0"/>
              </a:rPr>
              <a:t> oleh </a:t>
            </a:r>
            <a:r>
              <a:rPr lang="en-US" sz="1300" dirty="0" err="1">
                <a:effectLst/>
                <a:latin typeface="Times New Roman" panose="02020603050405020304" pitchFamily="18" charset="0"/>
                <a:ea typeface="Times New Roman" panose="02020603050405020304" pitchFamily="18" charset="0"/>
              </a:rPr>
              <a:t>pelapor</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t>
            </a:r>
            <a:r>
              <a:rPr lang="en-US" sz="1300" dirty="0">
                <a:effectLst/>
                <a:latin typeface="Times New Roman" panose="02020603050405020304" pitchFamily="18" charset="0"/>
                <a:ea typeface="Times New Roman" panose="02020603050405020304" pitchFamily="18" charset="0"/>
              </a:rPr>
              <a:t>. </a:t>
            </a:r>
          </a:p>
          <a:p>
            <a:pPr lvl="0" algn="just">
              <a:spcBef>
                <a:spcPts val="0"/>
              </a:spcBef>
              <a:buFont typeface="Wingdings" panose="05000000000000000000" pitchFamily="2" charset="2"/>
              <a:buChar char="q"/>
            </a:pPr>
            <a:r>
              <a:rPr lang="en-US" sz="1300" dirty="0" err="1">
                <a:effectLst/>
                <a:latin typeface="Times New Roman" panose="02020603050405020304" pitchFamily="18" charset="0"/>
                <a:ea typeface="Times New Roman" panose="02020603050405020304" pitchFamily="18" charset="0"/>
              </a:rPr>
              <a:t>Laporan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pengaduan</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diajukan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secara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lisan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harus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dicatat</a:t>
            </a:r>
            <a:r>
              <a:rPr lang="en-US" sz="1300" dirty="0">
                <a:effectLst/>
                <a:latin typeface="Times New Roman" panose="02020603050405020304" pitchFamily="18" charset="0"/>
                <a:ea typeface="Times New Roman" panose="02020603050405020304" pitchFamily="18" charset="0"/>
              </a:rPr>
              <a:t> oleh </a:t>
            </a:r>
            <a:r>
              <a:rPr lang="en-US" sz="1300" dirty="0" err="1">
                <a:effectLst/>
                <a:latin typeface="Times New Roman" panose="02020603050405020304" pitchFamily="18" charset="0"/>
                <a:ea typeface="Times New Roman" panose="02020603050405020304" pitchFamily="18" charset="0"/>
              </a:rPr>
              <a:t>penyelidik</a:t>
            </a:r>
            <a:r>
              <a:rPr lang="en-US" sz="1300" dirty="0">
                <a:effectLst/>
                <a:latin typeface="Times New Roman" panose="02020603050405020304" pitchFamily="18" charset="0"/>
                <a:ea typeface="Times New Roman" panose="02020603050405020304" pitchFamily="18" charset="0"/>
              </a:rPr>
              <a:t> dan </a:t>
            </a:r>
            <a:r>
              <a:rPr lang="en-US" sz="1300" dirty="0" err="1">
                <a:effectLst/>
                <a:latin typeface="Times New Roman" panose="02020603050405020304" pitchFamily="18" charset="0"/>
                <a:ea typeface="Times New Roman" panose="02020603050405020304" pitchFamily="18" charset="0"/>
              </a:rPr>
              <a:t>ditandatangani</a:t>
            </a:r>
            <a:r>
              <a:rPr lang="en-US" sz="1300" dirty="0">
                <a:effectLst/>
                <a:latin typeface="Times New Roman" panose="02020603050405020304" pitchFamily="18" charset="0"/>
                <a:ea typeface="Times New Roman" panose="02020603050405020304" pitchFamily="18" charset="0"/>
              </a:rPr>
              <a:t> oleh </a:t>
            </a:r>
            <a:r>
              <a:rPr lang="en-US" sz="1300" dirty="0" err="1">
                <a:effectLst/>
                <a:latin typeface="Times New Roman" panose="02020603050405020304" pitchFamily="18" charset="0"/>
                <a:ea typeface="Times New Roman" panose="02020603050405020304" pitchFamily="18" charset="0"/>
              </a:rPr>
              <a:t>pelapor</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t>
            </a:r>
            <a:r>
              <a:rPr lang="en-US" sz="1300" dirty="0">
                <a:effectLst/>
                <a:latin typeface="Times New Roman" panose="02020603050405020304" pitchFamily="18" charset="0"/>
                <a:ea typeface="Times New Roman" panose="02020603050405020304" pitchFamily="18" charset="0"/>
              </a:rPr>
              <a:t> dan </a:t>
            </a:r>
            <a:r>
              <a:rPr lang="en-US" sz="1300" dirty="0" err="1">
                <a:effectLst/>
                <a:latin typeface="Times New Roman" panose="02020603050405020304" pitchFamily="18" charset="0"/>
                <a:ea typeface="Times New Roman" panose="02020603050405020304" pitchFamily="18" charset="0"/>
              </a:rPr>
              <a:t>penyelidik</a:t>
            </a:r>
            <a:r>
              <a:rPr lang="en-US" sz="1300" dirty="0">
                <a:effectLst/>
                <a:latin typeface="Times New Roman" panose="02020603050405020304" pitchFamily="18" charset="0"/>
                <a:ea typeface="Times New Roman" panose="02020603050405020304" pitchFamily="18" charset="0"/>
              </a:rPr>
              <a:t>. </a:t>
            </a:r>
          </a:p>
          <a:p>
            <a:pPr lvl="0" algn="just">
              <a:spcBef>
                <a:spcPts val="0"/>
              </a:spcBef>
              <a:buFont typeface="Wingdings" panose="05000000000000000000" pitchFamily="2" charset="2"/>
              <a:buChar char="q"/>
            </a:pPr>
            <a:r>
              <a:rPr lang="en-US" sz="1300" dirty="0">
                <a:effectLst/>
                <a:latin typeface="Times New Roman" panose="02020603050405020304" pitchFamily="18" charset="0"/>
                <a:ea typeface="Times New Roman" panose="02020603050405020304" pitchFamily="18" charset="0"/>
              </a:rPr>
              <a:t>Dalam </a:t>
            </a:r>
            <a:r>
              <a:rPr lang="en-US" sz="1300" dirty="0" err="1">
                <a:effectLst/>
                <a:latin typeface="Times New Roman" panose="02020603050405020304" pitchFamily="18" charset="0"/>
                <a:ea typeface="Times New Roman" panose="02020603050405020304" pitchFamily="18" charset="0"/>
              </a:rPr>
              <a:t>hal</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pelapor</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tidak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dapat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menulis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hal</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itu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harus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disebutkan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sebagai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catatan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dalam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laporan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tersebut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Pasal</a:t>
            </a:r>
            <a:r>
              <a:rPr lang="en-US" sz="1300" dirty="0">
                <a:effectLst/>
                <a:latin typeface="Times New Roman" panose="02020603050405020304" pitchFamily="18" charset="0"/>
                <a:ea typeface="Times New Roman" panose="02020603050405020304" pitchFamily="18" charset="0"/>
              </a:rPr>
              <a:t> 103 KUHAP)</a:t>
            </a:r>
          </a:p>
          <a:p>
            <a:pPr lvl="0" algn="just">
              <a:spcBef>
                <a:spcPts val="0"/>
              </a:spcBef>
              <a:buFont typeface="Wingdings" panose="05000000000000000000" pitchFamily="2" charset="2"/>
              <a:buChar char="q"/>
            </a:pPr>
            <a:r>
              <a:rPr lang="en-US" sz="1300" dirty="0">
                <a:effectLst/>
                <a:latin typeface="Times New Roman" panose="02020603050405020304" pitchFamily="18" charset="0"/>
                <a:ea typeface="Times New Roman" panose="02020603050405020304" pitchFamily="18" charset="0"/>
              </a:rPr>
              <a:t>Dalam </a:t>
            </a:r>
            <a:r>
              <a:rPr lang="en-US" sz="1300" dirty="0" err="1">
                <a:effectLst/>
                <a:latin typeface="Times New Roman" panose="02020603050405020304" pitchFamily="18" charset="0"/>
                <a:ea typeface="Times New Roman" panose="02020603050405020304" pitchFamily="18" charset="0"/>
              </a:rPr>
              <a:t>melaksanakan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tugas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wajib</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menunjukkan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tanda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pengenalnya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Pasal</a:t>
            </a:r>
            <a:r>
              <a:rPr lang="en-US" sz="1300" dirty="0">
                <a:effectLst/>
                <a:latin typeface="Times New Roman" panose="02020603050405020304" pitchFamily="18" charset="0"/>
                <a:ea typeface="Times New Roman" panose="02020603050405020304" pitchFamily="18" charset="0"/>
              </a:rPr>
              <a:t> 104 KUHAP) </a:t>
            </a:r>
          </a:p>
          <a:p>
            <a:pPr lvl="0" algn="just">
              <a:spcBef>
                <a:spcPts val="0"/>
              </a:spcBef>
              <a:buFont typeface="Wingdings" panose="05000000000000000000" pitchFamily="2" charset="2"/>
              <a:buChar char="q"/>
            </a:pP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adalah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hanya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dapat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dituntut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jika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diadukan</a:t>
            </a:r>
            <a:r>
              <a:rPr lang="en-US" sz="1300" dirty="0">
                <a:effectLst/>
                <a:latin typeface="Times New Roman" panose="02020603050405020304" pitchFamily="18" charset="0"/>
                <a:ea typeface="Times New Roman" panose="02020603050405020304" pitchFamily="18" charset="0"/>
              </a:rPr>
              <a:t> oleh orang yang </a:t>
            </a:r>
            <a:r>
              <a:rPr lang="en-US" sz="1300" dirty="0" err="1">
                <a:effectLst/>
                <a:latin typeface="Times New Roman" panose="02020603050405020304" pitchFamily="18" charset="0"/>
                <a:ea typeface="Times New Roman" panose="02020603050405020304" pitchFamily="18" charset="0"/>
              </a:rPr>
              <a:t>merasa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dirugikan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sifatnya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pribadi</a:t>
            </a:r>
            <a:r>
              <a:rPr lang="en-US" sz="1300" dirty="0">
                <a:effectLst/>
                <a:latin typeface="Times New Roman" panose="02020603050405020304" pitchFamily="18" charset="0"/>
                <a:ea typeface="Times New Roman" panose="02020603050405020304" pitchFamily="18" charset="0"/>
              </a:rPr>
              <a:t>/</a:t>
            </a:r>
            <a:r>
              <a:rPr lang="en-US" sz="1300" dirty="0" err="1">
                <a:effectLst/>
                <a:latin typeface="Times New Roman" panose="02020603050405020304" pitchFamily="18" charset="0"/>
                <a:ea typeface="Times New Roman" panose="02020603050405020304" pitchFamily="18" charset="0"/>
              </a:rPr>
              <a:t>privat</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memiliki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syarat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yaitu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harus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dari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pihak</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dirugikan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Selain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itu</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dimaksid</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dengan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a:t>
            </a:r>
            <a:r>
              <a:rPr lang="en-US" sz="1300" dirty="0" err="1">
                <a:effectLst/>
                <a:latin typeface="Times New Roman" panose="02020603050405020304" pitchFamily="18" charset="0"/>
                <a:ea typeface="Times New Roman" panose="02020603050405020304" pitchFamily="18" charset="0"/>
              </a:rPr>
              <a:t>klach</a:t>
            </a:r>
            <a:r>
              <a:rPr lang="en-US" sz="1300" dirty="0">
                <a:effectLst/>
                <a:latin typeface="Times New Roman" panose="02020603050405020304" pitchFamily="18" charset="0"/>
                <a:ea typeface="Times New Roman" panose="02020603050405020304" pitchFamily="18" charset="0"/>
              </a:rPr>
              <a:t> delict </a:t>
            </a:r>
            <a:r>
              <a:rPr lang="en-US" sz="1300" dirty="0" err="1">
                <a:effectLst/>
                <a:latin typeface="Times New Roman" panose="02020603050405020304" pitchFamily="18" charset="0"/>
                <a:ea typeface="Times New Roman" panose="02020603050405020304" pitchFamily="18" charset="0"/>
              </a:rPr>
              <a:t>merupakan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pembatasan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inisiatif</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jaksa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untuk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melakukan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penuntutan</a:t>
            </a:r>
            <a:r>
              <a:rPr lang="en-US" sz="1300" dirty="0">
                <a:effectLst/>
                <a:latin typeface="Times New Roman" panose="02020603050405020304" pitchFamily="18" charset="0"/>
                <a:ea typeface="Times New Roman" panose="02020603050405020304" pitchFamily="18" charset="0"/>
              </a:rPr>
              <a:t>. Ada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tidaknya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tuntutan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terhadap</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ini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tergantung</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persetujuan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dari</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dirugikan</a:t>
            </a:r>
            <a:r>
              <a:rPr lang="en-US" sz="1300" dirty="0">
                <a:effectLst/>
                <a:latin typeface="Times New Roman" panose="02020603050405020304" pitchFamily="18" charset="0"/>
                <a:ea typeface="Times New Roman" panose="02020603050405020304" pitchFamily="18" charset="0"/>
              </a:rPr>
              <a:t>/korban/orang yang </a:t>
            </a:r>
            <a:r>
              <a:rPr lang="en-US" sz="1300" dirty="0" err="1">
                <a:effectLst/>
                <a:latin typeface="Times New Roman" panose="02020603050405020304" pitchFamily="18" charset="0"/>
                <a:ea typeface="Times New Roman" panose="02020603050405020304" pitchFamily="18" charset="0"/>
              </a:rPr>
              <a:t>ditentukan</a:t>
            </a:r>
            <a:r>
              <a:rPr lang="en-US" sz="1300" dirty="0">
                <a:effectLst/>
                <a:latin typeface="Times New Roman" panose="02020603050405020304" pitchFamily="18" charset="0"/>
                <a:ea typeface="Times New Roman" panose="02020603050405020304" pitchFamily="18" charset="0"/>
              </a:rPr>
              <a:t> oleh </a:t>
            </a:r>
            <a:r>
              <a:rPr lang="en-US" sz="1300" dirty="0" err="1">
                <a:effectLst/>
                <a:latin typeface="Times New Roman" panose="02020603050405020304" pitchFamily="18" charset="0"/>
                <a:ea typeface="Times New Roman" panose="02020603050405020304" pitchFamily="18" charset="0"/>
              </a:rPr>
              <a:t>undang-undang</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ini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membicarakan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mengenai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kepentingan</a:t>
            </a:r>
            <a:r>
              <a:rPr lang="en-US" sz="1300" dirty="0">
                <a:effectLst/>
                <a:latin typeface="Times New Roman" panose="02020603050405020304" pitchFamily="18" charset="0"/>
                <a:ea typeface="Times New Roman" panose="02020603050405020304" pitchFamily="18" charset="0"/>
              </a:rPr>
              <a:t> korban.</a:t>
            </a:r>
          </a:p>
          <a:p>
            <a:pPr marL="361950" lvl="0" indent="0" algn="just">
              <a:spcBef>
                <a:spcPts val="0"/>
              </a:spcBef>
              <a:buNone/>
            </a:pPr>
            <a:r>
              <a:rPr lang="en-US" sz="1300" dirty="0">
                <a:effectLst/>
                <a:latin typeface="Times New Roman" panose="02020603050405020304" pitchFamily="18" charset="0"/>
                <a:ea typeface="Times New Roman" panose="02020603050405020304" pitchFamily="18" charset="0"/>
              </a:rPr>
              <a:t>Dalam </a:t>
            </a:r>
            <a:r>
              <a:rPr lang="en-US" sz="1300" dirty="0" err="1">
                <a:effectLst/>
                <a:latin typeface="Times New Roman" panose="02020603050405020304" pitchFamily="18" charset="0"/>
                <a:ea typeface="Times New Roman" panose="02020603050405020304" pitchFamily="18" charset="0"/>
              </a:rPr>
              <a:t>ilmu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hukum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pidana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ini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dua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macam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yaitu</a:t>
            </a:r>
            <a:r>
              <a:rPr lang="en-US" sz="1300" dirty="0">
                <a:effectLst/>
                <a:latin typeface="Times New Roman" panose="02020603050405020304" pitchFamily="18" charset="0"/>
                <a:ea typeface="Times New Roman" panose="02020603050405020304" pitchFamily="18" charset="0"/>
              </a:rPr>
              <a:t> :</a:t>
            </a:r>
          </a:p>
          <a:p>
            <a:pPr marL="630238" lvl="0" indent="-266700" algn="just">
              <a:spcBef>
                <a:spcPts val="0"/>
              </a:spcBef>
              <a:buFont typeface="+mj-lt"/>
              <a:buAutoNum type="arabicPeriod"/>
            </a:pP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absolute (absolute </a:t>
            </a:r>
            <a:r>
              <a:rPr lang="en-US" sz="1300" dirty="0" err="1">
                <a:effectLst/>
                <a:latin typeface="Times New Roman" panose="02020603050405020304" pitchFamily="18" charset="0"/>
                <a:ea typeface="Times New Roman" panose="02020603050405020304" pitchFamily="18" charset="0"/>
              </a:rPr>
              <a:t>klacht</a:t>
            </a:r>
            <a:r>
              <a:rPr lang="en-US" sz="1300" dirty="0">
                <a:effectLst/>
                <a:latin typeface="Times New Roman" panose="02020603050405020304" pitchFamily="18" charset="0"/>
                <a:ea typeface="Times New Roman" panose="02020603050405020304" pitchFamily="18" charset="0"/>
              </a:rPr>
              <a:t> delict)</a:t>
            </a:r>
          </a:p>
          <a:p>
            <a:pPr marL="630238" lvl="0" indent="-266700" algn="just">
              <a:spcBef>
                <a:spcPts val="0"/>
              </a:spcBef>
              <a:buFont typeface="+mj-lt"/>
              <a:buAutoNum type="arabicPeriod"/>
            </a:pP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relative (</a:t>
            </a:r>
            <a:r>
              <a:rPr lang="en-US" sz="1300" dirty="0" err="1">
                <a:effectLst/>
                <a:latin typeface="Times New Roman" panose="02020603050405020304" pitchFamily="18" charset="0"/>
                <a:ea typeface="Times New Roman" panose="02020603050405020304" pitchFamily="18" charset="0"/>
              </a:rPr>
              <a:t>relatieve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klacht</a:t>
            </a:r>
            <a:r>
              <a:rPr lang="en-US" sz="1300" dirty="0">
                <a:effectLst/>
                <a:latin typeface="Times New Roman" panose="02020603050405020304" pitchFamily="18" charset="0"/>
                <a:ea typeface="Times New Roman" panose="02020603050405020304" pitchFamily="18" charset="0"/>
              </a:rPr>
              <a:t> delict)</a:t>
            </a:r>
          </a:p>
          <a:p>
            <a:pPr marL="342900" lvl="0" indent="-342900" algn="just">
              <a:spcBef>
                <a:spcPts val="0"/>
              </a:spcBef>
              <a:buFont typeface="Wingdings" panose="05000000000000000000" pitchFamily="2" charset="2"/>
              <a:buChar char=""/>
            </a:pPr>
            <a:endParaRPr lang="en-US" sz="500" dirty="0">
              <a:effectLst/>
              <a:latin typeface="Times New Roman" panose="02020603050405020304" pitchFamily="18" charset="0"/>
              <a:ea typeface="Times New Roman" panose="02020603050405020304" pitchFamily="18" charset="0"/>
            </a:endParaRPr>
          </a:p>
          <a:p>
            <a:pPr marL="342900" lvl="0" indent="-342900" algn="just">
              <a:spcBef>
                <a:spcPts val="0"/>
              </a:spcBef>
              <a:buFont typeface="Wingdings" panose="05000000000000000000" pitchFamily="2" charset="2"/>
              <a:buChar char=""/>
            </a:pPr>
            <a:endParaRPr lang="en-US" sz="5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68C4E8CE-8DB8-4E88-A2BD-57D7FC8DE0B9}"/>
              </a:ext>
            </a:extLst>
          </p:cNvPr>
          <p:cNvPicPr>
            <a:picLocks noChangeAspect="1"/>
          </p:cNvPicPr>
          <p:nvPr/>
        </p:nvPicPr>
        <p:blipFill>
          <a:blip r:embed="rId2"/>
          <a:stretch>
            <a:fillRect/>
          </a:stretch>
        </p:blipFill>
        <p:spPr>
          <a:xfrm>
            <a:off x="32710" y="985524"/>
            <a:ext cx="3909562" cy="4886952"/>
          </a:xfrm>
          <a:prstGeom prst="rect">
            <a:avLst/>
          </a:prstGeom>
        </p:spPr>
      </p:pic>
    </p:spTree>
    <p:extLst>
      <p:ext uri="{BB962C8B-B14F-4D97-AF65-F5344CB8AC3E}">
        <p14:creationId xmlns:p14="http://schemas.microsoft.com/office/powerpoint/2010/main" val="357155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E7BA4A2-8AD4-4F43-84C6-C8B2EE1EB24C}"/>
              </a:ext>
            </a:extLst>
          </p:cNvPr>
          <p:cNvSpPr txBox="1">
            <a:spLocks/>
          </p:cNvSpPr>
          <p:nvPr/>
        </p:nvSpPr>
        <p:spPr>
          <a:xfrm>
            <a:off x="839788" y="336430"/>
            <a:ext cx="5157787"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PENYELIDIK</a:t>
            </a:r>
          </a:p>
        </p:txBody>
      </p:sp>
      <p:sp>
        <p:nvSpPr>
          <p:cNvPr id="3" name="Content Placeholder 3">
            <a:extLst>
              <a:ext uri="{FF2B5EF4-FFF2-40B4-BE49-F238E27FC236}">
                <a16:creationId xmlns:a16="http://schemas.microsoft.com/office/drawing/2014/main" id="{0BE4E3E8-2E35-4DE8-857A-02F9E00833F4}"/>
              </a:ext>
            </a:extLst>
          </p:cNvPr>
          <p:cNvSpPr txBox="1">
            <a:spLocks/>
          </p:cNvSpPr>
          <p:nvPr/>
        </p:nvSpPr>
        <p:spPr>
          <a:xfrm>
            <a:off x="836610" y="3403077"/>
            <a:ext cx="5157787" cy="231899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Font typeface="Wingdings" panose="05000000000000000000" pitchFamily="2" charset="2"/>
              <a:buChar char="q"/>
            </a:pPr>
            <a:r>
              <a:rPr lang="en-ID" sz="1700" dirty="0">
                <a:latin typeface="Times New Roman" panose="02020603050405020304" pitchFamily="18" charset="0"/>
                <a:cs typeface="Times New Roman" panose="02020603050405020304" pitchFamily="18" charset="0"/>
              </a:rPr>
              <a:t>Penyelidik </a:t>
            </a:r>
            <a:r>
              <a:rPr lang="en-ID" sz="1700" dirty="0" err="1">
                <a:latin typeface="Times New Roman" panose="02020603050405020304" pitchFamily="18" charset="0"/>
                <a:cs typeface="Times New Roman" panose="02020603050405020304" pitchFamily="18" charset="0"/>
              </a:rPr>
              <a:t>adalah</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pejabat</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polisi</a:t>
            </a:r>
            <a:r>
              <a:rPr lang="en-ID" sz="1700" dirty="0">
                <a:latin typeface="Times New Roman" panose="02020603050405020304" pitchFamily="18" charset="0"/>
                <a:cs typeface="Times New Roman" panose="02020603050405020304" pitchFamily="18" charset="0"/>
              </a:rPr>
              <a:t> negara </a:t>
            </a:r>
            <a:r>
              <a:rPr lang="en-ID" sz="1700" dirty="0" err="1">
                <a:latin typeface="Times New Roman" panose="02020603050405020304" pitchFamily="18" charset="0"/>
                <a:cs typeface="Times New Roman" panose="02020603050405020304" pitchFamily="18" charset="0"/>
              </a:rPr>
              <a:t>Republik</a:t>
            </a:r>
            <a:r>
              <a:rPr lang="en-ID" sz="1700" dirty="0">
                <a:latin typeface="Times New Roman" panose="02020603050405020304" pitchFamily="18" charset="0"/>
                <a:cs typeface="Times New Roman" panose="02020603050405020304" pitchFamily="18" charset="0"/>
              </a:rPr>
              <a:t> Indonesia yang </a:t>
            </a:r>
            <a:r>
              <a:rPr lang="en-ID" sz="1700" dirty="0" err="1">
                <a:latin typeface="Times New Roman" panose="02020603050405020304" pitchFamily="18" charset="0"/>
                <a:cs typeface="Times New Roman" panose="02020603050405020304" pitchFamily="18" charset="0"/>
              </a:rPr>
              <a:t>diberi</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wewenang</a:t>
            </a:r>
            <a:r>
              <a:rPr lang="en-ID" sz="1700" dirty="0">
                <a:latin typeface="Times New Roman" panose="02020603050405020304" pitchFamily="18" charset="0"/>
                <a:cs typeface="Times New Roman" panose="02020603050405020304" pitchFamily="18" charset="0"/>
              </a:rPr>
              <a:t> oleh </a:t>
            </a:r>
            <a:r>
              <a:rPr lang="en-ID" sz="1700" dirty="0" err="1">
                <a:latin typeface="Times New Roman" panose="02020603050405020304" pitchFamily="18" charset="0"/>
                <a:cs typeface="Times New Roman" panose="02020603050405020304" pitchFamily="18" charset="0"/>
              </a:rPr>
              <a:t>undang-undang</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ini</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untuk</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melakukan</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penyelidikan</a:t>
            </a:r>
            <a:r>
              <a:rPr lang="en-ID" sz="17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ID" sz="1700" dirty="0" err="1">
                <a:latin typeface="Times New Roman" panose="02020603050405020304" pitchFamily="18" charset="0"/>
                <a:cs typeface="Times New Roman" panose="02020603050405020304" pitchFamily="18" charset="0"/>
              </a:rPr>
              <a:t>Penyelidikan</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adalah</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serangkaian</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tindakan</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penyelidik</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untuk</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mencari</a:t>
            </a:r>
            <a:r>
              <a:rPr lang="en-ID" sz="1700" dirty="0">
                <a:latin typeface="Times New Roman" panose="02020603050405020304" pitchFamily="18" charset="0"/>
                <a:cs typeface="Times New Roman" panose="02020603050405020304" pitchFamily="18" charset="0"/>
              </a:rPr>
              <a:t> dan </a:t>
            </a:r>
            <a:r>
              <a:rPr lang="en-ID" sz="1700" b="1" dirty="0" err="1">
                <a:latin typeface="Times New Roman" panose="02020603050405020304" pitchFamily="18" charset="0"/>
                <a:cs typeface="Times New Roman" panose="02020603050405020304" pitchFamily="18" charset="0"/>
              </a:rPr>
              <a:t>menemukan</a:t>
            </a:r>
            <a:r>
              <a:rPr lang="en-ID" sz="1700" b="1" dirty="0">
                <a:latin typeface="Times New Roman" panose="02020603050405020304" pitchFamily="18" charset="0"/>
                <a:cs typeface="Times New Roman" panose="02020603050405020304" pitchFamily="18" charset="0"/>
              </a:rPr>
              <a:t> </a:t>
            </a:r>
            <a:r>
              <a:rPr lang="en-ID" sz="1700" b="1" dirty="0" err="1">
                <a:latin typeface="Times New Roman" panose="02020603050405020304" pitchFamily="18" charset="0"/>
                <a:cs typeface="Times New Roman" panose="02020603050405020304" pitchFamily="18" charset="0"/>
              </a:rPr>
              <a:t>suatu</a:t>
            </a:r>
            <a:r>
              <a:rPr lang="en-ID" sz="1700" b="1" dirty="0">
                <a:latin typeface="Times New Roman" panose="02020603050405020304" pitchFamily="18" charset="0"/>
                <a:cs typeface="Times New Roman" panose="02020603050405020304" pitchFamily="18" charset="0"/>
              </a:rPr>
              <a:t> </a:t>
            </a:r>
            <a:r>
              <a:rPr lang="en-ID" sz="1700" b="1" dirty="0" err="1">
                <a:latin typeface="Times New Roman" panose="02020603050405020304" pitchFamily="18" charset="0"/>
                <a:cs typeface="Times New Roman" panose="02020603050405020304" pitchFamily="18" charset="0"/>
              </a:rPr>
              <a:t>peristiwa</a:t>
            </a:r>
            <a:r>
              <a:rPr lang="en-ID" sz="1700" b="1" dirty="0">
                <a:latin typeface="Times New Roman" panose="02020603050405020304" pitchFamily="18" charset="0"/>
                <a:cs typeface="Times New Roman" panose="02020603050405020304" pitchFamily="18" charset="0"/>
              </a:rPr>
              <a:t> yang </a:t>
            </a:r>
            <a:r>
              <a:rPr lang="en-ID" sz="1700" b="1" dirty="0" err="1">
                <a:latin typeface="Times New Roman" panose="02020603050405020304" pitchFamily="18" charset="0"/>
                <a:cs typeface="Times New Roman" panose="02020603050405020304" pitchFamily="18" charset="0"/>
              </a:rPr>
              <a:t>diduga</a:t>
            </a:r>
            <a:r>
              <a:rPr lang="en-ID" sz="1700" b="1" dirty="0">
                <a:latin typeface="Times New Roman" panose="02020603050405020304" pitchFamily="18" charset="0"/>
                <a:cs typeface="Times New Roman" panose="02020603050405020304" pitchFamily="18" charset="0"/>
              </a:rPr>
              <a:t> </a:t>
            </a:r>
            <a:r>
              <a:rPr lang="en-ID" sz="1700" b="1" dirty="0" err="1">
                <a:latin typeface="Times New Roman" panose="02020603050405020304" pitchFamily="18" charset="0"/>
                <a:cs typeface="Times New Roman" panose="02020603050405020304" pitchFamily="18" charset="0"/>
              </a:rPr>
              <a:t>sebagai</a:t>
            </a:r>
            <a:r>
              <a:rPr lang="en-ID" sz="1700" b="1" dirty="0">
                <a:latin typeface="Times New Roman" panose="02020603050405020304" pitchFamily="18" charset="0"/>
                <a:cs typeface="Times New Roman" panose="02020603050405020304" pitchFamily="18" charset="0"/>
              </a:rPr>
              <a:t> </a:t>
            </a:r>
            <a:r>
              <a:rPr lang="en-ID" sz="1700" b="1" dirty="0" err="1">
                <a:latin typeface="Times New Roman" panose="02020603050405020304" pitchFamily="18" charset="0"/>
                <a:cs typeface="Times New Roman" panose="02020603050405020304" pitchFamily="18" charset="0"/>
              </a:rPr>
              <a:t>tindak</a:t>
            </a:r>
            <a:r>
              <a:rPr lang="en-ID" sz="1700" b="1" dirty="0">
                <a:latin typeface="Times New Roman" panose="02020603050405020304" pitchFamily="18" charset="0"/>
                <a:cs typeface="Times New Roman" panose="02020603050405020304" pitchFamily="18" charset="0"/>
              </a:rPr>
              <a:t> </a:t>
            </a:r>
            <a:r>
              <a:rPr lang="en-ID" sz="1700" b="1" dirty="0" err="1">
                <a:latin typeface="Times New Roman" panose="02020603050405020304" pitchFamily="18" charset="0"/>
                <a:cs typeface="Times New Roman" panose="02020603050405020304" pitchFamily="18" charset="0"/>
              </a:rPr>
              <a:t>pidana</a:t>
            </a:r>
            <a:r>
              <a:rPr lang="en-ID" sz="2200" dirty="0">
                <a:latin typeface="Times New Roman" panose="02020603050405020304" pitchFamily="18" charset="0"/>
                <a:cs typeface="Times New Roman" panose="02020603050405020304" pitchFamily="18" charset="0"/>
              </a:rPr>
              <a:t>.</a:t>
            </a:r>
          </a:p>
          <a:p>
            <a:endParaRPr lang="en-ID" dirty="0"/>
          </a:p>
        </p:txBody>
      </p:sp>
      <p:sp>
        <p:nvSpPr>
          <p:cNvPr id="4" name="Text Placeholder 4">
            <a:extLst>
              <a:ext uri="{FF2B5EF4-FFF2-40B4-BE49-F238E27FC236}">
                <a16:creationId xmlns:a16="http://schemas.microsoft.com/office/drawing/2014/main" id="{FA7DF188-E861-4BDF-9414-04B3761A49CC}"/>
              </a:ext>
            </a:extLst>
          </p:cNvPr>
          <p:cNvSpPr txBox="1">
            <a:spLocks/>
          </p:cNvSpPr>
          <p:nvPr/>
        </p:nvSpPr>
        <p:spPr>
          <a:xfrm>
            <a:off x="6172200" y="336430"/>
            <a:ext cx="5183188"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PENYIDIK</a:t>
            </a:r>
          </a:p>
        </p:txBody>
      </p:sp>
      <p:sp>
        <p:nvSpPr>
          <p:cNvPr id="5" name="Content Placeholder 5">
            <a:extLst>
              <a:ext uri="{FF2B5EF4-FFF2-40B4-BE49-F238E27FC236}">
                <a16:creationId xmlns:a16="http://schemas.microsoft.com/office/drawing/2014/main" id="{3214436A-9E1F-413C-9011-6F22DE775304}"/>
              </a:ext>
            </a:extLst>
          </p:cNvPr>
          <p:cNvSpPr txBox="1">
            <a:spLocks/>
          </p:cNvSpPr>
          <p:nvPr/>
        </p:nvSpPr>
        <p:spPr>
          <a:xfrm>
            <a:off x="6172200" y="3308808"/>
            <a:ext cx="5183188" cy="2972377"/>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Font typeface="Wingdings" panose="05000000000000000000" pitchFamily="2" charset="2"/>
              <a:buChar char="q"/>
            </a:pPr>
            <a:r>
              <a:rPr lang="en-ID" sz="1400" dirty="0">
                <a:latin typeface="Times New Roman" panose="02020603050405020304" pitchFamily="18" charset="0"/>
                <a:cs typeface="Times New Roman" panose="02020603050405020304" pitchFamily="18" charset="0"/>
              </a:rPr>
              <a:t>Penyidik </a:t>
            </a:r>
            <a:r>
              <a:rPr lang="en-ID" sz="1400" dirty="0" err="1">
                <a:latin typeface="Times New Roman" panose="02020603050405020304" pitchFamily="18" charset="0"/>
                <a:cs typeface="Times New Roman" panose="02020603050405020304" pitchFamily="18" charset="0"/>
              </a:rPr>
              <a:t>adalah</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pejabat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polisi</a:t>
            </a:r>
            <a:r>
              <a:rPr lang="en-ID" sz="1400" dirty="0">
                <a:latin typeface="Times New Roman" panose="02020603050405020304" pitchFamily="18" charset="0"/>
                <a:cs typeface="Times New Roman" panose="02020603050405020304" pitchFamily="18" charset="0"/>
              </a:rPr>
              <a:t> negara </a:t>
            </a:r>
            <a:r>
              <a:rPr lang="en-ID" sz="1400" dirty="0" err="1">
                <a:latin typeface="Times New Roman" panose="02020603050405020304" pitchFamily="18" charset="0"/>
                <a:cs typeface="Times New Roman" panose="02020603050405020304" pitchFamily="18" charset="0"/>
              </a:rPr>
              <a:t>Republik</a:t>
            </a:r>
            <a:r>
              <a:rPr lang="en-ID" sz="1400" dirty="0">
                <a:latin typeface="Times New Roman" panose="02020603050405020304" pitchFamily="18" charset="0"/>
                <a:cs typeface="Times New Roman" panose="02020603050405020304" pitchFamily="18" charset="0"/>
              </a:rPr>
              <a:t> Indonesia </a:t>
            </a:r>
            <a:r>
              <a:rPr lang="en-ID" sz="1400" dirty="0" err="1">
                <a:latin typeface="Times New Roman" panose="02020603050405020304" pitchFamily="18" charset="0"/>
                <a:cs typeface="Times New Roman" panose="02020603050405020304" pitchFamily="18" charset="0"/>
              </a:rPr>
              <a:t>atau</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pejabat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pegawai</a:t>
            </a:r>
            <a:r>
              <a:rPr lang="en-ID" sz="1400" dirty="0">
                <a:latin typeface="Times New Roman" panose="02020603050405020304" pitchFamily="18" charset="0"/>
                <a:cs typeface="Times New Roman" panose="02020603050405020304" pitchFamily="18" charset="0"/>
              </a:rPr>
              <a:t> negeri </a:t>
            </a:r>
            <a:r>
              <a:rPr lang="en-ID" sz="1400" dirty="0" err="1">
                <a:latin typeface="Times New Roman" panose="02020603050405020304" pitchFamily="18" charset="0"/>
                <a:cs typeface="Times New Roman" panose="02020603050405020304" pitchFamily="18" charset="0"/>
              </a:rPr>
              <a:t>sipil</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tertentu</a:t>
            </a:r>
            <a:r>
              <a:rPr lang="en-ID" sz="1400" dirty="0">
                <a:latin typeface="Times New Roman" panose="02020603050405020304" pitchFamily="18" charset="0"/>
                <a:cs typeface="Times New Roman" panose="02020603050405020304" pitchFamily="18" charset="0"/>
              </a:rPr>
              <a:t> yang </a:t>
            </a:r>
            <a:r>
              <a:rPr lang="en-ID" sz="1400" dirty="0" err="1">
                <a:latin typeface="Times New Roman" panose="02020603050405020304" pitchFamily="18" charset="0"/>
                <a:cs typeface="Times New Roman" panose="02020603050405020304" pitchFamily="18" charset="0"/>
              </a:rPr>
              <a:t>diberi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wewenang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khusus</a:t>
            </a:r>
            <a:r>
              <a:rPr lang="en-ID" sz="1400" dirty="0">
                <a:latin typeface="Times New Roman" panose="02020603050405020304" pitchFamily="18" charset="0"/>
                <a:cs typeface="Times New Roman" panose="02020603050405020304" pitchFamily="18" charset="0"/>
              </a:rPr>
              <a:t> oleh </a:t>
            </a:r>
            <a:r>
              <a:rPr lang="en-ID" sz="1400" dirty="0" err="1">
                <a:latin typeface="Times New Roman" panose="02020603050405020304" pitchFamily="18" charset="0"/>
                <a:cs typeface="Times New Roman" panose="02020603050405020304" pitchFamily="18" charset="0"/>
              </a:rPr>
              <a:t>undang-undang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untuk</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melakukan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penyidikan</a:t>
            </a:r>
            <a:r>
              <a:rPr lang="en-ID" sz="1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en-ID" sz="1400" dirty="0">
                <a:latin typeface="Times New Roman" panose="02020603050405020304" pitchFamily="18" charset="0"/>
                <a:cs typeface="Times New Roman" panose="02020603050405020304" pitchFamily="18" charset="0"/>
              </a:rPr>
              <a:t>Penyidik </a:t>
            </a:r>
            <a:r>
              <a:rPr lang="en-ID" sz="1400" dirty="0" err="1">
                <a:latin typeface="Times New Roman" panose="02020603050405020304" pitchFamily="18" charset="0"/>
                <a:cs typeface="Times New Roman" panose="02020603050405020304" pitchFamily="18" charset="0"/>
              </a:rPr>
              <a:t>pembantu</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adalah</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pejabat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kepolisian</a:t>
            </a:r>
            <a:r>
              <a:rPr lang="en-ID" sz="1400" dirty="0">
                <a:latin typeface="Times New Roman" panose="02020603050405020304" pitchFamily="18" charset="0"/>
                <a:cs typeface="Times New Roman" panose="02020603050405020304" pitchFamily="18" charset="0"/>
              </a:rPr>
              <a:t> negara </a:t>
            </a:r>
            <a:r>
              <a:rPr lang="en-ID" sz="1400" dirty="0" err="1">
                <a:latin typeface="Times New Roman" panose="02020603050405020304" pitchFamily="18" charset="0"/>
                <a:cs typeface="Times New Roman" panose="02020603050405020304" pitchFamily="18" charset="0"/>
              </a:rPr>
              <a:t>Republik</a:t>
            </a:r>
            <a:r>
              <a:rPr lang="en-ID" sz="1400" dirty="0">
                <a:latin typeface="Times New Roman" panose="02020603050405020304" pitchFamily="18" charset="0"/>
                <a:cs typeface="Times New Roman" panose="02020603050405020304" pitchFamily="18" charset="0"/>
              </a:rPr>
              <a:t> Indonesia yang </a:t>
            </a:r>
            <a:r>
              <a:rPr lang="en-ID" sz="1400" dirty="0" err="1">
                <a:latin typeface="Times New Roman" panose="02020603050405020304" pitchFamily="18" charset="0"/>
                <a:cs typeface="Times New Roman" panose="02020603050405020304" pitchFamily="18" charset="0"/>
              </a:rPr>
              <a:t>karena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diberi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wewenang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tertentu</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dapat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melakukan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tugas</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penyidikan</a:t>
            </a:r>
            <a:r>
              <a:rPr lang="en-ID" sz="1400" dirty="0">
                <a:latin typeface="Times New Roman" panose="02020603050405020304" pitchFamily="18" charset="0"/>
                <a:cs typeface="Times New Roman" panose="02020603050405020304" pitchFamily="18" charset="0"/>
              </a:rPr>
              <a:t> yang </a:t>
            </a:r>
            <a:r>
              <a:rPr lang="en-ID" sz="1400" dirty="0" err="1">
                <a:latin typeface="Times New Roman" panose="02020603050405020304" pitchFamily="18" charset="0"/>
                <a:cs typeface="Times New Roman" panose="02020603050405020304" pitchFamily="18" charset="0"/>
              </a:rPr>
              <a:t>diatur</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dalam</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undang-undang</a:t>
            </a:r>
            <a:endParaRPr lang="en-ID" sz="1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ID" sz="1400" dirty="0" err="1">
                <a:latin typeface="Times New Roman" panose="02020603050405020304" pitchFamily="18" charset="0"/>
                <a:cs typeface="Times New Roman" panose="02020603050405020304" pitchFamily="18" charset="0"/>
              </a:rPr>
              <a:t>Penyidikan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adalah</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serangkaian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tindakan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penyidik</a:t>
            </a:r>
            <a:r>
              <a:rPr lang="en-ID" sz="1400"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untuk</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mencari</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serta</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mengumpul-kan</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bukti</a:t>
            </a:r>
            <a:r>
              <a:rPr lang="en-ID" sz="1400" b="1" dirty="0">
                <a:latin typeface="Times New Roman" panose="02020603050405020304" pitchFamily="18" charset="0"/>
                <a:cs typeface="Times New Roman" panose="02020603050405020304" pitchFamily="18" charset="0"/>
              </a:rPr>
              <a:t> yang </a:t>
            </a:r>
            <a:r>
              <a:rPr lang="en-ID" sz="1400" b="1" dirty="0" err="1">
                <a:latin typeface="Times New Roman" panose="02020603050405020304" pitchFamily="18" charset="0"/>
                <a:cs typeface="Times New Roman" panose="02020603050405020304" pitchFamily="18" charset="0"/>
              </a:rPr>
              <a:t>dengan</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bukti</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itu</a:t>
            </a:r>
            <a:r>
              <a:rPr lang="en-ID" sz="1400" b="1"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membuat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terang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tindak</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pidana</a:t>
            </a:r>
            <a:r>
              <a:rPr lang="en-ID" sz="1400" dirty="0">
                <a:latin typeface="Times New Roman" panose="02020603050405020304" pitchFamily="18" charset="0"/>
                <a:cs typeface="Times New Roman" panose="02020603050405020304" pitchFamily="18" charset="0"/>
              </a:rPr>
              <a:t> yang </a:t>
            </a:r>
            <a:r>
              <a:rPr lang="en-ID" sz="1400" dirty="0" err="1">
                <a:latin typeface="Times New Roman" panose="02020603050405020304" pitchFamily="18" charset="0"/>
                <a:cs typeface="Times New Roman" panose="02020603050405020304" pitchFamily="18" charset="0"/>
              </a:rPr>
              <a:t>terjadi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guna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menemukan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tersangkanya</a:t>
            </a:r>
            <a:r>
              <a:rPr lang="en-ID" sz="1400" dirty="0">
                <a:latin typeface="Times New Roman" panose="02020603050405020304" pitchFamily="18" charset="0"/>
                <a:cs typeface="Times New Roman" panose="02020603050405020304" pitchFamily="18" charset="0"/>
              </a:rPr>
              <a:t>.</a:t>
            </a:r>
          </a:p>
        </p:txBody>
      </p:sp>
      <p:pic>
        <p:nvPicPr>
          <p:cNvPr id="7" name="Picture 8" descr="Pengertian Penyelidikan – suduthukum.com">
            <a:extLst>
              <a:ext uri="{FF2B5EF4-FFF2-40B4-BE49-F238E27FC236}">
                <a16:creationId xmlns:a16="http://schemas.microsoft.com/office/drawing/2014/main" id="{4B022347-1828-4065-A657-62E5E2DAD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147" y="1027523"/>
            <a:ext cx="4232715" cy="22812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SES PENYIDIKAN TINDAK PIDANA OLEH POLRI - Polisi Tactica">
            <a:extLst>
              <a:ext uri="{FF2B5EF4-FFF2-40B4-BE49-F238E27FC236}">
                <a16:creationId xmlns:a16="http://schemas.microsoft.com/office/drawing/2014/main" id="{ECE49588-B192-4D8B-8124-3660E10F84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0938" y="1033000"/>
            <a:ext cx="3865711" cy="227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1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6D61A74-18EF-4895-84DF-EF3C2F160E46}"/>
              </a:ext>
            </a:extLst>
          </p:cNvPr>
          <p:cNvSpPr txBox="1">
            <a:spLocks/>
          </p:cNvSpPr>
          <p:nvPr/>
        </p:nvSpPr>
        <p:spPr>
          <a:xfrm>
            <a:off x="839788" y="336430"/>
            <a:ext cx="5157787"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WEWENANG PENYELIDIK</a:t>
            </a:r>
          </a:p>
        </p:txBody>
      </p:sp>
      <p:sp>
        <p:nvSpPr>
          <p:cNvPr id="3" name="Content Placeholder 3">
            <a:extLst>
              <a:ext uri="{FF2B5EF4-FFF2-40B4-BE49-F238E27FC236}">
                <a16:creationId xmlns:a16="http://schemas.microsoft.com/office/drawing/2014/main" id="{EEECDF1D-6C62-4A66-B1B6-14AC2983CD6F}"/>
              </a:ext>
            </a:extLst>
          </p:cNvPr>
          <p:cNvSpPr txBox="1">
            <a:spLocks/>
          </p:cNvSpPr>
          <p:nvPr/>
        </p:nvSpPr>
        <p:spPr>
          <a:xfrm>
            <a:off x="836612" y="1230199"/>
            <a:ext cx="5157787" cy="3799001"/>
          </a:xfrm>
          <a:prstGeom prst="rect">
            <a:avLst/>
          </a:prstGeom>
          <a:noFill/>
        </p:spPr>
        <p:txBody>
          <a:bodyPr>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indent="-457200" algn="just">
              <a:buFont typeface="+mj-lt"/>
              <a:buAutoNum type="arabicPeriod"/>
            </a:pPr>
            <a:r>
              <a:rPr lang="en-US" sz="2400" dirty="0" err="1">
                <a:latin typeface="Times New Roman" panose="02020603050405020304" pitchFamily="18" charset="0"/>
                <a:ea typeface="Times New Roman" panose="02020603050405020304" pitchFamily="18" charset="0"/>
              </a:rPr>
              <a:t>menerima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laporan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atau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pengaduan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dari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seorang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tentang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adanya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tindak</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pidana</a:t>
            </a:r>
            <a:endParaRPr lang="en-ID" sz="2400" dirty="0">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sz="2400" dirty="0" err="1">
                <a:latin typeface="Times New Roman" panose="02020603050405020304" pitchFamily="18" charset="0"/>
                <a:ea typeface="Times New Roman" panose="02020603050405020304" pitchFamily="18" charset="0"/>
              </a:rPr>
              <a:t>mencari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keterangan</a:t>
            </a:r>
            <a:r>
              <a:rPr lang="en-US" sz="2400" dirty="0">
                <a:latin typeface="Times New Roman" panose="02020603050405020304" pitchFamily="18" charset="0"/>
                <a:ea typeface="Times New Roman" panose="02020603050405020304" pitchFamily="18" charset="0"/>
              </a:rPr>
              <a:t> dan </a:t>
            </a:r>
            <a:r>
              <a:rPr lang="en-US" sz="2400" dirty="0" err="1">
                <a:latin typeface="Times New Roman" panose="02020603050405020304" pitchFamily="18" charset="0"/>
                <a:ea typeface="Times New Roman" panose="02020603050405020304" pitchFamily="18" charset="0"/>
              </a:rPr>
              <a:t>barang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bukti</a:t>
            </a:r>
            <a:endParaRPr lang="en-ID" sz="2400" dirty="0">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sz="2400" dirty="0" err="1">
                <a:latin typeface="Times New Roman" panose="02020603050405020304" pitchFamily="18" charset="0"/>
                <a:ea typeface="Times New Roman" panose="02020603050405020304" pitchFamily="18" charset="0"/>
              </a:rPr>
              <a:t>menyuruh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berhenti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seorang</a:t>
            </a:r>
            <a:r>
              <a:rPr lang="en-US" sz="2400" dirty="0">
                <a:latin typeface="Times New Roman" panose="02020603050405020304" pitchFamily="18" charset="0"/>
                <a:ea typeface="Times New Roman" panose="02020603050405020304" pitchFamily="18" charset="0"/>
              </a:rPr>
              <a:t> yang </a:t>
            </a:r>
            <a:r>
              <a:rPr lang="en-US" sz="2400" dirty="0" err="1">
                <a:latin typeface="Times New Roman" panose="02020603050405020304" pitchFamily="18" charset="0"/>
                <a:ea typeface="Times New Roman" panose="02020603050405020304" pitchFamily="18" charset="0"/>
              </a:rPr>
              <a:t>dicurigai</a:t>
            </a:r>
            <a:r>
              <a:rPr lang="en-US" sz="2400" dirty="0">
                <a:latin typeface="Times New Roman" panose="02020603050405020304" pitchFamily="18" charset="0"/>
                <a:ea typeface="Times New Roman" panose="02020603050405020304" pitchFamily="18" charset="0"/>
              </a:rPr>
              <a:t> dan </a:t>
            </a:r>
            <a:r>
              <a:rPr lang="en-US" sz="2400" dirty="0" err="1">
                <a:latin typeface="Times New Roman" panose="02020603050405020304" pitchFamily="18" charset="0"/>
                <a:ea typeface="Times New Roman" panose="02020603050405020304" pitchFamily="18" charset="0"/>
              </a:rPr>
              <a:t>menanyakan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serta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memeriksa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tanda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pengenal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diri</a:t>
            </a:r>
            <a:r>
              <a:rPr lang="en-US" sz="2400" dirty="0">
                <a:latin typeface="Times New Roman" panose="02020603050405020304" pitchFamily="18" charset="0"/>
                <a:ea typeface="Times New Roman" panose="02020603050405020304" pitchFamily="18" charset="0"/>
              </a:rPr>
              <a:t>.</a:t>
            </a:r>
            <a:endParaRPr lang="en-ID" sz="2400" dirty="0">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sz="2400" dirty="0" err="1">
                <a:latin typeface="Times New Roman" panose="02020603050405020304" pitchFamily="18" charset="0"/>
                <a:ea typeface="Times New Roman" panose="02020603050405020304" pitchFamily="18" charset="0"/>
              </a:rPr>
              <a:t>mengadakan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tindakan</a:t>
            </a:r>
            <a:r>
              <a:rPr lang="en-US" sz="2400" dirty="0">
                <a:latin typeface="Times New Roman" panose="02020603050405020304" pitchFamily="18" charset="0"/>
                <a:ea typeface="Times New Roman" panose="02020603050405020304" pitchFamily="18" charset="0"/>
              </a:rPr>
              <a:t> lain </a:t>
            </a:r>
            <a:r>
              <a:rPr lang="en-US" sz="2400" dirty="0" err="1">
                <a:latin typeface="Times New Roman" panose="02020603050405020304" pitchFamily="18" charset="0"/>
                <a:ea typeface="Times New Roman" panose="02020603050405020304" pitchFamily="18" charset="0"/>
              </a:rPr>
              <a:t>menurut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hukum</a:t>
            </a:r>
            <a:r>
              <a:rPr lang="en-US" sz="2400" dirty="0">
                <a:latin typeface="Times New Roman" panose="02020603050405020304" pitchFamily="18" charset="0"/>
                <a:ea typeface="Times New Roman" panose="02020603050405020304" pitchFamily="18" charset="0"/>
              </a:rPr>
              <a:t> yang </a:t>
            </a:r>
            <a:r>
              <a:rPr lang="en-US" sz="2400" dirty="0" err="1">
                <a:latin typeface="Times New Roman" panose="02020603050405020304" pitchFamily="18" charset="0"/>
                <a:ea typeface="Times New Roman" panose="02020603050405020304" pitchFamily="18" charset="0"/>
              </a:rPr>
              <a:t>bertanggung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jawab</a:t>
            </a:r>
            <a:endParaRPr lang="en-ID" sz="2400" dirty="0">
              <a:latin typeface="Times New Roman" panose="02020603050405020304" pitchFamily="18" charset="0"/>
              <a:ea typeface="Times New Roman" panose="02020603050405020304" pitchFamily="18" charset="0"/>
            </a:endParaRPr>
          </a:p>
        </p:txBody>
      </p:sp>
      <p:sp>
        <p:nvSpPr>
          <p:cNvPr id="4" name="Text Placeholder 4">
            <a:extLst>
              <a:ext uri="{FF2B5EF4-FFF2-40B4-BE49-F238E27FC236}">
                <a16:creationId xmlns:a16="http://schemas.microsoft.com/office/drawing/2014/main" id="{D620BF86-DFC1-42D8-A421-3F94E8C6721D}"/>
              </a:ext>
            </a:extLst>
          </p:cNvPr>
          <p:cNvSpPr txBox="1">
            <a:spLocks/>
          </p:cNvSpPr>
          <p:nvPr/>
        </p:nvSpPr>
        <p:spPr>
          <a:xfrm>
            <a:off x="6172200" y="336430"/>
            <a:ext cx="5183188"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WEWENANG PENYIDIK</a:t>
            </a:r>
          </a:p>
        </p:txBody>
      </p:sp>
      <p:sp>
        <p:nvSpPr>
          <p:cNvPr id="5" name="Content Placeholder 5">
            <a:extLst>
              <a:ext uri="{FF2B5EF4-FFF2-40B4-BE49-F238E27FC236}">
                <a16:creationId xmlns:a16="http://schemas.microsoft.com/office/drawing/2014/main" id="{317EC1D5-8898-49AE-B6B8-B67493ADB900}"/>
              </a:ext>
            </a:extLst>
          </p:cNvPr>
          <p:cNvSpPr txBox="1">
            <a:spLocks/>
          </p:cNvSpPr>
          <p:nvPr/>
        </p:nvSpPr>
        <p:spPr>
          <a:xfrm>
            <a:off x="6197603" y="1230199"/>
            <a:ext cx="5183188" cy="4834171"/>
          </a:xfrm>
          <a:prstGeom prst="rect">
            <a:avLst/>
          </a:prstGeom>
          <a:noFill/>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menerima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laporan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atau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pengaduan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dari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seorang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tentang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adanya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tindak</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pidana</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melakukan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tindakan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pertama</a:t>
            </a:r>
            <a:r>
              <a:rPr lang="en-US" sz="1800" dirty="0">
                <a:latin typeface="Times New Roman" panose="02020603050405020304" pitchFamily="18" charset="0"/>
                <a:ea typeface="Times New Roman" panose="02020603050405020304" pitchFamily="18" charset="0"/>
              </a:rPr>
              <a:t> pada </a:t>
            </a:r>
            <a:r>
              <a:rPr lang="en-US" sz="1800" dirty="0" err="1">
                <a:latin typeface="Times New Roman" panose="02020603050405020304" pitchFamily="18" charset="0"/>
                <a:ea typeface="Times New Roman" panose="02020603050405020304" pitchFamily="18" charset="0"/>
              </a:rPr>
              <a:t>saat</a:t>
            </a:r>
            <a:r>
              <a:rPr lang="en-US" sz="1800" dirty="0">
                <a:latin typeface="Times New Roman" panose="02020603050405020304" pitchFamily="18" charset="0"/>
                <a:ea typeface="Times New Roman" panose="02020603050405020304" pitchFamily="18" charset="0"/>
              </a:rPr>
              <a:t> di </a:t>
            </a:r>
            <a:r>
              <a:rPr lang="en-US" sz="1800" dirty="0" err="1">
                <a:latin typeface="Times New Roman" panose="02020603050405020304" pitchFamily="18" charset="0"/>
                <a:ea typeface="Times New Roman" panose="02020603050405020304" pitchFamily="18" charset="0"/>
              </a:rPr>
              <a:t>tempat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kejadian</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menyuruh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berhenti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seorang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tersangka</a:t>
            </a:r>
            <a:r>
              <a:rPr lang="en-US" sz="1800" dirty="0">
                <a:latin typeface="Times New Roman" panose="02020603050405020304" pitchFamily="18" charset="0"/>
                <a:ea typeface="Times New Roman" panose="02020603050405020304" pitchFamily="18" charset="0"/>
              </a:rPr>
              <a:t> dan </a:t>
            </a:r>
            <a:r>
              <a:rPr lang="en-US" sz="1800" dirty="0" err="1">
                <a:latin typeface="Times New Roman" panose="02020603050405020304" pitchFamily="18" charset="0"/>
                <a:ea typeface="Times New Roman" panose="02020603050405020304" pitchFamily="18" charset="0"/>
              </a:rPr>
              <a:t>memeriksa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tanda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pengenal</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diri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tersangka</a:t>
            </a:r>
            <a:r>
              <a:rPr lang="en-US" sz="1800" dirty="0">
                <a:latin typeface="Times New Roman" panose="02020603050405020304" pitchFamily="18" charset="0"/>
                <a:ea typeface="Times New Roman" panose="02020603050405020304" pitchFamily="18" charset="0"/>
              </a:rPr>
              <a:t>.</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melakukan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penangkapan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penahanan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penggeledahan</a:t>
            </a:r>
            <a:r>
              <a:rPr lang="en-US" sz="1800" dirty="0">
                <a:latin typeface="Times New Roman" panose="02020603050405020304" pitchFamily="18" charset="0"/>
                <a:ea typeface="Times New Roman" panose="02020603050405020304" pitchFamily="18" charset="0"/>
              </a:rPr>
              <a:t> dan </a:t>
            </a:r>
            <a:r>
              <a:rPr lang="en-US" sz="1800" dirty="0" err="1">
                <a:latin typeface="Times New Roman" panose="02020603050405020304" pitchFamily="18" charset="0"/>
                <a:ea typeface="Times New Roman" panose="02020603050405020304" pitchFamily="18" charset="0"/>
              </a:rPr>
              <a:t>penyitaan</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melakukan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pemeriksaan</a:t>
            </a:r>
            <a:r>
              <a:rPr lang="en-US" sz="1800" dirty="0">
                <a:latin typeface="Times New Roman" panose="02020603050405020304" pitchFamily="18" charset="0"/>
                <a:ea typeface="Times New Roman" panose="02020603050405020304" pitchFamily="18" charset="0"/>
              </a:rPr>
              <a:t> dan </a:t>
            </a:r>
            <a:r>
              <a:rPr lang="en-US" sz="1800" dirty="0" err="1">
                <a:latin typeface="Times New Roman" panose="02020603050405020304" pitchFamily="18" charset="0"/>
                <a:ea typeface="Times New Roman" panose="02020603050405020304" pitchFamily="18" charset="0"/>
              </a:rPr>
              <a:t>penyitaan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surat</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mengambil</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sidik</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jari</a:t>
            </a:r>
            <a:r>
              <a:rPr lang="en-US" sz="1800" dirty="0">
                <a:latin typeface="Times New Roman" panose="02020603050405020304" pitchFamily="18" charset="0"/>
                <a:ea typeface="Times New Roman" panose="02020603050405020304" pitchFamily="18" charset="0"/>
              </a:rPr>
              <a:t> dan </a:t>
            </a:r>
            <a:r>
              <a:rPr lang="en-US" sz="1800" dirty="0" err="1">
                <a:latin typeface="Times New Roman" panose="02020603050405020304" pitchFamily="18" charset="0"/>
                <a:ea typeface="Times New Roman" panose="02020603050405020304" pitchFamily="18" charset="0"/>
              </a:rPr>
              <a:t>memotret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seorang</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memanggil</a:t>
            </a:r>
            <a:r>
              <a:rPr lang="en-US" sz="1800" dirty="0">
                <a:latin typeface="Times New Roman" panose="02020603050405020304" pitchFamily="18" charset="0"/>
                <a:ea typeface="Times New Roman" panose="02020603050405020304" pitchFamily="18" charset="0"/>
              </a:rPr>
              <a:t> orang </a:t>
            </a:r>
            <a:r>
              <a:rPr lang="en-US" sz="1800" dirty="0" err="1">
                <a:latin typeface="Times New Roman" panose="02020603050405020304" pitchFamily="18" charset="0"/>
                <a:ea typeface="Times New Roman" panose="02020603050405020304" pitchFamily="18" charset="0"/>
              </a:rPr>
              <a:t>untuk</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didengar</a:t>
            </a:r>
            <a:r>
              <a:rPr lang="en-US" sz="1800" dirty="0">
                <a:latin typeface="Times New Roman" panose="02020603050405020304" pitchFamily="18" charset="0"/>
                <a:ea typeface="Times New Roman" panose="02020603050405020304" pitchFamily="18" charset="0"/>
              </a:rPr>
              <a:t> dan </a:t>
            </a:r>
            <a:r>
              <a:rPr lang="en-US" sz="1800" dirty="0" err="1">
                <a:latin typeface="Times New Roman" panose="02020603050405020304" pitchFamily="18" charset="0"/>
                <a:ea typeface="Times New Roman" panose="02020603050405020304" pitchFamily="18" charset="0"/>
              </a:rPr>
              <a:t>diperiksa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sebagai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tersangka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atau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saksi</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mengadakan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penghentian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penyidikan</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mendatangkan</a:t>
            </a:r>
            <a:r>
              <a:rPr lang="en-US" sz="1800" dirty="0">
                <a:latin typeface="Times New Roman" panose="02020603050405020304" pitchFamily="18" charset="0"/>
                <a:ea typeface="Times New Roman" panose="02020603050405020304" pitchFamily="18" charset="0"/>
              </a:rPr>
              <a:t> orang </a:t>
            </a:r>
            <a:r>
              <a:rPr lang="en-US" sz="1800" dirty="0" err="1">
                <a:latin typeface="Times New Roman" panose="02020603050405020304" pitchFamily="18" charset="0"/>
                <a:ea typeface="Times New Roman" panose="02020603050405020304" pitchFamily="18" charset="0"/>
              </a:rPr>
              <a:t>ahli</a:t>
            </a:r>
            <a:r>
              <a:rPr lang="en-US" sz="1800" dirty="0">
                <a:latin typeface="Times New Roman" panose="02020603050405020304" pitchFamily="18" charset="0"/>
                <a:ea typeface="Times New Roman" panose="02020603050405020304" pitchFamily="18" charset="0"/>
              </a:rPr>
              <a:t> yang </a:t>
            </a:r>
            <a:r>
              <a:rPr lang="en-US" sz="1800" dirty="0" err="1">
                <a:latin typeface="Times New Roman" panose="02020603050405020304" pitchFamily="18" charset="0"/>
                <a:ea typeface="Times New Roman" panose="02020603050405020304" pitchFamily="18" charset="0"/>
              </a:rPr>
              <a:t>diperlukan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dalam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hubungannya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dengan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pemeriksaan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perkara</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mengadakan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tindakan</a:t>
            </a:r>
            <a:r>
              <a:rPr lang="en-US" sz="1800" dirty="0">
                <a:latin typeface="Times New Roman" panose="02020603050405020304" pitchFamily="18" charset="0"/>
                <a:ea typeface="Times New Roman" panose="02020603050405020304" pitchFamily="18" charset="0"/>
              </a:rPr>
              <a:t> lain </a:t>
            </a:r>
            <a:r>
              <a:rPr lang="en-US" sz="1800" dirty="0" err="1">
                <a:latin typeface="Times New Roman" panose="02020603050405020304" pitchFamily="18" charset="0"/>
                <a:ea typeface="Times New Roman" panose="02020603050405020304" pitchFamily="18" charset="0"/>
              </a:rPr>
              <a:t>menurut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hukum</a:t>
            </a:r>
            <a:r>
              <a:rPr lang="en-US" sz="1800" dirty="0">
                <a:latin typeface="Times New Roman" panose="02020603050405020304" pitchFamily="18" charset="0"/>
                <a:ea typeface="Times New Roman" panose="02020603050405020304" pitchFamily="18" charset="0"/>
              </a:rPr>
              <a:t> yang </a:t>
            </a:r>
            <a:r>
              <a:rPr lang="en-US" sz="1800" dirty="0" err="1">
                <a:latin typeface="Times New Roman" panose="02020603050405020304" pitchFamily="18" charset="0"/>
                <a:ea typeface="Times New Roman" panose="02020603050405020304" pitchFamily="18" charset="0"/>
              </a:rPr>
              <a:t>bertanggung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jawab</a:t>
            </a:r>
            <a:endParaRPr lang="en-ID"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130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8C4500CC-46A9-43EE-B57C-4C440B48A2E2}"/>
              </a:ext>
            </a:extLst>
          </p:cNvPr>
          <p:cNvSpPr/>
          <p:nvPr/>
        </p:nvSpPr>
        <p:spPr>
          <a:xfrm>
            <a:off x="1285611" y="1584876"/>
            <a:ext cx="763399" cy="629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BC7811F4-4DEC-4F9D-BF52-606E15D02B27}"/>
              </a:ext>
            </a:extLst>
          </p:cNvPr>
          <p:cNvSpPr/>
          <p:nvPr/>
        </p:nvSpPr>
        <p:spPr>
          <a:xfrm>
            <a:off x="2362898" y="284674"/>
            <a:ext cx="2600587" cy="31001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q"/>
            </a:pPr>
            <a:endParaRPr lang="en-US" sz="23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300" dirty="0" err="1">
                <a:solidFill>
                  <a:schemeClr val="tx1"/>
                </a:solidFill>
                <a:latin typeface="Times New Roman" panose="02020603050405020304" pitchFamily="18" charset="0"/>
                <a:cs typeface="Times New Roman" panose="02020603050405020304" pitchFamily="18" charset="0"/>
              </a:rPr>
              <a:t>Polisi</a:t>
            </a:r>
            <a:endParaRPr lang="en-US" sz="23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300" dirty="0">
                <a:solidFill>
                  <a:schemeClr val="tx1"/>
                </a:solidFill>
                <a:latin typeface="Times New Roman" panose="02020603050405020304" pitchFamily="18" charset="0"/>
                <a:cs typeface="Times New Roman" panose="02020603050405020304" pitchFamily="18" charset="0"/>
              </a:rPr>
              <a:t>Jaksa</a:t>
            </a:r>
          </a:p>
          <a:p>
            <a:pPr marL="342900" indent="-342900" algn="just">
              <a:buFont typeface="Wingdings" panose="05000000000000000000" pitchFamily="2" charset="2"/>
              <a:buChar char="q"/>
            </a:pPr>
            <a:r>
              <a:rPr lang="en-US" sz="2300" dirty="0">
                <a:solidFill>
                  <a:schemeClr val="tx1"/>
                </a:solidFill>
                <a:latin typeface="Times New Roman" panose="02020603050405020304" pitchFamily="18" charset="0"/>
                <a:cs typeface="Times New Roman" panose="02020603050405020304" pitchFamily="18" charset="0"/>
              </a:rPr>
              <a:t>KPK</a:t>
            </a:r>
          </a:p>
          <a:p>
            <a:pPr marL="342900" indent="-342900" algn="just">
              <a:buFont typeface="Wingdings" panose="05000000000000000000" pitchFamily="2" charset="2"/>
              <a:buChar char="q"/>
            </a:pPr>
            <a:r>
              <a:rPr lang="en-US" sz="2300" dirty="0">
                <a:solidFill>
                  <a:schemeClr val="tx1"/>
                </a:solidFill>
                <a:latin typeface="Times New Roman" panose="02020603050405020304" pitchFamily="18" charset="0"/>
                <a:cs typeface="Times New Roman" panose="02020603050405020304" pitchFamily="18" charset="0"/>
              </a:rPr>
              <a:t>Bea </a:t>
            </a:r>
            <a:r>
              <a:rPr lang="en-US" sz="2300" dirty="0" err="1">
                <a:solidFill>
                  <a:schemeClr val="tx1"/>
                </a:solidFill>
                <a:latin typeface="Times New Roman" panose="02020603050405020304" pitchFamily="18" charset="0"/>
                <a:cs typeface="Times New Roman" panose="02020603050405020304" pitchFamily="18" charset="0"/>
              </a:rPr>
              <a:t>Cukai</a:t>
            </a:r>
            <a:endParaRPr lang="en-US" sz="23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300" dirty="0">
                <a:solidFill>
                  <a:schemeClr val="tx1"/>
                </a:solidFill>
                <a:latin typeface="Times New Roman" panose="02020603050405020304" pitchFamily="18" charset="0"/>
                <a:cs typeface="Times New Roman" panose="02020603050405020304" pitchFamily="18" charset="0"/>
              </a:rPr>
              <a:t>OJK</a:t>
            </a:r>
          </a:p>
          <a:p>
            <a:pPr marL="342900" indent="-342900" algn="just">
              <a:buFont typeface="Wingdings" panose="05000000000000000000" pitchFamily="2" charset="2"/>
              <a:buChar char="q"/>
            </a:pPr>
            <a:r>
              <a:rPr lang="en-US" sz="2300" dirty="0" err="1">
                <a:solidFill>
                  <a:schemeClr val="tx1"/>
                </a:solidFill>
                <a:latin typeface="Times New Roman" panose="02020603050405020304" pitchFamily="18" charset="0"/>
                <a:cs typeface="Times New Roman" panose="02020603050405020304" pitchFamily="18" charset="0"/>
              </a:rPr>
              <a:t>Polisi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Kehutanan</a:t>
            </a:r>
            <a:endParaRPr lang="en-US" sz="23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300" dirty="0" err="1">
                <a:solidFill>
                  <a:schemeClr val="tx1"/>
                </a:solidFill>
                <a:latin typeface="Times New Roman" panose="02020603050405020304" pitchFamily="18" charset="0"/>
                <a:cs typeface="Times New Roman" panose="02020603050405020304" pitchFamily="18" charset="0"/>
              </a:rPr>
              <a:t>Satpol</a:t>
            </a:r>
            <a:r>
              <a:rPr lang="en-US" sz="2300" dirty="0">
                <a:solidFill>
                  <a:schemeClr val="tx1"/>
                </a:solidFill>
                <a:latin typeface="Times New Roman" panose="02020603050405020304" pitchFamily="18" charset="0"/>
                <a:cs typeface="Times New Roman" panose="02020603050405020304" pitchFamily="18" charset="0"/>
              </a:rPr>
              <a:t> PP</a:t>
            </a:r>
            <a:r>
              <a:rPr lang="en-US" sz="2400" dirty="0">
                <a:solidFill>
                  <a:schemeClr val="tx1"/>
                </a:solidFill>
                <a:latin typeface="Times New Roman" panose="02020603050405020304" pitchFamily="18" charset="0"/>
                <a:cs typeface="Times New Roman" panose="02020603050405020304" pitchFamily="18" charset="0"/>
              </a:rPr>
              <a:t> </a:t>
            </a:r>
          </a:p>
          <a:p>
            <a:pPr algn="just"/>
            <a:endParaRPr lang="en-ID" dirty="0">
              <a:solidFill>
                <a:schemeClr val="tx1"/>
              </a:solidFill>
            </a:endParaRPr>
          </a:p>
        </p:txBody>
      </p:sp>
      <p:sp>
        <p:nvSpPr>
          <p:cNvPr id="8" name="Rectangle 7">
            <a:extLst>
              <a:ext uri="{FF2B5EF4-FFF2-40B4-BE49-F238E27FC236}">
                <a16:creationId xmlns:a16="http://schemas.microsoft.com/office/drawing/2014/main" id="{2BBE8861-2177-43C2-9BB7-FB8641C7FBB4}"/>
              </a:ext>
            </a:extLst>
          </p:cNvPr>
          <p:cNvSpPr/>
          <p:nvPr/>
        </p:nvSpPr>
        <p:spPr>
          <a:xfrm>
            <a:off x="5313872" y="284673"/>
            <a:ext cx="2604635" cy="338155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sz="1400" dirty="0">
                <a:solidFill>
                  <a:schemeClr val="tx1"/>
                </a:solidFill>
                <a:latin typeface="Times New Roman" panose="02020603050405020304" pitchFamily="18" charset="0"/>
                <a:cs typeface="Times New Roman" panose="02020603050405020304" pitchFamily="18" charset="0"/>
              </a:rPr>
              <a:t>Ada </a:t>
            </a:r>
            <a:r>
              <a:rPr lang="en-US" sz="1400" dirty="0" err="1">
                <a:solidFill>
                  <a:schemeClr val="tx1"/>
                </a:solidFill>
                <a:latin typeface="Times New Roman" panose="02020603050405020304" pitchFamily="18" charset="0"/>
                <a:cs typeface="Times New Roman" panose="02020603050405020304" pitchFamily="18" charset="0"/>
              </a:rPr>
              <a:t>bukti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permulaan</a:t>
            </a:r>
            <a:r>
              <a:rPr lang="en-US" sz="1400" dirty="0">
                <a:solidFill>
                  <a:schemeClr val="tx1"/>
                </a:solidFill>
                <a:latin typeface="Times New Roman" panose="02020603050405020304" pitchFamily="18" charset="0"/>
                <a:cs typeface="Times New Roman" panose="02020603050405020304" pitchFamily="18" charset="0"/>
              </a:rPr>
              <a:t> yang </a:t>
            </a:r>
            <a:r>
              <a:rPr lang="en-US" sz="1400" dirty="0" err="1">
                <a:solidFill>
                  <a:schemeClr val="tx1"/>
                </a:solidFill>
                <a:latin typeface="Times New Roman" panose="02020603050405020304" pitchFamily="18" charset="0"/>
                <a:cs typeface="Times New Roman" panose="02020603050405020304" pitchFamily="18" charset="0"/>
              </a:rPr>
              <a:t>cukup</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pasal</a:t>
            </a:r>
            <a:r>
              <a:rPr lang="en-US" sz="1400" dirty="0">
                <a:solidFill>
                  <a:schemeClr val="tx1"/>
                </a:solidFill>
                <a:latin typeface="Times New Roman" panose="02020603050405020304" pitchFamily="18" charset="0"/>
                <a:cs typeface="Times New Roman" panose="02020603050405020304" pitchFamily="18" charset="0"/>
              </a:rPr>
              <a:t> 1 </a:t>
            </a:r>
            <a:r>
              <a:rPr lang="en-US" sz="1400" dirty="0" err="1">
                <a:solidFill>
                  <a:schemeClr val="tx1"/>
                </a:solidFill>
                <a:latin typeface="Times New Roman" panose="02020603050405020304" pitchFamily="18" charset="0"/>
                <a:cs typeface="Times New Roman" panose="02020603050405020304" pitchFamily="18" charset="0"/>
              </a:rPr>
              <a:t>angka</a:t>
            </a:r>
            <a:r>
              <a:rPr lang="en-US" sz="1400" dirty="0">
                <a:solidFill>
                  <a:schemeClr val="tx1"/>
                </a:solidFill>
                <a:latin typeface="Times New Roman" panose="02020603050405020304" pitchFamily="18" charset="0"/>
                <a:cs typeface="Times New Roman" panose="02020603050405020304" pitchFamily="18" charset="0"/>
              </a:rPr>
              <a:t> 14, </a:t>
            </a:r>
            <a:r>
              <a:rPr lang="en-US" sz="1400" dirty="0" err="1">
                <a:solidFill>
                  <a:schemeClr val="tx1"/>
                </a:solidFill>
                <a:latin typeface="Times New Roman" panose="02020603050405020304" pitchFamily="18" charset="0"/>
                <a:cs typeface="Times New Roman" panose="02020603050405020304" pitchFamily="18" charset="0"/>
              </a:rPr>
              <a:t>Pasal</a:t>
            </a:r>
            <a:r>
              <a:rPr lang="en-US" sz="1400" dirty="0">
                <a:solidFill>
                  <a:schemeClr val="tx1"/>
                </a:solidFill>
                <a:latin typeface="Times New Roman" panose="02020603050405020304" pitchFamily="18" charset="0"/>
                <a:cs typeface="Times New Roman" panose="02020603050405020304" pitchFamily="18" charset="0"/>
              </a:rPr>
              <a:t> 17 KUHAP)</a:t>
            </a:r>
          </a:p>
          <a:p>
            <a:pPr marL="285750" indent="-285750" algn="just">
              <a:buFont typeface="Wingdings" panose="05000000000000000000" pitchFamily="2" charset="2"/>
              <a:buChar char="q"/>
            </a:pPr>
            <a:r>
              <a:rPr lang="en-US" sz="1400" dirty="0" err="1">
                <a:solidFill>
                  <a:schemeClr val="tx1"/>
                </a:solidFill>
                <a:latin typeface="Times New Roman" panose="02020603050405020304" pitchFamily="18" charset="0"/>
                <a:cs typeface="Times New Roman" panose="02020603050405020304" pitchFamily="18" charset="0"/>
              </a:rPr>
              <a:t>Mencari</a:t>
            </a:r>
            <a:r>
              <a:rPr lang="en-US" sz="1400" dirty="0">
                <a:solidFill>
                  <a:schemeClr val="tx1"/>
                </a:solidFill>
                <a:latin typeface="Times New Roman" panose="02020603050405020304" pitchFamily="18" charset="0"/>
                <a:cs typeface="Times New Roman" panose="02020603050405020304" pitchFamily="18" charset="0"/>
              </a:rPr>
              <a:t> dan </a:t>
            </a:r>
            <a:r>
              <a:rPr lang="en-US" sz="1400" dirty="0" err="1">
                <a:solidFill>
                  <a:schemeClr val="tx1"/>
                </a:solidFill>
                <a:latin typeface="Times New Roman" panose="02020603050405020304" pitchFamily="18" charset="0"/>
                <a:cs typeface="Times New Roman" panose="02020603050405020304" pitchFamily="18" charset="0"/>
              </a:rPr>
              <a:t>menemukan</a:t>
            </a:r>
            <a:r>
              <a:rPr lang="en-US" sz="1400" dirty="0">
                <a:solidFill>
                  <a:schemeClr val="tx1"/>
                </a:solidFill>
                <a:latin typeface="Times New Roman" panose="02020603050405020304" pitchFamily="18" charset="0"/>
                <a:cs typeface="Times New Roman" panose="02020603050405020304" pitchFamily="18" charset="0"/>
              </a:rPr>
              <a:t> 2 (</a:t>
            </a:r>
            <a:r>
              <a:rPr lang="en-US" sz="1400" dirty="0" err="1">
                <a:solidFill>
                  <a:schemeClr val="tx1"/>
                </a:solidFill>
                <a:latin typeface="Times New Roman" panose="02020603050405020304" pitchFamily="18" charset="0"/>
                <a:cs typeface="Times New Roman" panose="02020603050405020304" pitchFamily="18" charset="0"/>
              </a:rPr>
              <a:t>dua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alat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bukti</a:t>
            </a:r>
            <a:r>
              <a:rPr lang="en-US" sz="1400" dirty="0">
                <a:solidFill>
                  <a:schemeClr val="tx1"/>
                </a:solidFill>
                <a:latin typeface="Times New Roman" panose="02020603050405020304" pitchFamily="18" charset="0"/>
                <a:cs typeface="Times New Roman" panose="02020603050405020304" pitchFamily="18" charset="0"/>
              </a:rPr>
              <a:t> yang </a:t>
            </a:r>
            <a:r>
              <a:rPr lang="en-US" sz="1400" dirty="0" err="1">
                <a:solidFill>
                  <a:schemeClr val="tx1"/>
                </a:solidFill>
                <a:latin typeface="Times New Roman" panose="02020603050405020304" pitchFamily="18" charset="0"/>
                <a:cs typeface="Times New Roman" panose="02020603050405020304" pitchFamily="18" charset="0"/>
              </a:rPr>
              <a:t>sah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Pasal</a:t>
            </a:r>
            <a:r>
              <a:rPr lang="en-US" sz="1400" dirty="0">
                <a:solidFill>
                  <a:schemeClr val="tx1"/>
                </a:solidFill>
                <a:latin typeface="Times New Roman" panose="02020603050405020304" pitchFamily="18" charset="0"/>
                <a:cs typeface="Times New Roman" panose="02020603050405020304" pitchFamily="18" charset="0"/>
              </a:rPr>
              <a:t> 183 KUHAP), yang </a:t>
            </a:r>
            <a:r>
              <a:rPr lang="en-US" sz="1400" dirty="0" err="1">
                <a:solidFill>
                  <a:schemeClr val="tx1"/>
                </a:solidFill>
                <a:latin typeface="Times New Roman" panose="02020603050405020304" pitchFamily="18" charset="0"/>
                <a:cs typeface="Times New Roman" panose="02020603050405020304" pitchFamily="18" charset="0"/>
              </a:rPr>
              <a:t>diperoleh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dari</a:t>
            </a:r>
            <a:r>
              <a:rPr lang="en-US" sz="1400" dirty="0">
                <a:solidFill>
                  <a:schemeClr val="tx1"/>
                </a:solidFill>
                <a:latin typeface="Times New Roman" panose="02020603050405020304" pitchFamily="18" charset="0"/>
                <a:cs typeface="Times New Roman" panose="02020603050405020304" pitchFamily="18" charset="0"/>
              </a:rPr>
              <a:t> :</a:t>
            </a:r>
          </a:p>
          <a:p>
            <a:pPr marL="266700" algn="just"/>
            <a:r>
              <a:rPr lang="en-US" sz="1400" dirty="0">
                <a:solidFill>
                  <a:schemeClr val="tx1"/>
                </a:solidFill>
                <a:latin typeface="Times New Roman" panose="02020603050405020304" pitchFamily="18" charset="0"/>
                <a:cs typeface="Times New Roman" panose="02020603050405020304" pitchFamily="18" charset="0"/>
              </a:rPr>
              <a:t>a. </a:t>
            </a:r>
            <a:r>
              <a:rPr lang="en-US" sz="1400" dirty="0" err="1">
                <a:solidFill>
                  <a:schemeClr val="tx1"/>
                </a:solidFill>
                <a:latin typeface="Times New Roman" panose="02020603050405020304" pitchFamily="18" charset="0"/>
                <a:cs typeface="Times New Roman" panose="02020603050405020304" pitchFamily="18" charset="0"/>
              </a:rPr>
              <a:t>Keterangan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saksi</a:t>
            </a:r>
            <a:endParaRPr lang="en-US" sz="1400" dirty="0">
              <a:solidFill>
                <a:schemeClr val="tx1"/>
              </a:solidFill>
              <a:latin typeface="Times New Roman" panose="02020603050405020304" pitchFamily="18" charset="0"/>
              <a:cs typeface="Times New Roman" panose="02020603050405020304" pitchFamily="18" charset="0"/>
            </a:endParaRPr>
          </a:p>
          <a:p>
            <a:pPr marL="266700" algn="just"/>
            <a:r>
              <a:rPr lang="en-US" sz="1400" dirty="0">
                <a:solidFill>
                  <a:schemeClr val="tx1"/>
                </a:solidFill>
                <a:latin typeface="Times New Roman" panose="02020603050405020304" pitchFamily="18" charset="0"/>
                <a:cs typeface="Times New Roman" panose="02020603050405020304" pitchFamily="18" charset="0"/>
              </a:rPr>
              <a:t>b. Surat</a:t>
            </a:r>
          </a:p>
          <a:p>
            <a:pPr marL="266700" algn="just"/>
            <a:r>
              <a:rPr lang="en-US" sz="1400" dirty="0">
                <a:solidFill>
                  <a:schemeClr val="tx1"/>
                </a:solidFill>
                <a:latin typeface="Times New Roman" panose="02020603050405020304" pitchFamily="18" charset="0"/>
                <a:cs typeface="Times New Roman" panose="02020603050405020304" pitchFamily="18" charset="0"/>
              </a:rPr>
              <a:t>c. </a:t>
            </a:r>
            <a:r>
              <a:rPr lang="en-US" sz="1400" dirty="0" err="1">
                <a:solidFill>
                  <a:schemeClr val="tx1"/>
                </a:solidFill>
                <a:latin typeface="Times New Roman" panose="02020603050405020304" pitchFamily="18" charset="0"/>
                <a:cs typeface="Times New Roman" panose="02020603050405020304" pitchFamily="18" charset="0"/>
              </a:rPr>
              <a:t>Keterangan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ahli</a:t>
            </a:r>
            <a:endParaRPr lang="en-US" sz="1400" dirty="0">
              <a:solidFill>
                <a:schemeClr val="tx1"/>
              </a:solidFill>
              <a:latin typeface="Times New Roman" panose="02020603050405020304" pitchFamily="18" charset="0"/>
              <a:cs typeface="Times New Roman" panose="02020603050405020304" pitchFamily="18" charset="0"/>
            </a:endParaRPr>
          </a:p>
          <a:p>
            <a:pPr marL="266700" algn="just"/>
            <a:r>
              <a:rPr lang="en-US" sz="1400" dirty="0">
                <a:solidFill>
                  <a:schemeClr val="tx1"/>
                </a:solidFill>
                <a:latin typeface="Times New Roman" panose="02020603050405020304" pitchFamily="18" charset="0"/>
                <a:cs typeface="Times New Roman" panose="02020603050405020304" pitchFamily="18" charset="0"/>
              </a:rPr>
              <a:t>d. </a:t>
            </a:r>
            <a:r>
              <a:rPr lang="en-US" sz="1400" dirty="0" err="1">
                <a:solidFill>
                  <a:schemeClr val="tx1"/>
                </a:solidFill>
                <a:latin typeface="Times New Roman" panose="02020603050405020304" pitchFamily="18" charset="0"/>
                <a:cs typeface="Times New Roman" panose="02020603050405020304" pitchFamily="18" charset="0"/>
              </a:rPr>
              <a:t>Petunjuk</a:t>
            </a:r>
            <a:r>
              <a:rPr lang="en-US" sz="1400" dirty="0">
                <a:solidFill>
                  <a:schemeClr val="tx1"/>
                </a:solidFill>
                <a:latin typeface="Times New Roman" panose="02020603050405020304" pitchFamily="18" charset="0"/>
                <a:cs typeface="Times New Roman" panose="02020603050405020304" pitchFamily="18" charset="0"/>
              </a:rPr>
              <a:t> </a:t>
            </a:r>
          </a:p>
          <a:p>
            <a:pPr marL="266700" algn="just"/>
            <a:r>
              <a:rPr lang="en-US" sz="1400" dirty="0" err="1">
                <a:solidFill>
                  <a:schemeClr val="tx1"/>
                </a:solidFill>
                <a:latin typeface="Times New Roman" panose="02020603050405020304" pitchFamily="18" charset="0"/>
                <a:cs typeface="Times New Roman" panose="02020603050405020304" pitchFamily="18" charset="0"/>
              </a:rPr>
              <a:t>e.Keterangan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tersangka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Pasal</a:t>
            </a:r>
            <a:r>
              <a:rPr lang="en-US" sz="1400" dirty="0">
                <a:solidFill>
                  <a:schemeClr val="tx1"/>
                </a:solidFill>
                <a:latin typeface="Times New Roman" panose="02020603050405020304" pitchFamily="18" charset="0"/>
                <a:cs typeface="Times New Roman" panose="02020603050405020304" pitchFamily="18" charset="0"/>
              </a:rPr>
              <a:t> 184 </a:t>
            </a:r>
            <a:r>
              <a:rPr lang="en-US" sz="1400" dirty="0" err="1">
                <a:solidFill>
                  <a:schemeClr val="tx1"/>
                </a:solidFill>
                <a:latin typeface="Times New Roman" panose="02020603050405020304" pitchFamily="18" charset="0"/>
                <a:cs typeface="Times New Roman" panose="02020603050405020304" pitchFamily="18" charset="0"/>
              </a:rPr>
              <a:t>ayat</a:t>
            </a:r>
            <a:r>
              <a:rPr lang="en-US" sz="1400" dirty="0">
                <a:solidFill>
                  <a:schemeClr val="tx1"/>
                </a:solidFill>
                <a:latin typeface="Times New Roman" panose="02020603050405020304" pitchFamily="18" charset="0"/>
                <a:cs typeface="Times New Roman" panose="02020603050405020304" pitchFamily="18" charset="0"/>
              </a:rPr>
              <a:t> (1) KUHAP)</a:t>
            </a:r>
          </a:p>
          <a:p>
            <a:pPr marL="266700" indent="-266700" algn="just">
              <a:buFont typeface="Wingdings" panose="05000000000000000000" pitchFamily="2" charset="2"/>
              <a:buChar char="q"/>
            </a:pPr>
            <a:r>
              <a:rPr lang="en-US" sz="1400" dirty="0" err="1">
                <a:solidFill>
                  <a:schemeClr val="tx1"/>
                </a:solidFill>
                <a:latin typeface="Times New Roman" panose="02020603050405020304" pitchFamily="18" charset="0"/>
                <a:cs typeface="Times New Roman" panose="02020603050405020304" pitchFamily="18" charset="0"/>
              </a:rPr>
              <a:t>Ditetapkan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sebagai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Tersangka</a:t>
            </a:r>
            <a:endParaRPr lang="en-US" sz="1400" dirty="0">
              <a:solidFill>
                <a:schemeClr val="tx1"/>
              </a:solidFill>
              <a:latin typeface="Times New Roman" panose="02020603050405020304" pitchFamily="18" charset="0"/>
              <a:cs typeface="Times New Roman" panose="02020603050405020304" pitchFamily="18" charset="0"/>
            </a:endParaRPr>
          </a:p>
          <a:p>
            <a:pPr marL="266700" algn="just"/>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792A01-7A41-472E-91FC-996FF07C097B}"/>
              </a:ext>
            </a:extLst>
          </p:cNvPr>
          <p:cNvSpPr/>
          <p:nvPr/>
        </p:nvSpPr>
        <p:spPr>
          <a:xfrm>
            <a:off x="9281022" y="1129477"/>
            <a:ext cx="2600587" cy="153997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dirty="0" err="1">
                <a:solidFill>
                  <a:schemeClr val="tx1"/>
                </a:solidFill>
                <a:latin typeface="Times New Roman" panose="02020603050405020304" pitchFamily="18" charset="0"/>
                <a:cs typeface="Times New Roman" panose="02020603050405020304" pitchFamily="18" charset="0"/>
              </a:rPr>
              <a:t>Penangkapan</a:t>
            </a:r>
            <a:endParaRPr lang="en-US"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Penahanan</a:t>
            </a:r>
          </a:p>
          <a:p>
            <a:pPr marL="285750" indent="-285750" algn="just">
              <a:buFont typeface="Wingdings" panose="05000000000000000000" pitchFamily="2" charset="2"/>
              <a:buChar char="q"/>
            </a:pPr>
            <a:r>
              <a:rPr lang="en-US" dirty="0" err="1">
                <a:solidFill>
                  <a:schemeClr val="tx1"/>
                </a:solidFill>
                <a:latin typeface="Times New Roman" panose="02020603050405020304" pitchFamily="18" charset="0"/>
                <a:cs typeface="Times New Roman" panose="02020603050405020304" pitchFamily="18" charset="0"/>
              </a:rPr>
              <a:t>Penggeledahan</a:t>
            </a:r>
            <a:endParaRPr lang="en-US"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dirty="0" err="1">
                <a:solidFill>
                  <a:schemeClr val="tx1"/>
                </a:solidFill>
                <a:latin typeface="Times New Roman" panose="02020603050405020304" pitchFamily="18" charset="0"/>
                <a:cs typeface="Times New Roman" panose="02020603050405020304" pitchFamily="18" charset="0"/>
              </a:rPr>
              <a:t>Penyitaan</a:t>
            </a:r>
            <a:r>
              <a:rPr lang="en-US" dirty="0">
                <a:solidFill>
                  <a:schemeClr val="tx1"/>
                </a:solidFill>
                <a:latin typeface="Times New Roman" panose="02020603050405020304" pitchFamily="18" charset="0"/>
                <a:cs typeface="Times New Roman" panose="02020603050405020304" pitchFamily="18" charset="0"/>
              </a:rPr>
              <a:t> </a:t>
            </a:r>
            <a:endParaRPr lang="en-ID" dirty="0">
              <a:solidFill>
                <a:schemeClr val="tx1"/>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593A0996-02D9-4190-A0C2-70337EBF7217}"/>
              </a:ext>
            </a:extLst>
          </p:cNvPr>
          <p:cNvSpPr/>
          <p:nvPr/>
        </p:nvSpPr>
        <p:spPr>
          <a:xfrm>
            <a:off x="8218065" y="1584876"/>
            <a:ext cx="763399" cy="629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33DBBD36-11DB-48AB-AD2E-58CE6547551F}"/>
              </a:ext>
            </a:extLst>
          </p:cNvPr>
          <p:cNvSpPr/>
          <p:nvPr/>
        </p:nvSpPr>
        <p:spPr>
          <a:xfrm>
            <a:off x="3840407" y="4351627"/>
            <a:ext cx="5555610" cy="128351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Surat </a:t>
            </a:r>
            <a:r>
              <a:rPr lang="en-US" dirty="0" err="1">
                <a:solidFill>
                  <a:schemeClr val="tx1"/>
                </a:solidFill>
                <a:latin typeface="Times New Roman" panose="02020603050405020304" pitchFamily="18" charset="0"/>
                <a:cs typeface="Times New Roman" panose="02020603050405020304" pitchFamily="18" charset="0"/>
              </a:rPr>
              <a:t>Pemberitahuan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Dimulainya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Penyidikan</a:t>
            </a:r>
            <a:r>
              <a:rPr lang="en-US" dirty="0">
                <a:solidFill>
                  <a:schemeClr val="tx1"/>
                </a:solidFill>
                <a:latin typeface="Times New Roman" panose="02020603050405020304" pitchFamily="18" charset="0"/>
                <a:cs typeface="Times New Roman" panose="02020603050405020304" pitchFamily="18" charset="0"/>
              </a:rPr>
              <a:t> (SPDP)</a:t>
            </a:r>
          </a:p>
          <a:p>
            <a:pPr marL="285750" indent="-285750" algn="just">
              <a:buFont typeface="Arial" panose="020B0604020202020204" pitchFamily="34" charset="0"/>
              <a:buChar char="•"/>
            </a:pPr>
            <a:r>
              <a:rPr lang="sv-SE" dirty="0">
                <a:solidFill>
                  <a:schemeClr val="tx1"/>
                </a:solidFill>
                <a:latin typeface="Times New Roman" panose="02020603050405020304" pitchFamily="18" charset="0"/>
                <a:cs typeface="Times New Roman" panose="02020603050405020304" pitchFamily="18" charset="0"/>
              </a:rPr>
              <a:t>Surat Pemberitahuan Perkembangan Hasil Penyidikan (</a:t>
            </a:r>
            <a:r>
              <a:rPr lang="en-US" dirty="0">
                <a:solidFill>
                  <a:schemeClr val="tx1"/>
                </a:solidFill>
                <a:latin typeface="Times New Roman" panose="02020603050405020304" pitchFamily="18" charset="0"/>
                <a:cs typeface="Times New Roman" panose="02020603050405020304" pitchFamily="18" charset="0"/>
              </a:rPr>
              <a:t>SP2HP)</a:t>
            </a:r>
          </a:p>
        </p:txBody>
      </p:sp>
      <p:sp>
        <p:nvSpPr>
          <p:cNvPr id="14" name="Arrow: Right 13">
            <a:extLst>
              <a:ext uri="{FF2B5EF4-FFF2-40B4-BE49-F238E27FC236}">
                <a16:creationId xmlns:a16="http://schemas.microsoft.com/office/drawing/2014/main" id="{753369EF-C325-4591-855C-1C2B40E527B2}"/>
              </a:ext>
            </a:extLst>
          </p:cNvPr>
          <p:cNvSpPr/>
          <p:nvPr/>
        </p:nvSpPr>
        <p:spPr>
          <a:xfrm rot="5400000">
            <a:off x="6363735" y="3718264"/>
            <a:ext cx="508955" cy="629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a:extLst>
              <a:ext uri="{FF2B5EF4-FFF2-40B4-BE49-F238E27FC236}">
                <a16:creationId xmlns:a16="http://schemas.microsoft.com/office/drawing/2014/main" id="{6F4E5C48-FB9D-4215-86AC-0F3ABAE75AF9}"/>
              </a:ext>
            </a:extLst>
          </p:cNvPr>
          <p:cNvSpPr txBox="1"/>
          <p:nvPr/>
        </p:nvSpPr>
        <p:spPr>
          <a:xfrm>
            <a:off x="379598" y="352338"/>
            <a:ext cx="620785" cy="5509200"/>
          </a:xfrm>
          <a:prstGeom prst="rect">
            <a:avLst/>
          </a:prstGeom>
          <a:solidFill>
            <a:srgbClr val="114A85"/>
          </a:solidFill>
        </p:spPr>
        <p:txBody>
          <a:bodyPr wrap="square" rtlCol="0">
            <a:spAutoFit/>
          </a:bodyPr>
          <a:lstStyle/>
          <a:p>
            <a:pPr algn="ctr"/>
            <a:r>
              <a:rPr lang="en-US" sz="4400" dirty="0">
                <a:solidFill>
                  <a:schemeClr val="bg1"/>
                </a:solidFill>
                <a:cs typeface="Times New Roman" panose="02020603050405020304" pitchFamily="18" charset="0"/>
              </a:rPr>
              <a:t>P</a:t>
            </a:r>
          </a:p>
          <a:p>
            <a:pPr algn="ctr"/>
            <a:r>
              <a:rPr lang="en-US" sz="4400" dirty="0">
                <a:solidFill>
                  <a:schemeClr val="bg1"/>
                </a:solidFill>
                <a:cs typeface="Times New Roman" panose="02020603050405020304" pitchFamily="18" charset="0"/>
              </a:rPr>
              <a:t>E</a:t>
            </a:r>
          </a:p>
          <a:p>
            <a:pPr algn="ctr"/>
            <a:r>
              <a:rPr lang="en-US" sz="4400" dirty="0">
                <a:solidFill>
                  <a:schemeClr val="bg1"/>
                </a:solidFill>
                <a:cs typeface="Times New Roman" panose="02020603050405020304" pitchFamily="18" charset="0"/>
              </a:rPr>
              <a:t>N</a:t>
            </a:r>
          </a:p>
          <a:p>
            <a:pPr algn="ctr"/>
            <a:r>
              <a:rPr lang="en-US" sz="4400" dirty="0">
                <a:solidFill>
                  <a:schemeClr val="bg1"/>
                </a:solidFill>
                <a:cs typeface="Times New Roman" panose="02020603050405020304" pitchFamily="18" charset="0"/>
              </a:rPr>
              <a:t>Y</a:t>
            </a:r>
          </a:p>
          <a:p>
            <a:pPr algn="ctr"/>
            <a:r>
              <a:rPr lang="en-US" sz="4400" dirty="0">
                <a:solidFill>
                  <a:schemeClr val="bg1"/>
                </a:solidFill>
                <a:cs typeface="Times New Roman" panose="02020603050405020304" pitchFamily="18" charset="0"/>
              </a:rPr>
              <a:t>I</a:t>
            </a:r>
          </a:p>
          <a:p>
            <a:pPr algn="ctr"/>
            <a:r>
              <a:rPr lang="en-US" sz="4400" dirty="0">
                <a:solidFill>
                  <a:schemeClr val="bg1"/>
                </a:solidFill>
                <a:cs typeface="Times New Roman" panose="02020603050405020304" pitchFamily="18" charset="0"/>
              </a:rPr>
              <a:t>D</a:t>
            </a:r>
          </a:p>
          <a:p>
            <a:pPr algn="ctr"/>
            <a:r>
              <a:rPr lang="en-US" sz="4400" dirty="0">
                <a:solidFill>
                  <a:schemeClr val="bg1"/>
                </a:solidFill>
                <a:cs typeface="Times New Roman" panose="02020603050405020304" pitchFamily="18" charset="0"/>
              </a:rPr>
              <a:t>I</a:t>
            </a:r>
          </a:p>
          <a:p>
            <a:pPr algn="ctr"/>
            <a:r>
              <a:rPr lang="en-US" sz="4400" dirty="0">
                <a:solidFill>
                  <a:schemeClr val="bg1"/>
                </a:solidFill>
                <a:cs typeface="Times New Roman" panose="02020603050405020304" pitchFamily="18" charset="0"/>
              </a:rPr>
              <a:t>K</a:t>
            </a:r>
            <a:endParaRPr lang="en-ID" sz="44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3798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6D61A74-18EF-4895-84DF-EF3C2F160E46}"/>
              </a:ext>
            </a:extLst>
          </p:cNvPr>
          <p:cNvSpPr txBox="1">
            <a:spLocks/>
          </p:cNvSpPr>
          <p:nvPr/>
        </p:nvSpPr>
        <p:spPr>
          <a:xfrm>
            <a:off x="1055440" y="591016"/>
            <a:ext cx="5157787" cy="893768"/>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2800" dirty="0">
                <a:solidFill>
                  <a:srgbClr val="C00000"/>
                </a:solidFill>
              </a:rPr>
              <a:t>Surat </a:t>
            </a:r>
            <a:r>
              <a:rPr lang="en-ID" sz="2800" dirty="0" err="1">
                <a:solidFill>
                  <a:srgbClr val="C00000"/>
                </a:solidFill>
              </a:rPr>
              <a:t>Pemberitahuan</a:t>
            </a:r>
            <a:r>
              <a:rPr lang="en-ID" sz="2800" dirty="0">
                <a:solidFill>
                  <a:srgbClr val="C00000"/>
                </a:solidFill>
              </a:rPr>
              <a:t> </a:t>
            </a:r>
            <a:r>
              <a:rPr lang="en-ID" sz="2800" dirty="0" err="1">
                <a:solidFill>
                  <a:srgbClr val="C00000"/>
                </a:solidFill>
              </a:rPr>
              <a:t>Dimulainya</a:t>
            </a:r>
            <a:r>
              <a:rPr lang="en-ID" sz="2800" dirty="0">
                <a:solidFill>
                  <a:srgbClr val="C00000"/>
                </a:solidFill>
              </a:rPr>
              <a:t> </a:t>
            </a:r>
            <a:r>
              <a:rPr lang="en-ID" sz="2800" dirty="0" err="1">
                <a:solidFill>
                  <a:srgbClr val="C00000"/>
                </a:solidFill>
              </a:rPr>
              <a:t>Penyidikan</a:t>
            </a:r>
            <a:r>
              <a:rPr lang="en-ID" sz="2800" dirty="0">
                <a:solidFill>
                  <a:srgbClr val="C00000"/>
                </a:solidFill>
              </a:rPr>
              <a:t> (SPDP)</a:t>
            </a:r>
          </a:p>
        </p:txBody>
      </p:sp>
      <p:sp>
        <p:nvSpPr>
          <p:cNvPr id="4" name="Text Placeholder 4">
            <a:extLst>
              <a:ext uri="{FF2B5EF4-FFF2-40B4-BE49-F238E27FC236}">
                <a16:creationId xmlns:a16="http://schemas.microsoft.com/office/drawing/2014/main" id="{D620BF86-DFC1-42D8-A421-3F94E8C6721D}"/>
              </a:ext>
            </a:extLst>
          </p:cNvPr>
          <p:cNvSpPr txBox="1">
            <a:spLocks/>
          </p:cNvSpPr>
          <p:nvPr/>
        </p:nvSpPr>
        <p:spPr>
          <a:xfrm>
            <a:off x="6864934" y="591015"/>
            <a:ext cx="5157787" cy="893769"/>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sv-SE" sz="2400" dirty="0">
                <a:solidFill>
                  <a:srgbClr val="C00000"/>
                </a:solidFill>
              </a:rPr>
              <a:t>Surat Pemberitahuan Perkembangan Hasil Penyidikan (SP2HP)</a:t>
            </a:r>
          </a:p>
        </p:txBody>
      </p:sp>
      <p:sp>
        <p:nvSpPr>
          <p:cNvPr id="6" name="TextBox 5">
            <a:extLst>
              <a:ext uri="{FF2B5EF4-FFF2-40B4-BE49-F238E27FC236}">
                <a16:creationId xmlns:a16="http://schemas.microsoft.com/office/drawing/2014/main" id="{7BE695F1-76AF-494F-861F-D0811A7A95D7}"/>
              </a:ext>
            </a:extLst>
          </p:cNvPr>
          <p:cNvSpPr txBox="1"/>
          <p:nvPr/>
        </p:nvSpPr>
        <p:spPr>
          <a:xfrm>
            <a:off x="205340" y="1537622"/>
            <a:ext cx="6816561" cy="4339650"/>
          </a:xfrm>
          <a:prstGeom prst="rect">
            <a:avLst/>
          </a:prstGeom>
          <a:noFill/>
        </p:spPr>
        <p:txBody>
          <a:bodyPr wrap="square" rtlCol="0">
            <a:spAutoFit/>
          </a:bodyPr>
          <a:lstStyle/>
          <a:p>
            <a:pPr algn="just"/>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Mahkamah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Konsitutsi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 </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dalam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Nomor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130/PUU-XIII/2015</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tanggal  11 Januari 2017</a:t>
            </a:r>
            <a:r>
              <a:rPr lang="id-ID" sz="12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mengeluarkan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sehubungan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permohonan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pengujian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UU 8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1981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Hukum Acara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(KUHAP) yang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oleh Choky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Risda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dkk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Dalam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Hakim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menyatakan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109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KUHAP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bertentangan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UUD 1945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bersyarat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mempunyai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kekuatan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mengikat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sepanjang</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frasa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memberitahukan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hal</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itu</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dimaknai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wajib</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memberitahukan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menyerahkan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dimulainya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terlapor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korban/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pelapor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paling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lambat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tujuh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setelah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dikeluarkannya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kewajiban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menyerahkan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pemberitahuan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dimulainya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(SPDP)-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sangatlah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beralasan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mengingat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dimasukannya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Asasi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Manusia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(HAM) pada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amandemen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kedua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konstitusi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(UUD 1945). Salah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satu</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melindungi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HAM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peradilan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t>
            </a:r>
            <a:r>
              <a:rPr lang="en-US"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check and balance</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ketika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memasuki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tahapan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ajudikasi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Acuannya</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adanya</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prinsip</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due process of law yang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harus</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dipenuhi</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Due Process of law : </a:t>
            </a:r>
            <a:r>
              <a:rPr lang="en-GB"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conduct of legal proceedings according to established rules and principles for the protection and enforcement of </a:t>
            </a:r>
            <a:r>
              <a:rPr lang="en-GB" sz="1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privat</a:t>
            </a:r>
            <a:r>
              <a:rPr lang="en-GB"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right, including notice and the right to a fair hearing </a:t>
            </a:r>
            <a:r>
              <a:rPr lang="en-GB" sz="1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beforing</a:t>
            </a:r>
            <a:r>
              <a:rPr lang="en-GB"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tribunal with the power to decide the case (Black’s law dictionary)</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 wajib memberitahukan dan menyerahkan surat perintah dimulainya penyidikan kepada penuntut umum, terlapor, dan korban/ pelapor dalam waktu paling lambat 7 (tujuh) hari setelah dikeluarkannya surat perintah penyidikan</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Maksud putusan tersebut adalah </a:t>
            </a:r>
            <a:r>
              <a:rPr lang="id-ID"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sbb</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57200" algn="l"/>
              </a:tabLst>
            </a:pP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Frasa “</a:t>
            </a:r>
            <a:r>
              <a:rPr lang="id-ID"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 memberitahukan hal itu kepada penuntut umum</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diperluas. SPDP tidak lagi diberikan kepada penuntut umum saja, tetapi juga kepada terlapor, dan korban/ pelapor;</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57200" algn="l"/>
              </a:tabLst>
            </a:pP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Pemberitahuan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penyerahan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SPDP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terlapor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korban/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pelapor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sifatnya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wajib</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rentang</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tujuh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setelah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diterbitkannya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C08EF05-12B2-4703-9FE7-A66CD3CC657C}"/>
              </a:ext>
            </a:extLst>
          </p:cNvPr>
          <p:cNvSpPr txBox="1"/>
          <p:nvPr/>
        </p:nvSpPr>
        <p:spPr>
          <a:xfrm>
            <a:off x="7254815" y="1484784"/>
            <a:ext cx="4157123" cy="3108543"/>
          </a:xfrm>
          <a:prstGeom prst="rect">
            <a:avLst/>
          </a:prstGeom>
          <a:noFill/>
        </p:spPr>
        <p:txBody>
          <a:bodyPr wrap="square" rtlCol="0">
            <a:spAutoFit/>
          </a:bodyPr>
          <a:lstStyle/>
          <a:p>
            <a:pPr algn="just"/>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Peraturan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Kepala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Kepolisian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Negara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Republik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Indonesia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Nomor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2009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Pengawasan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Pengendalian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Penanganan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Lingkungan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Kepolisian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Negara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Republik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Indonesia</a:t>
            </a:r>
          </a:p>
          <a:p>
            <a:pPr marL="342900" indent="-342900" algn="just">
              <a:buFont typeface="Wingdings" panose="05000000000000000000" pitchFamily="2" charset="2"/>
              <a:buChar char="q"/>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menjamin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akuntabilitas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transparansi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wajib</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memberikan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SP2HP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pihak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pelapor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diminta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diminta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berkala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paling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sedikit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kali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setiap</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bulan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Laporan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perkembangan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hasil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disampaikan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pihak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pelapor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bentuk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lisan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tertulis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mengenai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pemberian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SP2HP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diatur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lebih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lanjut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Keputusan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Kapolri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36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474453" y="336429"/>
            <a:ext cx="11273616" cy="113006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dirty="0">
                <a:solidFill>
                  <a:srgbClr val="C00000"/>
                </a:solidFill>
              </a:rPr>
              <a:t>MEDIASI PENAL(KEADILAN RESTORATIF)  DAN PENGHENTIAN PENYIDIKAN/PENUNTUTAN </a:t>
            </a:r>
          </a:p>
        </p:txBody>
      </p:sp>
      <p:sp>
        <p:nvSpPr>
          <p:cNvPr id="3" name="TextBox 2">
            <a:extLst>
              <a:ext uri="{FF2B5EF4-FFF2-40B4-BE49-F238E27FC236}">
                <a16:creationId xmlns:a16="http://schemas.microsoft.com/office/drawing/2014/main" id="{2B8DD9AF-AFE0-49CC-A0BD-81142C5388E2}"/>
              </a:ext>
            </a:extLst>
          </p:cNvPr>
          <p:cNvSpPr txBox="1"/>
          <p:nvPr/>
        </p:nvSpPr>
        <p:spPr>
          <a:xfrm>
            <a:off x="540440" y="1466490"/>
            <a:ext cx="11273616" cy="4532587"/>
          </a:xfrm>
          <a:prstGeom prst="rect">
            <a:avLst/>
          </a:prstGeom>
          <a:noFill/>
        </p:spPr>
        <p:txBody>
          <a:bodyPr wrap="square" rtlCol="0">
            <a:spAutoFit/>
          </a:bodyPr>
          <a:lstStyle/>
          <a:p>
            <a:pPr marL="0" indent="0">
              <a:lnSpc>
                <a:spcPct val="160000"/>
              </a:lnSpc>
              <a:spcBef>
                <a:spcPts val="0"/>
              </a:spcBef>
              <a:buNone/>
            </a:pPr>
            <a:r>
              <a:rPr lang="en-ID" sz="1300" dirty="0" err="1">
                <a:latin typeface="Times New Roman" panose="02020603050405020304" pitchFamily="18" charset="0"/>
                <a:cs typeface="Times New Roman" panose="02020603050405020304" pitchFamily="18" charset="0"/>
              </a:rPr>
              <a:t>Dalam</a:t>
            </a:r>
            <a:r>
              <a:rPr lang="en-ID" sz="1300" dirty="0">
                <a:latin typeface="Times New Roman" panose="02020603050405020304" pitchFamily="18" charset="0"/>
                <a:cs typeface="Times New Roman" panose="02020603050405020304" pitchFamily="18" charset="0"/>
              </a:rPr>
              <a:t> KUHAP </a:t>
            </a:r>
            <a:r>
              <a:rPr lang="en-ID" sz="1300" dirty="0" err="1">
                <a:latin typeface="Times New Roman" panose="02020603050405020304" pitchFamily="18" charset="0"/>
                <a:cs typeface="Times New Roman" panose="02020603050405020304" pitchFamily="18" charset="0"/>
              </a:rPr>
              <a:t>tidak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dikenal</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adanya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penghentian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apabila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terbukti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unsur</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sebelum</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tersebut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disidangkan</a:t>
            </a:r>
            <a:r>
              <a:rPr lang="en-ID" sz="1300" dirty="0">
                <a:latin typeface="Times New Roman" panose="02020603050405020304" pitchFamily="18" charset="0"/>
                <a:cs typeface="Times New Roman" panose="02020603050405020304" pitchFamily="18" charset="0"/>
              </a:rPr>
              <a:t> di </a:t>
            </a:r>
            <a:r>
              <a:rPr lang="en-ID" sz="1300" dirty="0" err="1">
                <a:latin typeface="Times New Roman" panose="02020603050405020304" pitchFamily="18" charset="0"/>
                <a:cs typeface="Times New Roman" panose="02020603050405020304" pitchFamily="18" charset="0"/>
              </a:rPr>
              <a:t>Pengadilan</a:t>
            </a:r>
            <a:r>
              <a:rPr lang="en-ID" sz="1300" dirty="0">
                <a:latin typeface="Times New Roman" panose="02020603050405020304" pitchFamily="18" charset="0"/>
                <a:cs typeface="Times New Roman" panose="02020603050405020304" pitchFamily="18" charset="0"/>
              </a:rPr>
              <a:t> dan </a:t>
            </a:r>
            <a:r>
              <a:rPr lang="en-ID" sz="1300" dirty="0" err="1">
                <a:latin typeface="Times New Roman" panose="02020603050405020304" pitchFamily="18" charset="0"/>
                <a:cs typeface="Times New Roman" panose="02020603050405020304" pitchFamily="18" charset="0"/>
              </a:rPr>
              <a:t>mempunyai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kekuatan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hukum</a:t>
            </a:r>
            <a:r>
              <a:rPr lang="en-ID" sz="1300" dirty="0">
                <a:latin typeface="Times New Roman" panose="02020603050405020304" pitchFamily="18" charset="0"/>
                <a:cs typeface="Times New Roman" panose="02020603050405020304" pitchFamily="18" charset="0"/>
              </a:rPr>
              <a:t> yang </a:t>
            </a:r>
            <a:r>
              <a:rPr lang="en-ID" sz="1300" dirty="0" err="1">
                <a:latin typeface="Times New Roman" panose="02020603050405020304" pitchFamily="18" charset="0"/>
                <a:cs typeface="Times New Roman" panose="02020603050405020304" pitchFamily="18" charset="0"/>
              </a:rPr>
              <a:t>tetap</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dapat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dihentikan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sebagaimana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dimaksud</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dalam</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Pasal</a:t>
            </a:r>
            <a:r>
              <a:rPr lang="en-ID" sz="1300" dirty="0">
                <a:latin typeface="Times New Roman" panose="02020603050405020304" pitchFamily="18" charset="0"/>
                <a:cs typeface="Times New Roman" panose="02020603050405020304" pitchFamily="18" charset="0"/>
              </a:rPr>
              <a:t> 7 </a:t>
            </a:r>
            <a:r>
              <a:rPr lang="en-ID" sz="1300" dirty="0" err="1">
                <a:latin typeface="Times New Roman" panose="02020603050405020304" pitchFamily="18" charset="0"/>
                <a:cs typeface="Times New Roman" panose="02020603050405020304" pitchFamily="18" charset="0"/>
              </a:rPr>
              <a:t>ayat</a:t>
            </a:r>
            <a:r>
              <a:rPr lang="en-ID" sz="1300" dirty="0">
                <a:latin typeface="Times New Roman" panose="02020603050405020304" pitchFamily="18" charset="0"/>
                <a:cs typeface="Times New Roman" panose="02020603050405020304" pitchFamily="18" charset="0"/>
              </a:rPr>
              <a:t> (1) </a:t>
            </a:r>
            <a:r>
              <a:rPr lang="en-ID" sz="1300" dirty="0" err="1">
                <a:latin typeface="Times New Roman" panose="02020603050405020304" pitchFamily="18" charset="0"/>
                <a:cs typeface="Times New Roman" panose="02020603050405020304" pitchFamily="18" charset="0"/>
              </a:rPr>
              <a:t>huruf</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i</a:t>
            </a:r>
            <a:r>
              <a:rPr lang="en-ID" sz="1300" dirty="0">
                <a:latin typeface="Times New Roman" panose="02020603050405020304" pitchFamily="18" charset="0"/>
                <a:cs typeface="Times New Roman" panose="02020603050405020304" pitchFamily="18" charset="0"/>
              </a:rPr>
              <a:t> jo. </a:t>
            </a:r>
            <a:r>
              <a:rPr lang="en-ID" sz="1300" dirty="0" err="1">
                <a:latin typeface="Times New Roman" panose="02020603050405020304" pitchFamily="18" charset="0"/>
                <a:cs typeface="Times New Roman" panose="02020603050405020304" pitchFamily="18" charset="0"/>
              </a:rPr>
              <a:t>Pasal</a:t>
            </a:r>
            <a:r>
              <a:rPr lang="en-ID" sz="1300" dirty="0">
                <a:latin typeface="Times New Roman" panose="02020603050405020304" pitchFamily="18" charset="0"/>
                <a:cs typeface="Times New Roman" panose="02020603050405020304" pitchFamily="18" charset="0"/>
              </a:rPr>
              <a:t> 109 </a:t>
            </a:r>
            <a:r>
              <a:rPr lang="en-ID" sz="1300" dirty="0" err="1">
                <a:latin typeface="Times New Roman" panose="02020603050405020304" pitchFamily="18" charset="0"/>
                <a:cs typeface="Times New Roman" panose="02020603050405020304" pitchFamily="18" charset="0"/>
              </a:rPr>
              <a:t>ayat</a:t>
            </a:r>
            <a:r>
              <a:rPr lang="en-ID" sz="1300" dirty="0">
                <a:latin typeface="Times New Roman" panose="02020603050405020304" pitchFamily="18" charset="0"/>
                <a:cs typeface="Times New Roman" panose="02020603050405020304" pitchFamily="18" charset="0"/>
              </a:rPr>
              <a:t> (2) KUHAP </a:t>
            </a:r>
            <a:r>
              <a:rPr lang="en-ID" sz="1300" dirty="0" err="1">
                <a:latin typeface="Times New Roman" panose="02020603050405020304" pitchFamily="18" charset="0"/>
                <a:cs typeface="Times New Roman" panose="02020603050405020304" pitchFamily="18" charset="0"/>
              </a:rPr>
              <a:t>berdasarkan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alasan</a:t>
            </a:r>
            <a:r>
              <a:rPr lang="en-ID" sz="1300" dirty="0">
                <a:latin typeface="Times New Roman" panose="02020603050405020304" pitchFamily="18" charset="0"/>
                <a:cs typeface="Times New Roman" panose="02020603050405020304" pitchFamily="18" charset="0"/>
              </a:rPr>
              <a:t> :</a:t>
            </a:r>
          </a:p>
          <a:p>
            <a:pPr marL="179388" indent="-179388">
              <a:lnSpc>
                <a:spcPct val="160000"/>
              </a:lnSpc>
              <a:spcBef>
                <a:spcPts val="0"/>
              </a:spcBef>
              <a:buFont typeface="+mj-lt"/>
              <a:buAutoNum type="alphaLcPeriod"/>
            </a:pPr>
            <a:r>
              <a:rPr lang="en-ID" sz="1300" dirty="0" err="1">
                <a:latin typeface="Times New Roman" panose="02020603050405020304" pitchFamily="18" charset="0"/>
                <a:cs typeface="Times New Roman" panose="02020603050405020304" pitchFamily="18" charset="0"/>
              </a:rPr>
              <a:t>tidak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terdapat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cukup</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bukti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yaitu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apabila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penyidik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tidak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memperoleh</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cukup</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bukti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untuk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menuntut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tersangka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atau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bukti</a:t>
            </a:r>
            <a:r>
              <a:rPr lang="en-ID" sz="1300" dirty="0">
                <a:latin typeface="Times New Roman" panose="02020603050405020304" pitchFamily="18" charset="0"/>
                <a:cs typeface="Times New Roman" panose="02020603050405020304" pitchFamily="18" charset="0"/>
              </a:rPr>
              <a:t> yang </a:t>
            </a:r>
            <a:r>
              <a:rPr lang="en-ID" sz="1300" dirty="0" err="1">
                <a:latin typeface="Times New Roman" panose="02020603050405020304" pitchFamily="18" charset="0"/>
                <a:cs typeface="Times New Roman" panose="02020603050405020304" pitchFamily="18" charset="0"/>
              </a:rPr>
              <a:t>diperoleh</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penyidik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tidak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memadai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untuk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membuktikan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kesalahan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tersangka</a:t>
            </a:r>
            <a:r>
              <a:rPr lang="en-ID" sz="1300" dirty="0">
                <a:latin typeface="Times New Roman" panose="02020603050405020304" pitchFamily="18" charset="0"/>
                <a:cs typeface="Times New Roman" panose="02020603050405020304" pitchFamily="18" charset="0"/>
              </a:rPr>
              <a:t>.  </a:t>
            </a:r>
          </a:p>
          <a:p>
            <a:pPr marL="179388" indent="-179388">
              <a:lnSpc>
                <a:spcPct val="160000"/>
              </a:lnSpc>
              <a:spcBef>
                <a:spcPts val="0"/>
              </a:spcBef>
              <a:buFont typeface="+mj-lt"/>
              <a:buAutoNum type="alphaLcPeriod"/>
            </a:pPr>
            <a:r>
              <a:rPr lang="en-ID" sz="1300" dirty="0" err="1">
                <a:latin typeface="Times New Roman" panose="02020603050405020304" pitchFamily="18" charset="0"/>
                <a:cs typeface="Times New Roman" panose="02020603050405020304" pitchFamily="18" charset="0"/>
              </a:rPr>
              <a:t>peristiwa</a:t>
            </a:r>
            <a:r>
              <a:rPr lang="en-ID" sz="1300" dirty="0">
                <a:latin typeface="Times New Roman" panose="02020603050405020304" pitchFamily="18" charset="0"/>
                <a:cs typeface="Times New Roman" panose="02020603050405020304" pitchFamily="18" charset="0"/>
              </a:rPr>
              <a:t> yang </a:t>
            </a:r>
            <a:r>
              <a:rPr lang="en-ID" sz="1300" dirty="0" err="1">
                <a:latin typeface="Times New Roman" panose="02020603050405020304" pitchFamily="18" charset="0"/>
                <a:cs typeface="Times New Roman" panose="02020603050405020304" pitchFamily="18" charset="0"/>
              </a:rPr>
              <a:t>disidik</a:t>
            </a:r>
            <a:r>
              <a:rPr lang="en-ID" sz="1300" dirty="0">
                <a:latin typeface="Times New Roman" panose="02020603050405020304" pitchFamily="18" charset="0"/>
                <a:cs typeface="Times New Roman" panose="02020603050405020304" pitchFamily="18" charset="0"/>
              </a:rPr>
              <a:t> oleh </a:t>
            </a:r>
            <a:r>
              <a:rPr lang="en-ID" sz="1300" dirty="0" err="1">
                <a:latin typeface="Times New Roman" panose="02020603050405020304" pitchFamily="18" charset="0"/>
                <a:cs typeface="Times New Roman" panose="02020603050405020304" pitchFamily="18" charset="0"/>
              </a:rPr>
              <a:t>penyidik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ternyata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bukan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merupakan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tindak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endParaRPr lang="en-ID" sz="1300" dirty="0">
              <a:latin typeface="Times New Roman" panose="02020603050405020304" pitchFamily="18" charset="0"/>
              <a:cs typeface="Times New Roman" panose="02020603050405020304" pitchFamily="18" charset="0"/>
            </a:endParaRPr>
          </a:p>
          <a:p>
            <a:pPr marL="179388" indent="-179388">
              <a:lnSpc>
                <a:spcPct val="160000"/>
              </a:lnSpc>
              <a:spcBef>
                <a:spcPts val="0"/>
              </a:spcBef>
              <a:buFont typeface="+mj-lt"/>
              <a:buAutoNum type="alphaLcPeriod"/>
            </a:pPr>
            <a:r>
              <a:rPr lang="en-ID" sz="1300" dirty="0" err="1">
                <a:latin typeface="Times New Roman" panose="02020603050405020304" pitchFamily="18" charset="0"/>
                <a:cs typeface="Times New Roman" panose="02020603050405020304" pitchFamily="18" charset="0"/>
              </a:rPr>
              <a:t>penyidikan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dihentikan</a:t>
            </a:r>
            <a:r>
              <a:rPr lang="en-ID" sz="1300" dirty="0">
                <a:latin typeface="Times New Roman" panose="02020603050405020304" pitchFamily="18" charset="0"/>
                <a:cs typeface="Times New Roman" panose="02020603050405020304" pitchFamily="18" charset="0"/>
              </a:rPr>
              <a:t> demi </a:t>
            </a:r>
            <a:r>
              <a:rPr lang="en-ID" sz="1300" dirty="0" err="1">
                <a:latin typeface="Times New Roman" panose="02020603050405020304" pitchFamily="18" charset="0"/>
                <a:cs typeface="Times New Roman" panose="02020603050405020304" pitchFamily="18" charset="0"/>
              </a:rPr>
              <a:t>hukum</a:t>
            </a:r>
            <a:endParaRPr lang="en-ID" sz="1300" dirty="0">
              <a:latin typeface="Times New Roman" panose="02020603050405020304" pitchFamily="18" charset="0"/>
              <a:cs typeface="Times New Roman" panose="02020603050405020304" pitchFamily="18" charset="0"/>
            </a:endParaRPr>
          </a:p>
          <a:p>
            <a:pPr marL="285750" indent="-285750">
              <a:lnSpc>
                <a:spcPct val="160000"/>
              </a:lnSpc>
              <a:spcBef>
                <a:spcPts val="0"/>
              </a:spcBef>
              <a:buFont typeface="Wingdings" panose="05000000000000000000" pitchFamily="2" charset="2"/>
              <a:buChar char="q"/>
            </a:pPr>
            <a:r>
              <a:rPr lang="en-ID" sz="1300" dirty="0">
                <a:latin typeface="Times New Roman" panose="02020603050405020304" pitchFamily="18" charset="0"/>
                <a:cs typeface="Times New Roman" panose="02020603050405020304" pitchFamily="18" charset="0"/>
              </a:rPr>
              <a:t>Pada </a:t>
            </a:r>
            <a:r>
              <a:rPr lang="en-ID" sz="1300" dirty="0" err="1">
                <a:latin typeface="Times New Roman" panose="02020603050405020304" pitchFamily="18" charset="0"/>
                <a:cs typeface="Times New Roman" panose="02020603050405020304" pitchFamily="18" charset="0"/>
              </a:rPr>
              <a:t>bagian</a:t>
            </a:r>
            <a:r>
              <a:rPr lang="en-ID" sz="1300" dirty="0">
                <a:latin typeface="Times New Roman" panose="02020603050405020304" pitchFamily="18" charset="0"/>
                <a:cs typeface="Times New Roman" panose="02020603050405020304" pitchFamily="18" charset="0"/>
              </a:rPr>
              <a:t> lain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dapat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dihentikan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apabila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ada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alasan-alasan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hapusnya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hak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menuntut</a:t>
            </a:r>
            <a:r>
              <a:rPr lang="en-ID" sz="1300" dirty="0">
                <a:latin typeface="Times New Roman" panose="02020603050405020304" pitchFamily="18" charset="0"/>
                <a:cs typeface="Times New Roman" panose="02020603050405020304" pitchFamily="18" charset="0"/>
              </a:rPr>
              <a:t> dan </a:t>
            </a:r>
            <a:r>
              <a:rPr lang="en-ID" sz="1300" dirty="0" err="1">
                <a:latin typeface="Times New Roman" panose="02020603050405020304" pitchFamily="18" charset="0"/>
                <a:cs typeface="Times New Roman" panose="02020603050405020304" pitchFamily="18" charset="0"/>
              </a:rPr>
              <a:t>hilangnya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hak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menjalankan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yaitu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antara</a:t>
            </a:r>
            <a:r>
              <a:rPr lang="en-ID" sz="1300" dirty="0">
                <a:latin typeface="Times New Roman" panose="02020603050405020304" pitchFamily="18" charset="0"/>
                <a:cs typeface="Times New Roman" panose="02020603050405020304" pitchFamily="18" charset="0"/>
              </a:rPr>
              <a:t> lain </a:t>
            </a:r>
            <a:r>
              <a:rPr lang="en-ID" sz="1300" dirty="0" err="1">
                <a:latin typeface="Times New Roman" panose="02020603050405020304" pitchFamily="18" charset="0"/>
                <a:cs typeface="Times New Roman" panose="02020603050405020304" pitchFamily="18" charset="0"/>
              </a:rPr>
              <a:t>karena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nebis</a:t>
            </a:r>
            <a:r>
              <a:rPr lang="en-ID" sz="1300" dirty="0">
                <a:latin typeface="Times New Roman" panose="02020603050405020304" pitchFamily="18" charset="0"/>
                <a:cs typeface="Times New Roman" panose="02020603050405020304" pitchFamily="18" charset="0"/>
              </a:rPr>
              <a:t> in idem, </a:t>
            </a:r>
            <a:r>
              <a:rPr lang="en-ID" sz="1300" dirty="0" err="1">
                <a:latin typeface="Times New Roman" panose="02020603050405020304" pitchFamily="18" charset="0"/>
                <a:cs typeface="Times New Roman" panose="02020603050405020304" pitchFamily="18" charset="0"/>
              </a:rPr>
              <a:t>tersangka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meninggal</a:t>
            </a:r>
            <a:r>
              <a:rPr lang="en-ID" sz="1300" dirty="0">
                <a:latin typeface="Times New Roman" panose="02020603050405020304" pitchFamily="18" charset="0"/>
                <a:cs typeface="Times New Roman" panose="02020603050405020304" pitchFamily="18" charset="0"/>
              </a:rPr>
              <a:t> dunia </a:t>
            </a:r>
            <a:r>
              <a:rPr lang="en-ID" sz="1300" dirty="0" err="1">
                <a:latin typeface="Times New Roman" panose="02020603050405020304" pitchFamily="18" charset="0"/>
                <a:cs typeface="Times New Roman" panose="02020603050405020304" pitchFamily="18" charset="0"/>
              </a:rPr>
              <a:t>atau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karena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telah</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kadaluwarsa</a:t>
            </a:r>
            <a:endParaRPr lang="en-ID" sz="1300" dirty="0">
              <a:latin typeface="Times New Roman" panose="02020603050405020304" pitchFamily="18" charset="0"/>
              <a:cs typeface="Times New Roman" panose="02020603050405020304" pitchFamily="18" charset="0"/>
            </a:endParaRPr>
          </a:p>
          <a:p>
            <a:pPr marL="285750" indent="-285750">
              <a:lnSpc>
                <a:spcPct val="160000"/>
              </a:lnSpc>
              <a:spcBef>
                <a:spcPts val="0"/>
              </a:spcBef>
              <a:buFont typeface="Wingdings" panose="05000000000000000000" pitchFamily="2" charset="2"/>
              <a:buChar char="q"/>
            </a:pPr>
            <a:r>
              <a:rPr lang="en-ID" sz="1300" dirty="0" err="1">
                <a:latin typeface="Times New Roman" panose="02020603050405020304" pitchFamily="18" charset="0"/>
                <a:cs typeface="Times New Roman" panose="02020603050405020304" pitchFamily="18" charset="0"/>
              </a:rPr>
              <a:t>Penuntut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Umum</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menghentikan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karena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adanya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kepentingan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umum</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melalui</a:t>
            </a:r>
            <a:r>
              <a:rPr lang="en-ID" sz="1300" dirty="0">
                <a:latin typeface="Times New Roman" panose="02020603050405020304" pitchFamily="18" charset="0"/>
                <a:cs typeface="Times New Roman" panose="02020603050405020304" pitchFamily="18" charset="0"/>
              </a:rPr>
              <a:t>  </a:t>
            </a:r>
            <a:r>
              <a:rPr lang="en-ID" sz="1300" i="1" dirty="0" err="1">
                <a:latin typeface="Times New Roman" panose="02020603050405020304" pitchFamily="18" charset="0"/>
                <a:cs typeface="Times New Roman" panose="02020603050405020304" pitchFamily="18" charset="0"/>
              </a:rPr>
              <a:t>deponering</a:t>
            </a:r>
            <a:r>
              <a:rPr lang="en-ID" sz="1300" i="1" dirty="0">
                <a:latin typeface="Times New Roman" panose="02020603050405020304" pitchFamily="18" charset="0"/>
                <a:cs typeface="Times New Roman" panose="02020603050405020304" pitchFamily="18" charset="0"/>
              </a:rPr>
              <a:t>/</a:t>
            </a:r>
            <a:r>
              <a:rPr lang="en-ID" sz="1300" i="1" dirty="0" err="1">
                <a:latin typeface="Times New Roman" panose="02020603050405020304" pitchFamily="18" charset="0"/>
                <a:cs typeface="Times New Roman" panose="02020603050405020304" pitchFamily="18" charset="0"/>
              </a:rPr>
              <a:t>seponering</a:t>
            </a:r>
            <a:r>
              <a:rPr lang="en-ID" sz="1300" i="1" dirty="0">
                <a:latin typeface="Times New Roman" panose="02020603050405020304" pitchFamily="18" charset="0"/>
                <a:cs typeface="Times New Roman" panose="02020603050405020304" pitchFamily="18" charset="0"/>
              </a:rPr>
              <a:t> </a:t>
            </a:r>
          </a:p>
          <a:p>
            <a:pPr marL="0" indent="0">
              <a:lnSpc>
                <a:spcPct val="160000"/>
              </a:lnSpc>
              <a:spcBef>
                <a:spcPts val="0"/>
              </a:spcBef>
              <a:buNone/>
            </a:pPr>
            <a:r>
              <a:rPr lang="en-ID" sz="1300" dirty="0" err="1">
                <a:latin typeface="Times New Roman" panose="02020603050405020304" pitchFamily="18" charset="0"/>
                <a:cs typeface="Times New Roman" panose="02020603050405020304" pitchFamily="18" charset="0"/>
              </a:rPr>
              <a:t>Namun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seiring</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berjalannya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waktu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Polri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maupun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kejaksaan</a:t>
            </a:r>
            <a:r>
              <a:rPr lang="en-ID" sz="1300" dirty="0">
                <a:latin typeface="Times New Roman" panose="02020603050405020304" pitchFamily="18" charset="0"/>
                <a:cs typeface="Times New Roman" panose="02020603050405020304" pitchFamily="18" charset="0"/>
              </a:rPr>
              <a:t> Agung </a:t>
            </a:r>
            <a:r>
              <a:rPr lang="en-ID" sz="1300" dirty="0" err="1">
                <a:latin typeface="Times New Roman" panose="02020603050405020304" pitchFamily="18" charset="0"/>
                <a:cs typeface="Times New Roman" panose="02020603050405020304" pitchFamily="18" charset="0"/>
              </a:rPr>
              <a:t>telah</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mengeluarkan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peraturan</a:t>
            </a:r>
            <a:r>
              <a:rPr lang="en-ID" sz="1300" dirty="0">
                <a:latin typeface="Times New Roman" panose="02020603050405020304" pitchFamily="18" charset="0"/>
                <a:cs typeface="Times New Roman" panose="02020603050405020304" pitchFamily="18" charset="0"/>
              </a:rPr>
              <a:t> yang </a:t>
            </a:r>
            <a:r>
              <a:rPr lang="en-ID" sz="1300" dirty="0" err="1">
                <a:latin typeface="Times New Roman" panose="02020603050405020304" pitchFamily="18" charset="0"/>
                <a:cs typeface="Times New Roman" panose="02020603050405020304" pitchFamily="18" charset="0"/>
              </a:rPr>
              <a:t>mengakomodir</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tuntutan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masyarakat</a:t>
            </a:r>
            <a:r>
              <a:rPr lang="en-ID" sz="1300" dirty="0">
                <a:latin typeface="Times New Roman" panose="02020603050405020304" pitchFamily="18" charset="0"/>
                <a:cs typeface="Times New Roman" panose="02020603050405020304" pitchFamily="18" charset="0"/>
              </a:rPr>
              <a:t> yang </a:t>
            </a:r>
            <a:r>
              <a:rPr lang="en-ID" sz="1300" dirty="0" err="1">
                <a:latin typeface="Times New Roman" panose="02020603050405020304" pitchFamily="18" charset="0"/>
                <a:cs typeface="Times New Roman" panose="02020603050405020304" pitchFamily="18" charset="0"/>
              </a:rPr>
              <a:t>dinamakan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Keadilan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Restoratif</a:t>
            </a:r>
            <a:r>
              <a:rPr lang="en-ID" sz="1300" dirty="0">
                <a:latin typeface="Times New Roman" panose="02020603050405020304" pitchFamily="18" charset="0"/>
                <a:cs typeface="Times New Roman" panose="02020603050405020304" pitchFamily="18" charset="0"/>
              </a:rPr>
              <a:t> (</a:t>
            </a:r>
            <a:r>
              <a:rPr lang="en-ID" sz="1300" i="1" dirty="0" err="1">
                <a:latin typeface="Times New Roman" panose="02020603050405020304" pitchFamily="18" charset="0"/>
                <a:cs typeface="Times New Roman" panose="02020603050405020304" pitchFamily="18" charset="0"/>
              </a:rPr>
              <a:t>Restoratif</a:t>
            </a:r>
            <a:r>
              <a:rPr lang="en-ID" sz="1300" i="1" dirty="0">
                <a:latin typeface="Times New Roman" panose="02020603050405020304" pitchFamily="18" charset="0"/>
                <a:cs typeface="Times New Roman" panose="02020603050405020304" pitchFamily="18" charset="0"/>
              </a:rPr>
              <a:t> Justice</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untuk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kasus-kasus</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tertentu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Kapolri</a:t>
            </a:r>
            <a:r>
              <a:rPr lang="en-ID" sz="1300" dirty="0">
                <a:latin typeface="Times New Roman" panose="02020603050405020304" pitchFamily="18" charset="0"/>
                <a:cs typeface="Times New Roman" panose="02020603050405020304" pitchFamily="18" charset="0"/>
              </a:rPr>
              <a:t> dan </a:t>
            </a:r>
            <a:r>
              <a:rPr lang="en-ID" sz="1300" dirty="0" err="1">
                <a:latin typeface="Times New Roman" panose="02020603050405020304" pitchFamily="18" charset="0"/>
                <a:cs typeface="Times New Roman" panose="02020603050405020304" pitchFamily="18" charset="0"/>
              </a:rPr>
              <a:t>Jaksa</a:t>
            </a:r>
            <a:r>
              <a:rPr lang="en-ID" sz="1300" dirty="0">
                <a:latin typeface="Times New Roman" panose="02020603050405020304" pitchFamily="18" charset="0"/>
                <a:cs typeface="Times New Roman" panose="02020603050405020304" pitchFamily="18" charset="0"/>
              </a:rPr>
              <a:t> Agung </a:t>
            </a:r>
            <a:r>
              <a:rPr lang="en-ID" sz="1300" dirty="0" err="1">
                <a:latin typeface="Times New Roman" panose="02020603050405020304" pitchFamily="18" charset="0"/>
                <a:cs typeface="Times New Roman" panose="02020603050405020304" pitchFamily="18" charset="0"/>
              </a:rPr>
              <a:t>melalui</a:t>
            </a:r>
            <a:r>
              <a:rPr lang="en-ID" sz="1300" dirty="0">
                <a:latin typeface="Times New Roman" panose="02020603050405020304" pitchFamily="18" charset="0"/>
                <a:cs typeface="Times New Roman" panose="02020603050405020304" pitchFamily="18" charset="0"/>
              </a:rPr>
              <a:t> :</a:t>
            </a:r>
          </a:p>
          <a:p>
            <a:pPr marL="0" indent="0">
              <a:lnSpc>
                <a:spcPct val="160000"/>
              </a:lnSpc>
              <a:spcBef>
                <a:spcPts val="0"/>
              </a:spcBef>
              <a:buNone/>
            </a:pPr>
            <a:r>
              <a:rPr lang="en-ID" sz="1300" dirty="0">
                <a:latin typeface="Times New Roman" panose="02020603050405020304" pitchFamily="18" charset="0"/>
                <a:cs typeface="Times New Roman" panose="02020603050405020304" pitchFamily="18" charset="0"/>
              </a:rPr>
              <a:t>1. </a:t>
            </a:r>
            <a:r>
              <a:rPr lang="en-ID" sz="1300" dirty="0" err="1">
                <a:latin typeface="Times New Roman" panose="02020603050405020304" pitchFamily="18" charset="0"/>
                <a:cs typeface="Times New Roman" panose="02020603050405020304" pitchFamily="18" charset="0"/>
              </a:rPr>
              <a:t>Pasal</a:t>
            </a:r>
            <a:r>
              <a:rPr lang="en-ID" sz="1300" dirty="0">
                <a:latin typeface="Times New Roman" panose="02020603050405020304" pitchFamily="18" charset="0"/>
                <a:cs typeface="Times New Roman" panose="02020603050405020304" pitchFamily="18" charset="0"/>
              </a:rPr>
              <a:t> 12 </a:t>
            </a:r>
            <a:r>
              <a:rPr lang="en-ID" sz="1300" dirty="0" err="1">
                <a:latin typeface="Times New Roman" panose="02020603050405020304" pitchFamily="18" charset="0"/>
                <a:cs typeface="Times New Roman" panose="02020603050405020304" pitchFamily="18" charset="0"/>
              </a:rPr>
              <a:t>Peraturan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Kapolri</a:t>
            </a:r>
            <a:r>
              <a:rPr lang="en-ID" sz="1300" dirty="0">
                <a:latin typeface="Times New Roman" panose="02020603050405020304" pitchFamily="18" charset="0"/>
                <a:cs typeface="Times New Roman" panose="02020603050405020304" pitchFamily="18" charset="0"/>
              </a:rPr>
              <a:t> No. 6 </a:t>
            </a:r>
            <a:r>
              <a:rPr lang="en-ID" sz="1300" dirty="0" err="1">
                <a:latin typeface="Times New Roman" panose="02020603050405020304" pitchFamily="18" charset="0"/>
                <a:cs typeface="Times New Roman" panose="02020603050405020304" pitchFamily="18" charset="0"/>
              </a:rPr>
              <a:t>Tahun</a:t>
            </a:r>
            <a:r>
              <a:rPr lang="en-ID" sz="1300" dirty="0">
                <a:latin typeface="Times New Roman" panose="02020603050405020304" pitchFamily="18" charset="0"/>
                <a:cs typeface="Times New Roman" panose="02020603050405020304" pitchFamily="18" charset="0"/>
              </a:rPr>
              <a:t> 2019, </a:t>
            </a:r>
            <a:r>
              <a:rPr lang="en-ID" sz="1300" dirty="0" err="1">
                <a:latin typeface="Times New Roman" panose="02020603050405020304" pitchFamily="18" charset="0"/>
                <a:cs typeface="Times New Roman" panose="02020603050405020304" pitchFamily="18" charset="0"/>
              </a:rPr>
              <a:t>tanggal</a:t>
            </a:r>
            <a:r>
              <a:rPr lang="en-ID" sz="1300" dirty="0">
                <a:latin typeface="Times New Roman" panose="02020603050405020304" pitchFamily="18" charset="0"/>
                <a:cs typeface="Times New Roman" panose="02020603050405020304" pitchFamily="18" charset="0"/>
              </a:rPr>
              <a:t> 4 </a:t>
            </a:r>
            <a:r>
              <a:rPr lang="en-ID" sz="1300" dirty="0" err="1">
                <a:latin typeface="Times New Roman" panose="02020603050405020304" pitchFamily="18" charset="0"/>
                <a:cs typeface="Times New Roman" panose="02020603050405020304" pitchFamily="18" charset="0"/>
              </a:rPr>
              <a:t>Oktober</a:t>
            </a:r>
            <a:r>
              <a:rPr lang="en-ID" sz="1300" dirty="0">
                <a:latin typeface="Times New Roman" panose="02020603050405020304" pitchFamily="18" charset="0"/>
                <a:cs typeface="Times New Roman" panose="02020603050405020304" pitchFamily="18" charset="0"/>
              </a:rPr>
              <a:t> 2019</a:t>
            </a:r>
          </a:p>
          <a:p>
            <a:pPr>
              <a:lnSpc>
                <a:spcPct val="160000"/>
              </a:lnSpc>
              <a:spcBef>
                <a:spcPts val="0"/>
              </a:spcBef>
            </a:pPr>
            <a:r>
              <a:rPr lang="en-ID" sz="1300" dirty="0">
                <a:latin typeface="Times New Roman" panose="02020603050405020304" pitchFamily="18" charset="0"/>
                <a:cs typeface="Times New Roman" panose="02020603050405020304" pitchFamily="18" charset="0"/>
              </a:rPr>
              <a:t>2. </a:t>
            </a:r>
            <a:r>
              <a:rPr lang="en-ID" sz="1300" dirty="0" err="1">
                <a:latin typeface="Times New Roman" panose="02020603050405020304" pitchFamily="18" charset="0"/>
                <a:cs typeface="Times New Roman" panose="02020603050405020304" pitchFamily="18" charset="0"/>
              </a:rPr>
              <a:t>Peraturan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Jaksa</a:t>
            </a:r>
            <a:r>
              <a:rPr lang="en-ID" sz="1300" dirty="0">
                <a:latin typeface="Times New Roman" panose="02020603050405020304" pitchFamily="18" charset="0"/>
                <a:cs typeface="Times New Roman" panose="02020603050405020304" pitchFamily="18" charset="0"/>
              </a:rPr>
              <a:t> Agung No. 15 </a:t>
            </a:r>
            <a:r>
              <a:rPr lang="en-ID" sz="1300" dirty="0" err="1">
                <a:latin typeface="Times New Roman" panose="02020603050405020304" pitchFamily="18" charset="0"/>
                <a:cs typeface="Times New Roman" panose="02020603050405020304" pitchFamily="18" charset="0"/>
              </a:rPr>
              <a:t>Tahun</a:t>
            </a:r>
            <a:r>
              <a:rPr lang="en-ID" sz="1300" dirty="0">
                <a:latin typeface="Times New Roman" panose="02020603050405020304" pitchFamily="18" charset="0"/>
                <a:cs typeface="Times New Roman" panose="02020603050405020304" pitchFamily="18" charset="0"/>
              </a:rPr>
              <a:t> 2020, </a:t>
            </a:r>
            <a:r>
              <a:rPr lang="en-ID" sz="1300" dirty="0" err="1">
                <a:latin typeface="Times New Roman" panose="02020603050405020304" pitchFamily="18" charset="0"/>
                <a:cs typeface="Times New Roman" panose="02020603050405020304" pitchFamily="18" charset="0"/>
              </a:rPr>
              <a:t>tanggal</a:t>
            </a:r>
            <a:r>
              <a:rPr lang="en-ID" sz="1300" dirty="0">
                <a:latin typeface="Times New Roman" panose="02020603050405020304" pitchFamily="18" charset="0"/>
                <a:cs typeface="Times New Roman" panose="02020603050405020304" pitchFamily="18" charset="0"/>
              </a:rPr>
              <a:t>  21 </a:t>
            </a:r>
            <a:r>
              <a:rPr lang="en-ID" sz="1300" dirty="0" err="1">
                <a:latin typeface="Times New Roman" panose="02020603050405020304" pitchFamily="18" charset="0"/>
                <a:cs typeface="Times New Roman" panose="02020603050405020304" pitchFamily="18" charset="0"/>
              </a:rPr>
              <a:t>Juli</a:t>
            </a:r>
            <a:r>
              <a:rPr lang="en-ID" sz="1300" dirty="0">
                <a:latin typeface="Times New Roman" panose="02020603050405020304" pitchFamily="18" charset="0"/>
                <a:cs typeface="Times New Roman" panose="02020603050405020304" pitchFamily="18" charset="0"/>
              </a:rPr>
              <a:t> 2020</a:t>
            </a:r>
          </a:p>
        </p:txBody>
      </p:sp>
    </p:spTree>
    <p:extLst>
      <p:ext uri="{BB962C8B-B14F-4D97-AF65-F5344CB8AC3E}">
        <p14:creationId xmlns:p14="http://schemas.microsoft.com/office/powerpoint/2010/main" val="882240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2951</TotalTime>
  <Words>3058</Words>
  <Application>Microsoft Macintosh PowerPoint</Application>
  <PresentationFormat>Layar Lebar</PresentationFormat>
  <Paragraphs>459</Paragraphs>
  <Slides>32</Slides>
  <Notes>1</Notes>
  <HiddenSlides>0</HiddenSlides>
  <MMClips>0</MMClips>
  <ScaleCrop>false</ScaleCrop>
  <HeadingPairs>
    <vt:vector size="6" baseType="variant">
      <vt:variant>
        <vt:lpstr>Font Dipakai</vt:lpstr>
      </vt:variant>
      <vt:variant>
        <vt:i4>6</vt:i4>
      </vt:variant>
      <vt:variant>
        <vt:lpstr>Tema</vt:lpstr>
      </vt:variant>
      <vt:variant>
        <vt:i4>1</vt:i4>
      </vt:variant>
      <vt:variant>
        <vt:lpstr>Judul Slide</vt:lpstr>
      </vt:variant>
      <vt:variant>
        <vt:i4>32</vt:i4>
      </vt:variant>
    </vt:vector>
  </HeadingPairs>
  <TitlesOfParts>
    <vt:vector size="39" baseType="lpstr">
      <vt:lpstr>Arial</vt:lpstr>
      <vt:lpstr>Bookman Old Style</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Pemanggilan pemeriksaan</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Upaya Paksa</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449</cp:revision>
  <cp:lastPrinted>2017-08-29T02:54:51Z</cp:lastPrinted>
  <dcterms:created xsi:type="dcterms:W3CDTF">2010-04-18T12:06:30Z</dcterms:created>
  <dcterms:modified xsi:type="dcterms:W3CDTF">2025-10-21T11:22:25Z</dcterms:modified>
</cp:coreProperties>
</file>