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51" r:id="rId3"/>
    <p:sldId id="352" r:id="rId4"/>
    <p:sldId id="339" r:id="rId5"/>
    <p:sldId id="343" r:id="rId6"/>
    <p:sldId id="353" r:id="rId7"/>
    <p:sldId id="344" r:id="rId8"/>
    <p:sldId id="354" r:id="rId9"/>
    <p:sldId id="355" r:id="rId10"/>
    <p:sldId id="356" r:id="rId11"/>
    <p:sldId id="357" r:id="rId12"/>
    <p:sldId id="358" r:id="rId13"/>
    <p:sldId id="333" r:id="rId14"/>
    <p:sldId id="359" r:id="rId15"/>
    <p:sldId id="347" r:id="rId16"/>
    <p:sldId id="360" r:id="rId17"/>
    <p:sldId id="300" r:id="rId18"/>
    <p:sldId id="323" r:id="rId19"/>
    <p:sldId id="322" r:id="rId20"/>
    <p:sldId id="303" r:id="rId21"/>
    <p:sldId id="320" r:id="rId22"/>
    <p:sldId id="321" r:id="rId23"/>
    <p:sldId id="304" r:id="rId24"/>
    <p:sldId id="362" r:id="rId25"/>
    <p:sldId id="306" r:id="rId26"/>
    <p:sldId id="334" r:id="rId27"/>
    <p:sldId id="307" r:id="rId28"/>
    <p:sldId id="309" r:id="rId29"/>
    <p:sldId id="310" r:id="rId30"/>
    <p:sldId id="312" r:id="rId31"/>
    <p:sldId id="330" r:id="rId32"/>
    <p:sldId id="316" r:id="rId33"/>
  </p:sldIdLst>
  <p:sldSz cx="12192000" cy="6858000"/>
  <p:notesSz cx="7045325" cy="9345613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3" autoAdjust="0"/>
    <p:restoredTop sz="94309" autoAdjust="0"/>
  </p:normalViewPr>
  <p:slideViewPr>
    <p:cSldViewPr>
      <p:cViewPr varScale="1">
        <p:scale>
          <a:sx n="121" d="100"/>
          <a:sy n="121" d="100"/>
        </p:scale>
        <p:origin x="368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9B2416-25C5-458D-AB31-B94FBB79E44B}" type="doc">
      <dgm:prSet loTypeId="urn:microsoft.com/office/officeart/2005/8/layout/hierarchy2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F23A27FB-D3F9-47E0-8F78-02A76C121DFC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Ruang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Lingkup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HAN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menurut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Van Vollenhoven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E4B86CB-4841-42F8-9451-F2950E39FFE7}" type="parTrans" cxnId="{3A990A3C-5249-4407-B968-31B913358DD4}">
      <dgm:prSet/>
      <dgm:spPr/>
      <dgm:t>
        <a:bodyPr/>
        <a:lstStyle/>
        <a:p>
          <a:endParaRPr lang="en-ID"/>
        </a:p>
      </dgm:t>
    </dgm:pt>
    <dgm:pt modelId="{79890E06-0657-485E-BE80-4820D6CED3C3}" type="sibTrans" cxnId="{3A990A3C-5249-4407-B968-31B913358DD4}">
      <dgm:prSet/>
      <dgm:spPr/>
      <dgm:t>
        <a:bodyPr/>
        <a:lstStyle/>
        <a:p>
          <a:endParaRPr lang="en-ID"/>
        </a:p>
      </dgm:t>
    </dgm:pt>
    <dgm:pt modelId="{DE25A96C-6518-4B99-A1C1-A7F7EE1682F0}">
      <dgm:prSet phldrT="[Text]"/>
      <dgm:spPr/>
      <dgm:t>
        <a:bodyPr/>
        <a:lstStyle/>
        <a:p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The law of the legislative process 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(Hukum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perundang-undangan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i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001C48F-A770-43FC-A8E6-EF3C3FDA8F69}" type="parTrans" cxnId="{FC6163B0-E46F-4218-9D8D-9B654A32E80E}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B379B36-D8D8-45C1-9301-E4B452C025F6}" type="sibTrans" cxnId="{FC6163B0-E46F-4218-9D8D-9B654A32E80E}">
      <dgm:prSet/>
      <dgm:spPr/>
      <dgm:t>
        <a:bodyPr/>
        <a:lstStyle/>
        <a:p>
          <a:endParaRPr lang="en-ID"/>
        </a:p>
      </dgm:t>
    </dgm:pt>
    <dgm:pt modelId="{6B51BB2C-99BA-4918-8014-19CDCBA1D901}">
      <dgm:prSet phldrT="[Text]"/>
      <dgm:spPr/>
      <dgm:t>
        <a:bodyPr/>
        <a:lstStyle/>
        <a:p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The law of government 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(Hukum Tata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Pemerintahan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i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5FAFAB9-216B-4752-9327-D7D5D77EFDCF}" type="parTrans" cxnId="{FDA446E4-667C-456F-B7E0-A72C13FC5840}">
      <dgm:prSet/>
      <dgm:spPr/>
      <dgm:t>
        <a:bodyPr/>
        <a:lstStyle/>
        <a:p>
          <a:endParaRPr lang="en-ID"/>
        </a:p>
      </dgm:t>
    </dgm:pt>
    <dgm:pt modelId="{0D6ADD21-D56D-4A02-BD0B-58C411B49EFA}" type="sibTrans" cxnId="{FDA446E4-667C-456F-B7E0-A72C13FC5840}">
      <dgm:prSet/>
      <dgm:spPr/>
      <dgm:t>
        <a:bodyPr/>
        <a:lstStyle/>
        <a:p>
          <a:endParaRPr lang="en-ID"/>
        </a:p>
      </dgm:t>
    </dgm:pt>
    <dgm:pt modelId="{298AC7D0-291F-4000-BB7C-7A9C6BE68B3F}">
      <dgm:prSet phldrT="[Text]"/>
      <dgm:spPr/>
      <dgm:t>
        <a:bodyPr/>
        <a:lstStyle/>
        <a:p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The law of the administration of justice 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(Hukum Acara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Peradilan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i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83A456C-1E99-4C86-AAED-ABE22249EA44}" type="parTrans" cxnId="{6C2F3784-E26C-4586-A7DA-C837C81FB0FE}">
      <dgm:prSet/>
      <dgm:spPr/>
      <dgm:t>
        <a:bodyPr/>
        <a:lstStyle/>
        <a:p>
          <a:endParaRPr lang="en-ID"/>
        </a:p>
      </dgm:t>
    </dgm:pt>
    <dgm:pt modelId="{FC174F26-A06F-4440-A40B-0BB8892524AD}" type="sibTrans" cxnId="{6C2F3784-E26C-4586-A7DA-C837C81FB0FE}">
      <dgm:prSet/>
      <dgm:spPr/>
      <dgm:t>
        <a:bodyPr/>
        <a:lstStyle/>
        <a:p>
          <a:endParaRPr lang="en-ID"/>
        </a:p>
      </dgm:t>
    </dgm:pt>
    <dgm:pt modelId="{5FD16722-F268-4297-AE0D-F0F6A8EC0743}">
      <dgm:prSet phldrT="[Text]"/>
      <dgm:spPr/>
      <dgm:t>
        <a:bodyPr/>
        <a:lstStyle/>
        <a:p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The law of the administration of security 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(Hukum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Kepolisian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i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C48817D-A68A-4C18-9457-6D1DE97A2D4C}" type="parTrans" cxnId="{796B1F31-7241-4148-8AC4-D88A0729491A}">
      <dgm:prSet/>
      <dgm:spPr/>
      <dgm:t>
        <a:bodyPr/>
        <a:lstStyle/>
        <a:p>
          <a:endParaRPr lang="en-ID"/>
        </a:p>
      </dgm:t>
    </dgm:pt>
    <dgm:pt modelId="{964A42E2-197C-4CE1-9B4B-90D8BAA22712}" type="sibTrans" cxnId="{796B1F31-7241-4148-8AC4-D88A0729491A}">
      <dgm:prSet/>
      <dgm:spPr/>
      <dgm:t>
        <a:bodyPr/>
        <a:lstStyle/>
        <a:p>
          <a:endParaRPr lang="en-ID"/>
        </a:p>
      </dgm:t>
    </dgm:pt>
    <dgm:pt modelId="{C25C98F5-B644-4AF8-A9D0-6EFB4960915B}" type="pres">
      <dgm:prSet presAssocID="{3C9B2416-25C5-458D-AB31-B94FBB79E44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2818BCB-043A-4FC2-90AE-B703CC84E541}" type="pres">
      <dgm:prSet presAssocID="{F23A27FB-D3F9-47E0-8F78-02A76C121DFC}" presName="root1" presStyleCnt="0"/>
      <dgm:spPr/>
    </dgm:pt>
    <dgm:pt modelId="{A0DC5ADD-0397-4A71-8152-D3A2D5A7DA4C}" type="pres">
      <dgm:prSet presAssocID="{F23A27FB-D3F9-47E0-8F78-02A76C121DFC}" presName="LevelOneTextNode" presStyleLbl="node0" presStyleIdx="0" presStyleCnt="1" custScaleX="133302">
        <dgm:presLayoutVars>
          <dgm:chPref val="3"/>
        </dgm:presLayoutVars>
      </dgm:prSet>
      <dgm:spPr/>
    </dgm:pt>
    <dgm:pt modelId="{A84F3035-BD49-4A32-A9FC-0C7F51EF0B93}" type="pres">
      <dgm:prSet presAssocID="{F23A27FB-D3F9-47E0-8F78-02A76C121DFC}" presName="level2hierChild" presStyleCnt="0"/>
      <dgm:spPr/>
    </dgm:pt>
    <dgm:pt modelId="{755434BC-5BC9-4423-A2A5-D3CFE219544C}" type="pres">
      <dgm:prSet presAssocID="{8001C48F-A770-43FC-A8E6-EF3C3FDA8F69}" presName="conn2-1" presStyleLbl="parChTrans1D2" presStyleIdx="0" presStyleCnt="4"/>
      <dgm:spPr/>
    </dgm:pt>
    <dgm:pt modelId="{007004D9-BD76-41FB-9BD6-C046998D8F1A}" type="pres">
      <dgm:prSet presAssocID="{8001C48F-A770-43FC-A8E6-EF3C3FDA8F69}" presName="connTx" presStyleLbl="parChTrans1D2" presStyleIdx="0" presStyleCnt="4"/>
      <dgm:spPr/>
    </dgm:pt>
    <dgm:pt modelId="{3CC11E85-459D-4154-9713-775791EE9200}" type="pres">
      <dgm:prSet presAssocID="{DE25A96C-6518-4B99-A1C1-A7F7EE1682F0}" presName="root2" presStyleCnt="0"/>
      <dgm:spPr/>
    </dgm:pt>
    <dgm:pt modelId="{1FA063DA-ABCF-4B79-9DEC-1874A11436A7}" type="pres">
      <dgm:prSet presAssocID="{DE25A96C-6518-4B99-A1C1-A7F7EE1682F0}" presName="LevelTwoTextNode" presStyleLbl="node2" presStyleIdx="0" presStyleCnt="4" custScaleX="182045">
        <dgm:presLayoutVars>
          <dgm:chPref val="3"/>
        </dgm:presLayoutVars>
      </dgm:prSet>
      <dgm:spPr/>
    </dgm:pt>
    <dgm:pt modelId="{BA15CF2D-1D4E-43A0-865D-FD8C354B7A9B}" type="pres">
      <dgm:prSet presAssocID="{DE25A96C-6518-4B99-A1C1-A7F7EE1682F0}" presName="level3hierChild" presStyleCnt="0"/>
      <dgm:spPr/>
    </dgm:pt>
    <dgm:pt modelId="{BCBBF9C8-7D14-4094-B517-ECB89D0C54F7}" type="pres">
      <dgm:prSet presAssocID="{B5FAFAB9-216B-4752-9327-D7D5D77EFDCF}" presName="conn2-1" presStyleLbl="parChTrans1D2" presStyleIdx="1" presStyleCnt="4"/>
      <dgm:spPr/>
    </dgm:pt>
    <dgm:pt modelId="{35C4ADEA-34AD-4D23-867C-1E166EB3BEC5}" type="pres">
      <dgm:prSet presAssocID="{B5FAFAB9-216B-4752-9327-D7D5D77EFDCF}" presName="connTx" presStyleLbl="parChTrans1D2" presStyleIdx="1" presStyleCnt="4"/>
      <dgm:spPr/>
    </dgm:pt>
    <dgm:pt modelId="{459CCA00-62BA-4D5C-BA24-5AA862C2C142}" type="pres">
      <dgm:prSet presAssocID="{6B51BB2C-99BA-4918-8014-19CDCBA1D901}" presName="root2" presStyleCnt="0"/>
      <dgm:spPr/>
    </dgm:pt>
    <dgm:pt modelId="{A0F62BBA-2A20-48F7-A370-2DCEA239E748}" type="pres">
      <dgm:prSet presAssocID="{6B51BB2C-99BA-4918-8014-19CDCBA1D901}" presName="LevelTwoTextNode" presStyleLbl="node2" presStyleIdx="1" presStyleCnt="4" custScaleX="182045">
        <dgm:presLayoutVars>
          <dgm:chPref val="3"/>
        </dgm:presLayoutVars>
      </dgm:prSet>
      <dgm:spPr/>
    </dgm:pt>
    <dgm:pt modelId="{95AD1E09-EDB4-4928-9D9E-FE19D6720653}" type="pres">
      <dgm:prSet presAssocID="{6B51BB2C-99BA-4918-8014-19CDCBA1D901}" presName="level3hierChild" presStyleCnt="0"/>
      <dgm:spPr/>
    </dgm:pt>
    <dgm:pt modelId="{C7653033-6087-4713-8FBF-D08C88F63090}" type="pres">
      <dgm:prSet presAssocID="{083A456C-1E99-4C86-AAED-ABE22249EA44}" presName="conn2-1" presStyleLbl="parChTrans1D2" presStyleIdx="2" presStyleCnt="4"/>
      <dgm:spPr/>
    </dgm:pt>
    <dgm:pt modelId="{6F310DD9-4FB1-4558-A833-A559173932D3}" type="pres">
      <dgm:prSet presAssocID="{083A456C-1E99-4C86-AAED-ABE22249EA44}" presName="connTx" presStyleLbl="parChTrans1D2" presStyleIdx="2" presStyleCnt="4"/>
      <dgm:spPr/>
    </dgm:pt>
    <dgm:pt modelId="{C20C943F-B502-4B79-9CBA-726ECB81E523}" type="pres">
      <dgm:prSet presAssocID="{298AC7D0-291F-4000-BB7C-7A9C6BE68B3F}" presName="root2" presStyleCnt="0"/>
      <dgm:spPr/>
    </dgm:pt>
    <dgm:pt modelId="{D5EBBCC3-E949-4D91-A458-20B34AB57F46}" type="pres">
      <dgm:prSet presAssocID="{298AC7D0-291F-4000-BB7C-7A9C6BE68B3F}" presName="LevelTwoTextNode" presStyleLbl="node2" presStyleIdx="2" presStyleCnt="4" custScaleX="182045">
        <dgm:presLayoutVars>
          <dgm:chPref val="3"/>
        </dgm:presLayoutVars>
      </dgm:prSet>
      <dgm:spPr/>
    </dgm:pt>
    <dgm:pt modelId="{9AE8A917-88D6-4B02-B1CE-F1FBBCBDBF26}" type="pres">
      <dgm:prSet presAssocID="{298AC7D0-291F-4000-BB7C-7A9C6BE68B3F}" presName="level3hierChild" presStyleCnt="0"/>
      <dgm:spPr/>
    </dgm:pt>
    <dgm:pt modelId="{62A7C984-1331-411B-86C2-99047AC7A39A}" type="pres">
      <dgm:prSet presAssocID="{DC48817D-A68A-4C18-9457-6D1DE97A2D4C}" presName="conn2-1" presStyleLbl="parChTrans1D2" presStyleIdx="3" presStyleCnt="4"/>
      <dgm:spPr/>
    </dgm:pt>
    <dgm:pt modelId="{39DEB731-F8B0-4AD0-BC7D-73B6738ABD5D}" type="pres">
      <dgm:prSet presAssocID="{DC48817D-A68A-4C18-9457-6D1DE97A2D4C}" presName="connTx" presStyleLbl="parChTrans1D2" presStyleIdx="3" presStyleCnt="4"/>
      <dgm:spPr/>
    </dgm:pt>
    <dgm:pt modelId="{6975C86D-9A97-4C78-B957-4ED9C37EDB92}" type="pres">
      <dgm:prSet presAssocID="{5FD16722-F268-4297-AE0D-F0F6A8EC0743}" presName="root2" presStyleCnt="0"/>
      <dgm:spPr/>
    </dgm:pt>
    <dgm:pt modelId="{19E25335-40A6-4B64-B13A-2855ADE92291}" type="pres">
      <dgm:prSet presAssocID="{5FD16722-F268-4297-AE0D-F0F6A8EC0743}" presName="LevelTwoTextNode" presStyleLbl="node2" presStyleIdx="3" presStyleCnt="4" custScaleX="182045">
        <dgm:presLayoutVars>
          <dgm:chPref val="3"/>
        </dgm:presLayoutVars>
      </dgm:prSet>
      <dgm:spPr/>
    </dgm:pt>
    <dgm:pt modelId="{7A81C18D-2DD3-426A-B129-110699F65B36}" type="pres">
      <dgm:prSet presAssocID="{5FD16722-F268-4297-AE0D-F0F6A8EC0743}" presName="level3hierChild" presStyleCnt="0"/>
      <dgm:spPr/>
    </dgm:pt>
  </dgm:ptLst>
  <dgm:cxnLst>
    <dgm:cxn modelId="{C14CC021-814B-49BE-93A4-F11864E037BF}" type="presOf" srcId="{F23A27FB-D3F9-47E0-8F78-02A76C121DFC}" destId="{A0DC5ADD-0397-4A71-8152-D3A2D5A7DA4C}" srcOrd="0" destOrd="0" presId="urn:microsoft.com/office/officeart/2005/8/layout/hierarchy2"/>
    <dgm:cxn modelId="{08BFFF27-C66F-462C-B524-D06E2AA936B2}" type="presOf" srcId="{083A456C-1E99-4C86-AAED-ABE22249EA44}" destId="{C7653033-6087-4713-8FBF-D08C88F63090}" srcOrd="0" destOrd="0" presId="urn:microsoft.com/office/officeart/2005/8/layout/hierarchy2"/>
    <dgm:cxn modelId="{A8B69B2B-8B7E-4B24-A203-58FDA258F3A5}" type="presOf" srcId="{8001C48F-A770-43FC-A8E6-EF3C3FDA8F69}" destId="{007004D9-BD76-41FB-9BD6-C046998D8F1A}" srcOrd="1" destOrd="0" presId="urn:microsoft.com/office/officeart/2005/8/layout/hierarchy2"/>
    <dgm:cxn modelId="{796B1F31-7241-4148-8AC4-D88A0729491A}" srcId="{F23A27FB-D3F9-47E0-8F78-02A76C121DFC}" destId="{5FD16722-F268-4297-AE0D-F0F6A8EC0743}" srcOrd="3" destOrd="0" parTransId="{DC48817D-A68A-4C18-9457-6D1DE97A2D4C}" sibTransId="{964A42E2-197C-4CE1-9B4B-90D8BAA22712}"/>
    <dgm:cxn modelId="{3A990A3C-5249-4407-B968-31B913358DD4}" srcId="{3C9B2416-25C5-458D-AB31-B94FBB79E44B}" destId="{F23A27FB-D3F9-47E0-8F78-02A76C121DFC}" srcOrd="0" destOrd="0" parTransId="{8E4B86CB-4841-42F8-9451-F2950E39FFE7}" sibTransId="{79890E06-0657-485E-BE80-4820D6CED3C3}"/>
    <dgm:cxn modelId="{77B40B4C-567E-4C65-BC26-7F8A41AD870A}" type="presOf" srcId="{298AC7D0-291F-4000-BB7C-7A9C6BE68B3F}" destId="{D5EBBCC3-E949-4D91-A458-20B34AB57F46}" srcOrd="0" destOrd="0" presId="urn:microsoft.com/office/officeart/2005/8/layout/hierarchy2"/>
    <dgm:cxn modelId="{C0F6344E-0AFE-440E-825A-99ED96480A48}" type="presOf" srcId="{DC48817D-A68A-4C18-9457-6D1DE97A2D4C}" destId="{62A7C984-1331-411B-86C2-99047AC7A39A}" srcOrd="0" destOrd="0" presId="urn:microsoft.com/office/officeart/2005/8/layout/hierarchy2"/>
    <dgm:cxn modelId="{E319EC5E-D26B-4F86-B12F-7D8CE5812967}" type="presOf" srcId="{5FD16722-F268-4297-AE0D-F0F6A8EC0743}" destId="{19E25335-40A6-4B64-B13A-2855ADE92291}" srcOrd="0" destOrd="0" presId="urn:microsoft.com/office/officeart/2005/8/layout/hierarchy2"/>
    <dgm:cxn modelId="{3A19CD75-C003-4942-B731-B07857CD9FDE}" type="presOf" srcId="{DE25A96C-6518-4B99-A1C1-A7F7EE1682F0}" destId="{1FA063DA-ABCF-4B79-9DEC-1874A11436A7}" srcOrd="0" destOrd="0" presId="urn:microsoft.com/office/officeart/2005/8/layout/hierarchy2"/>
    <dgm:cxn modelId="{6C2F3784-E26C-4586-A7DA-C837C81FB0FE}" srcId="{F23A27FB-D3F9-47E0-8F78-02A76C121DFC}" destId="{298AC7D0-291F-4000-BB7C-7A9C6BE68B3F}" srcOrd="2" destOrd="0" parTransId="{083A456C-1E99-4C86-AAED-ABE22249EA44}" sibTransId="{FC174F26-A06F-4440-A40B-0BB8892524AD}"/>
    <dgm:cxn modelId="{ABA0B387-AFE7-49E5-B6CF-48EAD01CDB9A}" type="presOf" srcId="{083A456C-1E99-4C86-AAED-ABE22249EA44}" destId="{6F310DD9-4FB1-4558-A833-A559173932D3}" srcOrd="1" destOrd="0" presId="urn:microsoft.com/office/officeart/2005/8/layout/hierarchy2"/>
    <dgm:cxn modelId="{9D14368A-5B33-4FF6-96E2-4BDEE4754013}" type="presOf" srcId="{B5FAFAB9-216B-4752-9327-D7D5D77EFDCF}" destId="{35C4ADEA-34AD-4D23-867C-1E166EB3BEC5}" srcOrd="1" destOrd="0" presId="urn:microsoft.com/office/officeart/2005/8/layout/hierarchy2"/>
    <dgm:cxn modelId="{2D080595-1E0F-4DA2-AC0A-E914B06521FF}" type="presOf" srcId="{B5FAFAB9-216B-4752-9327-D7D5D77EFDCF}" destId="{BCBBF9C8-7D14-4094-B517-ECB89D0C54F7}" srcOrd="0" destOrd="0" presId="urn:microsoft.com/office/officeart/2005/8/layout/hierarchy2"/>
    <dgm:cxn modelId="{CB51D69E-4FCD-4370-9223-C21D54316D0F}" type="presOf" srcId="{8001C48F-A770-43FC-A8E6-EF3C3FDA8F69}" destId="{755434BC-5BC9-4423-A2A5-D3CFE219544C}" srcOrd="0" destOrd="0" presId="urn:microsoft.com/office/officeart/2005/8/layout/hierarchy2"/>
    <dgm:cxn modelId="{FC6163B0-E46F-4218-9D8D-9B654A32E80E}" srcId="{F23A27FB-D3F9-47E0-8F78-02A76C121DFC}" destId="{DE25A96C-6518-4B99-A1C1-A7F7EE1682F0}" srcOrd="0" destOrd="0" parTransId="{8001C48F-A770-43FC-A8E6-EF3C3FDA8F69}" sibTransId="{5B379B36-D8D8-45C1-9301-E4B452C025F6}"/>
    <dgm:cxn modelId="{EE60AEBE-A97D-4C4B-B6DC-6430ECB9078B}" type="presOf" srcId="{6B51BB2C-99BA-4918-8014-19CDCBA1D901}" destId="{A0F62BBA-2A20-48F7-A370-2DCEA239E748}" srcOrd="0" destOrd="0" presId="urn:microsoft.com/office/officeart/2005/8/layout/hierarchy2"/>
    <dgm:cxn modelId="{54A51DCA-8B4A-4EAD-A9B1-01F65035A328}" type="presOf" srcId="{3C9B2416-25C5-458D-AB31-B94FBB79E44B}" destId="{C25C98F5-B644-4AF8-A9D0-6EFB4960915B}" srcOrd="0" destOrd="0" presId="urn:microsoft.com/office/officeart/2005/8/layout/hierarchy2"/>
    <dgm:cxn modelId="{3EDD04D7-8685-4595-9CB2-CD643FD94209}" type="presOf" srcId="{DC48817D-A68A-4C18-9457-6D1DE97A2D4C}" destId="{39DEB731-F8B0-4AD0-BC7D-73B6738ABD5D}" srcOrd="1" destOrd="0" presId="urn:microsoft.com/office/officeart/2005/8/layout/hierarchy2"/>
    <dgm:cxn modelId="{FDA446E4-667C-456F-B7E0-A72C13FC5840}" srcId="{F23A27FB-D3F9-47E0-8F78-02A76C121DFC}" destId="{6B51BB2C-99BA-4918-8014-19CDCBA1D901}" srcOrd="1" destOrd="0" parTransId="{B5FAFAB9-216B-4752-9327-D7D5D77EFDCF}" sibTransId="{0D6ADD21-D56D-4A02-BD0B-58C411B49EFA}"/>
    <dgm:cxn modelId="{3402BD99-4BCA-4B1B-96B2-46E6E89896CA}" type="presParOf" srcId="{C25C98F5-B644-4AF8-A9D0-6EFB4960915B}" destId="{12818BCB-043A-4FC2-90AE-B703CC84E541}" srcOrd="0" destOrd="0" presId="urn:microsoft.com/office/officeart/2005/8/layout/hierarchy2"/>
    <dgm:cxn modelId="{78FAE372-D47D-459E-A51A-1F6839A974B6}" type="presParOf" srcId="{12818BCB-043A-4FC2-90AE-B703CC84E541}" destId="{A0DC5ADD-0397-4A71-8152-D3A2D5A7DA4C}" srcOrd="0" destOrd="0" presId="urn:microsoft.com/office/officeart/2005/8/layout/hierarchy2"/>
    <dgm:cxn modelId="{48544362-67AA-402A-A039-6971FDD128CD}" type="presParOf" srcId="{12818BCB-043A-4FC2-90AE-B703CC84E541}" destId="{A84F3035-BD49-4A32-A9FC-0C7F51EF0B93}" srcOrd="1" destOrd="0" presId="urn:microsoft.com/office/officeart/2005/8/layout/hierarchy2"/>
    <dgm:cxn modelId="{CC37933D-DFB9-4A16-97FA-6E354E563A00}" type="presParOf" srcId="{A84F3035-BD49-4A32-A9FC-0C7F51EF0B93}" destId="{755434BC-5BC9-4423-A2A5-D3CFE219544C}" srcOrd="0" destOrd="0" presId="urn:microsoft.com/office/officeart/2005/8/layout/hierarchy2"/>
    <dgm:cxn modelId="{62A35572-02B6-4B18-92E5-523B40DCC082}" type="presParOf" srcId="{755434BC-5BC9-4423-A2A5-D3CFE219544C}" destId="{007004D9-BD76-41FB-9BD6-C046998D8F1A}" srcOrd="0" destOrd="0" presId="urn:microsoft.com/office/officeart/2005/8/layout/hierarchy2"/>
    <dgm:cxn modelId="{AE71C8B7-7E3D-4243-89D1-DB7E20CDEB09}" type="presParOf" srcId="{A84F3035-BD49-4A32-A9FC-0C7F51EF0B93}" destId="{3CC11E85-459D-4154-9713-775791EE9200}" srcOrd="1" destOrd="0" presId="urn:microsoft.com/office/officeart/2005/8/layout/hierarchy2"/>
    <dgm:cxn modelId="{19BB2B6B-5BCB-4A46-8261-7FB0B980C678}" type="presParOf" srcId="{3CC11E85-459D-4154-9713-775791EE9200}" destId="{1FA063DA-ABCF-4B79-9DEC-1874A11436A7}" srcOrd="0" destOrd="0" presId="urn:microsoft.com/office/officeart/2005/8/layout/hierarchy2"/>
    <dgm:cxn modelId="{FA28ACCC-232A-41E0-BABA-B485F3736C23}" type="presParOf" srcId="{3CC11E85-459D-4154-9713-775791EE9200}" destId="{BA15CF2D-1D4E-43A0-865D-FD8C354B7A9B}" srcOrd="1" destOrd="0" presId="urn:microsoft.com/office/officeart/2005/8/layout/hierarchy2"/>
    <dgm:cxn modelId="{90BE41DF-F6CD-4E7F-B407-B9DF596BD7C9}" type="presParOf" srcId="{A84F3035-BD49-4A32-A9FC-0C7F51EF0B93}" destId="{BCBBF9C8-7D14-4094-B517-ECB89D0C54F7}" srcOrd="2" destOrd="0" presId="urn:microsoft.com/office/officeart/2005/8/layout/hierarchy2"/>
    <dgm:cxn modelId="{C525F700-9EB4-4135-9BF6-190E73CF6EA4}" type="presParOf" srcId="{BCBBF9C8-7D14-4094-B517-ECB89D0C54F7}" destId="{35C4ADEA-34AD-4D23-867C-1E166EB3BEC5}" srcOrd="0" destOrd="0" presId="urn:microsoft.com/office/officeart/2005/8/layout/hierarchy2"/>
    <dgm:cxn modelId="{C57FC2DC-0B6F-4896-9C33-437E3C9EFB39}" type="presParOf" srcId="{A84F3035-BD49-4A32-A9FC-0C7F51EF0B93}" destId="{459CCA00-62BA-4D5C-BA24-5AA862C2C142}" srcOrd="3" destOrd="0" presId="urn:microsoft.com/office/officeart/2005/8/layout/hierarchy2"/>
    <dgm:cxn modelId="{E086A6F2-06D5-4BD1-83D0-3B347DA7235D}" type="presParOf" srcId="{459CCA00-62BA-4D5C-BA24-5AA862C2C142}" destId="{A0F62BBA-2A20-48F7-A370-2DCEA239E748}" srcOrd="0" destOrd="0" presId="urn:microsoft.com/office/officeart/2005/8/layout/hierarchy2"/>
    <dgm:cxn modelId="{C459E9A3-DEBE-42F6-B7E8-A2ABD1A0B0F8}" type="presParOf" srcId="{459CCA00-62BA-4D5C-BA24-5AA862C2C142}" destId="{95AD1E09-EDB4-4928-9D9E-FE19D6720653}" srcOrd="1" destOrd="0" presId="urn:microsoft.com/office/officeart/2005/8/layout/hierarchy2"/>
    <dgm:cxn modelId="{FE350257-0817-444D-9BC7-2B7718AD562C}" type="presParOf" srcId="{A84F3035-BD49-4A32-A9FC-0C7F51EF0B93}" destId="{C7653033-6087-4713-8FBF-D08C88F63090}" srcOrd="4" destOrd="0" presId="urn:microsoft.com/office/officeart/2005/8/layout/hierarchy2"/>
    <dgm:cxn modelId="{AE93BEB2-D61A-4249-B598-6F221B431564}" type="presParOf" srcId="{C7653033-6087-4713-8FBF-D08C88F63090}" destId="{6F310DD9-4FB1-4558-A833-A559173932D3}" srcOrd="0" destOrd="0" presId="urn:microsoft.com/office/officeart/2005/8/layout/hierarchy2"/>
    <dgm:cxn modelId="{B49D7DF9-EF3E-413C-8A5F-F64488816288}" type="presParOf" srcId="{A84F3035-BD49-4A32-A9FC-0C7F51EF0B93}" destId="{C20C943F-B502-4B79-9CBA-726ECB81E523}" srcOrd="5" destOrd="0" presId="urn:microsoft.com/office/officeart/2005/8/layout/hierarchy2"/>
    <dgm:cxn modelId="{A5951195-3943-4DF5-B71A-7172A9081E46}" type="presParOf" srcId="{C20C943F-B502-4B79-9CBA-726ECB81E523}" destId="{D5EBBCC3-E949-4D91-A458-20B34AB57F46}" srcOrd="0" destOrd="0" presId="urn:microsoft.com/office/officeart/2005/8/layout/hierarchy2"/>
    <dgm:cxn modelId="{90B7C969-72A4-40B7-A517-F14C4A27E5F8}" type="presParOf" srcId="{C20C943F-B502-4B79-9CBA-726ECB81E523}" destId="{9AE8A917-88D6-4B02-B1CE-F1FBBCBDBF26}" srcOrd="1" destOrd="0" presId="urn:microsoft.com/office/officeart/2005/8/layout/hierarchy2"/>
    <dgm:cxn modelId="{55B93019-3011-43C2-BAC7-4C98A2F9E4AD}" type="presParOf" srcId="{A84F3035-BD49-4A32-A9FC-0C7F51EF0B93}" destId="{62A7C984-1331-411B-86C2-99047AC7A39A}" srcOrd="6" destOrd="0" presId="urn:microsoft.com/office/officeart/2005/8/layout/hierarchy2"/>
    <dgm:cxn modelId="{90B66819-81B6-44A7-A355-4543ABA98695}" type="presParOf" srcId="{62A7C984-1331-411B-86C2-99047AC7A39A}" destId="{39DEB731-F8B0-4AD0-BC7D-73B6738ABD5D}" srcOrd="0" destOrd="0" presId="urn:microsoft.com/office/officeart/2005/8/layout/hierarchy2"/>
    <dgm:cxn modelId="{EFB83EB1-CCF7-41DF-B98B-51C90DCEC896}" type="presParOf" srcId="{A84F3035-BD49-4A32-A9FC-0C7F51EF0B93}" destId="{6975C86D-9A97-4C78-B957-4ED9C37EDB92}" srcOrd="7" destOrd="0" presId="urn:microsoft.com/office/officeart/2005/8/layout/hierarchy2"/>
    <dgm:cxn modelId="{04C2AD70-1E4C-4CE7-984B-09E011D6726F}" type="presParOf" srcId="{6975C86D-9A97-4C78-B957-4ED9C37EDB92}" destId="{19E25335-40A6-4B64-B13A-2855ADE92291}" srcOrd="0" destOrd="0" presId="urn:microsoft.com/office/officeart/2005/8/layout/hierarchy2"/>
    <dgm:cxn modelId="{9CD0CCA9-8E7C-43B9-A79A-11BDB6B236C1}" type="presParOf" srcId="{6975C86D-9A97-4C78-B957-4ED9C37EDB92}" destId="{7A81C18D-2DD3-426A-B129-110699F65B3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BB7C1A-31F8-4A92-B252-024B51F7F512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3EB75800-623F-4210-ADC1-5AD4DBCA310B}">
      <dgm:prSet phldrT="[Text]"/>
      <dgm:spPr/>
      <dgm:t>
        <a:bodyPr/>
        <a:lstStyle/>
        <a:p>
          <a:r>
            <a:rPr lang="en-US"/>
            <a:t>Administrasi yg berobjek kenegaraan </a:t>
          </a:r>
          <a:r>
            <a:rPr lang="en-US" i="1"/>
            <a:t>(public administration)</a:t>
          </a:r>
          <a:endParaRPr lang="en-ID" i="1" dirty="0"/>
        </a:p>
      </dgm:t>
    </dgm:pt>
    <dgm:pt modelId="{24A875FB-3E6B-4D38-B594-15F3C35364BD}" type="parTrans" cxnId="{7DCF6BF2-EF83-4A23-B8A5-4040DD4948F1}">
      <dgm:prSet/>
      <dgm:spPr/>
      <dgm:t>
        <a:bodyPr/>
        <a:lstStyle/>
        <a:p>
          <a:endParaRPr lang="en-ID"/>
        </a:p>
      </dgm:t>
    </dgm:pt>
    <dgm:pt modelId="{C8D36193-99E2-4EB3-B4A1-8A8816D0CA97}" type="sibTrans" cxnId="{7DCF6BF2-EF83-4A23-B8A5-4040DD4948F1}">
      <dgm:prSet/>
      <dgm:spPr/>
      <dgm:t>
        <a:bodyPr/>
        <a:lstStyle/>
        <a:p>
          <a:endParaRPr lang="en-ID"/>
        </a:p>
      </dgm:t>
    </dgm:pt>
    <dgm:pt modelId="{F2455D5B-BEE6-44D2-B0BC-70706BE8BB99}">
      <dgm:prSet phldrT="[Text]"/>
      <dgm:spPr/>
      <dgm:t>
        <a:bodyPr/>
        <a:lstStyle/>
        <a:p>
          <a:r>
            <a:rPr lang="en-US"/>
            <a:t>Administrasi yg berobjek privat/bisnis </a:t>
          </a:r>
          <a:r>
            <a:rPr lang="en-US" i="1"/>
            <a:t>(business administration)</a:t>
          </a:r>
          <a:endParaRPr lang="en-ID" i="1" dirty="0"/>
        </a:p>
      </dgm:t>
    </dgm:pt>
    <dgm:pt modelId="{704611BE-F424-47E1-8453-CA3B604FE6AE}" type="parTrans" cxnId="{F85109C7-21B0-430D-B297-CB5ECF4ED9BE}">
      <dgm:prSet/>
      <dgm:spPr/>
      <dgm:t>
        <a:bodyPr/>
        <a:lstStyle/>
        <a:p>
          <a:endParaRPr lang="en-ID"/>
        </a:p>
      </dgm:t>
    </dgm:pt>
    <dgm:pt modelId="{D6004A19-9B69-4932-9B3F-B63DDEF83521}" type="sibTrans" cxnId="{F85109C7-21B0-430D-B297-CB5ECF4ED9BE}">
      <dgm:prSet/>
      <dgm:spPr/>
      <dgm:t>
        <a:bodyPr/>
        <a:lstStyle/>
        <a:p>
          <a:endParaRPr lang="en-ID"/>
        </a:p>
      </dgm:t>
    </dgm:pt>
    <dgm:pt modelId="{F715ECED-992E-4D70-83AF-9DA6FE9E6560}">
      <dgm:prSet phldrT="[Text]"/>
      <dgm:spPr/>
      <dgm:t>
        <a:bodyPr/>
        <a:lstStyle/>
        <a:p>
          <a:r>
            <a:rPr lang="en-US"/>
            <a:t>Administrasi yg berobjek internasional</a:t>
          </a:r>
          <a:endParaRPr lang="en-ID" dirty="0"/>
        </a:p>
      </dgm:t>
    </dgm:pt>
    <dgm:pt modelId="{13552869-285E-498A-BD28-F156494E15A5}" type="parTrans" cxnId="{9A10DD6D-8A4C-4BCE-A15E-5F51981C2468}">
      <dgm:prSet/>
      <dgm:spPr/>
      <dgm:t>
        <a:bodyPr/>
        <a:lstStyle/>
        <a:p>
          <a:endParaRPr lang="en-ID"/>
        </a:p>
      </dgm:t>
    </dgm:pt>
    <dgm:pt modelId="{9427175A-1D05-49FF-8DAE-6176E5EFEE22}" type="sibTrans" cxnId="{9A10DD6D-8A4C-4BCE-A15E-5F51981C2468}">
      <dgm:prSet/>
      <dgm:spPr/>
      <dgm:t>
        <a:bodyPr/>
        <a:lstStyle/>
        <a:p>
          <a:endParaRPr lang="en-ID"/>
        </a:p>
      </dgm:t>
    </dgm:pt>
    <dgm:pt modelId="{8BC29608-B9C4-4DB5-8835-5E0256A0C844}" type="pres">
      <dgm:prSet presAssocID="{CCBB7C1A-31F8-4A92-B252-024B51F7F512}" presName="diagram" presStyleCnt="0">
        <dgm:presLayoutVars>
          <dgm:dir/>
          <dgm:resizeHandles val="exact"/>
        </dgm:presLayoutVars>
      </dgm:prSet>
      <dgm:spPr/>
    </dgm:pt>
    <dgm:pt modelId="{C626B4DD-7C33-422F-98F3-0D8534D0BA00}" type="pres">
      <dgm:prSet presAssocID="{3EB75800-623F-4210-ADC1-5AD4DBCA310B}" presName="node" presStyleLbl="node1" presStyleIdx="0" presStyleCnt="3" custScaleX="164580">
        <dgm:presLayoutVars>
          <dgm:bulletEnabled val="1"/>
        </dgm:presLayoutVars>
      </dgm:prSet>
      <dgm:spPr/>
    </dgm:pt>
    <dgm:pt modelId="{36121D10-FFF8-4A06-A14F-20DD278CC8D1}" type="pres">
      <dgm:prSet presAssocID="{C8D36193-99E2-4EB3-B4A1-8A8816D0CA97}" presName="sibTrans" presStyleCnt="0"/>
      <dgm:spPr/>
    </dgm:pt>
    <dgm:pt modelId="{ECF64FAB-F35D-4D98-87FC-E27AF0AC88A0}" type="pres">
      <dgm:prSet presAssocID="{F2455D5B-BEE6-44D2-B0BC-70706BE8BB99}" presName="node" presStyleLbl="node1" presStyleIdx="1" presStyleCnt="3" custScaleX="156288">
        <dgm:presLayoutVars>
          <dgm:bulletEnabled val="1"/>
        </dgm:presLayoutVars>
      </dgm:prSet>
      <dgm:spPr/>
    </dgm:pt>
    <dgm:pt modelId="{996DF362-2AFB-48C5-A3A1-92F4BDC934E6}" type="pres">
      <dgm:prSet presAssocID="{D6004A19-9B69-4932-9B3F-B63DDEF83521}" presName="sibTrans" presStyleCnt="0"/>
      <dgm:spPr/>
    </dgm:pt>
    <dgm:pt modelId="{FD94D3A3-7E12-4BB1-928C-1CADD5895621}" type="pres">
      <dgm:prSet presAssocID="{F715ECED-992E-4D70-83AF-9DA6FE9E6560}" presName="node" presStyleLbl="node1" presStyleIdx="2" presStyleCnt="3" custScaleX="149953">
        <dgm:presLayoutVars>
          <dgm:bulletEnabled val="1"/>
        </dgm:presLayoutVars>
      </dgm:prSet>
      <dgm:spPr/>
    </dgm:pt>
  </dgm:ptLst>
  <dgm:cxnLst>
    <dgm:cxn modelId="{42B0483B-3DA9-4678-8AB8-C81C6DA9A026}" type="presOf" srcId="{CCBB7C1A-31F8-4A92-B252-024B51F7F512}" destId="{8BC29608-B9C4-4DB5-8835-5E0256A0C844}" srcOrd="0" destOrd="0" presId="urn:microsoft.com/office/officeart/2005/8/layout/default"/>
    <dgm:cxn modelId="{4F5BCE5C-4AEC-4451-B80D-01E92A500C54}" type="presOf" srcId="{F2455D5B-BEE6-44D2-B0BC-70706BE8BB99}" destId="{ECF64FAB-F35D-4D98-87FC-E27AF0AC88A0}" srcOrd="0" destOrd="0" presId="urn:microsoft.com/office/officeart/2005/8/layout/default"/>
    <dgm:cxn modelId="{9A10DD6D-8A4C-4BCE-A15E-5F51981C2468}" srcId="{CCBB7C1A-31F8-4A92-B252-024B51F7F512}" destId="{F715ECED-992E-4D70-83AF-9DA6FE9E6560}" srcOrd="2" destOrd="0" parTransId="{13552869-285E-498A-BD28-F156494E15A5}" sibTransId="{9427175A-1D05-49FF-8DAE-6176E5EFEE22}"/>
    <dgm:cxn modelId="{94FDD889-14EE-4E28-955A-ACF641B1A395}" type="presOf" srcId="{3EB75800-623F-4210-ADC1-5AD4DBCA310B}" destId="{C626B4DD-7C33-422F-98F3-0D8534D0BA00}" srcOrd="0" destOrd="0" presId="urn:microsoft.com/office/officeart/2005/8/layout/default"/>
    <dgm:cxn modelId="{26A353BF-6089-4DBC-B8F3-F16E7FAB24F5}" type="presOf" srcId="{F715ECED-992E-4D70-83AF-9DA6FE9E6560}" destId="{FD94D3A3-7E12-4BB1-928C-1CADD5895621}" srcOrd="0" destOrd="0" presId="urn:microsoft.com/office/officeart/2005/8/layout/default"/>
    <dgm:cxn modelId="{F85109C7-21B0-430D-B297-CB5ECF4ED9BE}" srcId="{CCBB7C1A-31F8-4A92-B252-024B51F7F512}" destId="{F2455D5B-BEE6-44D2-B0BC-70706BE8BB99}" srcOrd="1" destOrd="0" parTransId="{704611BE-F424-47E1-8453-CA3B604FE6AE}" sibTransId="{D6004A19-9B69-4932-9B3F-B63DDEF83521}"/>
    <dgm:cxn modelId="{7DCF6BF2-EF83-4A23-B8A5-4040DD4948F1}" srcId="{CCBB7C1A-31F8-4A92-B252-024B51F7F512}" destId="{3EB75800-623F-4210-ADC1-5AD4DBCA310B}" srcOrd="0" destOrd="0" parTransId="{24A875FB-3E6B-4D38-B594-15F3C35364BD}" sibTransId="{C8D36193-99E2-4EB3-B4A1-8A8816D0CA97}"/>
    <dgm:cxn modelId="{7CBF86EB-D98B-4125-BB46-D6179D700AC8}" type="presParOf" srcId="{8BC29608-B9C4-4DB5-8835-5E0256A0C844}" destId="{C626B4DD-7C33-422F-98F3-0D8534D0BA00}" srcOrd="0" destOrd="0" presId="urn:microsoft.com/office/officeart/2005/8/layout/default"/>
    <dgm:cxn modelId="{B01AE5F9-20D0-40EB-848B-D8DAE818CE0F}" type="presParOf" srcId="{8BC29608-B9C4-4DB5-8835-5E0256A0C844}" destId="{36121D10-FFF8-4A06-A14F-20DD278CC8D1}" srcOrd="1" destOrd="0" presId="urn:microsoft.com/office/officeart/2005/8/layout/default"/>
    <dgm:cxn modelId="{E54618F1-6A03-4CA8-BC2D-238B20CB948F}" type="presParOf" srcId="{8BC29608-B9C4-4DB5-8835-5E0256A0C844}" destId="{ECF64FAB-F35D-4D98-87FC-E27AF0AC88A0}" srcOrd="2" destOrd="0" presId="urn:microsoft.com/office/officeart/2005/8/layout/default"/>
    <dgm:cxn modelId="{2253F888-6A20-43D0-BD03-DCCB4C39B6FB}" type="presParOf" srcId="{8BC29608-B9C4-4DB5-8835-5E0256A0C844}" destId="{996DF362-2AFB-48C5-A3A1-92F4BDC934E6}" srcOrd="3" destOrd="0" presId="urn:microsoft.com/office/officeart/2005/8/layout/default"/>
    <dgm:cxn modelId="{3022CEB6-6DA3-4891-9CEA-F5D1571CE9BC}" type="presParOf" srcId="{8BC29608-B9C4-4DB5-8835-5E0256A0C844}" destId="{FD94D3A3-7E12-4BB1-928C-1CADD589562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9B2416-25C5-458D-AB31-B94FBB79E44B}" type="doc">
      <dgm:prSet loTypeId="urn:microsoft.com/office/officeart/2005/8/layout/hierarchy2" loCatId="hierarchy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F23A27FB-D3F9-47E0-8F78-02A76C121DFC}">
      <dgm:prSet phldrT="[Text]"/>
      <dgm:spPr/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Alasan-alasan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digunakan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dalam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gugatan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E4B86CB-4841-42F8-9451-F2950E39FFE7}" type="parTrans" cxnId="{3A990A3C-5249-4407-B968-31B913358DD4}">
      <dgm:prSet/>
      <dgm:spPr/>
      <dgm:t>
        <a:bodyPr/>
        <a:lstStyle/>
        <a:p>
          <a:endParaRPr lang="en-ID"/>
        </a:p>
      </dgm:t>
    </dgm:pt>
    <dgm:pt modelId="{79890E06-0657-485E-BE80-4820D6CED3C3}" type="sibTrans" cxnId="{3A990A3C-5249-4407-B968-31B913358DD4}">
      <dgm:prSet/>
      <dgm:spPr/>
      <dgm:t>
        <a:bodyPr/>
        <a:lstStyle/>
        <a:p>
          <a:endParaRPr lang="en-ID"/>
        </a:p>
      </dgm:t>
    </dgm:pt>
    <dgm:pt modelId="{DE25A96C-6518-4B99-A1C1-A7F7EE1682F0}">
      <dgm:prSet phldrT="[Text]"/>
      <dgm:spPr/>
      <dgm:t>
        <a:bodyPr/>
        <a:lstStyle/>
        <a:p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Keputusan TUN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digugat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itu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bertentangan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dgn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peraturan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perundang-undangan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berlaku</a:t>
          </a:r>
          <a:endParaRPr lang="en-ID" i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001C48F-A770-43FC-A8E6-EF3C3FDA8F69}" type="parTrans" cxnId="{FC6163B0-E46F-4218-9D8D-9B654A32E80E}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B379B36-D8D8-45C1-9301-E4B452C025F6}" type="sibTrans" cxnId="{FC6163B0-E46F-4218-9D8D-9B654A32E80E}">
      <dgm:prSet/>
      <dgm:spPr/>
      <dgm:t>
        <a:bodyPr/>
        <a:lstStyle/>
        <a:p>
          <a:endParaRPr lang="en-ID"/>
        </a:p>
      </dgm:t>
    </dgm:pt>
    <dgm:pt modelId="{A137CA1E-2F36-42CC-B7DB-A28CECD1A558}">
      <dgm:prSet phldrT="[Text]"/>
      <dgm:spPr/>
      <dgm:t>
        <a:bodyPr/>
        <a:lstStyle/>
        <a:p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Keputusan TUN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digugat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itu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bertentangan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dgn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asas-asas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umum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pemerintahan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baik</a:t>
          </a:r>
          <a:endParaRPr lang="en-ID" i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9769C3A-A28F-4FC1-A518-C213F0CA0BE5}" type="parTrans" cxnId="{CE278816-320B-446F-806D-9D49547C3D6D}">
      <dgm:prSet/>
      <dgm:spPr/>
      <dgm:t>
        <a:bodyPr/>
        <a:lstStyle/>
        <a:p>
          <a:endParaRPr lang="en-ID"/>
        </a:p>
      </dgm:t>
    </dgm:pt>
    <dgm:pt modelId="{9496CB5E-F2DF-48A1-BB08-CED0C5A257ED}" type="sibTrans" cxnId="{CE278816-320B-446F-806D-9D49547C3D6D}">
      <dgm:prSet/>
      <dgm:spPr/>
      <dgm:t>
        <a:bodyPr/>
        <a:lstStyle/>
        <a:p>
          <a:endParaRPr lang="en-ID"/>
        </a:p>
      </dgm:t>
    </dgm:pt>
    <dgm:pt modelId="{C25C98F5-B644-4AF8-A9D0-6EFB4960915B}" type="pres">
      <dgm:prSet presAssocID="{3C9B2416-25C5-458D-AB31-B94FBB79E44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2818BCB-043A-4FC2-90AE-B703CC84E541}" type="pres">
      <dgm:prSet presAssocID="{F23A27FB-D3F9-47E0-8F78-02A76C121DFC}" presName="root1" presStyleCnt="0"/>
      <dgm:spPr/>
    </dgm:pt>
    <dgm:pt modelId="{A0DC5ADD-0397-4A71-8152-D3A2D5A7DA4C}" type="pres">
      <dgm:prSet presAssocID="{F23A27FB-D3F9-47E0-8F78-02A76C121DFC}" presName="LevelOneTextNode" presStyleLbl="node0" presStyleIdx="0" presStyleCnt="1" custScaleX="127084" custScaleY="146186">
        <dgm:presLayoutVars>
          <dgm:chPref val="3"/>
        </dgm:presLayoutVars>
      </dgm:prSet>
      <dgm:spPr/>
    </dgm:pt>
    <dgm:pt modelId="{A84F3035-BD49-4A32-A9FC-0C7F51EF0B93}" type="pres">
      <dgm:prSet presAssocID="{F23A27FB-D3F9-47E0-8F78-02A76C121DFC}" presName="level2hierChild" presStyleCnt="0"/>
      <dgm:spPr/>
    </dgm:pt>
    <dgm:pt modelId="{755434BC-5BC9-4423-A2A5-D3CFE219544C}" type="pres">
      <dgm:prSet presAssocID="{8001C48F-A770-43FC-A8E6-EF3C3FDA8F69}" presName="conn2-1" presStyleLbl="parChTrans1D2" presStyleIdx="0" presStyleCnt="2"/>
      <dgm:spPr/>
    </dgm:pt>
    <dgm:pt modelId="{007004D9-BD76-41FB-9BD6-C046998D8F1A}" type="pres">
      <dgm:prSet presAssocID="{8001C48F-A770-43FC-A8E6-EF3C3FDA8F69}" presName="connTx" presStyleLbl="parChTrans1D2" presStyleIdx="0" presStyleCnt="2"/>
      <dgm:spPr/>
    </dgm:pt>
    <dgm:pt modelId="{3CC11E85-459D-4154-9713-775791EE9200}" type="pres">
      <dgm:prSet presAssocID="{DE25A96C-6518-4B99-A1C1-A7F7EE1682F0}" presName="root2" presStyleCnt="0"/>
      <dgm:spPr/>
    </dgm:pt>
    <dgm:pt modelId="{1FA063DA-ABCF-4B79-9DEC-1874A11436A7}" type="pres">
      <dgm:prSet presAssocID="{DE25A96C-6518-4B99-A1C1-A7F7EE1682F0}" presName="LevelTwoTextNode" presStyleLbl="node2" presStyleIdx="0" presStyleCnt="2" custScaleX="174632" custScaleY="118763">
        <dgm:presLayoutVars>
          <dgm:chPref val="3"/>
        </dgm:presLayoutVars>
      </dgm:prSet>
      <dgm:spPr/>
    </dgm:pt>
    <dgm:pt modelId="{BA15CF2D-1D4E-43A0-865D-FD8C354B7A9B}" type="pres">
      <dgm:prSet presAssocID="{DE25A96C-6518-4B99-A1C1-A7F7EE1682F0}" presName="level3hierChild" presStyleCnt="0"/>
      <dgm:spPr/>
    </dgm:pt>
    <dgm:pt modelId="{B041A7C7-1591-4AC9-8F93-69A306613D10}" type="pres">
      <dgm:prSet presAssocID="{F9769C3A-A28F-4FC1-A518-C213F0CA0BE5}" presName="conn2-1" presStyleLbl="parChTrans1D2" presStyleIdx="1" presStyleCnt="2"/>
      <dgm:spPr/>
    </dgm:pt>
    <dgm:pt modelId="{01912EBE-755D-4306-8579-9C94AC2E3105}" type="pres">
      <dgm:prSet presAssocID="{F9769C3A-A28F-4FC1-A518-C213F0CA0BE5}" presName="connTx" presStyleLbl="parChTrans1D2" presStyleIdx="1" presStyleCnt="2"/>
      <dgm:spPr/>
    </dgm:pt>
    <dgm:pt modelId="{E4600091-5D64-4E45-B651-D66CCFD70380}" type="pres">
      <dgm:prSet presAssocID="{A137CA1E-2F36-42CC-B7DB-A28CECD1A558}" presName="root2" presStyleCnt="0"/>
      <dgm:spPr/>
    </dgm:pt>
    <dgm:pt modelId="{E9915E14-779F-4F95-8BC1-80DDC507B4ED}" type="pres">
      <dgm:prSet presAssocID="{A137CA1E-2F36-42CC-B7DB-A28CECD1A558}" presName="LevelTwoTextNode" presStyleLbl="node2" presStyleIdx="1" presStyleCnt="2" custScaleX="174632" custScaleY="118763">
        <dgm:presLayoutVars>
          <dgm:chPref val="3"/>
        </dgm:presLayoutVars>
      </dgm:prSet>
      <dgm:spPr/>
    </dgm:pt>
    <dgm:pt modelId="{24DC3B98-90CC-474A-B67D-78D37F96EE0A}" type="pres">
      <dgm:prSet presAssocID="{A137CA1E-2F36-42CC-B7DB-A28CECD1A558}" presName="level3hierChild" presStyleCnt="0"/>
      <dgm:spPr/>
    </dgm:pt>
  </dgm:ptLst>
  <dgm:cxnLst>
    <dgm:cxn modelId="{CE278816-320B-446F-806D-9D49547C3D6D}" srcId="{F23A27FB-D3F9-47E0-8F78-02A76C121DFC}" destId="{A137CA1E-2F36-42CC-B7DB-A28CECD1A558}" srcOrd="1" destOrd="0" parTransId="{F9769C3A-A28F-4FC1-A518-C213F0CA0BE5}" sibTransId="{9496CB5E-F2DF-48A1-BB08-CED0C5A257ED}"/>
    <dgm:cxn modelId="{C14CC021-814B-49BE-93A4-F11864E037BF}" type="presOf" srcId="{F23A27FB-D3F9-47E0-8F78-02A76C121DFC}" destId="{A0DC5ADD-0397-4A71-8152-D3A2D5A7DA4C}" srcOrd="0" destOrd="0" presId="urn:microsoft.com/office/officeart/2005/8/layout/hierarchy2"/>
    <dgm:cxn modelId="{A8B69B2B-8B7E-4B24-A203-58FDA258F3A5}" type="presOf" srcId="{8001C48F-A770-43FC-A8E6-EF3C3FDA8F69}" destId="{007004D9-BD76-41FB-9BD6-C046998D8F1A}" srcOrd="1" destOrd="0" presId="urn:microsoft.com/office/officeart/2005/8/layout/hierarchy2"/>
    <dgm:cxn modelId="{3A990A3C-5249-4407-B968-31B913358DD4}" srcId="{3C9B2416-25C5-458D-AB31-B94FBB79E44B}" destId="{F23A27FB-D3F9-47E0-8F78-02A76C121DFC}" srcOrd="0" destOrd="0" parTransId="{8E4B86CB-4841-42F8-9451-F2950E39FFE7}" sibTransId="{79890E06-0657-485E-BE80-4820D6CED3C3}"/>
    <dgm:cxn modelId="{6CA76A5E-6257-4B62-8881-69867855BD42}" type="presOf" srcId="{F9769C3A-A28F-4FC1-A518-C213F0CA0BE5}" destId="{B041A7C7-1591-4AC9-8F93-69A306613D10}" srcOrd="0" destOrd="0" presId="urn:microsoft.com/office/officeart/2005/8/layout/hierarchy2"/>
    <dgm:cxn modelId="{3A19CD75-C003-4942-B731-B07857CD9FDE}" type="presOf" srcId="{DE25A96C-6518-4B99-A1C1-A7F7EE1682F0}" destId="{1FA063DA-ABCF-4B79-9DEC-1874A11436A7}" srcOrd="0" destOrd="0" presId="urn:microsoft.com/office/officeart/2005/8/layout/hierarchy2"/>
    <dgm:cxn modelId="{CB51D69E-4FCD-4370-9223-C21D54316D0F}" type="presOf" srcId="{8001C48F-A770-43FC-A8E6-EF3C3FDA8F69}" destId="{755434BC-5BC9-4423-A2A5-D3CFE219544C}" srcOrd="0" destOrd="0" presId="urn:microsoft.com/office/officeart/2005/8/layout/hierarchy2"/>
    <dgm:cxn modelId="{FC6163B0-E46F-4218-9D8D-9B654A32E80E}" srcId="{F23A27FB-D3F9-47E0-8F78-02A76C121DFC}" destId="{DE25A96C-6518-4B99-A1C1-A7F7EE1682F0}" srcOrd="0" destOrd="0" parTransId="{8001C48F-A770-43FC-A8E6-EF3C3FDA8F69}" sibTransId="{5B379B36-D8D8-45C1-9301-E4B452C025F6}"/>
    <dgm:cxn modelId="{8071F4B2-79EF-4FCB-AE9D-9B0550A21AF9}" type="presOf" srcId="{A137CA1E-2F36-42CC-B7DB-A28CECD1A558}" destId="{E9915E14-779F-4F95-8BC1-80DDC507B4ED}" srcOrd="0" destOrd="0" presId="urn:microsoft.com/office/officeart/2005/8/layout/hierarchy2"/>
    <dgm:cxn modelId="{54A51DCA-8B4A-4EAD-A9B1-01F65035A328}" type="presOf" srcId="{3C9B2416-25C5-458D-AB31-B94FBB79E44B}" destId="{C25C98F5-B644-4AF8-A9D0-6EFB4960915B}" srcOrd="0" destOrd="0" presId="urn:microsoft.com/office/officeart/2005/8/layout/hierarchy2"/>
    <dgm:cxn modelId="{53F6BEE2-27E3-4E79-B613-6B2DA8FEF00C}" type="presOf" srcId="{F9769C3A-A28F-4FC1-A518-C213F0CA0BE5}" destId="{01912EBE-755D-4306-8579-9C94AC2E3105}" srcOrd="1" destOrd="0" presId="urn:microsoft.com/office/officeart/2005/8/layout/hierarchy2"/>
    <dgm:cxn modelId="{3402BD99-4BCA-4B1B-96B2-46E6E89896CA}" type="presParOf" srcId="{C25C98F5-B644-4AF8-A9D0-6EFB4960915B}" destId="{12818BCB-043A-4FC2-90AE-B703CC84E541}" srcOrd="0" destOrd="0" presId="urn:microsoft.com/office/officeart/2005/8/layout/hierarchy2"/>
    <dgm:cxn modelId="{78FAE372-D47D-459E-A51A-1F6839A974B6}" type="presParOf" srcId="{12818BCB-043A-4FC2-90AE-B703CC84E541}" destId="{A0DC5ADD-0397-4A71-8152-D3A2D5A7DA4C}" srcOrd="0" destOrd="0" presId="urn:microsoft.com/office/officeart/2005/8/layout/hierarchy2"/>
    <dgm:cxn modelId="{48544362-67AA-402A-A039-6971FDD128CD}" type="presParOf" srcId="{12818BCB-043A-4FC2-90AE-B703CC84E541}" destId="{A84F3035-BD49-4A32-A9FC-0C7F51EF0B93}" srcOrd="1" destOrd="0" presId="urn:microsoft.com/office/officeart/2005/8/layout/hierarchy2"/>
    <dgm:cxn modelId="{CC37933D-DFB9-4A16-97FA-6E354E563A00}" type="presParOf" srcId="{A84F3035-BD49-4A32-A9FC-0C7F51EF0B93}" destId="{755434BC-5BC9-4423-A2A5-D3CFE219544C}" srcOrd="0" destOrd="0" presId="urn:microsoft.com/office/officeart/2005/8/layout/hierarchy2"/>
    <dgm:cxn modelId="{62A35572-02B6-4B18-92E5-523B40DCC082}" type="presParOf" srcId="{755434BC-5BC9-4423-A2A5-D3CFE219544C}" destId="{007004D9-BD76-41FB-9BD6-C046998D8F1A}" srcOrd="0" destOrd="0" presId="urn:microsoft.com/office/officeart/2005/8/layout/hierarchy2"/>
    <dgm:cxn modelId="{AE71C8B7-7E3D-4243-89D1-DB7E20CDEB09}" type="presParOf" srcId="{A84F3035-BD49-4A32-A9FC-0C7F51EF0B93}" destId="{3CC11E85-459D-4154-9713-775791EE9200}" srcOrd="1" destOrd="0" presId="urn:microsoft.com/office/officeart/2005/8/layout/hierarchy2"/>
    <dgm:cxn modelId="{19BB2B6B-5BCB-4A46-8261-7FB0B980C678}" type="presParOf" srcId="{3CC11E85-459D-4154-9713-775791EE9200}" destId="{1FA063DA-ABCF-4B79-9DEC-1874A11436A7}" srcOrd="0" destOrd="0" presId="urn:microsoft.com/office/officeart/2005/8/layout/hierarchy2"/>
    <dgm:cxn modelId="{FA28ACCC-232A-41E0-BABA-B485F3736C23}" type="presParOf" srcId="{3CC11E85-459D-4154-9713-775791EE9200}" destId="{BA15CF2D-1D4E-43A0-865D-FD8C354B7A9B}" srcOrd="1" destOrd="0" presId="urn:microsoft.com/office/officeart/2005/8/layout/hierarchy2"/>
    <dgm:cxn modelId="{EBE4E124-2FD4-488B-95EF-F495CDB87BC8}" type="presParOf" srcId="{A84F3035-BD49-4A32-A9FC-0C7F51EF0B93}" destId="{B041A7C7-1591-4AC9-8F93-69A306613D10}" srcOrd="2" destOrd="0" presId="urn:microsoft.com/office/officeart/2005/8/layout/hierarchy2"/>
    <dgm:cxn modelId="{514E16B6-326B-426A-B85A-FF8E06F590E6}" type="presParOf" srcId="{B041A7C7-1591-4AC9-8F93-69A306613D10}" destId="{01912EBE-755D-4306-8579-9C94AC2E3105}" srcOrd="0" destOrd="0" presId="urn:microsoft.com/office/officeart/2005/8/layout/hierarchy2"/>
    <dgm:cxn modelId="{AABAAE46-1FF0-4864-8D61-CF07B7E56B6B}" type="presParOf" srcId="{A84F3035-BD49-4A32-A9FC-0C7F51EF0B93}" destId="{E4600091-5D64-4E45-B651-D66CCFD70380}" srcOrd="3" destOrd="0" presId="urn:microsoft.com/office/officeart/2005/8/layout/hierarchy2"/>
    <dgm:cxn modelId="{2006B719-B680-408C-A492-5ED78DEF8953}" type="presParOf" srcId="{E4600091-5D64-4E45-B651-D66CCFD70380}" destId="{E9915E14-779F-4F95-8BC1-80DDC507B4ED}" srcOrd="0" destOrd="0" presId="urn:microsoft.com/office/officeart/2005/8/layout/hierarchy2"/>
    <dgm:cxn modelId="{C6FAF2DD-D28E-4A2B-BF8C-A479C2FD0BE0}" type="presParOf" srcId="{E4600091-5D64-4E45-B651-D66CCFD70380}" destId="{24DC3B98-90CC-474A-B67D-78D37F96EE0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C5ADD-0397-4A71-8152-D3A2D5A7DA4C}">
      <dsp:nvSpPr>
        <dsp:cNvPr id="0" name=""/>
        <dsp:cNvSpPr/>
      </dsp:nvSpPr>
      <dsp:spPr>
        <a:xfrm>
          <a:off x="1042448" y="2134447"/>
          <a:ext cx="3296775" cy="12365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mbria" panose="02040503050406030204" pitchFamily="18" charset="0"/>
              <a:ea typeface="Cambria" panose="02040503050406030204" pitchFamily="18" charset="0"/>
            </a:rPr>
            <a:t>Ruang </a:t>
          </a:r>
          <a:r>
            <a:rPr lang="en-US" sz="2200" kern="1200" dirty="0" err="1">
              <a:latin typeface="Cambria" panose="02040503050406030204" pitchFamily="18" charset="0"/>
              <a:ea typeface="Cambria" panose="02040503050406030204" pitchFamily="18" charset="0"/>
            </a:rPr>
            <a:t>Lingkup</a:t>
          </a:r>
          <a:r>
            <a:rPr lang="en-US" sz="2200" kern="1200" dirty="0">
              <a:latin typeface="Cambria" panose="02040503050406030204" pitchFamily="18" charset="0"/>
              <a:ea typeface="Cambria" panose="02040503050406030204" pitchFamily="18" charset="0"/>
            </a:rPr>
            <a:t> HAN </a:t>
          </a:r>
          <a:r>
            <a:rPr lang="en-US" sz="2200" kern="1200" dirty="0" err="1">
              <a:latin typeface="Cambria" panose="02040503050406030204" pitchFamily="18" charset="0"/>
              <a:ea typeface="Cambria" panose="02040503050406030204" pitchFamily="18" charset="0"/>
            </a:rPr>
            <a:t>menurut</a:t>
          </a:r>
          <a:r>
            <a:rPr lang="en-US" sz="22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200" b="1" kern="1200" dirty="0">
              <a:latin typeface="Cambria" panose="02040503050406030204" pitchFamily="18" charset="0"/>
              <a:ea typeface="Cambria" panose="02040503050406030204" pitchFamily="18" charset="0"/>
            </a:rPr>
            <a:t>Van Vollenhoven</a:t>
          </a:r>
          <a:endParaRPr lang="en-ID" sz="2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078666" y="2170665"/>
        <a:ext cx="3224339" cy="1164145"/>
      </dsp:txXfrm>
    </dsp:sp>
    <dsp:sp modelId="{755434BC-5BC9-4423-A2A5-D3CFE219544C}">
      <dsp:nvSpPr>
        <dsp:cNvPr id="0" name=""/>
        <dsp:cNvSpPr/>
      </dsp:nvSpPr>
      <dsp:spPr>
        <a:xfrm rot="17692822">
          <a:off x="3658189" y="1665971"/>
          <a:ext cx="235133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351334" y="2021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8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775073" y="1627403"/>
        <a:ext cx="117566" cy="117566"/>
      </dsp:txXfrm>
    </dsp:sp>
    <dsp:sp modelId="{1FA063DA-ABCF-4B79-9DEC-1874A11436A7}">
      <dsp:nvSpPr>
        <dsp:cNvPr id="0" name=""/>
        <dsp:cNvSpPr/>
      </dsp:nvSpPr>
      <dsp:spPr>
        <a:xfrm>
          <a:off x="5328489" y="1344"/>
          <a:ext cx="4502269" cy="12365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 dirty="0">
              <a:latin typeface="Cambria" panose="02040503050406030204" pitchFamily="18" charset="0"/>
              <a:ea typeface="Cambria" panose="02040503050406030204" pitchFamily="18" charset="0"/>
            </a:rPr>
            <a:t>The law of the legislative process </a:t>
          </a:r>
          <a:r>
            <a:rPr lang="en-US" sz="2400" i="0" kern="1200" dirty="0">
              <a:latin typeface="Cambria" panose="02040503050406030204" pitchFamily="18" charset="0"/>
              <a:ea typeface="Cambria" panose="02040503050406030204" pitchFamily="18" charset="0"/>
            </a:rPr>
            <a:t>(Hukum </a:t>
          </a:r>
          <a:r>
            <a:rPr lang="en-US" sz="24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perundang-undangan</a:t>
          </a:r>
          <a:r>
            <a:rPr lang="en-US" sz="2400" i="0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sz="2400" i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364707" y="37562"/>
        <a:ext cx="4429833" cy="1164145"/>
      </dsp:txXfrm>
    </dsp:sp>
    <dsp:sp modelId="{BCBBF9C8-7D14-4094-B517-ECB89D0C54F7}">
      <dsp:nvSpPr>
        <dsp:cNvPr id="0" name=""/>
        <dsp:cNvSpPr/>
      </dsp:nvSpPr>
      <dsp:spPr>
        <a:xfrm rot="19457599">
          <a:off x="4224715" y="2377005"/>
          <a:ext cx="121828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18283" y="2021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4803399" y="2366763"/>
        <a:ext cx="60914" cy="60914"/>
      </dsp:txXfrm>
    </dsp:sp>
    <dsp:sp modelId="{A0F62BBA-2A20-48F7-A370-2DCEA239E748}">
      <dsp:nvSpPr>
        <dsp:cNvPr id="0" name=""/>
        <dsp:cNvSpPr/>
      </dsp:nvSpPr>
      <dsp:spPr>
        <a:xfrm>
          <a:off x="5328489" y="1423412"/>
          <a:ext cx="4502269" cy="12365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 dirty="0">
              <a:latin typeface="Cambria" panose="02040503050406030204" pitchFamily="18" charset="0"/>
              <a:ea typeface="Cambria" panose="02040503050406030204" pitchFamily="18" charset="0"/>
            </a:rPr>
            <a:t>The law of government </a:t>
          </a:r>
          <a:r>
            <a:rPr lang="en-US" sz="2300" i="0" kern="1200" dirty="0">
              <a:latin typeface="Cambria" panose="02040503050406030204" pitchFamily="18" charset="0"/>
              <a:ea typeface="Cambria" panose="02040503050406030204" pitchFamily="18" charset="0"/>
            </a:rPr>
            <a:t>(Hukum Tata </a:t>
          </a:r>
          <a:r>
            <a:rPr lang="en-US" sz="23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Pemerintahan</a:t>
          </a:r>
          <a:r>
            <a:rPr lang="en-US" sz="2300" i="0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sz="2300" i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364707" y="1459630"/>
        <a:ext cx="4429833" cy="1164145"/>
      </dsp:txXfrm>
    </dsp:sp>
    <dsp:sp modelId="{C7653033-6087-4713-8FBF-D08C88F63090}">
      <dsp:nvSpPr>
        <dsp:cNvPr id="0" name=""/>
        <dsp:cNvSpPr/>
      </dsp:nvSpPr>
      <dsp:spPr>
        <a:xfrm rot="2142401">
          <a:off x="4224715" y="3088040"/>
          <a:ext cx="121828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18283" y="2021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4803399" y="3077798"/>
        <a:ext cx="60914" cy="60914"/>
      </dsp:txXfrm>
    </dsp:sp>
    <dsp:sp modelId="{D5EBBCC3-E949-4D91-A458-20B34AB57F46}">
      <dsp:nvSpPr>
        <dsp:cNvPr id="0" name=""/>
        <dsp:cNvSpPr/>
      </dsp:nvSpPr>
      <dsp:spPr>
        <a:xfrm>
          <a:off x="5328489" y="2845481"/>
          <a:ext cx="4502269" cy="12365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 dirty="0">
              <a:latin typeface="Cambria" panose="02040503050406030204" pitchFamily="18" charset="0"/>
              <a:ea typeface="Cambria" panose="02040503050406030204" pitchFamily="18" charset="0"/>
            </a:rPr>
            <a:t>The law of the administration of justice </a:t>
          </a:r>
          <a:r>
            <a:rPr lang="en-US" sz="2300" i="0" kern="1200" dirty="0">
              <a:latin typeface="Cambria" panose="02040503050406030204" pitchFamily="18" charset="0"/>
              <a:ea typeface="Cambria" panose="02040503050406030204" pitchFamily="18" charset="0"/>
            </a:rPr>
            <a:t>(Hukum Acara </a:t>
          </a:r>
          <a:r>
            <a:rPr lang="en-US" sz="23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Peradilan</a:t>
          </a:r>
          <a:r>
            <a:rPr lang="en-US" sz="2300" i="0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sz="2300" i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364707" y="2881699"/>
        <a:ext cx="4429833" cy="1164145"/>
      </dsp:txXfrm>
    </dsp:sp>
    <dsp:sp modelId="{62A7C984-1331-411B-86C2-99047AC7A39A}">
      <dsp:nvSpPr>
        <dsp:cNvPr id="0" name=""/>
        <dsp:cNvSpPr/>
      </dsp:nvSpPr>
      <dsp:spPr>
        <a:xfrm rot="3907178">
          <a:off x="3658189" y="3799074"/>
          <a:ext cx="235133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351334" y="2021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800" kern="1200"/>
        </a:p>
      </dsp:txBody>
      <dsp:txXfrm>
        <a:off x="4775073" y="3760506"/>
        <a:ext cx="117566" cy="117566"/>
      </dsp:txXfrm>
    </dsp:sp>
    <dsp:sp modelId="{19E25335-40A6-4B64-B13A-2855ADE92291}">
      <dsp:nvSpPr>
        <dsp:cNvPr id="0" name=""/>
        <dsp:cNvSpPr/>
      </dsp:nvSpPr>
      <dsp:spPr>
        <a:xfrm>
          <a:off x="5328489" y="4267550"/>
          <a:ext cx="4502269" cy="12365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 dirty="0">
              <a:latin typeface="Cambria" panose="02040503050406030204" pitchFamily="18" charset="0"/>
              <a:ea typeface="Cambria" panose="02040503050406030204" pitchFamily="18" charset="0"/>
            </a:rPr>
            <a:t>The law of the administration of security </a:t>
          </a:r>
          <a:r>
            <a:rPr lang="en-US" sz="2200" i="0" kern="1200" dirty="0">
              <a:latin typeface="Cambria" panose="02040503050406030204" pitchFamily="18" charset="0"/>
              <a:ea typeface="Cambria" panose="02040503050406030204" pitchFamily="18" charset="0"/>
            </a:rPr>
            <a:t>(Hukum </a:t>
          </a:r>
          <a:r>
            <a:rPr lang="en-US" sz="22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Kepolisian</a:t>
          </a:r>
          <a:r>
            <a:rPr lang="en-US" sz="2200" i="0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sz="2200" i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364707" y="4303768"/>
        <a:ext cx="4429833" cy="11641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6B4DD-7C33-422F-98F3-0D8534D0BA00}">
      <dsp:nvSpPr>
        <dsp:cNvPr id="0" name=""/>
        <dsp:cNvSpPr/>
      </dsp:nvSpPr>
      <dsp:spPr>
        <a:xfrm>
          <a:off x="2623003" y="2250"/>
          <a:ext cx="5555192" cy="20252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Administrasi yg berobjek kenegaraan </a:t>
          </a:r>
          <a:r>
            <a:rPr lang="en-US" sz="3900" i="1" kern="1200"/>
            <a:t>(public administration)</a:t>
          </a:r>
          <a:endParaRPr lang="en-ID" sz="3900" i="1" kern="1200" dirty="0"/>
        </a:p>
      </dsp:txBody>
      <dsp:txXfrm>
        <a:off x="2623003" y="2250"/>
        <a:ext cx="5555192" cy="2025224"/>
      </dsp:txXfrm>
    </dsp:sp>
    <dsp:sp modelId="{ECF64FAB-F35D-4D98-87FC-E27AF0AC88A0}">
      <dsp:nvSpPr>
        <dsp:cNvPr id="0" name=""/>
        <dsp:cNvSpPr/>
      </dsp:nvSpPr>
      <dsp:spPr>
        <a:xfrm>
          <a:off x="63440" y="2365012"/>
          <a:ext cx="5275306" cy="202522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Administrasi yg berobjek privat/bisnis </a:t>
          </a:r>
          <a:r>
            <a:rPr lang="en-US" sz="3900" i="1" kern="1200"/>
            <a:t>(business administration)</a:t>
          </a:r>
          <a:endParaRPr lang="en-ID" sz="3900" i="1" kern="1200" dirty="0"/>
        </a:p>
      </dsp:txBody>
      <dsp:txXfrm>
        <a:off x="63440" y="2365012"/>
        <a:ext cx="5275306" cy="2025224"/>
      </dsp:txXfrm>
    </dsp:sp>
    <dsp:sp modelId="{FD94D3A3-7E12-4BB1-928C-1CADD5895621}">
      <dsp:nvSpPr>
        <dsp:cNvPr id="0" name=""/>
        <dsp:cNvSpPr/>
      </dsp:nvSpPr>
      <dsp:spPr>
        <a:xfrm>
          <a:off x="5676283" y="2365012"/>
          <a:ext cx="5061476" cy="20252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Administrasi yg berobjek internasional</a:t>
          </a:r>
          <a:endParaRPr lang="en-ID" sz="3900" kern="1200" dirty="0"/>
        </a:p>
      </dsp:txBody>
      <dsp:txXfrm>
        <a:off x="5676283" y="2365012"/>
        <a:ext cx="5061476" cy="2025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C5ADD-0397-4A71-8152-D3A2D5A7DA4C}">
      <dsp:nvSpPr>
        <dsp:cNvPr id="0" name=""/>
        <dsp:cNvSpPr/>
      </dsp:nvSpPr>
      <dsp:spPr>
        <a:xfrm>
          <a:off x="2840" y="1323881"/>
          <a:ext cx="3002247" cy="1726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Cambria" panose="02040503050406030204" pitchFamily="18" charset="0"/>
              <a:ea typeface="Cambria" panose="02040503050406030204" pitchFamily="18" charset="0"/>
            </a:rPr>
            <a:t>Alasan-alasan</a:t>
          </a:r>
          <a:r>
            <a:rPr lang="en-US" sz="22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200" kern="1200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sz="22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200" kern="1200" dirty="0" err="1">
              <a:latin typeface="Cambria" panose="02040503050406030204" pitchFamily="18" charset="0"/>
              <a:ea typeface="Cambria" panose="02040503050406030204" pitchFamily="18" charset="0"/>
            </a:rPr>
            <a:t>digunakan</a:t>
          </a:r>
          <a:r>
            <a:rPr lang="en-US" sz="22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200" kern="1200" dirty="0" err="1">
              <a:latin typeface="Cambria" panose="02040503050406030204" pitchFamily="18" charset="0"/>
              <a:ea typeface="Cambria" panose="02040503050406030204" pitchFamily="18" charset="0"/>
            </a:rPr>
            <a:t>dalam</a:t>
          </a:r>
          <a:r>
            <a:rPr lang="en-US" sz="22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200" kern="1200" dirty="0" err="1">
              <a:latin typeface="Cambria" panose="02040503050406030204" pitchFamily="18" charset="0"/>
              <a:ea typeface="Cambria" panose="02040503050406030204" pitchFamily="18" charset="0"/>
            </a:rPr>
            <a:t>gugatan</a:t>
          </a:r>
          <a:endParaRPr lang="en-ID" sz="2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3415" y="1374456"/>
        <a:ext cx="2901097" cy="1625607"/>
      </dsp:txXfrm>
    </dsp:sp>
    <dsp:sp modelId="{755434BC-5BC9-4423-A2A5-D3CFE219544C}">
      <dsp:nvSpPr>
        <dsp:cNvPr id="0" name=""/>
        <dsp:cNvSpPr/>
      </dsp:nvSpPr>
      <dsp:spPr>
        <a:xfrm rot="19206225">
          <a:off x="2861722" y="1767954"/>
          <a:ext cx="1231694" cy="48603"/>
        </a:xfrm>
        <a:custGeom>
          <a:avLst/>
          <a:gdLst/>
          <a:ahLst/>
          <a:cxnLst/>
          <a:rect l="0" t="0" r="0" b="0"/>
          <a:pathLst>
            <a:path>
              <a:moveTo>
                <a:pt x="0" y="24301"/>
              </a:moveTo>
              <a:lnTo>
                <a:pt x="1231694" y="24301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446777" y="1761463"/>
        <a:ext cx="61584" cy="61584"/>
      </dsp:txXfrm>
    </dsp:sp>
    <dsp:sp modelId="{1FA063DA-ABCF-4B79-9DEC-1874A11436A7}">
      <dsp:nvSpPr>
        <dsp:cNvPr id="0" name=""/>
        <dsp:cNvSpPr/>
      </dsp:nvSpPr>
      <dsp:spPr>
        <a:xfrm>
          <a:off x="3950052" y="695834"/>
          <a:ext cx="4125526" cy="14028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0" kern="1200" dirty="0">
              <a:latin typeface="Cambria" panose="02040503050406030204" pitchFamily="18" charset="0"/>
              <a:ea typeface="Cambria" panose="02040503050406030204" pitchFamily="18" charset="0"/>
            </a:rPr>
            <a:t>Keputusan TUN </a:t>
          </a:r>
          <a:r>
            <a:rPr lang="en-US" sz="22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sz="22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2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digugat</a:t>
          </a:r>
          <a:r>
            <a:rPr lang="en-US" sz="22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2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itu</a:t>
          </a:r>
          <a:r>
            <a:rPr lang="en-US" sz="22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2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bertentangan</a:t>
          </a:r>
          <a:r>
            <a:rPr lang="en-US" sz="22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2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dgn</a:t>
          </a:r>
          <a:r>
            <a:rPr lang="en-US" sz="22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2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peraturan</a:t>
          </a:r>
          <a:r>
            <a:rPr lang="en-US" sz="22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2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perundang-undangan</a:t>
          </a:r>
          <a:r>
            <a:rPr lang="en-US" sz="22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2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sz="22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2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berlaku</a:t>
          </a:r>
          <a:endParaRPr lang="en-ID" sz="2200" i="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991140" y="736922"/>
        <a:ext cx="4043350" cy="1320659"/>
      </dsp:txXfrm>
    </dsp:sp>
    <dsp:sp modelId="{B041A7C7-1591-4AC9-8F93-69A306613D10}">
      <dsp:nvSpPr>
        <dsp:cNvPr id="0" name=""/>
        <dsp:cNvSpPr/>
      </dsp:nvSpPr>
      <dsp:spPr>
        <a:xfrm rot="2393775">
          <a:off x="2861722" y="2557962"/>
          <a:ext cx="1231694" cy="48603"/>
        </a:xfrm>
        <a:custGeom>
          <a:avLst/>
          <a:gdLst/>
          <a:ahLst/>
          <a:cxnLst/>
          <a:rect l="0" t="0" r="0" b="0"/>
          <a:pathLst>
            <a:path>
              <a:moveTo>
                <a:pt x="0" y="24301"/>
              </a:moveTo>
              <a:lnTo>
                <a:pt x="1231694" y="24301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3446777" y="2551471"/>
        <a:ext cx="61584" cy="61584"/>
      </dsp:txXfrm>
    </dsp:sp>
    <dsp:sp modelId="{E9915E14-779F-4F95-8BC1-80DDC507B4ED}">
      <dsp:nvSpPr>
        <dsp:cNvPr id="0" name=""/>
        <dsp:cNvSpPr/>
      </dsp:nvSpPr>
      <dsp:spPr>
        <a:xfrm>
          <a:off x="3950052" y="2275850"/>
          <a:ext cx="4125526" cy="14028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0" kern="1200" dirty="0">
              <a:latin typeface="Cambria" panose="02040503050406030204" pitchFamily="18" charset="0"/>
              <a:ea typeface="Cambria" panose="02040503050406030204" pitchFamily="18" charset="0"/>
            </a:rPr>
            <a:t>Keputusan TUN </a:t>
          </a:r>
          <a:r>
            <a:rPr lang="en-US" sz="22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sz="22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2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digugat</a:t>
          </a:r>
          <a:r>
            <a:rPr lang="en-US" sz="22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2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itu</a:t>
          </a:r>
          <a:r>
            <a:rPr lang="en-US" sz="22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2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bertentangan</a:t>
          </a:r>
          <a:r>
            <a:rPr lang="en-US" sz="22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2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dgn</a:t>
          </a:r>
          <a:r>
            <a:rPr lang="en-US" sz="22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2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asas-asas</a:t>
          </a:r>
          <a:r>
            <a:rPr lang="en-US" sz="22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2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umum</a:t>
          </a:r>
          <a:r>
            <a:rPr lang="en-US" sz="22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2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pemerintahan</a:t>
          </a:r>
          <a:r>
            <a:rPr lang="en-US" sz="22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2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sz="22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2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baik</a:t>
          </a:r>
          <a:endParaRPr lang="en-ID" sz="2200" i="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991140" y="2316938"/>
        <a:ext cx="4043350" cy="1320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701675"/>
            <a:ext cx="622617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1675"/>
            <a:ext cx="6226175" cy="3503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74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1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5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2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54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54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9B1299-7A53-4F0A-B239-6590D1FCF62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30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B1299-7A53-4F0A-B239-6590D1FCF62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36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68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00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53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81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77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61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89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38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1199456" y="287070"/>
            <a:ext cx="1017713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239349" y="6327412"/>
            <a:ext cx="115212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1199456" y="287070"/>
            <a:ext cx="1017713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349" y="6327412"/>
            <a:ext cx="115212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1199456" y="287070"/>
            <a:ext cx="102731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349" y="6327412"/>
            <a:ext cx="115212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5F6B2-F3D0-4D1E-BB35-B0088393C728}" type="datetimeFigureOut">
              <a:rPr lang="en-US"/>
              <a:pPr>
                <a:defRPr/>
              </a:pPr>
              <a:t>10/19/25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314E8-74DC-4428-BF85-24B50B94C7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74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1199456" y="287070"/>
            <a:ext cx="102731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349" y="6327412"/>
            <a:ext cx="115212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  <p:sldLayoutId id="2147483654" r:id="rId5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comments" Target="../comments/commen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52400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HUKUM ADMINISTRASI NEGARA</a:t>
            </a: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.5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9336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4A50BED0-6D29-B541-A034-0BEDC4308ED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487488" y="454338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Mashuril</a:t>
            </a:r>
            <a:r>
              <a:rPr lang="id-ID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Anwar, S.H., M.H.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7018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Syarat-syarat pelaksanaan HAN</a:t>
            </a:r>
            <a:endParaRPr lang="id-ID" sz="3200" b="1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2060848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Efektivitas</a:t>
            </a:r>
            <a:endParaRPr lang="en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Legitimasi</a:t>
            </a:r>
            <a:endParaRPr lang="en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Yuridiktas</a:t>
            </a:r>
            <a:endParaRPr lang="en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Legalitas</a:t>
            </a:r>
            <a:endParaRPr lang="en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Moralitas</a:t>
            </a:r>
            <a:endParaRPr lang="en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Efisiensi</a:t>
            </a:r>
            <a:endParaRPr lang="en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Teknik dan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teknologi</a:t>
            </a:r>
            <a:endParaRPr lang="en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3376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7018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Asas-asas umum pelaksanaan pemerintahan/administrasi yg baik</a:t>
            </a:r>
            <a:endParaRPr lang="id-ID" sz="3200" b="1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5400" y="2060848"/>
            <a:ext cx="11017224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en-ID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Asas-asas</a:t>
            </a:r>
            <a:r>
              <a:rPr lang="en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</a:t>
            </a:r>
            <a:r>
              <a:rPr lang="en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prosedur</a:t>
            </a:r>
            <a:r>
              <a:rPr lang="en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dan/</a:t>
            </a:r>
            <a:r>
              <a:rPr lang="en-ID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proses </a:t>
            </a:r>
            <a:r>
              <a:rPr lang="en-ID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pengambilan</a:t>
            </a:r>
            <a:r>
              <a:rPr lang="en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endParaRPr lang="en-ID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Bhw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pihak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ikut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menentukan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tdk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boleh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mempunyai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kepentingan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pribadi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dlm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tsb</a:t>
            </a:r>
            <a:endParaRPr lang="en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Bhw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merugikan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memengaruhi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hak-hak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seorang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warga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tdk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boleh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diambil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sblm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kesempatan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kpd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warga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tsb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utk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membela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kepentingannya</a:t>
            </a:r>
            <a:endParaRPr lang="en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Bhw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pertimbangan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mempergunakan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fakta-fakta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benar</a:t>
            </a:r>
            <a:endParaRPr lang="en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0883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7018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Asas-asas umum pelaksanaan pemerintahan/administrasi yg baik</a:t>
            </a:r>
            <a:endParaRPr lang="id-ID" sz="3200" b="1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1384" y="2060848"/>
            <a:ext cx="11089232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2"/>
            </a:pPr>
            <a:r>
              <a:rPr lang="en-ID" sz="32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Asas</a:t>
            </a:r>
            <a:r>
              <a:rPr lang="en-ID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</a:t>
            </a:r>
            <a:r>
              <a:rPr lang="en-ID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kebenaran</a:t>
            </a:r>
            <a:r>
              <a:rPr lang="en-ID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fakta</a:t>
            </a:r>
            <a:r>
              <a:rPr lang="en-ID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dipakai</a:t>
            </a:r>
            <a:r>
              <a:rPr lang="en-ID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utk</a:t>
            </a:r>
            <a:r>
              <a:rPr lang="en-ID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ID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membuat</a:t>
            </a:r>
            <a:r>
              <a:rPr lang="en-ID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endParaRPr lang="en-ID" sz="32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Asas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larangan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kesewenang-wenangan</a:t>
            </a:r>
            <a:endParaRPr lang="en-ID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Asas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larangan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penyalahgunaan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jabatan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wewenang</a:t>
            </a:r>
            <a:endParaRPr lang="en-ID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Asas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kepastian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endParaRPr lang="en-ID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Asas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larangan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melakukan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diskriminasi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endParaRPr lang="en-ID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Asas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batal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krn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kecerobohan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pejabat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bersangkutan</a:t>
            </a:r>
            <a:endParaRPr lang="en-ID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33530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7018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Peradilan Tata Usaha Negara (PTUN)</a:t>
            </a:r>
            <a:endParaRPr lang="id-ID" sz="3200" b="1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7368" y="2060848"/>
            <a:ext cx="11305256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PTUN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diciptakan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utk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menyelesaikan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sengketa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timbul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akibat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dr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adanya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tindakan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dianggap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melanggar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hak-hak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warga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negaranya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PTUN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diadakan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rangka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perlindungan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thd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perseorangan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khususnya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hub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badan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pejabat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TUN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dgn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063072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endParaRPr lang="id-ID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772816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Wewenang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PTUN: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mengadili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sengketa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TUN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orang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badan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privat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dgn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badan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pejabat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TUN.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6CD4F7-7E41-1949-9F8D-77AF844E1ED3}"/>
              </a:ext>
            </a:extLst>
          </p:cNvPr>
          <p:cNvSpPr/>
          <p:nvPr/>
        </p:nvSpPr>
        <p:spPr>
          <a:xfrm>
            <a:off x="1559496" y="3163094"/>
            <a:ext cx="8651304" cy="21945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Unsur-unsur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sengketa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TUN: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Subjek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bersengketa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adl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orang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badan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perdata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badan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pejabat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TUN,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pusat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maupun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daerah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Objek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sengketa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adl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dikeluarkan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badan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pejabat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TUN,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termasuk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sengketa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kepegawaian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9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7018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endParaRPr lang="id-ID" sz="3200" b="1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5400" y="980728"/>
            <a:ext cx="10729192" cy="525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 TUN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adl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penetapan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tertulis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dikeluarkan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badan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pejabat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TUN,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berisi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tindakan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TUN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berdasarkan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perundang-undangan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berlaku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bersifat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konkret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individual, final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menimbulkan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akibat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badan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privat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badan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privat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merasa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kepentingannya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dirugikan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TUN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mengajukan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gugatan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PTUN.</a:t>
            </a:r>
          </a:p>
        </p:txBody>
      </p:sp>
    </p:spTree>
    <p:extLst>
      <p:ext uri="{BB962C8B-B14F-4D97-AF65-F5344CB8AC3E}">
        <p14:creationId xmlns:p14="http://schemas.microsoft.com/office/powerpoint/2010/main" val="1210320014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4379" y="5554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id-ID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412777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0D3040C-3BA7-AD76-CDB6-5644AA1CD8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7287036"/>
              </p:ext>
            </p:extLst>
          </p:nvPr>
        </p:nvGraphicFramePr>
        <p:xfrm>
          <a:off x="1978021" y="0"/>
          <a:ext cx="8078419" cy="4374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C57ADD-0031-A2F9-CC9E-BF07B53DE8B9}"/>
              </a:ext>
            </a:extLst>
          </p:cNvPr>
          <p:cNvSpPr txBox="1">
            <a:spLocks/>
          </p:cNvSpPr>
          <p:nvPr/>
        </p:nvSpPr>
        <p:spPr>
          <a:xfrm>
            <a:off x="983432" y="3973119"/>
            <a:ext cx="9865096" cy="1913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Gugatan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memuat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Nama,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kewarganegaraan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tinggal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pekerjaan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penggugat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kuasanya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Nama,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jabatan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kedudukan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tergugat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gugatan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diminta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diputus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pengadilan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239477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8350"/>
            <a:ext cx="8229600" cy="1009650"/>
          </a:xfrm>
        </p:spPr>
        <p:txBody>
          <a:bodyPr/>
          <a:lstStyle/>
          <a:p>
            <a:pPr algn="ctr">
              <a:defRPr/>
            </a:pPr>
            <a:r>
              <a:rPr lang="id-ID" sz="2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PARA PIHAK YANG TERKAIT DALAM BERACARA DI PENGADILAN TATA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id-ID" sz="2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USAHA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id-ID" sz="2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NEGARA</a:t>
            </a:r>
            <a:endParaRPr lang="en-US" sz="2800" dirty="0"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854200" y="1827214"/>
            <a:ext cx="8458200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505200" y="1981200"/>
            <a:ext cx="4495800" cy="10668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Pasal 1 angka 12 </a:t>
            </a:r>
            <a:endParaRPr lang="en-US" sz="2000" b="1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id-ID" sz="20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UU No 51 thn 2009 (***)</a:t>
            </a:r>
            <a:endParaRPr lang="en-US" sz="2000" b="1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triped Right Arrow 6"/>
          <p:cNvSpPr/>
          <p:nvPr/>
        </p:nvSpPr>
        <p:spPr>
          <a:xfrm>
            <a:off x="1943100" y="3200400"/>
            <a:ext cx="1295400" cy="1143000"/>
          </a:xfrm>
          <a:prstGeom prst="stripedRightArrow">
            <a:avLst>
              <a:gd name="adj1" fmla="val 50000"/>
              <a:gd name="adj2" fmla="val 69643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314700" y="3200400"/>
            <a:ext cx="4953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d-ID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id-ID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adalah </a:t>
            </a:r>
            <a:r>
              <a:rPr lang="en-ID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id-ID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atau badan hukum perdata yang mengalami kerugian atas dikeluarkannya keputusan TUN/ produk dari Badan Pejabat TUN</a:t>
            </a:r>
            <a:endParaRPr lang="en-US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triped Right Arrow 8"/>
          <p:cNvSpPr/>
          <p:nvPr/>
        </p:nvSpPr>
        <p:spPr>
          <a:xfrm>
            <a:off x="1943100" y="4648200"/>
            <a:ext cx="1295400" cy="1143000"/>
          </a:xfrm>
          <a:prstGeom prst="stripedRightArrow">
            <a:avLst>
              <a:gd name="adj1" fmla="val 50000"/>
              <a:gd name="adj2" fmla="val 69643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314700" y="4648200"/>
            <a:ext cx="4953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d-ID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Tergugat</a:t>
            </a:r>
            <a:r>
              <a:rPr lang="id-ID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adalah Badan atau Pejabat TUN yang mengeluarkan Keputusan TUN berdasarkan wewenang yang ada padanya atau yang dilimpahkan kepadanya.</a:t>
            </a:r>
            <a:endParaRPr lang="en-US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9" name="Picture 6" descr="Untitled-12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3014" y="1925638"/>
            <a:ext cx="5792787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6916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9209-F28B-49DC-AB47-91A258E25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9816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Pasal</a:t>
            </a:r>
            <a:r>
              <a:rPr lang="en-US" sz="2800" dirty="0"/>
              <a:t> 87 UU No 30/2014 </a:t>
            </a:r>
            <a:r>
              <a:rPr lang="en-US" sz="2800" dirty="0" err="1"/>
              <a:t>mengatakan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berlakunya</a:t>
            </a:r>
            <a:r>
              <a:rPr lang="en-US" sz="2800" dirty="0"/>
              <a:t> UU </a:t>
            </a:r>
            <a:r>
              <a:rPr lang="en-US" sz="2800" dirty="0" err="1"/>
              <a:t>ini</a:t>
            </a:r>
            <a:r>
              <a:rPr lang="en-US" sz="2800" dirty="0"/>
              <a:t> Keputusan TUN </a:t>
            </a:r>
            <a:r>
              <a:rPr lang="en-US" sz="2800" dirty="0" err="1"/>
              <a:t>sbgimana</a:t>
            </a:r>
            <a:r>
              <a:rPr lang="en-US" sz="2800" dirty="0"/>
              <a:t> UU no 5 /1986 jo UU no 9 /2004 jo UU no 51/2009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dimaknai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29D87-D5D1-4BEE-A5BC-8DE3CC66B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71389"/>
            <a:ext cx="10972800" cy="4525963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Penetapan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 yang juga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factual;</a:t>
            </a:r>
          </a:p>
          <a:p>
            <a:r>
              <a:rPr lang="en-US" dirty="0"/>
              <a:t>2.Keputusan Badan </a:t>
            </a:r>
            <a:r>
              <a:rPr lang="en-US" dirty="0" err="1"/>
              <a:t>Pjabat</a:t>
            </a:r>
            <a:r>
              <a:rPr lang="en-US" dirty="0"/>
              <a:t> TUN </a:t>
            </a:r>
            <a:r>
              <a:rPr lang="en-US" dirty="0" err="1"/>
              <a:t>dilingkungan</a:t>
            </a:r>
            <a:r>
              <a:rPr lang="en-US" dirty="0"/>
              <a:t> </a:t>
            </a:r>
            <a:r>
              <a:rPr lang="en-US" dirty="0" err="1"/>
              <a:t>Eksekutif</a:t>
            </a:r>
            <a:r>
              <a:rPr lang="en-US" dirty="0"/>
              <a:t> </a:t>
            </a:r>
            <a:r>
              <a:rPr lang="en-US" dirty="0" err="1"/>
              <a:t>Legislatif</a:t>
            </a:r>
            <a:r>
              <a:rPr lang="en-US" dirty="0"/>
              <a:t>  </a:t>
            </a:r>
            <a:r>
              <a:rPr lang="en-US" dirty="0" err="1"/>
              <a:t>yudikatif</a:t>
            </a:r>
            <a:r>
              <a:rPr lang="en-US" dirty="0"/>
              <a:t> dan </a:t>
            </a:r>
            <a:r>
              <a:rPr lang="en-US" dirty="0" err="1"/>
              <a:t>penyelenggaraan</a:t>
            </a:r>
            <a:r>
              <a:rPr lang="en-US" dirty="0"/>
              <a:t> negara </a:t>
            </a:r>
            <a:r>
              <a:rPr lang="en-US" dirty="0" err="1"/>
              <a:t>lainnya</a:t>
            </a:r>
            <a:endParaRPr lang="en-US" dirty="0"/>
          </a:p>
          <a:p>
            <a:r>
              <a:rPr lang="en-US" dirty="0"/>
              <a:t>3.Berdasarkan per-UU-an dan AAUPB</a:t>
            </a:r>
          </a:p>
          <a:p>
            <a:r>
              <a:rPr lang="en-US" dirty="0"/>
              <a:t>4.bersifat final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arti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luas</a:t>
            </a:r>
            <a:endParaRPr lang="en-US" dirty="0"/>
          </a:p>
          <a:p>
            <a:r>
              <a:rPr lang="en-US" dirty="0"/>
              <a:t>5.Keputusan yang </a:t>
            </a:r>
            <a:r>
              <a:rPr lang="en-US" dirty="0" err="1"/>
              <a:t>berpotensi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;</a:t>
            </a:r>
          </a:p>
          <a:p>
            <a:r>
              <a:rPr lang="en-US" dirty="0"/>
              <a:t>6.Keputusan yang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masyarakat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32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514" y="810022"/>
            <a:ext cx="8164286" cy="14668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Yang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dijadikan</a:t>
            </a:r>
            <a:r>
              <a:rPr lang="en-US" sz="3200" dirty="0"/>
              <a:t> </a:t>
            </a:r>
            <a:r>
              <a:rPr lang="en-US" sz="3200" dirty="0" err="1"/>
              <a:t>objek</a:t>
            </a:r>
            <a:r>
              <a:rPr lang="en-US" sz="3200" dirty="0"/>
              <a:t> </a:t>
            </a:r>
            <a:r>
              <a:rPr lang="en-US" sz="3200" dirty="0" err="1"/>
              <a:t>gugatan</a:t>
            </a:r>
            <a:r>
              <a:rPr lang="en-US" sz="3200" dirty="0"/>
              <a:t> TUN (</a:t>
            </a:r>
            <a:r>
              <a:rPr lang="en-US" sz="3200" dirty="0" err="1"/>
              <a:t>Pasal</a:t>
            </a:r>
            <a:r>
              <a:rPr lang="en-US" sz="3200" dirty="0"/>
              <a:t> 2 UU no 9 </a:t>
            </a:r>
            <a:r>
              <a:rPr lang="en-US" sz="3200" dirty="0" err="1"/>
              <a:t>Tahun</a:t>
            </a:r>
            <a:r>
              <a:rPr lang="en-US" sz="3200" dirty="0"/>
              <a:t> 2004 </a:t>
            </a:r>
            <a:r>
              <a:rPr lang="en-US" sz="3200" dirty="0" err="1"/>
              <a:t>tentang</a:t>
            </a:r>
            <a:r>
              <a:rPr lang="en-US" sz="3200" dirty="0"/>
              <a:t> </a:t>
            </a:r>
            <a:r>
              <a:rPr lang="en-US" sz="3200" dirty="0" err="1"/>
              <a:t>Perubahan</a:t>
            </a:r>
            <a:r>
              <a:rPr lang="en-US" sz="3200" dirty="0"/>
              <a:t> PERATUN (</a:t>
            </a:r>
            <a:r>
              <a:rPr lang="en-US" sz="3200" dirty="0" err="1"/>
              <a:t>pengecualian</a:t>
            </a:r>
            <a:r>
              <a:rPr lang="en-US" sz="32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1429"/>
            <a:ext cx="10972800" cy="4525963"/>
          </a:xfrm>
        </p:spPr>
        <p:txBody>
          <a:bodyPr/>
          <a:lstStyle/>
          <a:p>
            <a:pPr marL="136525" indent="0">
              <a:buNone/>
            </a:pPr>
            <a:r>
              <a:rPr lang="en-US" dirty="0"/>
              <a:t>1.KTUN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Perbuatan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Perdata</a:t>
            </a:r>
            <a:r>
              <a:rPr lang="en-US" dirty="0"/>
              <a:t>;</a:t>
            </a:r>
          </a:p>
          <a:p>
            <a:pPr marL="406400" indent="-269875">
              <a:buNone/>
            </a:pPr>
            <a:r>
              <a:rPr lang="en-US" dirty="0"/>
              <a:t>2.KTUN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pengaturan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;</a:t>
            </a:r>
          </a:p>
          <a:p>
            <a:pPr marL="136525" indent="0">
              <a:buNone/>
            </a:pPr>
            <a:r>
              <a:rPr lang="en-US" dirty="0"/>
              <a:t>3.KTUN yang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persetujuan</a:t>
            </a:r>
            <a:r>
              <a:rPr lang="en-US" dirty="0"/>
              <a:t>;</a:t>
            </a:r>
          </a:p>
          <a:p>
            <a:pPr marL="406400" indent="-290513">
              <a:buNone/>
            </a:pPr>
            <a:r>
              <a:rPr lang="en-US" dirty="0"/>
              <a:t>4. KTUN yang </a:t>
            </a:r>
            <a:r>
              <a:rPr lang="en-US" dirty="0" err="1"/>
              <a:t>dikeluarkanberdasarkan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per UU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;</a:t>
            </a:r>
          </a:p>
          <a:p>
            <a:pPr marL="136525" indent="0">
              <a:buNone/>
            </a:pPr>
            <a:r>
              <a:rPr lang="en-US" dirty="0"/>
              <a:t>5. KTUN yang </a:t>
            </a:r>
            <a:r>
              <a:rPr lang="en-US" dirty="0" err="1"/>
              <a:t>dikeluarkan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Peradilan</a:t>
            </a:r>
            <a:r>
              <a:rPr lang="en-US" dirty="0"/>
              <a:t>;</a:t>
            </a:r>
          </a:p>
          <a:p>
            <a:pPr marL="136525" indent="0">
              <a:buNone/>
            </a:pPr>
            <a:r>
              <a:rPr lang="en-US" dirty="0"/>
              <a:t>6. KTUN </a:t>
            </a:r>
            <a:r>
              <a:rPr lang="en-US" dirty="0" err="1"/>
              <a:t>mengenai</a:t>
            </a:r>
            <a:r>
              <a:rPr lang="en-US" dirty="0"/>
              <a:t> Tata Usaha ABRI;</a:t>
            </a:r>
          </a:p>
          <a:p>
            <a:pPr marL="136525" indent="0">
              <a:buNone/>
            </a:pPr>
            <a:r>
              <a:rPr lang="en-US" dirty="0"/>
              <a:t>7. KTUN </a:t>
            </a:r>
            <a:r>
              <a:rPr lang="en-US" dirty="0" err="1"/>
              <a:t>Panitia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Pemilu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41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endParaRPr lang="id-ID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772816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itu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Administrasi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Negara?</a:t>
            </a:r>
            <a:endParaRPr lang="en-ID" sz="4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716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8229600" cy="857250"/>
          </a:xfrm>
        </p:spPr>
        <p:txBody>
          <a:bodyPr/>
          <a:lstStyle/>
          <a:p>
            <a:pPr algn="ctr">
              <a:defRPr/>
            </a:pPr>
            <a:r>
              <a:rPr lang="id-ID" sz="4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Objek sengketa TUN</a:t>
            </a:r>
            <a:endParaRPr lang="en-US" sz="4400" dirty="0">
              <a:latin typeface="+mn-lt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id-ID" b="1" u="sng"/>
              <a:t>Keputusan Tata Usaha Negara</a:t>
            </a:r>
            <a:r>
              <a:rPr lang="en-US" b="1"/>
              <a:t>, </a:t>
            </a:r>
            <a:r>
              <a:rPr lang="id-ID" b="1"/>
              <a:t>yang dapat berupa :</a:t>
            </a:r>
            <a:endParaRPr lang="en-US" b="1"/>
          </a:p>
          <a:p>
            <a:pPr>
              <a:buFont typeface="Wingdings 2" pitchFamily="18" charset="2"/>
              <a:buNone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133600" y="2667001"/>
            <a:ext cx="7620000" cy="1036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+mj-lt"/>
              <a:buAutoNum type="arabicPeriod"/>
              <a:defRPr/>
            </a:pPr>
            <a:r>
              <a:rPr lang="id-ID" sz="24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Keputusan </a:t>
            </a:r>
            <a:r>
              <a:rPr lang="en-ID" sz="24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TUN </a:t>
            </a:r>
            <a:r>
              <a:rPr lang="id-ID" sz="24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Tertulis</a:t>
            </a:r>
            <a:r>
              <a:rPr lang="en-ID" sz="24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ID" sz="2400" b="1" dirty="0" err="1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Beschikking</a:t>
            </a:r>
            <a:r>
              <a:rPr lang="en-ID" sz="24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en-ID" sz="24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id-ID" sz="24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(Pasal 1 angka 9 ***)</a:t>
            </a:r>
            <a:r>
              <a:rPr lang="en-ID" sz="24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400" b="1" dirty="0" err="1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Produk</a:t>
            </a:r>
            <a:r>
              <a:rPr lang="en-ID" sz="24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400" b="1" dirty="0" err="1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Pejabat</a:t>
            </a:r>
            <a:r>
              <a:rPr lang="en-ID" sz="24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400" b="1" dirty="0" err="1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Pemerintah</a:t>
            </a:r>
            <a:endParaRPr lang="en-US" sz="2400" b="1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33600" y="3962401"/>
            <a:ext cx="7620000" cy="21335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>
              <a:lnSpc>
                <a:spcPct val="150000"/>
              </a:lnSpc>
              <a:buClr>
                <a:srgbClr val="F8F8F8"/>
              </a:buClr>
              <a:buFont typeface="+mj-lt"/>
              <a:buAutoNum type="arabicPeriod" startAt="2"/>
              <a:defRPr/>
            </a:pPr>
            <a:r>
              <a:rPr lang="en-ID" sz="24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Tindakan </a:t>
            </a:r>
            <a:r>
              <a:rPr lang="en-ID" sz="2400" b="1" dirty="0" err="1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Pejabat</a:t>
            </a:r>
            <a:r>
              <a:rPr lang="en-ID" sz="24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400" b="1" dirty="0" err="1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pemerintah</a:t>
            </a:r>
            <a:r>
              <a:rPr lang="en-ID" sz="24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400" b="1" dirty="0" err="1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ID" sz="24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4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Keputusan</a:t>
            </a:r>
            <a:r>
              <a:rPr lang="en-ID" sz="24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TUN</a:t>
            </a:r>
            <a:r>
              <a:rPr lang="id-ID" sz="24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bersifat Fiktif Negatif </a:t>
            </a:r>
            <a:r>
              <a:rPr lang="en-US" sz="24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d-ID" sz="24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(pasal 3*) </a:t>
            </a:r>
            <a:r>
              <a:rPr lang="en-US" sz="24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id-ID" sz="2400" b="1" i="1" u="sng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berubah</a:t>
            </a:r>
            <a:r>
              <a:rPr lang="id-ID" sz="2400" b="1" i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d-ID" sz="24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menjadi Keputusan </a:t>
            </a:r>
            <a:r>
              <a:rPr lang="en-ID" sz="24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TUN </a:t>
            </a:r>
            <a:r>
              <a:rPr lang="en-ID" sz="2400" b="1" dirty="0" err="1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ID" sz="24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4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Fiktif Positif (</a:t>
            </a:r>
            <a:r>
              <a:rPr lang="en-US" sz="2400" b="1" dirty="0" err="1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sz="24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4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r>
              <a:rPr lang="en-US" sz="24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(3)</a:t>
            </a:r>
            <a:r>
              <a:rPr lang="id-ID" sz="24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UU No 30</a:t>
            </a:r>
            <a:r>
              <a:rPr lang="en-US" sz="24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id-ID" sz="24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2014</a:t>
            </a:r>
            <a:r>
              <a:rPr lang="en-US" sz="24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id-ID" sz="2400" b="1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54200" y="1674814"/>
            <a:ext cx="8458200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36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543050"/>
          </a:xfrm>
        </p:spPr>
        <p:txBody>
          <a:bodyPr/>
          <a:lstStyle/>
          <a:p>
            <a:pPr algn="ctr"/>
            <a:r>
              <a:rPr lang="en-US" dirty="0" err="1"/>
              <a:t>Keputusan</a:t>
            </a:r>
            <a:r>
              <a:rPr lang="en-US" dirty="0"/>
              <a:t> Tata Usaha Negara    (KTUN)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8" indent="0">
              <a:buNone/>
            </a:pPr>
            <a:r>
              <a:rPr lang="en-US" sz="2400" dirty="0"/>
              <a:t>Surat </a:t>
            </a:r>
            <a:r>
              <a:rPr lang="en-US" sz="2400" dirty="0" err="1"/>
              <a:t>Keputusan</a:t>
            </a:r>
            <a:r>
              <a:rPr lang="en-US" sz="2400" dirty="0"/>
              <a:t> (KTUN </a:t>
            </a:r>
            <a:r>
              <a:rPr lang="en-US" sz="2400" dirty="0" err="1"/>
              <a:t>Tertulis</a:t>
            </a:r>
            <a:r>
              <a:rPr lang="en-US" sz="2400" dirty="0"/>
              <a:t>) </a:t>
            </a:r>
            <a:r>
              <a:rPr lang="en-US" sz="2400" dirty="0" err="1"/>
              <a:t>menurut</a:t>
            </a:r>
            <a:r>
              <a:rPr lang="en-US" sz="2400" dirty="0"/>
              <a:t> </a:t>
            </a:r>
            <a:r>
              <a:rPr lang="en-US" sz="2400" dirty="0" err="1"/>
              <a:t>Pasal</a:t>
            </a:r>
            <a:r>
              <a:rPr lang="en-US" sz="2400" dirty="0"/>
              <a:t> 1 </a:t>
            </a:r>
            <a:r>
              <a:rPr lang="en-US" sz="2400" dirty="0" err="1"/>
              <a:t>angka</a:t>
            </a:r>
            <a:r>
              <a:rPr lang="en-US" sz="2400" dirty="0"/>
              <a:t> 9 UU no 51 </a:t>
            </a:r>
            <a:r>
              <a:rPr lang="en-US" sz="2400" dirty="0" err="1"/>
              <a:t>Tahun</a:t>
            </a:r>
            <a:r>
              <a:rPr lang="en-US" sz="2400" dirty="0"/>
              <a:t> 2009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unsur-unsur</a:t>
            </a:r>
            <a:r>
              <a:rPr lang="en-US" sz="2400" dirty="0"/>
              <a:t> </a:t>
            </a:r>
            <a:r>
              <a:rPr lang="en-US" sz="2400" dirty="0" err="1"/>
              <a:t>sbb</a:t>
            </a:r>
            <a:r>
              <a:rPr lang="en-US" sz="2400" dirty="0"/>
              <a:t>:</a:t>
            </a:r>
          </a:p>
          <a:p>
            <a:pPr marL="1022350" lvl="8" indent="-514350">
              <a:buAutoNum type="arabicPeriod"/>
            </a:pPr>
            <a:r>
              <a:rPr lang="en-US" sz="2400" dirty="0" err="1"/>
              <a:t>Penetapan</a:t>
            </a:r>
            <a:r>
              <a:rPr lang="en-US" sz="2400" dirty="0"/>
              <a:t> </a:t>
            </a:r>
            <a:r>
              <a:rPr lang="en-US" sz="2400" dirty="0" err="1"/>
              <a:t>Tertulis</a:t>
            </a:r>
            <a:r>
              <a:rPr lang="en-US" sz="2400" dirty="0"/>
              <a:t>;</a:t>
            </a:r>
          </a:p>
          <a:p>
            <a:pPr marL="1022350" lvl="8" indent="-514350">
              <a:buAutoNum type="arabicPeriod"/>
            </a:pPr>
            <a:r>
              <a:rPr lang="en-US" sz="2400" dirty="0" err="1"/>
              <a:t>Dikeluarkan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Badan</a:t>
            </a:r>
            <a:r>
              <a:rPr lang="en-US" sz="2400" dirty="0"/>
              <a:t> </a:t>
            </a:r>
            <a:r>
              <a:rPr lang="en-US" sz="2400" dirty="0" err="1"/>
              <a:t>Pejabat</a:t>
            </a:r>
            <a:r>
              <a:rPr lang="en-US" sz="2400" dirty="0"/>
              <a:t> TUN;</a:t>
            </a:r>
          </a:p>
          <a:p>
            <a:pPr marL="1022350" lvl="8" indent="-514350">
              <a:buAutoNum type="arabicPeriod"/>
            </a:pP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Tindakan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;</a:t>
            </a:r>
          </a:p>
          <a:p>
            <a:pPr marL="1022350" lvl="8" indent="-514350">
              <a:buAutoNum type="arabicPeriod"/>
            </a:pP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Perat</a:t>
            </a:r>
            <a:r>
              <a:rPr lang="en-US" sz="2400" dirty="0"/>
              <a:t> </a:t>
            </a:r>
            <a:r>
              <a:rPr lang="en-US" sz="2400" dirty="0" err="1"/>
              <a:t>perUU</a:t>
            </a:r>
            <a:r>
              <a:rPr lang="en-US" sz="2400" dirty="0"/>
              <a:t> an;</a:t>
            </a:r>
          </a:p>
          <a:p>
            <a:pPr marL="1022350" lvl="8" indent="-514350">
              <a:buAutoNum type="arabicPeriod"/>
            </a:pP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Konkrit,Individual,Final</a:t>
            </a:r>
            <a:endParaRPr lang="en-US" sz="2400" dirty="0"/>
          </a:p>
          <a:p>
            <a:pPr marL="1022350" lvl="8" indent="-514350">
              <a:buAutoNum type="arabicPeriod"/>
            </a:pPr>
            <a:r>
              <a:rPr lang="en-US" sz="2400" dirty="0" err="1"/>
              <a:t>Menimbulkan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;</a:t>
            </a:r>
          </a:p>
          <a:p>
            <a:pPr marL="1022350" lvl="8" indent="-514350">
              <a:buAutoNum type="arabicPeriod"/>
            </a:pPr>
            <a:r>
              <a:rPr lang="en-US" sz="2400" dirty="0" err="1"/>
              <a:t>Ditujukan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/</a:t>
            </a:r>
            <a:r>
              <a:rPr lang="en-US" sz="2400" dirty="0" err="1"/>
              <a:t>Badan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Perdata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6504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13606"/>
            <a:ext cx="8229600" cy="1619250"/>
          </a:xfrm>
        </p:spPr>
        <p:txBody>
          <a:bodyPr/>
          <a:lstStyle/>
          <a:p>
            <a:pPr algn="ctr"/>
            <a:r>
              <a:rPr lang="en-US" sz="2800" dirty="0" err="1"/>
              <a:t>Objek</a:t>
            </a:r>
            <a:r>
              <a:rPr lang="en-US" sz="2800" dirty="0"/>
              <a:t> </a:t>
            </a:r>
            <a:r>
              <a:rPr lang="en-US" sz="2800" dirty="0" err="1"/>
              <a:t>sengketa</a:t>
            </a:r>
            <a:r>
              <a:rPr lang="en-US" sz="2800" dirty="0"/>
              <a:t> TUN </a:t>
            </a:r>
            <a:br>
              <a:rPr lang="en-US" sz="2800" dirty="0"/>
            </a:br>
            <a:r>
              <a:rPr lang="en-US" sz="2800" dirty="0"/>
              <a:t>KTUN </a:t>
            </a:r>
            <a:r>
              <a:rPr lang="en-US" sz="2800" dirty="0" err="1"/>
              <a:t>bersifat</a:t>
            </a:r>
            <a:r>
              <a:rPr lang="en-US" sz="2800" dirty="0"/>
              <a:t> </a:t>
            </a:r>
            <a:r>
              <a:rPr lang="en-US" sz="2800" dirty="0" err="1"/>
              <a:t>Fiktif</a:t>
            </a:r>
            <a:r>
              <a:rPr lang="en-US" sz="2800" dirty="0"/>
              <a:t> </a:t>
            </a:r>
            <a:r>
              <a:rPr lang="en-US" sz="2800" dirty="0" err="1"/>
              <a:t>Negatif</a:t>
            </a:r>
            <a:br>
              <a:rPr lang="en-US" sz="2800" dirty="0"/>
            </a:br>
            <a:r>
              <a:rPr lang="en-US" sz="2800" dirty="0"/>
              <a:t>(</a:t>
            </a:r>
            <a:r>
              <a:rPr lang="en-US" sz="2800" dirty="0" err="1"/>
              <a:t>Pasal</a:t>
            </a:r>
            <a:r>
              <a:rPr lang="en-US" sz="2800" dirty="0"/>
              <a:t> 3 UU no 5 </a:t>
            </a:r>
            <a:r>
              <a:rPr lang="en-US" sz="2800" dirty="0" err="1"/>
              <a:t>Thn</a:t>
            </a:r>
            <a:r>
              <a:rPr lang="en-US" sz="2800" dirty="0"/>
              <a:t> 1986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2335163"/>
            <a:ext cx="11521280" cy="4694237"/>
          </a:xfrm>
        </p:spPr>
        <p:txBody>
          <a:bodyPr>
            <a:normAutofit/>
          </a:bodyPr>
          <a:lstStyle/>
          <a:p>
            <a:pPr marL="136525" indent="0" algn="just">
              <a:buNone/>
            </a:pPr>
            <a:r>
              <a:rPr lang="en-US" sz="2000" dirty="0" err="1"/>
              <a:t>Objek</a:t>
            </a:r>
            <a:r>
              <a:rPr lang="en-US" sz="2000" dirty="0"/>
              <a:t> </a:t>
            </a:r>
            <a:r>
              <a:rPr lang="en-US" sz="2000" dirty="0" err="1"/>
              <a:t>sengketa</a:t>
            </a:r>
            <a:r>
              <a:rPr lang="en-US" sz="2000" dirty="0"/>
              <a:t> TUN </a:t>
            </a:r>
            <a:r>
              <a:rPr lang="en-US" sz="2000" dirty="0" err="1"/>
              <a:t>bukan</a:t>
            </a:r>
            <a:r>
              <a:rPr lang="en-US" sz="2000" dirty="0"/>
              <a:t> </a:t>
            </a:r>
            <a:r>
              <a:rPr lang="en-US" sz="2000" dirty="0" err="1"/>
              <a:t>saja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Badan </a:t>
            </a:r>
            <a:r>
              <a:rPr lang="en-US" sz="2000" dirty="0" err="1"/>
              <a:t>Pejabat</a:t>
            </a:r>
            <a:r>
              <a:rPr lang="en-US" sz="2000" dirty="0"/>
              <a:t> TUN (</a:t>
            </a:r>
            <a:r>
              <a:rPr lang="en-US" sz="2000" dirty="0" err="1"/>
              <a:t>Beschikking</a:t>
            </a:r>
            <a:r>
              <a:rPr lang="en-US" sz="2000" dirty="0"/>
              <a:t>)</a:t>
            </a:r>
            <a:r>
              <a:rPr lang="en-US" sz="2000" dirty="0" err="1"/>
              <a:t>penetapan</a:t>
            </a:r>
            <a:r>
              <a:rPr lang="en-US" sz="2000" dirty="0"/>
              <a:t> </a:t>
            </a:r>
            <a:r>
              <a:rPr lang="en-US" sz="2000" dirty="0" err="1"/>
              <a:t>tertulis</a:t>
            </a:r>
            <a:r>
              <a:rPr lang="en-US" sz="2000" dirty="0"/>
              <a:t>,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tetapi</a:t>
            </a:r>
            <a:r>
              <a:rPr lang="en-US" sz="2000" dirty="0"/>
              <a:t> Tindakan </a:t>
            </a:r>
            <a:r>
              <a:rPr lang="en-US" sz="2000" dirty="0" err="1"/>
              <a:t>dari</a:t>
            </a:r>
            <a:r>
              <a:rPr lang="en-US" sz="2000" dirty="0"/>
              <a:t> Badan </a:t>
            </a:r>
            <a:r>
              <a:rPr lang="en-US" sz="2000" dirty="0" err="1"/>
              <a:t>Pejabat</a:t>
            </a:r>
            <a:r>
              <a:rPr lang="en-US" sz="2000" dirty="0"/>
              <a:t> TUN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melaksanakan</a:t>
            </a:r>
            <a:r>
              <a:rPr lang="en-US" sz="2000" dirty="0"/>
              <a:t> </a:t>
            </a:r>
            <a:r>
              <a:rPr lang="en-US" sz="2000" dirty="0" err="1"/>
              <a:t>kewajiban</a:t>
            </a:r>
            <a:r>
              <a:rPr lang="en-US" sz="2000" dirty="0"/>
              <a:t> </a:t>
            </a:r>
            <a:r>
              <a:rPr lang="en-US" sz="2000" dirty="0" err="1"/>
              <a:t>melayani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objek</a:t>
            </a:r>
            <a:r>
              <a:rPr lang="en-US" sz="2000" dirty="0"/>
              <a:t> </a:t>
            </a:r>
            <a:r>
              <a:rPr lang="en-US" sz="2000" dirty="0" err="1"/>
              <a:t>sengketa</a:t>
            </a:r>
            <a:r>
              <a:rPr lang="en-US" sz="2000" dirty="0"/>
              <a:t> TUN.</a:t>
            </a:r>
          </a:p>
          <a:p>
            <a:pPr marL="136525" indent="0" algn="just">
              <a:buNone/>
            </a:pPr>
            <a:r>
              <a:rPr lang="en-US" sz="2000" b="1" dirty="0" err="1"/>
              <a:t>Konsep</a:t>
            </a:r>
            <a:r>
              <a:rPr lang="en-US" sz="2000" b="1" dirty="0"/>
              <a:t> </a:t>
            </a:r>
            <a:r>
              <a:rPr lang="en-US" sz="2000" b="1" dirty="0" err="1"/>
              <a:t>Fiktif</a:t>
            </a:r>
            <a:r>
              <a:rPr lang="en-US" sz="2000" b="1" dirty="0"/>
              <a:t> </a:t>
            </a:r>
            <a:r>
              <a:rPr lang="en-US" sz="2000" b="1" dirty="0" err="1"/>
              <a:t>Negatif</a:t>
            </a:r>
            <a:r>
              <a:rPr lang="en-US" sz="2000" b="1" dirty="0"/>
              <a:t> :</a:t>
            </a:r>
          </a:p>
          <a:p>
            <a:pPr marL="136525" indent="0" algn="just">
              <a:buNone/>
            </a:pPr>
            <a:r>
              <a:rPr lang="en-US" sz="2000" dirty="0"/>
              <a:t>Badan </a:t>
            </a:r>
            <a:r>
              <a:rPr lang="en-US" sz="2000" dirty="0" err="1"/>
              <a:t>Pejabat</a:t>
            </a:r>
            <a:r>
              <a:rPr lang="en-US" sz="2000" dirty="0"/>
              <a:t> TUN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melaksanakan</a:t>
            </a:r>
            <a:r>
              <a:rPr lang="en-US" sz="2000" dirty="0"/>
              <a:t> </a:t>
            </a:r>
            <a:r>
              <a:rPr lang="en-US" sz="2000" dirty="0" err="1"/>
              <a:t>kewajibannya</a:t>
            </a:r>
            <a:r>
              <a:rPr lang="en-US" sz="2000" dirty="0"/>
              <a:t>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menjawab</a:t>
            </a:r>
            <a:r>
              <a:rPr lang="en-US" sz="2000" dirty="0"/>
              <a:t> </a:t>
            </a:r>
            <a:r>
              <a:rPr lang="en-US" sz="2000" dirty="0" err="1"/>
              <a:t>permohonan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yang </a:t>
            </a:r>
            <a:r>
              <a:rPr lang="en-US" sz="2000" dirty="0" err="1"/>
              <a:t>ditentukan</a:t>
            </a:r>
            <a:r>
              <a:rPr lang="en-US" sz="2000" dirty="0"/>
              <a:t> (4 </a:t>
            </a:r>
            <a:r>
              <a:rPr lang="en-US" sz="2000" dirty="0" err="1"/>
              <a:t>bulan</a:t>
            </a:r>
            <a:r>
              <a:rPr lang="en-US" sz="2000" dirty="0"/>
              <a:t>),</a:t>
            </a:r>
            <a:r>
              <a:rPr lang="en-US" sz="2000" dirty="0" err="1"/>
              <a:t>sedangkan</a:t>
            </a:r>
            <a:r>
              <a:rPr lang="en-US" sz="2000" dirty="0"/>
              <a:t> </a:t>
            </a:r>
            <a:r>
              <a:rPr lang="en-US" sz="2000" dirty="0" err="1"/>
              <a:t>hal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kewajiban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dianggap</a:t>
            </a:r>
            <a:r>
              <a:rPr lang="en-US" sz="2000" dirty="0"/>
              <a:t> </a:t>
            </a:r>
            <a:r>
              <a:rPr lang="en-US" sz="2000" dirty="0" err="1"/>
              <a:t>permohonan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ditolak</a:t>
            </a:r>
            <a:r>
              <a:rPr lang="en-US" sz="2000" dirty="0"/>
              <a:t>.</a:t>
            </a:r>
          </a:p>
          <a:p>
            <a:pPr marL="136525" indent="0" algn="just">
              <a:buNone/>
            </a:pPr>
            <a:r>
              <a:rPr lang="en-US" sz="2000" dirty="0" err="1"/>
              <a:t>Konsep</a:t>
            </a:r>
            <a:r>
              <a:rPr lang="en-US" sz="2000" dirty="0"/>
              <a:t> (</a:t>
            </a:r>
            <a:r>
              <a:rPr lang="en-US" sz="2000" dirty="0" err="1"/>
              <a:t>Fiktif</a:t>
            </a:r>
            <a:r>
              <a:rPr lang="en-US" sz="2000" dirty="0"/>
              <a:t> )Badan </a:t>
            </a:r>
            <a:r>
              <a:rPr lang="en-US" sz="2000" dirty="0" err="1"/>
              <a:t>Pejabat</a:t>
            </a:r>
            <a:r>
              <a:rPr lang="en-US" sz="2000" dirty="0"/>
              <a:t> TUN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mengeluarkan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(DIAM)</a:t>
            </a:r>
            <a:r>
              <a:rPr lang="en-US" sz="2000" dirty="0" err="1"/>
              <a:t>saja</a:t>
            </a:r>
            <a:r>
              <a:rPr lang="en-US" sz="2000" dirty="0"/>
              <a:t>, </a:t>
            </a:r>
            <a:r>
              <a:rPr lang="en-US" sz="2000" dirty="0" err="1"/>
              <a:t>tindakan</a:t>
            </a:r>
            <a:r>
              <a:rPr lang="en-US" sz="2000" dirty="0"/>
              <a:t> </a:t>
            </a:r>
            <a:r>
              <a:rPr lang="en-US" sz="2000" dirty="0" err="1"/>
              <a:t>diamnya</a:t>
            </a:r>
            <a:r>
              <a:rPr lang="en-US" sz="2000" dirty="0"/>
              <a:t> Badan </a:t>
            </a:r>
            <a:r>
              <a:rPr lang="en-US" sz="2000" dirty="0" err="1"/>
              <a:t>Pejabat</a:t>
            </a:r>
            <a:r>
              <a:rPr lang="en-US" sz="2000" dirty="0"/>
              <a:t> TUN </a:t>
            </a:r>
            <a:r>
              <a:rPr lang="en-US" sz="2000" dirty="0" err="1"/>
              <a:t>tsb</a:t>
            </a:r>
            <a:r>
              <a:rPr lang="en-US" sz="2000" dirty="0"/>
              <a:t> </a:t>
            </a:r>
            <a:r>
              <a:rPr lang="en-US" sz="2000" dirty="0" err="1"/>
              <a:t>dianggap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melaksanakan</a:t>
            </a:r>
            <a:r>
              <a:rPr lang="en-US" sz="2000" dirty="0"/>
              <a:t> </a:t>
            </a:r>
            <a:r>
              <a:rPr lang="en-US" sz="2000" dirty="0" err="1"/>
              <a:t>kewajibannya</a:t>
            </a:r>
            <a:r>
              <a:rPr lang="en-US" sz="2000" dirty="0"/>
              <a:t> yang </a:t>
            </a:r>
            <a:r>
              <a:rPr lang="en-US" sz="2000" dirty="0" err="1"/>
              <a:t>menimbulkan</a:t>
            </a:r>
            <a:r>
              <a:rPr lang="en-US" sz="2000" dirty="0"/>
              <a:t> </a:t>
            </a:r>
            <a:r>
              <a:rPr lang="en-US" sz="2000" dirty="0" err="1"/>
              <a:t>Kerugian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Individu</a:t>
            </a:r>
            <a:r>
              <a:rPr lang="en-US" sz="2000" dirty="0"/>
              <a:t>/Badan Hukum </a:t>
            </a:r>
            <a:r>
              <a:rPr lang="en-US" sz="2000" dirty="0" err="1"/>
              <a:t>perdata</a:t>
            </a:r>
            <a:endParaRPr lang="en-US" sz="2000" dirty="0"/>
          </a:p>
          <a:p>
            <a:pPr marL="136525" indent="0" algn="just">
              <a:buNone/>
            </a:pPr>
            <a:r>
              <a:rPr lang="en-US" sz="2000" dirty="0"/>
              <a:t>(</a:t>
            </a:r>
            <a:r>
              <a:rPr lang="en-US" sz="2000" dirty="0" err="1"/>
              <a:t>Negatif</a:t>
            </a:r>
            <a:r>
              <a:rPr lang="en-US" sz="2000" dirty="0"/>
              <a:t>)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mengeluarkan</a:t>
            </a:r>
            <a:r>
              <a:rPr lang="en-US" sz="2000" dirty="0"/>
              <a:t> </a:t>
            </a:r>
            <a:r>
              <a:rPr lang="en-US" sz="2000" dirty="0" err="1"/>
              <a:t>Keputusan</a:t>
            </a:r>
            <a:r>
              <a:rPr lang="en-US" sz="2000" dirty="0"/>
              <a:t> </a:t>
            </a:r>
            <a:r>
              <a:rPr lang="en-US" sz="2000" dirty="0" err="1"/>
              <a:t>tapi</a:t>
            </a:r>
            <a:r>
              <a:rPr lang="en-US" sz="2000" dirty="0"/>
              <a:t> </a:t>
            </a:r>
            <a:r>
              <a:rPr lang="en-US" sz="2000" dirty="0" err="1"/>
              <a:t>dianggap</a:t>
            </a:r>
            <a:r>
              <a:rPr lang="en-US" sz="2000" dirty="0"/>
              <a:t> </a:t>
            </a:r>
            <a:r>
              <a:rPr lang="en-US" sz="2000" dirty="0" err="1"/>
              <a:t>mengeluarkan</a:t>
            </a:r>
            <a:r>
              <a:rPr lang="en-US" sz="2000" dirty="0"/>
              <a:t> </a:t>
            </a:r>
            <a:r>
              <a:rPr lang="en-US" sz="2000" dirty="0" err="1"/>
              <a:t>Keputusan</a:t>
            </a:r>
            <a:r>
              <a:rPr lang="en-US" sz="2000" dirty="0"/>
              <a:t> yang </a:t>
            </a: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negatif</a:t>
            </a:r>
            <a:r>
              <a:rPr lang="en-US" sz="2000" dirty="0"/>
              <a:t> (</a:t>
            </a:r>
            <a:r>
              <a:rPr lang="en-US" sz="2000" dirty="0" err="1"/>
              <a:t>penolakan</a:t>
            </a:r>
            <a:r>
              <a:rPr lang="en-US" sz="2000" dirty="0"/>
              <a:t>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2441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407368" y="830264"/>
            <a:ext cx="11449272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Objek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gugatan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FIKTIF POSITIF</a:t>
            </a:r>
          </a:p>
          <a:p>
            <a:pPr algn="just">
              <a:spcAft>
                <a:spcPts val="12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tadinya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Fiktif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Negatif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berubah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Fiktif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Positif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engan hadirnya UU no 30 Tahun 2014 dalam pasal 53 ayat(2) mengatakan jika ketentuan UU tidak menentukan batas waktu kewajiban untuk menjawab suatu permohonan, maka </a:t>
            </a:r>
            <a:r>
              <a:rPr lang="id-ID" sz="2400" i="1" dirty="0">
                <a:latin typeface="Times New Roman" pitchFamily="18" charset="0"/>
                <a:cs typeface="Times New Roman" pitchFamily="18" charset="0"/>
              </a:rPr>
              <a:t>Badan/pejabat pemerintahan wajib mengeluarkan keputusan/ tindakan paling lama 10 hari kerja</a:t>
            </a: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ID" sz="2400" b="1" dirty="0" err="1"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ID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400" b="1" dirty="0" err="1">
                <a:latin typeface="Times New Roman" pitchFamily="18" charset="0"/>
                <a:cs typeface="Times New Roman" pitchFamily="18" charset="0"/>
              </a:rPr>
              <a:t>Fiktif</a:t>
            </a:r>
            <a:r>
              <a:rPr lang="en-ID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400" b="1" dirty="0" err="1">
                <a:latin typeface="Times New Roman" pitchFamily="18" charset="0"/>
                <a:cs typeface="Times New Roman" pitchFamily="18" charset="0"/>
              </a:rPr>
              <a:t>Positif</a:t>
            </a:r>
            <a:endParaRPr lang="en-ID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Pejabat pemerintah </a:t>
            </a:r>
            <a:r>
              <a:rPr lang="en-ID" sz="24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400" dirty="0" err="1">
                <a:latin typeface="Times New Roman" pitchFamily="18" charset="0"/>
                <a:cs typeface="Times New Roman" pitchFamily="18" charset="0"/>
              </a:rPr>
              <a:t>menjawab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400" dirty="0" err="1">
                <a:latin typeface="Times New Roman" pitchFamily="18" charset="0"/>
                <a:cs typeface="Times New Roman" pitchFamily="18" charset="0"/>
              </a:rPr>
              <a:t>permohonan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400" dirty="0" err="1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4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sz="2400" dirty="0" err="1">
                <a:latin typeface="Times New Roman" pitchFamily="18" charset="0"/>
                <a:cs typeface="Times New Roman" pitchFamily="18" charset="0"/>
              </a:rPr>
              <a:t>ditentukan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 oleh </a:t>
            </a:r>
            <a:r>
              <a:rPr lang="en-ID" sz="2400" dirty="0" err="1">
                <a:latin typeface="Times New Roman" pitchFamily="18" charset="0"/>
                <a:cs typeface="Times New Roman" pitchFamily="18" charset="0"/>
              </a:rPr>
              <a:t>Institusi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400" dirty="0" err="1">
                <a:latin typeface="Times New Roman" pitchFamily="18" charset="0"/>
                <a:cs typeface="Times New Roman" pitchFamily="18" charset="0"/>
              </a:rPr>
              <a:t>ybs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4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4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ID" sz="2400" dirty="0" err="1">
                <a:latin typeface="Times New Roman" pitchFamily="18" charset="0"/>
                <a:cs typeface="Times New Roman" pitchFamily="18" charset="0"/>
              </a:rPr>
              <a:t>hari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400" dirty="0" err="1"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maka </a:t>
            </a:r>
            <a:r>
              <a:rPr lang="en-ID" sz="2400" dirty="0" err="1">
                <a:latin typeface="Times New Roman" pitchFamily="18" charset="0"/>
                <a:cs typeface="Times New Roman" pitchFamily="18" charset="0"/>
              </a:rPr>
              <a:t>permohonan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400" i="1" dirty="0">
                <a:latin typeface="Times New Roman" pitchFamily="18" charset="0"/>
                <a:cs typeface="Times New Roman" pitchFamily="18" charset="0"/>
              </a:rPr>
              <a:t>dianggap dikabulkan secara Hukum</a:t>
            </a:r>
            <a:r>
              <a:rPr lang="en-ID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id-ID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400" dirty="0" err="1">
                <a:latin typeface="Times New Roman" pitchFamily="18" charset="0"/>
                <a:cs typeface="Times New Roman" pitchFamily="18" charset="0"/>
              </a:rPr>
              <a:t>Pejabat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400" dirty="0" err="1">
                <a:latin typeface="Times New Roman" pitchFamily="18" charset="0"/>
                <a:cs typeface="Times New Roman" pitchFamily="18" charset="0"/>
              </a:rPr>
              <a:t>dianggap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mengeluarkan Keputusan Fiktif Positif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ayat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(3) UU No. 30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2014)</a:t>
            </a:r>
          </a:p>
          <a:p>
            <a:pPr algn="just">
              <a:spcAft>
                <a:spcPts val="6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520700" lvl="1" indent="-520700" algn="just">
              <a:buFont typeface="Wingdings" pitchFamily="2" charset="2"/>
              <a:buChar char="Ø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572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458E-0FB0-4F37-89C7-6A4E631C3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1206"/>
            <a:ext cx="10441160" cy="1771650"/>
          </a:xfrm>
        </p:spPr>
        <p:txBody>
          <a:bodyPr>
            <a:normAutofit fontScale="90000"/>
          </a:bodyPr>
          <a:lstStyle/>
          <a:p>
            <a:pPr algn="ctr"/>
            <a:br>
              <a:rPr lang="en-ID" sz="2800" dirty="0"/>
            </a:br>
            <a:r>
              <a:rPr lang="en-ID" sz="2800" dirty="0" err="1"/>
              <a:t>Undang-Undang</a:t>
            </a:r>
            <a:r>
              <a:rPr lang="en-ID" sz="2800" dirty="0"/>
              <a:t>  </a:t>
            </a:r>
            <a:r>
              <a:rPr lang="en-ID" sz="2800" dirty="0" err="1"/>
              <a:t>Cipta</a:t>
            </a:r>
            <a:r>
              <a:rPr lang="en-ID" sz="2800" dirty="0"/>
              <a:t> </a:t>
            </a:r>
            <a:r>
              <a:rPr lang="en-ID" sz="2800" dirty="0" err="1"/>
              <a:t>Kerja</a:t>
            </a:r>
            <a:r>
              <a:rPr lang="en-ID" sz="2800" dirty="0"/>
              <a:t> </a:t>
            </a:r>
            <a:r>
              <a:rPr lang="en-ID" sz="2800" dirty="0" err="1"/>
              <a:t>Nomor</a:t>
            </a:r>
            <a:r>
              <a:rPr lang="en-ID" sz="2800" dirty="0"/>
              <a:t> 11 </a:t>
            </a:r>
            <a:r>
              <a:rPr lang="en-ID" sz="2800" dirty="0" err="1"/>
              <a:t>Tahun</a:t>
            </a:r>
            <a:r>
              <a:rPr lang="en-ID" sz="2800" dirty="0"/>
              <a:t> 2020 </a:t>
            </a:r>
            <a:br>
              <a:rPr lang="en-ID" sz="2800" dirty="0"/>
            </a:br>
            <a:r>
              <a:rPr lang="en-ID" sz="2800" dirty="0" err="1"/>
              <a:t>Pasal</a:t>
            </a:r>
            <a:r>
              <a:rPr lang="en-ID" sz="2800" dirty="0"/>
              <a:t> 175 </a:t>
            </a:r>
            <a:r>
              <a:rPr lang="en-ID" sz="2800" dirty="0" err="1"/>
              <a:t>Klaster</a:t>
            </a:r>
            <a:r>
              <a:rPr lang="en-ID" sz="2800" dirty="0"/>
              <a:t> </a:t>
            </a:r>
            <a:r>
              <a:rPr lang="en-ID" sz="2800" dirty="0" err="1"/>
              <a:t>Administrasi</a:t>
            </a:r>
            <a:r>
              <a:rPr lang="en-ID" sz="2800" dirty="0"/>
              <a:t> </a:t>
            </a:r>
            <a:r>
              <a:rPr lang="en-ID" sz="2800" dirty="0" err="1"/>
              <a:t>Pemerintahan</a:t>
            </a:r>
            <a:br>
              <a:rPr lang="en-ID" sz="2800" dirty="0"/>
            </a:b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rangka</a:t>
            </a:r>
            <a:r>
              <a:rPr lang="en-ID" sz="2800" dirty="0"/>
              <a:t> reformasi </a:t>
            </a:r>
            <a:r>
              <a:rPr lang="en-ID" sz="2800" dirty="0" err="1"/>
              <a:t>Pelayanan</a:t>
            </a:r>
            <a:r>
              <a:rPr lang="en-ID" sz="2800" dirty="0"/>
              <a:t> </a:t>
            </a:r>
            <a:r>
              <a:rPr lang="en-ID" sz="2800" dirty="0" err="1"/>
              <a:t>Publik</a:t>
            </a:r>
            <a:r>
              <a:rPr lang="en-ID" sz="2800" dirty="0"/>
              <a:t> </a:t>
            </a:r>
            <a:r>
              <a:rPr lang="en-ID" sz="2800" dirty="0" err="1"/>
              <a:t>mengamandemen</a:t>
            </a:r>
            <a:br>
              <a:rPr lang="en-ID" sz="2800" dirty="0"/>
            </a:br>
            <a:r>
              <a:rPr lang="en-ID" sz="2800" dirty="0" err="1"/>
              <a:t>Pasal</a:t>
            </a:r>
            <a:r>
              <a:rPr lang="en-ID" sz="2800" dirty="0"/>
              <a:t> 53 (</a:t>
            </a:r>
            <a:r>
              <a:rPr lang="en-ID" sz="2800" dirty="0" err="1"/>
              <a:t>Fiktif</a:t>
            </a:r>
            <a:r>
              <a:rPr lang="en-ID" sz="2800" dirty="0"/>
              <a:t> </a:t>
            </a:r>
            <a:r>
              <a:rPr lang="en-ID" sz="2800" dirty="0" err="1"/>
              <a:t>Positif</a:t>
            </a:r>
            <a:r>
              <a:rPr lang="en-ID" sz="28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EDB2E-1330-41FF-996E-31789014E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2483371"/>
            <a:ext cx="11665296" cy="4618037"/>
          </a:xfrm>
        </p:spPr>
        <p:txBody>
          <a:bodyPr>
            <a:normAutofit/>
          </a:bodyPr>
          <a:lstStyle/>
          <a:p>
            <a:pPr algn="just"/>
            <a:r>
              <a:rPr lang="en-ID" dirty="0" err="1"/>
              <a:t>Pasal</a:t>
            </a:r>
            <a:r>
              <a:rPr lang="en-ID" dirty="0"/>
              <a:t> 53 UU </a:t>
            </a:r>
            <a:r>
              <a:rPr lang="en-ID" dirty="0" err="1"/>
              <a:t>nomor</a:t>
            </a:r>
            <a:r>
              <a:rPr lang="en-ID" dirty="0"/>
              <a:t>. 30 </a:t>
            </a:r>
            <a:r>
              <a:rPr lang="en-ID" dirty="0" err="1"/>
              <a:t>tahun</a:t>
            </a:r>
            <a:r>
              <a:rPr lang="en-ID" dirty="0"/>
              <a:t> 2014 </a:t>
            </a:r>
            <a:r>
              <a:rPr lang="en-ID" dirty="0" err="1"/>
              <a:t>tentang</a:t>
            </a:r>
            <a:r>
              <a:rPr lang="en-ID" dirty="0"/>
              <a:t>  </a:t>
            </a:r>
            <a:r>
              <a:rPr lang="en-ID" dirty="0" err="1"/>
              <a:t>Administrasi</a:t>
            </a:r>
            <a:r>
              <a:rPr lang="en-ID" dirty="0"/>
              <a:t> </a:t>
            </a:r>
            <a:r>
              <a:rPr lang="en-ID" dirty="0" err="1"/>
              <a:t>Pemerintahan</a:t>
            </a:r>
            <a:r>
              <a:rPr lang="en-ID" dirty="0"/>
              <a:t> </a:t>
            </a:r>
            <a:r>
              <a:rPr lang="en-ID" dirty="0" err="1"/>
              <a:t>diubah</a:t>
            </a:r>
            <a:r>
              <a:rPr lang="en-ID" dirty="0"/>
              <a:t> </a:t>
            </a:r>
            <a:r>
              <a:rPr lang="en-ID" dirty="0" err="1"/>
              <a:t>terkait</a:t>
            </a:r>
            <a:r>
              <a:rPr lang="en-ID" dirty="0"/>
              <a:t> Batas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kewajiban</a:t>
            </a:r>
            <a:r>
              <a:rPr lang="en-ID" dirty="0"/>
              <a:t> </a:t>
            </a:r>
            <a:r>
              <a:rPr lang="en-ID" dirty="0" err="1"/>
              <a:t>Pejabat</a:t>
            </a:r>
            <a:r>
              <a:rPr lang="en-ID" dirty="0"/>
              <a:t> </a:t>
            </a:r>
            <a:r>
              <a:rPr lang="en-ID" dirty="0" err="1"/>
              <a:t>Pemerintah</a:t>
            </a:r>
            <a:r>
              <a:rPr lang="en-ID" dirty="0"/>
              <a:t> </a:t>
            </a:r>
            <a:r>
              <a:rPr lang="en-ID" dirty="0" err="1"/>
              <a:t>merespon</a:t>
            </a:r>
            <a:r>
              <a:rPr lang="en-ID" dirty="0"/>
              <a:t> </a:t>
            </a:r>
            <a:r>
              <a:rPr lang="en-ID" dirty="0" err="1"/>
              <a:t>Permohonan</a:t>
            </a:r>
            <a:r>
              <a:rPr lang="en-ID" dirty="0"/>
              <a:t> Masyarakat;</a:t>
            </a:r>
          </a:p>
          <a:p>
            <a:pPr algn="just"/>
            <a:r>
              <a:rPr lang="en-ID" dirty="0"/>
              <a:t>UU </a:t>
            </a:r>
            <a:r>
              <a:rPr lang="en-ID" dirty="0" err="1"/>
              <a:t>Cipta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mempersingkat</a:t>
            </a:r>
            <a:r>
              <a:rPr lang="en-ID" dirty="0"/>
              <a:t> </a:t>
            </a:r>
            <a:r>
              <a:rPr lang="en-ID" dirty="0" err="1"/>
              <a:t>kewajiban</a:t>
            </a:r>
            <a:r>
              <a:rPr lang="en-ID" dirty="0"/>
              <a:t> </a:t>
            </a:r>
            <a:r>
              <a:rPr lang="en-ID" dirty="0" err="1"/>
              <a:t>Pejabat</a:t>
            </a:r>
            <a:r>
              <a:rPr lang="en-ID" dirty="0"/>
              <a:t> </a:t>
            </a:r>
            <a:r>
              <a:rPr lang="en-ID" dirty="0" err="1"/>
              <a:t>Pemerintah</a:t>
            </a:r>
            <a:r>
              <a:rPr lang="en-ID" dirty="0"/>
              <a:t> </a:t>
            </a:r>
            <a:r>
              <a:rPr lang="en-ID" dirty="0" err="1"/>
              <a:t>merespon</a:t>
            </a:r>
            <a:r>
              <a:rPr lang="en-ID" dirty="0"/>
              <a:t> </a:t>
            </a:r>
            <a:r>
              <a:rPr lang="en-ID" dirty="0" err="1"/>
              <a:t>permohonan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5 </a:t>
            </a:r>
            <a:r>
              <a:rPr lang="en-ID" dirty="0" err="1"/>
              <a:t>hari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; </a:t>
            </a:r>
          </a:p>
          <a:p>
            <a:pPr algn="just"/>
            <a:r>
              <a:rPr lang="en-ID" dirty="0" err="1"/>
              <a:t>Menghilangkan</a:t>
            </a:r>
            <a:r>
              <a:rPr lang="en-ID" dirty="0"/>
              <a:t> </a:t>
            </a:r>
            <a:r>
              <a:rPr lang="en-ID" dirty="0" err="1"/>
              <a:t>peran</a:t>
            </a:r>
            <a:r>
              <a:rPr lang="en-ID" dirty="0"/>
              <a:t> PTUN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upaya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</a:t>
            </a:r>
            <a:r>
              <a:rPr lang="en-ID" dirty="0" err="1"/>
              <a:t>mengajukan</a:t>
            </a:r>
            <a:r>
              <a:rPr lang="en-ID" dirty="0"/>
              <a:t> </a:t>
            </a:r>
            <a:r>
              <a:rPr lang="en-ID" dirty="0" err="1"/>
              <a:t>keberatan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Tindakan </a:t>
            </a:r>
            <a:r>
              <a:rPr lang="en-ID" dirty="0" err="1"/>
              <a:t>pejabat</a:t>
            </a:r>
            <a:r>
              <a:rPr lang="en-ID" dirty="0"/>
              <a:t> </a:t>
            </a:r>
            <a:r>
              <a:rPr lang="en-ID" dirty="0" err="1"/>
              <a:t>pemerintah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merespon</a:t>
            </a:r>
            <a:r>
              <a:rPr lang="en-ID" dirty="0"/>
              <a:t> </a:t>
            </a:r>
            <a:r>
              <a:rPr lang="en-ID" dirty="0" err="1"/>
              <a:t>permohonan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17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66750"/>
            <a:ext cx="8229600" cy="781050"/>
          </a:xfrm>
        </p:spPr>
        <p:txBody>
          <a:bodyPr/>
          <a:lstStyle/>
          <a:p>
            <a:pPr algn="ctr">
              <a:defRPr/>
            </a:pPr>
            <a:r>
              <a:rPr lang="id-ID" sz="4400" dirty="0">
                <a:latin typeface="+mn-lt"/>
              </a:rPr>
              <a:t>Penyelesaian sengketa TUN</a:t>
            </a:r>
            <a:endParaRPr lang="en-US" sz="4400" dirty="0"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854200" y="1598614"/>
            <a:ext cx="8458200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1841500" y="1676401"/>
            <a:ext cx="8521700" cy="1524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Clr>
                <a:srgbClr val="F8F8F8"/>
              </a:buClr>
              <a:buFont typeface="Arial" panose="020B0604020202020204" pitchFamily="34" charset="0"/>
              <a:buAutoNum type="arabicPeriod"/>
              <a:defRPr/>
            </a:pPr>
            <a:r>
              <a:rPr lang="id-ID" sz="2400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Melalui Upaya Administratif lebih dahulu apabila masih tidak puas baru dapat mengajukan Gugatan ke PT.TUN sebagai Pengadilan TUN Tingk. I ( Pasal 48 jo 51 ayat3 *)</a:t>
            </a:r>
            <a:endParaRPr lang="en-US" sz="2400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8F8F8"/>
              </a:buClr>
              <a:defRPr/>
            </a:pPr>
            <a:r>
              <a:rPr lang="en-US" sz="2400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28800" y="3581400"/>
            <a:ext cx="8521700" cy="8382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>
              <a:buClr>
                <a:srgbClr val="F8F8F8"/>
              </a:buClr>
              <a:buFont typeface="Arial" panose="020B0604020202020204" pitchFamily="34" charset="0"/>
              <a:buAutoNum type="arabicPeriod" startAt="2"/>
              <a:defRPr/>
            </a:pPr>
            <a:r>
              <a:rPr lang="id-ID" sz="2400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Langsung mengajukan Gugatan ke PTUN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5000" y="4648200"/>
            <a:ext cx="84582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indent="-1371600" algn="just">
              <a:buClr>
                <a:schemeClr val="accent3"/>
              </a:buClr>
              <a:tabLst>
                <a:tab pos="1143000" algn="l"/>
                <a:tab pos="1371600" algn="l"/>
              </a:tabLst>
              <a:defRPr/>
            </a:pPr>
            <a:r>
              <a:rPr lang="id-ID" sz="2400" b="1" dirty="0">
                <a:latin typeface="Times New Roman" pitchFamily="18" charset="0"/>
                <a:cs typeface="Times New Roman" pitchFamily="18" charset="0"/>
              </a:rPr>
              <a:t>Catatan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Untuk menentukan dapat melihat objek sengketanya, apabila dalam KTUN ada tertulis “</a:t>
            </a:r>
            <a:r>
              <a:rPr lang="id-ID" sz="2400" i="1" dirty="0">
                <a:latin typeface="Times New Roman" pitchFamily="18" charset="0"/>
                <a:cs typeface="Times New Roman" pitchFamily="18" charset="0"/>
              </a:rPr>
              <a:t>apabila ada keberatan atas Keputusan ini dapat diselesaikan melalui Upaya administratif lebih dahulu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19236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8476F-BE9D-4788-885D-A77E4EF4F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314450"/>
          </a:xfrm>
        </p:spPr>
        <p:txBody>
          <a:bodyPr>
            <a:normAutofit fontScale="90000"/>
          </a:bodyPr>
          <a:lstStyle/>
          <a:p>
            <a:r>
              <a:rPr lang="en-ID" sz="2800" dirty="0" err="1"/>
              <a:t>Perkembangan</a:t>
            </a:r>
            <a:r>
              <a:rPr lang="en-ID" sz="2800" dirty="0"/>
              <a:t> </a:t>
            </a:r>
            <a:r>
              <a:rPr lang="en-ID" sz="2800" dirty="0" err="1"/>
              <a:t>penyelesaian</a:t>
            </a:r>
            <a:r>
              <a:rPr lang="en-ID" sz="2800" dirty="0"/>
              <a:t> </a:t>
            </a:r>
            <a:r>
              <a:rPr lang="en-ID" sz="2800" dirty="0" err="1"/>
              <a:t>sengketa</a:t>
            </a:r>
            <a:r>
              <a:rPr lang="en-ID" sz="2800" dirty="0"/>
              <a:t> TUN </a:t>
            </a:r>
            <a:r>
              <a:rPr lang="en-ID" sz="2800" dirty="0" err="1"/>
              <a:t>menurut</a:t>
            </a:r>
            <a:r>
              <a:rPr lang="en-ID" sz="2800" dirty="0"/>
              <a:t> UU NO. 30 </a:t>
            </a:r>
            <a:r>
              <a:rPr lang="en-ID" sz="2800" dirty="0" err="1"/>
              <a:t>Tahun</a:t>
            </a:r>
            <a:r>
              <a:rPr lang="en-ID" sz="2800" dirty="0"/>
              <a:t> 2014 </a:t>
            </a:r>
            <a:r>
              <a:rPr lang="en-ID" sz="2800" dirty="0" err="1"/>
              <a:t>tentang</a:t>
            </a:r>
            <a:r>
              <a:rPr lang="en-ID" sz="2800" dirty="0"/>
              <a:t> </a:t>
            </a:r>
            <a:r>
              <a:rPr lang="en-ID" sz="2800" dirty="0" err="1"/>
              <a:t>Administrasi</a:t>
            </a:r>
            <a:r>
              <a:rPr lang="en-ID" sz="2800" dirty="0"/>
              <a:t> </a:t>
            </a:r>
            <a:r>
              <a:rPr lang="en-ID" sz="2800" dirty="0" err="1"/>
              <a:t>Pemerintahan</a:t>
            </a:r>
            <a:r>
              <a:rPr lang="en-ID" sz="2800" dirty="0"/>
              <a:t> </a:t>
            </a:r>
            <a:r>
              <a:rPr lang="en-ID" sz="2800" dirty="0" err="1"/>
              <a:t>Pasal</a:t>
            </a:r>
            <a:r>
              <a:rPr lang="en-ID" sz="2800" dirty="0"/>
              <a:t> 75, 76,77 dan </a:t>
            </a:r>
            <a:r>
              <a:rPr lang="en-ID" sz="2800" dirty="0" err="1"/>
              <a:t>Pasal</a:t>
            </a:r>
            <a:r>
              <a:rPr lang="en-ID" sz="2800" dirty="0"/>
              <a:t> 78.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A9DA4-5F52-4F13-A413-8F0780049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8840"/>
            <a:ext cx="10972800" cy="4137324"/>
          </a:xfrm>
        </p:spPr>
        <p:txBody>
          <a:bodyPr/>
          <a:lstStyle/>
          <a:p>
            <a:r>
              <a:rPr lang="en-ID" dirty="0" err="1"/>
              <a:t>Upaya</a:t>
            </a:r>
            <a:r>
              <a:rPr lang="en-ID" dirty="0"/>
              <a:t> </a:t>
            </a:r>
            <a:r>
              <a:rPr lang="en-ID" dirty="0" err="1"/>
              <a:t>Administratif</a:t>
            </a:r>
            <a:r>
              <a:rPr lang="en-ID" dirty="0"/>
              <a:t> (banding dan </a:t>
            </a:r>
            <a:r>
              <a:rPr lang="en-ID" dirty="0" err="1"/>
              <a:t>keberatan</a:t>
            </a:r>
            <a:r>
              <a:rPr lang="en-ID" dirty="0"/>
              <a:t>) </a:t>
            </a:r>
            <a:r>
              <a:rPr lang="en-ID" dirty="0" err="1"/>
              <a:t>Pasal</a:t>
            </a:r>
            <a:r>
              <a:rPr lang="en-ID" dirty="0"/>
              <a:t> 77 dan </a:t>
            </a:r>
            <a:r>
              <a:rPr lang="en-ID" dirty="0" err="1"/>
              <a:t>pasal</a:t>
            </a:r>
            <a:r>
              <a:rPr lang="en-ID" dirty="0"/>
              <a:t> 78 UU </a:t>
            </a:r>
            <a:r>
              <a:rPr lang="en-ID" dirty="0" err="1"/>
              <a:t>nomor</a:t>
            </a:r>
            <a:r>
              <a:rPr lang="en-ID" dirty="0"/>
              <a:t> 30 </a:t>
            </a:r>
            <a:r>
              <a:rPr lang="en-ID" dirty="0" err="1"/>
              <a:t>Tahun</a:t>
            </a:r>
            <a:r>
              <a:rPr lang="en-ID" dirty="0"/>
              <a:t> 2014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pengajuan</a:t>
            </a:r>
            <a:r>
              <a:rPr lang="en-ID" dirty="0"/>
              <a:t> </a:t>
            </a:r>
            <a:r>
              <a:rPr lang="en-ID" dirty="0" err="1"/>
              <a:t>Gugatan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PTUN </a:t>
            </a:r>
            <a:r>
              <a:rPr lang="en-ID" dirty="0" err="1"/>
              <a:t>sebagaimana</a:t>
            </a:r>
            <a:r>
              <a:rPr lang="en-ID" dirty="0"/>
              <a:t> PERMA </a:t>
            </a:r>
            <a:r>
              <a:rPr lang="en-ID" dirty="0" err="1"/>
              <a:t>nomor</a:t>
            </a:r>
            <a:r>
              <a:rPr lang="en-ID" dirty="0"/>
              <a:t> 6 </a:t>
            </a:r>
            <a:r>
              <a:rPr lang="en-ID" dirty="0" err="1"/>
              <a:t>Tahun</a:t>
            </a:r>
            <a:r>
              <a:rPr lang="en-ID" dirty="0"/>
              <a:t> 2018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pedoman</a:t>
            </a:r>
            <a:r>
              <a:rPr lang="en-ID" dirty="0"/>
              <a:t> </a:t>
            </a:r>
            <a:r>
              <a:rPr lang="en-ID" dirty="0" err="1"/>
              <a:t>beracara</a:t>
            </a:r>
            <a:r>
              <a:rPr lang="en-ID" dirty="0"/>
              <a:t> </a:t>
            </a:r>
            <a:r>
              <a:rPr lang="en-ID" dirty="0" err="1"/>
              <a:t>Upaya</a:t>
            </a:r>
            <a:r>
              <a:rPr lang="en-ID" dirty="0"/>
              <a:t> </a:t>
            </a:r>
            <a:r>
              <a:rPr lang="en-ID" dirty="0" err="1"/>
              <a:t>Administrasi</a:t>
            </a:r>
            <a:r>
              <a:rPr lang="en-ID" dirty="0"/>
              <a:t>;</a:t>
            </a:r>
          </a:p>
          <a:p>
            <a:endParaRPr lang="en-ID" dirty="0"/>
          </a:p>
          <a:p>
            <a:r>
              <a:rPr lang="en-ID" dirty="0" err="1"/>
              <a:t>Upaya</a:t>
            </a:r>
            <a:r>
              <a:rPr lang="en-ID" dirty="0"/>
              <a:t> </a:t>
            </a:r>
            <a:r>
              <a:rPr lang="en-ID" dirty="0" err="1"/>
              <a:t>Administrasi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48 UU </a:t>
            </a:r>
            <a:r>
              <a:rPr lang="en-ID" dirty="0" err="1"/>
              <a:t>nomor</a:t>
            </a:r>
            <a:r>
              <a:rPr lang="en-ID" dirty="0"/>
              <a:t> 5 </a:t>
            </a:r>
            <a:r>
              <a:rPr lang="en-ID" dirty="0" err="1"/>
              <a:t>Tahun</a:t>
            </a:r>
            <a:r>
              <a:rPr lang="en-ID" dirty="0"/>
              <a:t> 1986 </a:t>
            </a:r>
            <a:r>
              <a:rPr lang="en-ID" dirty="0" err="1"/>
              <a:t>tentang</a:t>
            </a:r>
            <a:r>
              <a:rPr lang="en-ID" dirty="0"/>
              <a:t> PERATUN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sengketa</a:t>
            </a:r>
            <a:r>
              <a:rPr lang="en-ID" dirty="0"/>
              <a:t> </a:t>
            </a:r>
            <a:r>
              <a:rPr lang="en-ID" dirty="0" err="1"/>
              <a:t>kepegawaian</a:t>
            </a:r>
            <a:r>
              <a:rPr lang="en-ID" dirty="0"/>
              <a:t>          ( PHK PNS)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Upaya</a:t>
            </a:r>
            <a:r>
              <a:rPr lang="en-ID" dirty="0"/>
              <a:t> </a:t>
            </a:r>
            <a:r>
              <a:rPr lang="en-ID" dirty="0" err="1"/>
              <a:t>Administrasi</a:t>
            </a:r>
            <a:r>
              <a:rPr lang="en-ID" dirty="0"/>
              <a:t>         (  Banding dan </a:t>
            </a:r>
            <a:r>
              <a:rPr lang="en-ID" dirty="0" err="1"/>
              <a:t>Keberatan</a:t>
            </a:r>
            <a:r>
              <a:rPr lang="en-ID" dirty="0"/>
              <a:t>)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dahulu</a:t>
            </a:r>
            <a:r>
              <a:rPr lang="en-ID" dirty="0"/>
              <a:t>, </a:t>
            </a:r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puas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mengajukan</a:t>
            </a:r>
            <a:r>
              <a:rPr lang="en-ID" dirty="0"/>
              <a:t> </a:t>
            </a:r>
            <a:r>
              <a:rPr lang="en-ID" dirty="0" err="1"/>
              <a:t>Gugatan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PT.TUN.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72965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0"/>
            <a:ext cx="9144000" cy="990600"/>
          </a:xfrm>
        </p:spPr>
        <p:txBody>
          <a:bodyPr/>
          <a:lstStyle/>
          <a:p>
            <a:pPr algn="ctr">
              <a:defRPr/>
            </a:pPr>
            <a:r>
              <a:rPr lang="id-ID" sz="2800" dirty="0">
                <a:latin typeface="+mn-lt"/>
              </a:rPr>
              <a:t>Pe</a:t>
            </a:r>
            <a:r>
              <a:rPr lang="en-ID" sz="2800" dirty="0" err="1">
                <a:latin typeface="+mn-lt"/>
              </a:rPr>
              <a:t>mberian</a:t>
            </a:r>
            <a:r>
              <a:rPr lang="en-ID" sz="2800" dirty="0">
                <a:latin typeface="+mn-lt"/>
              </a:rPr>
              <a:t> Kuasa </a:t>
            </a:r>
            <a:r>
              <a:rPr lang="en-ID" sz="2800" dirty="0" err="1">
                <a:latin typeface="+mn-lt"/>
              </a:rPr>
              <a:t>Pasal</a:t>
            </a:r>
            <a:r>
              <a:rPr lang="en-ID" sz="2800" dirty="0">
                <a:latin typeface="+mn-lt"/>
              </a:rPr>
              <a:t> 57 UU no.5 </a:t>
            </a:r>
            <a:r>
              <a:rPr lang="en-ID" sz="2800" dirty="0" err="1">
                <a:latin typeface="+mn-lt"/>
              </a:rPr>
              <a:t>Tahun</a:t>
            </a:r>
            <a:r>
              <a:rPr lang="en-ID" sz="2800" dirty="0">
                <a:latin typeface="+mn-lt"/>
              </a:rPr>
              <a:t> 1986 </a:t>
            </a:r>
            <a:br>
              <a:rPr lang="en-ID" sz="2800" dirty="0">
                <a:latin typeface="+mn-lt"/>
              </a:rPr>
            </a:br>
            <a:r>
              <a:rPr lang="en-ID" sz="2800" dirty="0" err="1">
                <a:latin typeface="+mn-lt"/>
              </a:rPr>
              <a:t>Tentang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Peradilan</a:t>
            </a:r>
            <a:r>
              <a:rPr lang="en-ID" sz="2800" dirty="0">
                <a:latin typeface="+mn-lt"/>
              </a:rPr>
              <a:t> Tata Usaha Negara</a:t>
            </a:r>
            <a:endParaRPr lang="en-US" sz="2800" dirty="0"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574800" y="1903414"/>
            <a:ext cx="9042400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968500" y="4740270"/>
            <a:ext cx="8077200" cy="18049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id-ID" sz="2400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Adanya Surat Kuasa Khusus</a:t>
            </a:r>
            <a:endParaRPr lang="en-US" sz="2400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id-ID" sz="2400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Seorang Advokat harus Sarjana Hukum dan memiliki ijin beracara / yang disumpah oleh Pengadilan Tinggi.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0F077E-BBAE-4AD8-B89B-83A6655BD056}"/>
              </a:ext>
            </a:extLst>
          </p:cNvPr>
          <p:cNvSpPr txBox="1"/>
          <p:nvPr/>
        </p:nvSpPr>
        <p:spPr>
          <a:xfrm>
            <a:off x="1968500" y="2133600"/>
            <a:ext cx="8077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Pemberian kuasa </a:t>
            </a:r>
            <a:r>
              <a:rPr lang="en-ID" sz="24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ID" sz="2400" dirty="0" err="1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 tertulis da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 lisan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ID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ID" sz="2400" dirty="0" err="1">
                <a:latin typeface="Times New Roman" pitchFamily="18" charset="0"/>
                <a:cs typeface="Times New Roman" pitchFamily="18" charset="0"/>
              </a:rPr>
              <a:t>tertulis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4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ID" sz="2400" dirty="0" err="1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400" dirty="0" err="1">
                <a:latin typeface="Times New Roman" pitchFamily="18" charset="0"/>
                <a:cs typeface="Times New Roman" pitchFamily="18" charset="0"/>
              </a:rPr>
              <a:t>dibuat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400" dirty="0" err="1">
                <a:latin typeface="Times New Roman" pitchFamily="18" charset="0"/>
                <a:cs typeface="Times New Roman" pitchFamily="18" charset="0"/>
              </a:rPr>
              <a:t>didalam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 Negeri dan </a:t>
            </a:r>
            <a:r>
              <a:rPr lang="en-ID" sz="2400" dirty="0" err="1">
                <a:latin typeface="Times New Roman" pitchFamily="18" charset="0"/>
                <a:cs typeface="Times New Roman" pitchFamily="18" charset="0"/>
              </a:rPr>
              <a:t>dibuat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ID" sz="2400" dirty="0" err="1">
                <a:latin typeface="Times New Roman" pitchFamily="18" charset="0"/>
                <a:cs typeface="Times New Roman" pitchFamily="18" charset="0"/>
              </a:rPr>
              <a:t>luar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 negeri. Tata Cara </a:t>
            </a:r>
            <a:r>
              <a:rPr lang="en-ID" sz="2400" dirty="0" err="1">
                <a:latin typeface="Times New Roman" pitchFamily="18" charset="0"/>
                <a:cs typeface="Times New Roman" pitchFamily="18" charset="0"/>
              </a:rPr>
              <a:t>pembuatan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400" dirty="0" err="1">
                <a:latin typeface="Times New Roman" pitchFamily="18" charset="0"/>
                <a:cs typeface="Times New Roman" pitchFamily="18" charset="0"/>
              </a:rPr>
              <a:t>surat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 Kuasa </a:t>
            </a:r>
            <a:r>
              <a:rPr lang="en-ID" sz="2400" dirty="0" err="1">
                <a:latin typeface="Times New Roman" pitchFamily="18" charset="0"/>
                <a:cs typeface="Times New Roman" pitchFamily="18" charset="0"/>
              </a:rPr>
              <a:t>tertulis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400" dirty="0" err="1">
                <a:latin typeface="Times New Roman" pitchFamily="18" charset="0"/>
                <a:cs typeface="Times New Roman" pitchFamily="18" charset="0"/>
              </a:rPr>
              <a:t>diluar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 negeri </a:t>
            </a:r>
            <a:r>
              <a:rPr lang="en-ID" sz="2400" dirty="0" err="1">
                <a:latin typeface="Times New Roman" pitchFamily="18" charset="0"/>
                <a:cs typeface="Times New Roman" pitchFamily="18" charset="0"/>
              </a:rPr>
              <a:t>sebagaimana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400" dirty="0" err="1">
                <a:latin typeface="Times New Roman" pitchFamily="18" charset="0"/>
                <a:cs typeface="Times New Roman" pitchFamily="18" charset="0"/>
              </a:rPr>
              <a:t>ditentukan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400" dirty="0" err="1"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 57 </a:t>
            </a:r>
            <a:r>
              <a:rPr lang="en-ID" sz="2400" dirty="0" err="1">
                <a:latin typeface="Times New Roman" pitchFamily="18" charset="0"/>
                <a:cs typeface="Times New Roman" pitchFamily="18" charset="0"/>
              </a:rPr>
              <a:t>ayat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 3 UU no.5 </a:t>
            </a:r>
            <a:r>
              <a:rPr lang="en-ID" sz="2400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 1986 </a:t>
            </a:r>
            <a:r>
              <a:rPr lang="en-ID" sz="2400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ID" sz="2400" dirty="0">
                <a:latin typeface="Times New Roman" pitchFamily="18" charset="0"/>
                <a:cs typeface="Times New Roman" pitchFamily="18" charset="0"/>
              </a:rPr>
              <a:t> PERATUN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278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35000"/>
            <a:ext cx="8839200" cy="874708"/>
          </a:xfrm>
        </p:spPr>
        <p:txBody>
          <a:bodyPr>
            <a:normAutofit fontScale="90000"/>
          </a:bodyPr>
          <a:lstStyle/>
          <a:p>
            <a:pPr algn="ctr"/>
            <a:r>
              <a:rPr lang="id-ID" sz="3200" noProof="1">
                <a:latin typeface="+mn-lt"/>
                <a:cs typeface="Arial" charset="0"/>
              </a:rPr>
              <a:t>Dokumen</a:t>
            </a:r>
            <a:r>
              <a:rPr lang="en-US" sz="3200" noProof="1">
                <a:latin typeface="+mn-lt"/>
                <a:cs typeface="Arial" charset="0"/>
              </a:rPr>
              <a:t>-dokumen </a:t>
            </a:r>
            <a:r>
              <a:rPr lang="id-ID" sz="3200" noProof="1">
                <a:latin typeface="+mn-lt"/>
                <a:cs typeface="Arial" charset="0"/>
              </a:rPr>
              <a:t>Hukum</a:t>
            </a:r>
            <a:r>
              <a:rPr lang="en-ID" sz="3200" noProof="1">
                <a:latin typeface="+mn-lt"/>
                <a:cs typeface="Arial" charset="0"/>
              </a:rPr>
              <a:t> terkait dalam beracara di Peradilan Tata Usaha Negara</a:t>
            </a:r>
            <a:endParaRPr lang="en-US" sz="3200" noProof="1">
              <a:latin typeface="+mn-lt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1828800" y="1676400"/>
            <a:ext cx="8585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ertical Scroll 5"/>
          <p:cNvSpPr/>
          <p:nvPr/>
        </p:nvSpPr>
        <p:spPr>
          <a:xfrm>
            <a:off x="1752600" y="2133600"/>
            <a:ext cx="8686800" cy="4419600"/>
          </a:xfrm>
          <a:prstGeom prst="verticalScroll">
            <a:avLst>
              <a:gd name="adj" fmla="val 5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spcAft>
                <a:spcPts val="1200"/>
              </a:spcAft>
              <a:buFont typeface="Wingdings" pitchFamily="2" charset="2"/>
              <a:buChar char="Ø"/>
              <a:tabLst>
                <a:tab pos="571500" algn="l"/>
              </a:tabLst>
            </a:pPr>
            <a:r>
              <a:rPr lang="id-ID" sz="2400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Gugatan TUN (isi Gugatan ditentukan oleh Undang-Undang Peratun )</a:t>
            </a:r>
          </a:p>
          <a:p>
            <a:pPr marL="571500" indent="-571500" algn="just">
              <a:spcAft>
                <a:spcPts val="1200"/>
              </a:spcAft>
              <a:buFont typeface="Wingdings" pitchFamily="2" charset="2"/>
              <a:buChar char="Ø"/>
              <a:tabLst>
                <a:tab pos="571500" algn="l"/>
              </a:tabLst>
            </a:pPr>
            <a:r>
              <a:rPr lang="id-ID" sz="2400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Gugatan dalam pemeriksaan di Pengadilan TUN ada 2 yaitu Gugatan awal dan Gugatan yang sudah disempurnakan oleh Majelis Hakim dalam Pemeriksaan Persiapan. (Hakim bersifat Aktif)</a:t>
            </a:r>
          </a:p>
          <a:p>
            <a:pPr marL="571500" indent="-571500" algn="just">
              <a:spcAft>
                <a:spcPts val="1200"/>
              </a:spcAft>
              <a:buFont typeface="Wingdings" pitchFamily="2" charset="2"/>
              <a:buChar char="Ø"/>
              <a:tabLst>
                <a:tab pos="571500" algn="l"/>
              </a:tabLst>
            </a:pPr>
            <a:r>
              <a:rPr lang="id-ID" sz="2400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Gugatan yang sudah disempurnakan dalam pemeriksaan Persiapan yang diserahkan kepada Tergugat untuk ditanggapi (dalam bentuk Surat Jawaban)</a:t>
            </a:r>
          </a:p>
        </p:txBody>
      </p:sp>
    </p:spTree>
    <p:extLst>
      <p:ext uri="{BB962C8B-B14F-4D97-AF65-F5344CB8AC3E}">
        <p14:creationId xmlns:p14="http://schemas.microsoft.com/office/powerpoint/2010/main" val="626396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42950"/>
            <a:ext cx="8229600" cy="628650"/>
          </a:xfrm>
        </p:spPr>
        <p:txBody>
          <a:bodyPr/>
          <a:lstStyle/>
          <a:p>
            <a:pPr algn="ctr"/>
            <a:r>
              <a:rPr lang="id-ID" sz="3200" dirty="0">
                <a:latin typeface="+mn-lt"/>
              </a:rPr>
              <a:t>BUKTI UNTUK MENDUKUNG GUGATAN :</a:t>
            </a:r>
            <a:endParaRPr lang="en-US" sz="3200" dirty="0"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082800" y="1447800"/>
            <a:ext cx="8001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828800" y="1627496"/>
            <a:ext cx="8521700" cy="6858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Clr>
                <a:srgbClr val="F8F8F8"/>
              </a:buClr>
              <a:buFont typeface="+mj-lt"/>
              <a:buAutoNum type="arabicPeriod"/>
              <a:defRPr/>
            </a:pPr>
            <a:r>
              <a:rPr lang="id-ID" sz="24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Surat Keputusan yang dijadikan objek gugatan</a:t>
            </a:r>
            <a:endParaRPr lang="en-US" sz="2400" b="1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28800" y="2541896"/>
            <a:ext cx="8521700" cy="1295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just">
              <a:buClr>
                <a:srgbClr val="F8F8F8"/>
              </a:buClr>
              <a:buFont typeface="+mj-lt"/>
              <a:buAutoNum type="arabicPeriod" startAt="2"/>
              <a:tabLst>
                <a:tab pos="457200" algn="l"/>
              </a:tabLst>
              <a:defRPr/>
            </a:pPr>
            <a:r>
              <a:rPr lang="id-ID" sz="24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Alat bukti lainnya sesuai Pasal 100 *</a:t>
            </a:r>
          </a:p>
          <a:p>
            <a:pPr marL="457200" indent="-457200" algn="just">
              <a:buClr>
                <a:srgbClr val="F8F8F8"/>
              </a:buClr>
              <a:tabLst>
                <a:tab pos="457200" algn="l"/>
              </a:tabLst>
              <a:defRPr/>
            </a:pPr>
            <a:r>
              <a:rPr lang="en-US" sz="2400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400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Alat bukti surat harus dimeteraikan</a:t>
            </a:r>
            <a:r>
              <a:rPr lang="en-US" sz="2400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400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(Nagseglen)</a:t>
            </a:r>
          </a:p>
          <a:p>
            <a:pPr marL="457200" indent="-457200" algn="just">
              <a:buClr>
                <a:srgbClr val="F8F8F8"/>
              </a:buClr>
              <a:tabLst>
                <a:tab pos="457200" algn="l"/>
              </a:tabLst>
              <a:defRPr/>
            </a:pPr>
            <a:r>
              <a:rPr lang="en-US" sz="2400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000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Hakim menyarankan kuasa hukum membuat DaftarBukti.</a:t>
            </a:r>
            <a:endParaRPr lang="en-US" sz="2000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28800" y="4052248"/>
            <a:ext cx="8521700" cy="1143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just">
              <a:buClr>
                <a:srgbClr val="F8F8F8"/>
              </a:buClr>
              <a:buFont typeface="+mj-lt"/>
              <a:buAutoNum type="arabicPeriod" startAt="3"/>
              <a:tabLst>
                <a:tab pos="457200" algn="l"/>
              </a:tabLst>
              <a:defRPr/>
            </a:pPr>
            <a:r>
              <a:rPr lang="id-ID" sz="24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Membuat Replik </a:t>
            </a:r>
            <a:endParaRPr lang="en-US" sz="2400" b="1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Clr>
                <a:srgbClr val="F8F8F8"/>
              </a:buClr>
              <a:tabLst>
                <a:tab pos="457200" algn="l"/>
              </a:tabLst>
              <a:defRPr/>
            </a:pPr>
            <a:r>
              <a:rPr lang="en-US" sz="2400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400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(tanggapan Penggugat terhadap surat Jawaban dari Tergugat )</a:t>
            </a:r>
            <a:endParaRPr lang="en-US" sz="2400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28800" y="5410200"/>
            <a:ext cx="8521700" cy="12954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just">
              <a:buClr>
                <a:srgbClr val="F8F8F8"/>
              </a:buClr>
              <a:buFont typeface="+mj-lt"/>
              <a:buAutoNum type="arabicPeriod" startAt="4"/>
              <a:tabLst>
                <a:tab pos="457200" algn="l"/>
              </a:tabLst>
              <a:defRPr/>
            </a:pPr>
            <a:r>
              <a:rPr lang="id-ID" sz="24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Kesimpulan </a:t>
            </a:r>
            <a:endParaRPr lang="en-US" sz="2400" b="1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Clr>
                <a:srgbClr val="F8F8F8"/>
              </a:buClr>
              <a:tabLst>
                <a:tab pos="457200" algn="l"/>
              </a:tabLst>
              <a:defRPr/>
            </a:pPr>
            <a:r>
              <a:rPr lang="en-US" sz="2400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400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Untuk memudahkan Majelis Hakim Para pihak diminta membuat Kesimpulan</a:t>
            </a:r>
          </a:p>
        </p:txBody>
      </p:sp>
    </p:spTree>
    <p:extLst>
      <p:ext uri="{BB962C8B-B14F-4D97-AF65-F5344CB8AC3E}">
        <p14:creationId xmlns:p14="http://schemas.microsoft.com/office/powerpoint/2010/main" val="1665898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id-ID" dirty="0"/>
          </a:p>
        </p:txBody>
      </p:sp>
      <p:pic>
        <p:nvPicPr>
          <p:cNvPr id="1028" name="Picture 4" descr="Microphone, Microsoft PowerPoint, Presentation, Explanation, Cartoon,  Report, Standing, Shoulder transparent background PNG clipart | HiClipart">
            <a:extLst>
              <a:ext uri="{FF2B5EF4-FFF2-40B4-BE49-F238E27FC236}">
                <a16:creationId xmlns:a16="http://schemas.microsoft.com/office/drawing/2014/main" id="{216E76F7-F014-0A6B-FA1E-9B4D6F4BE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36" b="89972" l="10000" r="96750">
                        <a14:foregroundMark x1="43625" y1="9934" x2="43625" y2="9934"/>
                        <a14:foregroundMark x1="38375" y1="5436" x2="38375" y2="5436"/>
                        <a14:foregroundMark x1="75875" y1="26148" x2="75875" y2="26148"/>
                        <a14:foregroundMark x1="74125" y1="25961" x2="74125" y2="25961"/>
                        <a14:foregroundMark x1="77750" y1="27554" x2="77750" y2="27554"/>
                        <a14:foregroundMark x1="79750" y1="23711" x2="79750" y2="23711"/>
                        <a14:foregroundMark x1="83125" y1="21087" x2="83125" y2="21087"/>
                        <a14:foregroundMark x1="80500" y1="23055" x2="80500" y2="23055"/>
                        <a14:foregroundMark x1="78750" y1="22962" x2="78750" y2="22962"/>
                        <a14:foregroundMark x1="84750" y1="20056" x2="84750" y2="20056"/>
                        <a14:foregroundMark x1="85625" y1="19306" x2="85625" y2="19306"/>
                        <a14:foregroundMark x1="87125" y1="18463" x2="87125" y2="18463"/>
                        <a14:foregroundMark x1="88125" y1="17526" x2="88125" y2="17526"/>
                        <a14:foregroundMark x1="89750" y1="16682" x2="89750" y2="16682"/>
                        <a14:foregroundMark x1="90125" y1="16307" x2="90125" y2="16307"/>
                        <a14:foregroundMark x1="91125" y1="15464" x2="91125" y2="15464"/>
                        <a14:foregroundMark x1="91875" y1="14808" x2="91875" y2="14808"/>
                        <a14:foregroundMark x1="93125" y1="14246" x2="93125" y2="14246"/>
                        <a14:foregroundMark x1="94625" y1="13402" x2="94625" y2="13402"/>
                        <a14:foregroundMark x1="95500" y1="12559" x2="95500" y2="12559"/>
                        <a14:foregroundMark x1="96500" y1="11809" x2="96500" y2="11809"/>
                        <a14:foregroundMark x1="70750" y1="25961" x2="70750" y2="25961"/>
                        <a14:foregroundMark x1="70750" y1="24930" x2="70750" y2="24930"/>
                        <a14:foregroundMark x1="40375" y1="24930" x2="40375" y2="24930"/>
                        <a14:foregroundMark x1="70375" y1="26992" x2="70375" y2="26992"/>
                        <a14:foregroundMark x1="73625" y1="28116" x2="73625" y2="28116"/>
                        <a14:foregroundMark x1="77500" y1="26523" x2="77500" y2="26523"/>
                        <a14:foregroundMark x1="79000" y1="24555" x2="79000" y2="24555"/>
                        <a14:foregroundMark x1="94125" y1="13590" x2="94125" y2="13590"/>
                        <a14:foregroundMark x1="96750" y1="11809" x2="96750" y2="11809"/>
                        <a14:foregroundMark x1="76000" y1="28210" x2="76000" y2="28210"/>
                        <a14:foregroundMark x1="75375" y1="28772" x2="75375" y2="28772"/>
                        <a14:backgroundMark x1="42250" y1="83599" x2="42250" y2="83599"/>
                        <a14:backgroundMark x1="27750" y1="39082" x2="27750" y2="39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961" y="2113032"/>
            <a:ext cx="3528392" cy="470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0E12AAA-8EA8-3721-249D-54E8A7610EDE}"/>
              </a:ext>
            </a:extLst>
          </p:cNvPr>
          <p:cNvSpPr/>
          <p:nvPr/>
        </p:nvSpPr>
        <p:spPr>
          <a:xfrm>
            <a:off x="5110230" y="1068915"/>
            <a:ext cx="5666290" cy="2432093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Administrasi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Negara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adl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administrasi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negara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sbg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organisasi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administrasi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unit-unit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organisasi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demi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tercapainya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tujuan-tujuan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yg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bersifat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kenegaraan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tujuan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yg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ditetapkan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oleh UU)</a:t>
            </a:r>
            <a:endParaRPr lang="en-ID" sz="24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19193"/>
      </p:ext>
    </p:extLst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6400800" cy="838200"/>
          </a:xfrm>
        </p:spPr>
        <p:txBody>
          <a:bodyPr anchor="ctr"/>
          <a:lstStyle/>
          <a:p>
            <a:pPr algn="ctr"/>
            <a:r>
              <a:rPr lang="en-US" dirty="0" err="1">
                <a:latin typeface="+mn-lt"/>
              </a:rPr>
              <a:t>Anatomi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Surat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Gugatan</a:t>
            </a:r>
            <a:r>
              <a:rPr lang="en-US" dirty="0">
                <a:latin typeface="+mn-lt"/>
              </a:rPr>
              <a:t> TUN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89100" y="1143000"/>
            <a:ext cx="3443288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id-ID" sz="1200" b="1" dirty="0">
                <a:solidFill>
                  <a:schemeClr val="tx1"/>
                </a:solidFill>
              </a:rPr>
              <a:t>Kepada Yang Terhormat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id-ID" sz="1200" i="1" dirty="0">
                <a:solidFill>
                  <a:schemeClr val="tx1"/>
                </a:solidFill>
              </a:rPr>
              <a:t>Ketua Pengadilan Tata Usaha Negara .......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id-ID" sz="1200" i="1" dirty="0">
                <a:solidFill>
                  <a:schemeClr val="tx1"/>
                </a:solidFill>
              </a:rPr>
              <a:t>beralamat di ..........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9100" y="1905000"/>
            <a:ext cx="87630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id-ID" sz="1200" b="1" dirty="0">
                <a:solidFill>
                  <a:schemeClr val="tx1"/>
                </a:solidFill>
              </a:rPr>
              <a:t>Identitas PENGGUGAT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id-ID" sz="1200" dirty="0">
                <a:solidFill>
                  <a:schemeClr val="tx1"/>
                </a:solidFill>
              </a:rPr>
              <a:t>Nama, Kewarganegaraan, Tempat tinggal dan Pekerjaan Penggugat atau Kuasa Hukum Penggugat.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89100" y="2438400"/>
            <a:ext cx="87630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id-ID" sz="1200" b="1" dirty="0">
                <a:solidFill>
                  <a:schemeClr val="tx1"/>
                </a:solidFill>
              </a:rPr>
              <a:t>Identitas TERGUGAT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id-ID" sz="1200" dirty="0">
                <a:solidFill>
                  <a:schemeClr val="tx1"/>
                </a:solidFill>
              </a:rPr>
              <a:t>Nama Jabatan dan tempat kedudukan Tergugat.</a:t>
            </a:r>
            <a:endParaRPr lang="en-US" sz="1200" dirty="0">
              <a:solidFill>
                <a:schemeClr val="tx1"/>
              </a:solidFill>
            </a:endParaRPr>
          </a:p>
          <a:p>
            <a:pPr marL="914400" indent="-914400">
              <a:defRPr/>
            </a:pPr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id-ID" sz="1200" dirty="0">
                <a:solidFill>
                  <a:schemeClr val="tx1"/>
                </a:solidFill>
              </a:rPr>
              <a:t>Untuk Kewarganegaraan Tergugat tidak perlu dicantumkan, karena Tergugat sudah pasti Warga Negara Indonesia.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9100" y="3124200"/>
            <a:ext cx="8763000" cy="167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id-ID" sz="1200" b="1" dirty="0">
                <a:solidFill>
                  <a:schemeClr val="tx1"/>
                </a:solidFill>
              </a:rPr>
              <a:t>Dasar Gugatan (fundamentum petendi atau posita) :</a:t>
            </a:r>
            <a:endParaRPr lang="en-US" sz="1200" dirty="0">
              <a:solidFill>
                <a:schemeClr val="tx1"/>
              </a:solidFill>
            </a:endParaRPr>
          </a:p>
          <a:p>
            <a:pPr marL="463550" indent="-231775">
              <a:buFont typeface="+mj-lt"/>
              <a:buAutoNum type="alphaLcPeriod"/>
              <a:defRPr/>
            </a:pPr>
            <a:r>
              <a:rPr lang="id-ID" sz="1200" dirty="0">
                <a:solidFill>
                  <a:schemeClr val="tx1"/>
                </a:solidFill>
              </a:rPr>
              <a:t>Penjelasan mengenai hubungan hukum yang timbul antara Penggugat dengan Tergugat.</a:t>
            </a:r>
            <a:endParaRPr lang="en-US" sz="1200" dirty="0">
              <a:solidFill>
                <a:schemeClr val="tx1"/>
              </a:solidFill>
            </a:endParaRPr>
          </a:p>
          <a:p>
            <a:pPr marL="463550" indent="-231775">
              <a:buFont typeface="+mj-lt"/>
              <a:buAutoNum type="alphaLcPeriod"/>
              <a:defRPr/>
            </a:pPr>
            <a:r>
              <a:rPr lang="id-ID" sz="1200" dirty="0">
                <a:solidFill>
                  <a:schemeClr val="tx1"/>
                </a:solidFill>
              </a:rPr>
              <a:t>Penjelasan mengenai objek sengketa. Penggugat </a:t>
            </a:r>
            <a:r>
              <a:rPr lang="id-ID" sz="1200" i="1" dirty="0">
                <a:solidFill>
                  <a:schemeClr val="tx1"/>
                </a:solidFill>
              </a:rPr>
              <a:t>dapat pula</a:t>
            </a:r>
            <a:r>
              <a:rPr lang="id-ID" sz="1200" dirty="0">
                <a:solidFill>
                  <a:schemeClr val="tx1"/>
                </a:solidFill>
              </a:rPr>
              <a:t> menjelaskan kronologis (urutan-urutan peristiwa) hingga Ia menerima objek sengketa dan mengajukan Gugatan terhadapnya.</a:t>
            </a:r>
            <a:endParaRPr lang="en-US" sz="1200" dirty="0">
              <a:solidFill>
                <a:schemeClr val="tx1"/>
              </a:solidFill>
            </a:endParaRPr>
          </a:p>
          <a:p>
            <a:pPr marL="463550" indent="-231775">
              <a:buFont typeface="+mj-lt"/>
              <a:buAutoNum type="alphaLcPeriod"/>
              <a:defRPr/>
            </a:pPr>
            <a:r>
              <a:rPr lang="id-ID" sz="1200" dirty="0">
                <a:solidFill>
                  <a:schemeClr val="tx1"/>
                </a:solidFill>
              </a:rPr>
              <a:t>Penjelasan mengenai tenggang waktu mengajukan Gugatan.</a:t>
            </a:r>
            <a:endParaRPr lang="en-US" sz="1200" dirty="0">
              <a:solidFill>
                <a:schemeClr val="tx1"/>
              </a:solidFill>
            </a:endParaRPr>
          </a:p>
          <a:p>
            <a:pPr marL="463550" indent="-231775">
              <a:buFont typeface="+mj-lt"/>
              <a:buAutoNum type="alphaLcPeriod"/>
              <a:defRPr/>
            </a:pPr>
            <a:r>
              <a:rPr lang="id-ID" sz="1200" dirty="0">
                <a:solidFill>
                  <a:schemeClr val="tx1"/>
                </a:solidFill>
              </a:rPr>
              <a:t>Penjelasan mengenai alasan Gugatan.</a:t>
            </a:r>
            <a:endParaRPr lang="en-US" sz="1200" dirty="0">
              <a:solidFill>
                <a:schemeClr val="tx1"/>
              </a:solidFill>
            </a:endParaRPr>
          </a:p>
          <a:p>
            <a:pPr marL="463550" indent="-231775">
              <a:buFont typeface="+mj-lt"/>
              <a:buAutoNum type="alphaLcPeriod"/>
              <a:defRPr/>
            </a:pPr>
            <a:r>
              <a:rPr lang="id-ID" sz="1200" dirty="0">
                <a:solidFill>
                  <a:schemeClr val="tx1"/>
                </a:solidFill>
              </a:rPr>
              <a:t>Perincian kerugian yang diderita oleh Penggugat (kalau ada).</a:t>
            </a:r>
            <a:endParaRPr lang="en-US" sz="1200" dirty="0">
              <a:solidFill>
                <a:schemeClr val="tx1"/>
              </a:solidFill>
            </a:endParaRPr>
          </a:p>
          <a:p>
            <a:pPr marL="463550" indent="-231775">
              <a:buFont typeface="+mj-lt"/>
              <a:buAutoNum type="alphaLcPeriod"/>
              <a:defRPr/>
            </a:pPr>
            <a:r>
              <a:rPr lang="id-ID" sz="1200" dirty="0">
                <a:solidFill>
                  <a:schemeClr val="tx1"/>
                </a:solidFill>
              </a:rPr>
              <a:t>Permohonan penundaan pelaksanaan Keputusan Tata Usaha Negara yang sedang di gugat (kalau ada).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89100" y="4800600"/>
            <a:ext cx="8763000" cy="144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id-ID" sz="1200" b="1" dirty="0">
                <a:solidFill>
                  <a:schemeClr val="tx1"/>
                </a:solidFill>
              </a:rPr>
              <a:t>Hal-hal yang diminta untuk diputuskan oleh Pengadilan (</a:t>
            </a:r>
            <a:r>
              <a:rPr lang="id-ID" sz="1200" b="1" i="1" dirty="0">
                <a:solidFill>
                  <a:schemeClr val="tx1"/>
                </a:solidFill>
              </a:rPr>
              <a:t>Petitum</a:t>
            </a:r>
            <a:r>
              <a:rPr lang="id-ID" sz="1200" b="1" dirty="0">
                <a:solidFill>
                  <a:schemeClr val="tx1"/>
                </a:solidFill>
              </a:rPr>
              <a:t>).</a:t>
            </a:r>
            <a:endParaRPr lang="en-US" sz="1200" dirty="0">
              <a:solidFill>
                <a:schemeClr val="tx1"/>
              </a:solidFill>
            </a:endParaRPr>
          </a:p>
          <a:p>
            <a:pPr marL="463550" indent="-231775">
              <a:buFont typeface="+mj-lt"/>
              <a:buAutoNum type="alphaLcPeriod"/>
              <a:defRPr/>
            </a:pPr>
            <a:r>
              <a:rPr lang="id-ID" sz="1200" dirty="0">
                <a:solidFill>
                  <a:schemeClr val="tx1"/>
                </a:solidFill>
              </a:rPr>
              <a:t>Mengabulkan Gugatan Penggugat untuk seluruhnya.</a:t>
            </a:r>
            <a:endParaRPr lang="en-US" sz="1200" dirty="0">
              <a:solidFill>
                <a:schemeClr val="tx1"/>
              </a:solidFill>
            </a:endParaRPr>
          </a:p>
          <a:p>
            <a:pPr marL="463550" indent="-231775">
              <a:buFont typeface="+mj-lt"/>
              <a:buAutoNum type="alphaLcPeriod"/>
              <a:defRPr/>
            </a:pPr>
            <a:r>
              <a:rPr lang="id-ID" sz="1200" dirty="0">
                <a:solidFill>
                  <a:schemeClr val="tx1"/>
                </a:solidFill>
              </a:rPr>
              <a:t>Menyatakan batal atau tidak sah Keputusan Tata Usaha Negara yang dikeluarkan oleh Tergugat.</a:t>
            </a:r>
            <a:endParaRPr lang="en-US" sz="1200" dirty="0">
              <a:solidFill>
                <a:schemeClr val="tx1"/>
              </a:solidFill>
            </a:endParaRPr>
          </a:p>
          <a:p>
            <a:pPr marL="463550" indent="-231775">
              <a:buFont typeface="+mj-lt"/>
              <a:buAutoNum type="alphaLcPeriod"/>
              <a:defRPr/>
            </a:pPr>
            <a:r>
              <a:rPr lang="en-US" sz="1200" dirty="0" err="1">
                <a:solidFill>
                  <a:schemeClr val="tx1"/>
                </a:solidFill>
              </a:rPr>
              <a:t>Mewajibkan</a:t>
            </a:r>
            <a:r>
              <a:rPr lang="id-ID" sz="1200" dirty="0">
                <a:solidFill>
                  <a:schemeClr val="tx1"/>
                </a:solidFill>
              </a:rPr>
              <a:t> Tergugat untuk </a:t>
            </a:r>
            <a:r>
              <a:rPr lang="en-US" sz="1200" dirty="0" err="1">
                <a:solidFill>
                  <a:schemeClr val="tx1"/>
                </a:solidFill>
              </a:rPr>
              <a:t>mencabut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Surat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Keputusan</a:t>
            </a:r>
            <a:r>
              <a:rPr lang="en-US" sz="1200" dirty="0">
                <a:solidFill>
                  <a:schemeClr val="tx1"/>
                </a:solidFill>
              </a:rPr>
              <a:t> No. : … </a:t>
            </a:r>
            <a:r>
              <a:rPr lang="en-US" sz="1200" dirty="0" err="1">
                <a:solidFill>
                  <a:schemeClr val="tx1"/>
                </a:solidFill>
              </a:rPr>
              <a:t>tertanggal</a:t>
            </a:r>
            <a:r>
              <a:rPr lang="en-US" sz="1200" dirty="0">
                <a:solidFill>
                  <a:schemeClr val="tx1"/>
                </a:solidFill>
              </a:rPr>
              <a:t> : …</a:t>
            </a:r>
            <a:r>
              <a:rPr lang="en-US" sz="1200" dirty="0" err="1">
                <a:solidFill>
                  <a:schemeClr val="tx1"/>
                </a:solidFill>
              </a:rPr>
              <a:t>perihal</a:t>
            </a:r>
            <a:r>
              <a:rPr lang="en-US" sz="1200" dirty="0">
                <a:solidFill>
                  <a:schemeClr val="tx1"/>
                </a:solidFill>
              </a:rPr>
              <a:t> ………yang </a:t>
            </a:r>
            <a:r>
              <a:rPr lang="en-US" sz="1200" dirty="0" err="1">
                <a:solidFill>
                  <a:schemeClr val="tx1"/>
                </a:solidFill>
              </a:rPr>
              <a:t>dikeluarkan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oleh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Tergugat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  <a:p>
            <a:pPr marL="463550" indent="-231775">
              <a:buFont typeface="+mj-lt"/>
              <a:buAutoNum type="alphaLcPeriod"/>
              <a:defRPr/>
            </a:pPr>
            <a:r>
              <a:rPr lang="en-US" sz="1200" dirty="0" err="1">
                <a:solidFill>
                  <a:schemeClr val="tx1"/>
                </a:solidFill>
              </a:rPr>
              <a:t>Mewajibkan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Tergugat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menerbitkan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Keputusan</a:t>
            </a:r>
            <a:r>
              <a:rPr lang="en-US" sz="1200" dirty="0">
                <a:solidFill>
                  <a:schemeClr val="tx1"/>
                </a:solidFill>
              </a:rPr>
              <a:t> TUN yang </a:t>
            </a:r>
            <a:r>
              <a:rPr lang="en-US" sz="1200" dirty="0" err="1">
                <a:solidFill>
                  <a:schemeClr val="tx1"/>
                </a:solidFill>
              </a:rPr>
              <a:t>baru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atau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menjawab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permohonan</a:t>
            </a:r>
            <a:r>
              <a:rPr lang="en-US" sz="1200" dirty="0">
                <a:solidFill>
                  <a:schemeClr val="tx1"/>
                </a:solidFill>
              </a:rPr>
              <a:t> yang </a:t>
            </a:r>
            <a:r>
              <a:rPr lang="en-US" sz="1200" dirty="0" err="1">
                <a:solidFill>
                  <a:schemeClr val="tx1"/>
                </a:solidFill>
              </a:rPr>
              <a:t>diajukan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oleh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Penggugat</a:t>
            </a:r>
            <a:endParaRPr lang="en-US" sz="1200" dirty="0">
              <a:solidFill>
                <a:schemeClr val="tx1"/>
              </a:solidFill>
            </a:endParaRPr>
          </a:p>
          <a:p>
            <a:pPr marL="463550" indent="-231775">
              <a:buFont typeface="+mj-lt"/>
              <a:buAutoNum type="alphaLcPeriod"/>
              <a:defRPr/>
            </a:pPr>
            <a:r>
              <a:rPr lang="id-ID" sz="1200" dirty="0">
                <a:solidFill>
                  <a:schemeClr val="tx1"/>
                </a:solidFill>
              </a:rPr>
              <a:t>Menghukum Tergugat untuk membayar ganti kerugian kepada Penggugat </a:t>
            </a:r>
            <a:r>
              <a:rPr lang="en-US" sz="1200" dirty="0" err="1">
                <a:solidFill>
                  <a:schemeClr val="tx1"/>
                </a:solidFill>
              </a:rPr>
              <a:t>sejumlah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Rp</a:t>
            </a:r>
            <a:r>
              <a:rPr lang="en-US" sz="1200" dirty="0">
                <a:solidFill>
                  <a:schemeClr val="tx1"/>
                </a:solidFill>
              </a:rPr>
              <a:t> ……. </a:t>
            </a:r>
            <a:r>
              <a:rPr lang="id-ID" sz="1200" dirty="0">
                <a:solidFill>
                  <a:schemeClr val="tx1"/>
                </a:solidFill>
              </a:rPr>
              <a:t>dan menghukum Tergugat untuk membayar biaya perkara yang timbul.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89100" y="6248400"/>
            <a:ext cx="1676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id-ID" sz="1200" b="1" dirty="0">
                <a:solidFill>
                  <a:schemeClr val="tx1"/>
                </a:solidFill>
              </a:rPr>
              <a:t>Tanda tangan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id-ID" sz="1200" b="1" dirty="0">
                <a:solidFill>
                  <a:schemeClr val="tx1"/>
                </a:solidFill>
              </a:rPr>
              <a:t>Pihak Penggugat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51525" y="1031876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1200" b="1" dirty="0"/>
              <a:t>Tanggal</a:t>
            </a:r>
            <a:r>
              <a:rPr lang="id-ID" sz="1200" dirty="0"/>
              <a:t> ………..</a:t>
            </a:r>
            <a:endParaRPr lang="en-US" sz="1200" dirty="0"/>
          </a:p>
          <a:p>
            <a:pPr algn="ctr">
              <a:defRPr/>
            </a:pPr>
            <a:endParaRPr lang="en-US" sz="1200" dirty="0"/>
          </a:p>
          <a:p>
            <a:pPr algn="ctr">
              <a:defRPr/>
            </a:pPr>
            <a:endParaRPr lang="en-US" sz="1200" dirty="0"/>
          </a:p>
          <a:p>
            <a:pPr algn="ctr">
              <a:defRPr/>
            </a:pPr>
            <a:r>
              <a:rPr lang="id-ID" sz="1200" dirty="0"/>
              <a:t>(Penjelasan kemana Gugatan tersebut diajukan )</a:t>
            </a:r>
            <a:endParaRPr lang="en-US" sz="12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537648" y="990600"/>
            <a:ext cx="91186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257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D593A-3545-4CC0-A4F8-9AEC1023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858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ID" sz="4000" dirty="0"/>
              <a:t>      </a:t>
            </a:r>
            <a:r>
              <a:rPr lang="en-ID" sz="4000" dirty="0" err="1"/>
              <a:t>Macam-Macam</a:t>
            </a:r>
            <a:r>
              <a:rPr lang="en-ID" sz="4000" dirty="0"/>
              <a:t> </a:t>
            </a:r>
            <a:r>
              <a:rPr lang="en-ID" sz="4000" dirty="0" err="1"/>
              <a:t>Putusan</a:t>
            </a:r>
            <a:r>
              <a:rPr lang="en-ID" sz="4000" dirty="0"/>
              <a:t> PTUN</a:t>
            </a:r>
            <a:br>
              <a:rPr lang="en-ID" sz="4000" dirty="0"/>
            </a:br>
            <a:r>
              <a:rPr lang="en-ID" sz="3200" dirty="0" err="1"/>
              <a:t>Pasal</a:t>
            </a:r>
            <a:r>
              <a:rPr lang="en-ID" sz="3200" dirty="0"/>
              <a:t> 97 </a:t>
            </a:r>
            <a:r>
              <a:rPr lang="en-ID" sz="3200" dirty="0" err="1"/>
              <a:t>ayat</a:t>
            </a:r>
            <a:r>
              <a:rPr lang="en-ID" sz="3200" dirty="0"/>
              <a:t> 7 UU No 5 </a:t>
            </a:r>
            <a:r>
              <a:rPr lang="en-ID" sz="3200" dirty="0" err="1"/>
              <a:t>Thn</a:t>
            </a:r>
            <a:r>
              <a:rPr lang="en-ID" sz="3200" dirty="0"/>
              <a:t> 1986 </a:t>
            </a:r>
            <a:r>
              <a:rPr lang="en-ID" sz="3200" dirty="0" err="1"/>
              <a:t>ttg</a:t>
            </a:r>
            <a:r>
              <a:rPr lang="en-ID" sz="3200" dirty="0"/>
              <a:t> </a:t>
            </a:r>
            <a:r>
              <a:rPr lang="en-ID" sz="3200" dirty="0" err="1"/>
              <a:t>Peratun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738B4-FA50-453E-927A-F8205E316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1. </a:t>
            </a:r>
            <a:r>
              <a:rPr lang="en-ID" dirty="0" err="1"/>
              <a:t>Gugatan</a:t>
            </a:r>
            <a:r>
              <a:rPr lang="en-ID" dirty="0"/>
              <a:t> </a:t>
            </a:r>
            <a:r>
              <a:rPr lang="en-ID" dirty="0" err="1"/>
              <a:t>dikabulkan</a:t>
            </a:r>
            <a:endParaRPr lang="en-ID" dirty="0"/>
          </a:p>
          <a:p>
            <a:r>
              <a:rPr lang="en-ID" dirty="0"/>
              <a:t>2. </a:t>
            </a:r>
            <a:r>
              <a:rPr lang="en-ID" dirty="0" err="1"/>
              <a:t>Gugatan</a:t>
            </a:r>
            <a:r>
              <a:rPr lang="en-ID" dirty="0"/>
              <a:t> </a:t>
            </a:r>
            <a:r>
              <a:rPr lang="en-ID" dirty="0" err="1"/>
              <a:t>ditolak</a:t>
            </a:r>
            <a:endParaRPr lang="en-ID" dirty="0"/>
          </a:p>
          <a:p>
            <a:r>
              <a:rPr lang="en-ID" dirty="0"/>
              <a:t>3.Gugatan </a:t>
            </a:r>
            <a:r>
              <a:rPr lang="en-ID" dirty="0" err="1"/>
              <a:t>dinyatakan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diterima</a:t>
            </a:r>
            <a:r>
              <a:rPr lang="en-ID" dirty="0"/>
              <a:t> (N.O)</a:t>
            </a:r>
          </a:p>
          <a:p>
            <a:r>
              <a:rPr lang="en-ID" dirty="0"/>
              <a:t>4. </a:t>
            </a:r>
            <a:r>
              <a:rPr lang="en-ID" dirty="0" err="1"/>
              <a:t>Gugatan</a:t>
            </a:r>
            <a:r>
              <a:rPr lang="en-ID" dirty="0"/>
              <a:t> </a:t>
            </a:r>
            <a:r>
              <a:rPr lang="en-ID" dirty="0" err="1"/>
              <a:t>Gugur</a:t>
            </a:r>
            <a:endParaRPr lang="en-ID" dirty="0"/>
          </a:p>
          <a:p>
            <a:pPr marL="0" indent="0">
              <a:buNone/>
            </a:pPr>
            <a:r>
              <a:rPr lang="en-ID" dirty="0" err="1"/>
              <a:t>Kewajiban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Badan/</a:t>
            </a:r>
            <a:r>
              <a:rPr lang="en-ID" dirty="0" err="1"/>
              <a:t>pejabat</a:t>
            </a:r>
            <a:r>
              <a:rPr lang="en-ID" dirty="0"/>
              <a:t> TUN </a:t>
            </a:r>
            <a:r>
              <a:rPr lang="en-ID" dirty="0" err="1"/>
              <a:t>gugatan</a:t>
            </a:r>
            <a:r>
              <a:rPr lang="en-ID" dirty="0"/>
              <a:t> </a:t>
            </a:r>
            <a:r>
              <a:rPr lang="en-ID" dirty="0" err="1"/>
              <a:t>dikabulkan</a:t>
            </a:r>
            <a:endParaRPr lang="en-ID" dirty="0"/>
          </a:p>
          <a:p>
            <a:pPr marL="0" indent="0">
              <a:buNone/>
            </a:pPr>
            <a:r>
              <a:rPr lang="en-ID" dirty="0" err="1"/>
              <a:t>a.Pencabutan</a:t>
            </a:r>
            <a:r>
              <a:rPr lang="en-ID" dirty="0"/>
              <a:t> KTUN </a:t>
            </a:r>
            <a:r>
              <a:rPr lang="en-ID" dirty="0" err="1"/>
              <a:t>ybs</a:t>
            </a:r>
            <a:r>
              <a:rPr lang="en-ID" dirty="0"/>
              <a:t>;</a:t>
            </a:r>
          </a:p>
          <a:p>
            <a:pPr marL="0" indent="0">
              <a:buNone/>
            </a:pPr>
            <a:r>
              <a:rPr lang="en-ID" dirty="0" err="1"/>
              <a:t>b.Pencabutan</a:t>
            </a:r>
            <a:r>
              <a:rPr lang="en-ID" dirty="0"/>
              <a:t> KTUN </a:t>
            </a:r>
            <a:r>
              <a:rPr lang="en-ID" dirty="0" err="1"/>
              <a:t>ybs</a:t>
            </a:r>
            <a:r>
              <a:rPr lang="en-ID" dirty="0"/>
              <a:t> dan </a:t>
            </a:r>
            <a:r>
              <a:rPr lang="en-ID" dirty="0" err="1"/>
              <a:t>Menerbitkan</a:t>
            </a:r>
            <a:r>
              <a:rPr lang="en-ID" dirty="0"/>
              <a:t> KTUN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;</a:t>
            </a:r>
          </a:p>
          <a:p>
            <a:pPr marL="0" indent="0">
              <a:buNone/>
            </a:pPr>
            <a:r>
              <a:rPr lang="en-ID" dirty="0" err="1"/>
              <a:t>c.Penerbitan</a:t>
            </a:r>
            <a:r>
              <a:rPr lang="en-ID" dirty="0"/>
              <a:t> KTUN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gugatan</a:t>
            </a:r>
            <a:r>
              <a:rPr lang="en-ID" dirty="0"/>
              <a:t> </a:t>
            </a:r>
            <a:r>
              <a:rPr lang="en-ID" dirty="0" err="1"/>
              <a:t>didasarkan</a:t>
            </a:r>
            <a:r>
              <a:rPr lang="en-ID" dirty="0"/>
              <a:t> </a:t>
            </a:r>
            <a:r>
              <a:rPr lang="en-ID" dirty="0" err="1"/>
              <a:t>psl</a:t>
            </a:r>
            <a:r>
              <a:rPr lang="en-ID" dirty="0"/>
              <a:t> 3 </a:t>
            </a:r>
          </a:p>
        </p:txBody>
      </p:sp>
    </p:spTree>
    <p:extLst>
      <p:ext uri="{BB962C8B-B14F-4D97-AF65-F5344CB8AC3E}">
        <p14:creationId xmlns:p14="http://schemas.microsoft.com/office/powerpoint/2010/main" val="40254809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28650"/>
            <a:ext cx="8229600" cy="819150"/>
          </a:xfrm>
        </p:spPr>
        <p:txBody>
          <a:bodyPr anchor="ctr"/>
          <a:lstStyle/>
          <a:p>
            <a:pPr algn="ctr"/>
            <a:r>
              <a:rPr lang="id-ID" sz="4400" dirty="0">
                <a:latin typeface="+mn-lt"/>
              </a:rPr>
              <a:t>Upaya Hukum Biasa</a:t>
            </a:r>
            <a:endParaRPr lang="en-US" sz="4400" dirty="0"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930400" y="1524000"/>
            <a:ext cx="829215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Vertical Scroll 4"/>
          <p:cNvSpPr/>
          <p:nvPr/>
        </p:nvSpPr>
        <p:spPr>
          <a:xfrm>
            <a:off x="1752600" y="1676400"/>
            <a:ext cx="8686800" cy="5029200"/>
          </a:xfrm>
          <a:prstGeom prst="verticalScroll">
            <a:avLst>
              <a:gd name="adj" fmla="val 531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2880" rIns="365760" rtlCol="0" anchor="ctr"/>
          <a:lstStyle/>
          <a:p>
            <a:pPr marL="457200" indent="-457200" algn="just">
              <a:spcAft>
                <a:spcPts val="1200"/>
              </a:spcAft>
              <a:buClr>
                <a:srgbClr val="F8F8F8"/>
              </a:buClr>
              <a:buFont typeface="Wingdings" pitchFamily="2" charset="2"/>
              <a:buChar char="Ø"/>
              <a:defRPr/>
            </a:pPr>
            <a:r>
              <a:rPr lang="id-ID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Upaya Hukum Banding diatur dalam Pasal 122 s/d Pasal 130 *</a:t>
            </a:r>
          </a:p>
          <a:p>
            <a:pPr marL="457200" indent="-457200" algn="just">
              <a:spcAft>
                <a:spcPts val="1200"/>
              </a:spcAft>
              <a:buClr>
                <a:srgbClr val="F8F8F8"/>
              </a:buClr>
              <a:buFont typeface="Wingdings" pitchFamily="2" charset="2"/>
              <a:buChar char="Ø"/>
              <a:defRPr/>
            </a:pPr>
            <a:r>
              <a:rPr lang="id-ID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Jangka waktu mengajukan Banding 14 Hari setelah putusan dibacakan (sama dengan perkara perdata )</a:t>
            </a:r>
          </a:p>
          <a:p>
            <a:pPr marL="457200" indent="-457200" algn="just">
              <a:spcAft>
                <a:spcPts val="1200"/>
              </a:spcAft>
              <a:buClr>
                <a:srgbClr val="F8F8F8"/>
              </a:buClr>
              <a:buFont typeface="Wingdings" pitchFamily="2" charset="2"/>
              <a:buChar char="Ø"/>
              <a:defRPr/>
            </a:pPr>
            <a:r>
              <a:rPr lang="id-ID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Pemohon Banding membuat memori Banding</a:t>
            </a:r>
          </a:p>
          <a:p>
            <a:pPr marL="457200" indent="-457200" algn="just">
              <a:spcAft>
                <a:spcPts val="1200"/>
              </a:spcAft>
              <a:buClr>
                <a:srgbClr val="F8F8F8"/>
              </a:buClr>
              <a:buFont typeface="Wingdings" pitchFamily="2" charset="2"/>
              <a:buChar char="Ø"/>
              <a:defRPr/>
            </a:pPr>
            <a:r>
              <a:rPr lang="id-ID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Termohon Banding(Terbanding) membuat Kontra Memori Banding.</a:t>
            </a:r>
          </a:p>
          <a:p>
            <a:pPr marL="457200" indent="-457200" algn="just">
              <a:spcAft>
                <a:spcPts val="1200"/>
              </a:spcAft>
              <a:buClr>
                <a:srgbClr val="F8F8F8"/>
              </a:buClr>
              <a:buFont typeface="Wingdings" pitchFamily="2" charset="2"/>
              <a:buChar char="Ø"/>
              <a:defRPr/>
            </a:pPr>
            <a:r>
              <a:rPr lang="id-ID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Upaya Hukum Kasasi pengaturannya sama dengan perkara perdata yaitu tunduk pada UU Mahkamah Agung</a:t>
            </a:r>
          </a:p>
          <a:p>
            <a:pPr marL="457200" indent="-457200" algn="just">
              <a:spcAft>
                <a:spcPts val="1200"/>
              </a:spcAft>
              <a:buClr>
                <a:srgbClr val="F8F8F8"/>
              </a:buClr>
              <a:buFont typeface="Wingdings" pitchFamily="2" charset="2"/>
              <a:buChar char="Ø"/>
              <a:defRPr/>
            </a:pPr>
            <a:r>
              <a:rPr lang="id-ID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PUTUSAN MAHKAMAH AGUNG ADALAH PUTUSAN YANG TELAH MEMPUNYAI KEKUATAN HUKUM TETAP (IN</a:t>
            </a:r>
            <a:r>
              <a:rPr lang="en-ID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KRACH</a:t>
            </a:r>
            <a:r>
              <a:rPr lang="en-ID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d-ID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8983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Arti</a:t>
            </a: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Administrasi Negara</a:t>
            </a:r>
            <a:endParaRPr lang="id-ID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3392" y="1772816"/>
            <a:ext cx="1094521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Sbg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aparatur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Negara,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aparatur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sbg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institusi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politik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semua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organ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menjalankan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administrasi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Sbg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fungsi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aktivitas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yaitu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kegiatan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pemerintahan</a:t>
            </a:r>
            <a:endParaRPr lang="en-ID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Sbg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proses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teknis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melaksanakan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UU,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artinya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meliputi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segala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tindakan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aparatur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menyelenggarakan</a:t>
            </a:r>
            <a:r>
              <a:rPr lang="en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UU</a:t>
            </a:r>
          </a:p>
        </p:txBody>
      </p:sp>
    </p:spTree>
    <p:extLst>
      <p:ext uri="{BB962C8B-B14F-4D97-AF65-F5344CB8AC3E}">
        <p14:creationId xmlns:p14="http://schemas.microsoft.com/office/powerpoint/2010/main" val="27219860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endParaRPr lang="id-ID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5400" y="1124744"/>
            <a:ext cx="10801200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sederhana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pengertian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Hukum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Administrasi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Negara: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6CD4F7-7E41-1949-9F8D-77AF844E1ED3}"/>
              </a:ext>
            </a:extLst>
          </p:cNvPr>
          <p:cNvSpPr/>
          <p:nvPr/>
        </p:nvSpPr>
        <p:spPr>
          <a:xfrm>
            <a:off x="695400" y="1916832"/>
            <a:ext cx="10153128" cy="30963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Aturan-aturan</a:t>
            </a:r>
            <a:r>
              <a:rPr lang="en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bertalian</a:t>
            </a:r>
            <a:r>
              <a:rPr lang="en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dgn</a:t>
            </a:r>
            <a:r>
              <a:rPr lang="en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fungsi</a:t>
            </a:r>
            <a:r>
              <a:rPr lang="en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pemerintahan</a:t>
            </a:r>
            <a:r>
              <a:rPr lang="en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terutama</a:t>
            </a:r>
            <a:r>
              <a:rPr lang="en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berhubungan</a:t>
            </a:r>
            <a:r>
              <a:rPr lang="en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dgn</a:t>
            </a:r>
            <a:r>
              <a:rPr lang="en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badan-badan </a:t>
            </a:r>
            <a:r>
              <a:rPr lang="en-ID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dibebani</a:t>
            </a:r>
            <a:r>
              <a:rPr lang="en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tugas</a:t>
            </a:r>
            <a:r>
              <a:rPr lang="en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pemerintahan</a:t>
            </a:r>
            <a:r>
              <a:rPr lang="en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62829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endParaRPr lang="id-ID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5400" y="2348880"/>
            <a:ext cx="10873208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Perbedaan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Hukum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Administrasi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Hukum Tata Negara?</a:t>
            </a:r>
            <a:endParaRPr lang="en-ID" sz="4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947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endParaRPr lang="id-ID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1384" y="908720"/>
            <a:ext cx="10945216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Wingdings" pitchFamily="2" charset="2"/>
              <a:buChar char="q"/>
            </a:pP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 Tata Negara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membahas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organisasi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jabatan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memandang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sbg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organisasi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sebaliknya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Administrasi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membahas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hubungan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jabatan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tersebut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satu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dgn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lainnya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hubungan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jabatan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itu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warga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buFont typeface="Wingdings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administrasi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menitikberatkan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pd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asministrasi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daripada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negaranya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saja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endParaRPr lang="en-ID" sz="3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9362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4379" y="5554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id-ID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412777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0D3040C-3BA7-AD76-CDB6-5644AA1CD8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713653"/>
              </p:ext>
            </p:extLst>
          </p:nvPr>
        </p:nvGraphicFramePr>
        <p:xfrm>
          <a:off x="623392" y="836712"/>
          <a:ext cx="10873208" cy="5505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7490325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917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Objek Administrasi Negara</a:t>
            </a:r>
            <a:endParaRPr lang="id-ID" sz="3200" b="1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2060848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11A0648-1F15-EE63-E638-4AAF7FEB17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1371547"/>
              </p:ext>
            </p:extLst>
          </p:nvPr>
        </p:nvGraphicFramePr>
        <p:xfrm>
          <a:off x="551384" y="1916832"/>
          <a:ext cx="108012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64426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2970</TotalTime>
  <Words>1882</Words>
  <Application>Microsoft Macintosh PowerPoint</Application>
  <PresentationFormat>Layar Lebar</PresentationFormat>
  <Paragraphs>184</Paragraphs>
  <Slides>32</Slides>
  <Notes>17</Notes>
  <HiddenSlides>0</HiddenSlides>
  <MMClips>0</MMClips>
  <ScaleCrop>false</ScaleCrop>
  <HeadingPairs>
    <vt:vector size="6" baseType="variant">
      <vt:variant>
        <vt:lpstr>Font Dipakai</vt:lpstr>
      </vt:variant>
      <vt:variant>
        <vt:i4>6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32</vt:i4>
      </vt:variant>
    </vt:vector>
  </HeadingPairs>
  <TitlesOfParts>
    <vt:vector size="39" baseType="lpstr">
      <vt:lpstr>Arial</vt:lpstr>
      <vt:lpstr>Calibri</vt:lpstr>
      <vt:lpstr>Cambria</vt:lpstr>
      <vt:lpstr>Times New Roman</vt:lpstr>
      <vt:lpstr>Wingdings</vt:lpstr>
      <vt:lpstr>Wingdings 2</vt:lpstr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PARA PIHAK YANG TERKAIT DALAM BERACARA DI PENGADILAN TATA USAHA NEGARA</vt:lpstr>
      <vt:lpstr>Pasal 87 UU No 30/2014 mengatakan dengan berlakunya UU ini Keputusan TUN sbgimana UU no 5 /1986 jo UU no 9 /2004 jo UU no 51/2009 harus dimaknai</vt:lpstr>
      <vt:lpstr>Yang tidak dapat dijadikan objek gugatan TUN (Pasal 2 UU no 9 Tahun 2004 tentang Perubahan PERATUN (pengecualian)</vt:lpstr>
      <vt:lpstr>Objek sengketa TUN</vt:lpstr>
      <vt:lpstr>Keputusan Tata Usaha Negara    (KTUN)</vt:lpstr>
      <vt:lpstr>Objek sengketa TUN  KTUN bersifat Fiktif Negatif (Pasal 3 UU no 5 Thn 1986)</vt:lpstr>
      <vt:lpstr>Presentasi PowerPoint</vt:lpstr>
      <vt:lpstr> Undang-Undang  Cipta Kerja Nomor 11 Tahun 2020  Pasal 175 Klaster Administrasi Pemerintahan  dalam rangka reformasi Pelayanan Publik mengamandemen Pasal 53 (Fiktif Positif)</vt:lpstr>
      <vt:lpstr>Penyelesaian sengketa TUN</vt:lpstr>
      <vt:lpstr>Perkembangan penyelesaian sengketa TUN menurut UU NO. 30 Tahun 2014 tentang Administrasi Pemerintahan Pasal 75, 76,77 dan Pasal 78.</vt:lpstr>
      <vt:lpstr>Pemberian Kuasa Pasal 57 UU no.5 Tahun 1986  Tentang Peradilan Tata Usaha Negara</vt:lpstr>
      <vt:lpstr>Dokumen-dokumen Hukum terkait dalam beracara di Peradilan Tata Usaha Negara</vt:lpstr>
      <vt:lpstr>BUKTI UNTUK MENDUKUNG GUGATAN :</vt:lpstr>
      <vt:lpstr>Anatomi Surat Gugatan TUN </vt:lpstr>
      <vt:lpstr>      Macam-Macam Putusan PTUN Pasal 97 ayat 7 UU No 5 Thn 1986 ttg Peratun</vt:lpstr>
      <vt:lpstr>Upaya Hukum Biasa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Microsoft Office User</cp:lastModifiedBy>
  <cp:revision>461</cp:revision>
  <cp:lastPrinted>2017-08-29T02:54:51Z</cp:lastPrinted>
  <dcterms:created xsi:type="dcterms:W3CDTF">2010-04-18T12:06:30Z</dcterms:created>
  <dcterms:modified xsi:type="dcterms:W3CDTF">2025-10-19T13:15:20Z</dcterms:modified>
</cp:coreProperties>
</file>