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18" r:id="rId3"/>
    <p:sldId id="349" r:id="rId4"/>
    <p:sldId id="350" r:id="rId5"/>
    <p:sldId id="331" r:id="rId6"/>
    <p:sldId id="332" r:id="rId7"/>
    <p:sldId id="343" r:id="rId8"/>
    <p:sldId id="345" r:id="rId9"/>
    <p:sldId id="347" r:id="rId10"/>
    <p:sldId id="348" r:id="rId11"/>
    <p:sldId id="351" r:id="rId12"/>
    <p:sldId id="300" r:id="rId13"/>
  </p:sldIdLst>
  <p:sldSz cx="9144000" cy="6858000" type="screen4x3"/>
  <p:notesSz cx="7045325" cy="9345613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4" autoAdjust="0"/>
    <p:restoredTop sz="94580" autoAdjust="0"/>
  </p:normalViewPr>
  <p:slideViewPr>
    <p:cSldViewPr>
      <p:cViewPr>
        <p:scale>
          <a:sx n="66" d="100"/>
          <a:sy n="66" d="100"/>
        </p:scale>
        <p:origin x="125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PAJAK PERTAMBAHAN NILAI (PPN)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5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1560" y="692696"/>
            <a:ext cx="8075240" cy="532859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Pertambahan</a:t>
            </a:r>
            <a:r>
              <a:rPr lang="en-ID" dirty="0">
                <a:solidFill>
                  <a:schemeClr val="tx1"/>
                </a:solidFill>
              </a:rPr>
              <a:t> Nilai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yang di </a:t>
            </a:r>
            <a:r>
              <a:rPr lang="en-ID" dirty="0" err="1">
                <a:solidFill>
                  <a:schemeClr val="tx1"/>
                </a:solidFill>
              </a:rPr>
              <a:t>kenakan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konsumsi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jasa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daerah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pabean</a:t>
            </a:r>
            <a:r>
              <a:rPr lang="en-ID" dirty="0">
                <a:solidFill>
                  <a:schemeClr val="tx1"/>
                </a:solidFill>
              </a:rPr>
              <a:t> (wilayah RI yang </a:t>
            </a:r>
            <a:r>
              <a:rPr lang="en-ID" dirty="0" err="1">
                <a:solidFill>
                  <a:schemeClr val="tx1"/>
                </a:solidFill>
              </a:rPr>
              <a:t>meliputi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darat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perairan</a:t>
            </a:r>
            <a:r>
              <a:rPr lang="en-ID" dirty="0">
                <a:solidFill>
                  <a:schemeClr val="tx1"/>
                </a:solidFill>
              </a:rPr>
              <a:t>, dan </a:t>
            </a:r>
            <a:r>
              <a:rPr lang="en-ID" dirty="0" err="1">
                <a:solidFill>
                  <a:schemeClr val="tx1"/>
                </a:solidFill>
              </a:rPr>
              <a:t>ruang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udara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atasnya</a:t>
            </a:r>
            <a:r>
              <a:rPr lang="en-ID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dirty="0">
                <a:solidFill>
                  <a:schemeClr val="tx1"/>
                </a:solidFill>
              </a:rPr>
              <a:t>Orang </a:t>
            </a:r>
            <a:r>
              <a:rPr lang="en-ID" dirty="0" err="1">
                <a:solidFill>
                  <a:schemeClr val="tx1"/>
                </a:solidFill>
              </a:rPr>
              <a:t>pribadi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perusahaan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maupun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pemerintah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mengkonsumsi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jasa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kenakan</a:t>
            </a:r>
            <a:r>
              <a:rPr lang="en-ID" dirty="0">
                <a:solidFill>
                  <a:schemeClr val="tx1"/>
                </a:solidFill>
              </a:rPr>
              <a:t> PPN</a:t>
            </a: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ID" dirty="0">
                <a:solidFill>
                  <a:schemeClr val="tx1"/>
                </a:solidFill>
              </a:rPr>
              <a:t>Tarif </a:t>
            </a:r>
            <a:r>
              <a:rPr lang="en-ID" dirty="0" err="1">
                <a:solidFill>
                  <a:schemeClr val="tx1"/>
                </a:solidFill>
              </a:rPr>
              <a:t>ppn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tunggal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yaitu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sebesar</a:t>
            </a:r>
            <a:r>
              <a:rPr lang="en-ID" dirty="0">
                <a:solidFill>
                  <a:schemeClr val="tx1"/>
                </a:solidFill>
              </a:rPr>
              <a:t> 10 %,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hal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ekspor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tarif</a:t>
            </a:r>
            <a:r>
              <a:rPr lang="en-ID" dirty="0">
                <a:solidFill>
                  <a:schemeClr val="tx1"/>
                </a:solidFill>
              </a:rPr>
              <a:t> PPN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0 %</a:t>
            </a: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endParaRPr lang="en-ID" dirty="0">
              <a:solidFill>
                <a:schemeClr val="tx1"/>
              </a:solidFill>
            </a:endParaRPr>
          </a:p>
          <a:p>
            <a:pPr algn="l"/>
            <a:r>
              <a:rPr lang="en-ID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CFB0662-B986-45A1-A771-8C6B38389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3608" y="908720"/>
            <a:ext cx="7128792" cy="5184576"/>
          </a:xfrm>
        </p:spPr>
        <p:txBody>
          <a:bodyPr/>
          <a:lstStyle/>
          <a:p>
            <a:pPr algn="l"/>
            <a:r>
              <a:rPr lang="en-US" sz="2400" dirty="0">
                <a:solidFill>
                  <a:schemeClr val="tx1"/>
                </a:solidFill>
              </a:rPr>
              <a:t>Indonesia </a:t>
            </a:r>
            <a:r>
              <a:rPr lang="en-US" sz="2400" dirty="0" err="1">
                <a:solidFill>
                  <a:schemeClr val="tx1"/>
                </a:solidFill>
              </a:rPr>
              <a:t>Menganut</a:t>
            </a:r>
            <a:r>
              <a:rPr lang="en-US" sz="2400" dirty="0">
                <a:solidFill>
                  <a:schemeClr val="tx1"/>
                </a:solidFill>
              </a:rPr>
              <a:t>  system </a:t>
            </a:r>
            <a:r>
              <a:rPr lang="en-US" sz="2400" dirty="0" err="1">
                <a:solidFill>
                  <a:schemeClr val="tx1"/>
                </a:solidFill>
              </a:rPr>
              <a:t>tarif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tunggal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untuk</a:t>
            </a:r>
            <a:r>
              <a:rPr lang="en-US" sz="2400" dirty="0">
                <a:solidFill>
                  <a:schemeClr val="tx1"/>
                </a:solidFill>
              </a:rPr>
              <a:t> PPN </a:t>
            </a:r>
            <a:r>
              <a:rPr lang="en-US" sz="2400" dirty="0" err="1">
                <a:solidFill>
                  <a:schemeClr val="tx1"/>
                </a:solidFill>
              </a:rPr>
              <a:t>yaitu</a:t>
            </a:r>
            <a:r>
              <a:rPr lang="en-US" sz="2400" dirty="0">
                <a:solidFill>
                  <a:schemeClr val="tx1"/>
                </a:solidFill>
              </a:rPr>
              <a:t> 10 %</a:t>
            </a: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Dasar </a:t>
            </a:r>
            <a:r>
              <a:rPr lang="en-US" sz="2400" dirty="0" err="1">
                <a:solidFill>
                  <a:schemeClr val="tx1"/>
                </a:solidFill>
              </a:rPr>
              <a:t>hukum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utama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dalam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penerapan</a:t>
            </a:r>
            <a:r>
              <a:rPr lang="en-US" sz="2400" dirty="0">
                <a:solidFill>
                  <a:schemeClr val="tx1"/>
                </a:solidFill>
              </a:rPr>
              <a:t> PPN di Indonesia </a:t>
            </a:r>
            <a:r>
              <a:rPr lang="en-US" sz="2400" dirty="0" err="1">
                <a:solidFill>
                  <a:schemeClr val="tx1"/>
                </a:solidFill>
              </a:rPr>
              <a:t>adalah</a:t>
            </a:r>
            <a:r>
              <a:rPr lang="en-US" sz="2400" dirty="0">
                <a:solidFill>
                  <a:schemeClr val="tx1"/>
                </a:solidFill>
              </a:rPr>
              <a:t> UU n0 8 </a:t>
            </a:r>
            <a:r>
              <a:rPr lang="en-US" sz="2400" dirty="0" err="1">
                <a:solidFill>
                  <a:schemeClr val="tx1"/>
                </a:solidFill>
              </a:rPr>
              <a:t>thn</a:t>
            </a:r>
            <a:r>
              <a:rPr lang="en-US" sz="2400" dirty="0">
                <a:solidFill>
                  <a:schemeClr val="tx1"/>
                </a:solidFill>
              </a:rPr>
              <a:t> 1983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</a:rPr>
              <a:t>Revisi</a:t>
            </a:r>
            <a:r>
              <a:rPr lang="en-US" sz="2400" dirty="0">
                <a:solidFill>
                  <a:schemeClr val="tx1"/>
                </a:solidFill>
              </a:rPr>
              <a:t> UU no 11 </a:t>
            </a:r>
            <a:r>
              <a:rPr lang="en-US" sz="2400" dirty="0" err="1">
                <a:solidFill>
                  <a:schemeClr val="tx1"/>
                </a:solidFill>
              </a:rPr>
              <a:t>thn</a:t>
            </a:r>
            <a:r>
              <a:rPr lang="en-US" sz="2400" dirty="0">
                <a:solidFill>
                  <a:schemeClr val="tx1"/>
                </a:solidFill>
              </a:rPr>
              <a:t> 1994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</a:rPr>
              <a:t>Di </a:t>
            </a:r>
            <a:r>
              <a:rPr lang="en-US" sz="2400" dirty="0" err="1">
                <a:solidFill>
                  <a:schemeClr val="tx1"/>
                </a:solidFill>
              </a:rPr>
              <a:t>ubah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terakhir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dengan</a:t>
            </a:r>
            <a:r>
              <a:rPr lang="en-US" sz="2400" dirty="0">
                <a:solidFill>
                  <a:schemeClr val="tx1"/>
                </a:solidFill>
              </a:rPr>
              <a:t> UU No. 18 </a:t>
            </a:r>
            <a:r>
              <a:rPr lang="en-US" sz="2400" dirty="0" err="1">
                <a:solidFill>
                  <a:schemeClr val="tx1"/>
                </a:solidFill>
              </a:rPr>
              <a:t>thn</a:t>
            </a:r>
            <a:r>
              <a:rPr lang="en-US" sz="2400" dirty="0">
                <a:solidFill>
                  <a:schemeClr val="tx1"/>
                </a:solidFill>
              </a:rPr>
              <a:t> 2000 </a:t>
            </a:r>
            <a:r>
              <a:rPr lang="en-US" sz="2400" dirty="0" err="1">
                <a:solidFill>
                  <a:schemeClr val="tx1"/>
                </a:solidFill>
              </a:rPr>
              <a:t>tentang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perubahan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kedua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atas</a:t>
            </a:r>
            <a:r>
              <a:rPr lang="en-US" sz="2400" dirty="0">
                <a:solidFill>
                  <a:schemeClr val="tx1"/>
                </a:solidFill>
              </a:rPr>
              <a:t> UU n0. 8 </a:t>
            </a:r>
            <a:r>
              <a:rPr lang="en-US" sz="2400" dirty="0" err="1">
                <a:solidFill>
                  <a:schemeClr val="tx1"/>
                </a:solidFill>
              </a:rPr>
              <a:t>thn</a:t>
            </a:r>
            <a:r>
              <a:rPr lang="en-US" sz="2400" dirty="0">
                <a:solidFill>
                  <a:schemeClr val="tx1"/>
                </a:solidFill>
              </a:rPr>
              <a:t> 1983 </a:t>
            </a:r>
            <a:r>
              <a:rPr lang="en-US" sz="2400" dirty="0" err="1">
                <a:solidFill>
                  <a:schemeClr val="tx1"/>
                </a:solidFill>
              </a:rPr>
              <a:t>tentang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Pajak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pertambahan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nilai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barang</a:t>
            </a:r>
            <a:r>
              <a:rPr lang="en-US" sz="2400" dirty="0">
                <a:solidFill>
                  <a:schemeClr val="tx1"/>
                </a:solidFill>
              </a:rPr>
              <a:t> dan </a:t>
            </a:r>
            <a:r>
              <a:rPr lang="en-US" sz="2400" dirty="0" err="1">
                <a:solidFill>
                  <a:schemeClr val="tx1"/>
                </a:solidFill>
              </a:rPr>
              <a:t>jasa</a:t>
            </a:r>
            <a:r>
              <a:rPr lang="en-US" sz="2400" dirty="0">
                <a:solidFill>
                  <a:schemeClr val="tx1"/>
                </a:solidFill>
              </a:rPr>
              <a:t> dan </a:t>
            </a:r>
            <a:r>
              <a:rPr lang="en-US" sz="2400" dirty="0" err="1">
                <a:solidFill>
                  <a:schemeClr val="tx1"/>
                </a:solidFill>
              </a:rPr>
              <a:t>pajak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penjualan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barang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mewah</a:t>
            </a:r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0347790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D6CB524F-C991-4250-85CF-42B844585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592" y="692696"/>
            <a:ext cx="7416824" cy="4946104"/>
          </a:xfrm>
        </p:spPr>
        <p:txBody>
          <a:bodyPr/>
          <a:lstStyle/>
          <a:p>
            <a:r>
              <a:rPr lang="en-ID" b="1" dirty="0" err="1">
                <a:solidFill>
                  <a:schemeClr val="tx1"/>
                </a:solidFill>
              </a:rPr>
              <a:t>Karakteristik</a:t>
            </a:r>
            <a:r>
              <a:rPr lang="en-ID" b="1" dirty="0">
                <a:solidFill>
                  <a:schemeClr val="tx1"/>
                </a:solidFill>
              </a:rPr>
              <a:t> PPN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Tidak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langsung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Bersifat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objektif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Multi-stage tax (</a:t>
            </a:r>
            <a:r>
              <a:rPr lang="en-ID" dirty="0" err="1">
                <a:solidFill>
                  <a:schemeClr val="tx1"/>
                </a:solidFill>
              </a:rPr>
              <a:t>dikenakan</a:t>
            </a:r>
            <a:r>
              <a:rPr lang="en-ID" dirty="0">
                <a:solidFill>
                  <a:schemeClr val="tx1"/>
                </a:solidFill>
              </a:rPr>
              <a:t> pada </a:t>
            </a:r>
            <a:r>
              <a:rPr lang="en-ID" dirty="0" err="1">
                <a:solidFill>
                  <a:schemeClr val="tx1"/>
                </a:solidFill>
              </a:rPr>
              <a:t>setiap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tahap</a:t>
            </a:r>
            <a:r>
              <a:rPr lang="en-ID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Non-</a:t>
            </a:r>
            <a:r>
              <a:rPr lang="en-ID" dirty="0" err="1">
                <a:solidFill>
                  <a:schemeClr val="tx1"/>
                </a:solidFill>
              </a:rPr>
              <a:t>kumulatif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dapat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dikreditkan</a:t>
            </a:r>
            <a:r>
              <a:rPr lang="en-ID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28121890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548680"/>
            <a:ext cx="7848872" cy="5544616"/>
          </a:xfrm>
        </p:spPr>
        <p:txBody>
          <a:bodyPr>
            <a:normAutofit/>
          </a:bodyPr>
          <a:lstStyle/>
          <a:p>
            <a:r>
              <a:rPr lang="en-ID" b="1" dirty="0" err="1">
                <a:solidFill>
                  <a:schemeClr val="tx1"/>
                </a:solidFill>
              </a:rPr>
              <a:t>Subjek</a:t>
            </a:r>
            <a:r>
              <a:rPr lang="en-ID" b="1" dirty="0">
                <a:solidFill>
                  <a:schemeClr val="tx1"/>
                </a:solidFill>
              </a:rPr>
              <a:t> dan </a:t>
            </a:r>
            <a:r>
              <a:rPr lang="en-ID" b="1" dirty="0" err="1">
                <a:solidFill>
                  <a:schemeClr val="tx1"/>
                </a:solidFill>
              </a:rPr>
              <a:t>Objek</a:t>
            </a:r>
            <a:r>
              <a:rPr lang="en-ID" b="1" dirty="0">
                <a:solidFill>
                  <a:schemeClr val="tx1"/>
                </a:solidFill>
              </a:rPr>
              <a:t> PPN</a:t>
            </a:r>
          </a:p>
          <a:p>
            <a:endParaRPr lang="en-ID" b="1" dirty="0">
              <a:solidFill>
                <a:schemeClr val="tx1"/>
              </a:solidFill>
            </a:endParaRPr>
          </a:p>
          <a:p>
            <a:endParaRPr lang="en-ID" sz="2000" dirty="0">
              <a:solidFill>
                <a:schemeClr val="tx1"/>
              </a:solidFill>
            </a:endParaRPr>
          </a:p>
          <a:p>
            <a:pPr algn="l"/>
            <a:r>
              <a:rPr lang="en-ID" sz="2400" dirty="0" err="1">
                <a:solidFill>
                  <a:schemeClr val="tx1"/>
                </a:solidFill>
              </a:rPr>
              <a:t>Subjek</a:t>
            </a:r>
            <a:r>
              <a:rPr lang="en-ID" sz="2400" dirty="0">
                <a:solidFill>
                  <a:schemeClr val="tx1"/>
                </a:solidFill>
              </a:rPr>
              <a:t> : </a:t>
            </a:r>
            <a:r>
              <a:rPr lang="en-ID" sz="2400" dirty="0" err="1">
                <a:solidFill>
                  <a:schemeClr val="tx1"/>
                </a:solidFill>
              </a:rPr>
              <a:t>Utamanya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adalah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Pengusaha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Kena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(PKP) yang </a:t>
            </a:r>
            <a:r>
              <a:rPr lang="en-ID" sz="2400" dirty="0" err="1">
                <a:solidFill>
                  <a:schemeClr val="tx1"/>
                </a:solidFill>
              </a:rPr>
              <a:t>melakukan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penyerahan</a:t>
            </a:r>
            <a:r>
              <a:rPr lang="en-ID" sz="2400" dirty="0">
                <a:solidFill>
                  <a:schemeClr val="tx1"/>
                </a:solidFill>
              </a:rPr>
              <a:t> BKP/JKP yang </a:t>
            </a:r>
            <a:r>
              <a:rPr lang="en-ID" sz="2400" dirty="0" err="1">
                <a:solidFill>
                  <a:schemeClr val="tx1"/>
                </a:solidFill>
              </a:rPr>
              <a:t>dikenakan</a:t>
            </a:r>
            <a:r>
              <a:rPr lang="en-ID" sz="2400" dirty="0">
                <a:solidFill>
                  <a:schemeClr val="tx1"/>
                </a:solidFill>
              </a:rPr>
              <a:t> PPN.</a:t>
            </a:r>
          </a:p>
          <a:p>
            <a:pPr algn="l"/>
            <a:endParaRPr lang="en-ID" sz="2400" dirty="0">
              <a:solidFill>
                <a:schemeClr val="tx1"/>
              </a:solidFill>
            </a:endParaRPr>
          </a:p>
          <a:p>
            <a:pPr algn="l"/>
            <a:r>
              <a:rPr lang="en-ID" sz="2400" b="1" dirty="0" err="1">
                <a:solidFill>
                  <a:schemeClr val="tx1"/>
                </a:solidFill>
              </a:rPr>
              <a:t>Objek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Kena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(BKP) dan/</a:t>
            </a:r>
            <a:r>
              <a:rPr lang="en-ID" sz="2400" dirty="0" err="1">
                <a:solidFill>
                  <a:schemeClr val="tx1"/>
                </a:solidFill>
              </a:rPr>
              <a:t>atau</a:t>
            </a:r>
            <a:r>
              <a:rPr lang="en-ID" sz="2400" dirty="0">
                <a:solidFill>
                  <a:schemeClr val="tx1"/>
                </a:solidFill>
              </a:rPr>
              <a:t> Jasa </a:t>
            </a:r>
            <a:r>
              <a:rPr lang="en-ID" sz="2400" dirty="0" err="1">
                <a:solidFill>
                  <a:schemeClr val="tx1"/>
                </a:solidFill>
              </a:rPr>
              <a:t>Kena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(JKP), </a:t>
            </a:r>
            <a:r>
              <a:rPr lang="en-ID" sz="2400" dirty="0" err="1">
                <a:solidFill>
                  <a:schemeClr val="tx1"/>
                </a:solidFill>
              </a:rPr>
              <a:t>termasuk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impor</a:t>
            </a:r>
            <a:r>
              <a:rPr lang="en-ID" sz="2400" dirty="0">
                <a:solidFill>
                  <a:schemeClr val="tx1"/>
                </a:solidFill>
              </a:rPr>
              <a:t> BKP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luar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daerah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pabean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serta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pemanfaatan</a:t>
            </a:r>
            <a:r>
              <a:rPr lang="en-ID" sz="2400" dirty="0">
                <a:solidFill>
                  <a:schemeClr val="tx1"/>
                </a:solidFill>
              </a:rPr>
              <a:t> BKP/JKP </a:t>
            </a:r>
            <a:r>
              <a:rPr lang="en-ID" sz="2400" dirty="0" err="1">
                <a:solidFill>
                  <a:schemeClr val="tx1"/>
                </a:solidFill>
              </a:rPr>
              <a:t>dari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luar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daerah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pabean</a:t>
            </a:r>
            <a:r>
              <a:rPr lang="en-ID" sz="2400" dirty="0">
                <a:solidFill>
                  <a:schemeClr val="tx1"/>
                </a:solidFill>
              </a:rPr>
              <a:t> di </a:t>
            </a:r>
            <a:r>
              <a:rPr lang="en-ID" sz="2400" dirty="0" err="1">
                <a:solidFill>
                  <a:schemeClr val="tx1"/>
                </a:solidFill>
              </a:rPr>
              <a:t>dalam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daerah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pabean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5136150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755576" y="764704"/>
            <a:ext cx="7488832" cy="5278760"/>
          </a:xfrm>
        </p:spPr>
        <p:txBody>
          <a:bodyPr>
            <a:normAutofit lnSpcReduction="10000"/>
          </a:bodyPr>
          <a:lstStyle/>
          <a:p>
            <a:r>
              <a:rPr lang="en-ID" b="1" dirty="0" err="1">
                <a:solidFill>
                  <a:schemeClr val="tx1"/>
                </a:solidFill>
              </a:rPr>
              <a:t>Ilustrasi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Mekanisme</a:t>
            </a:r>
            <a:r>
              <a:rPr lang="en-ID" b="1" dirty="0">
                <a:solidFill>
                  <a:schemeClr val="tx1"/>
                </a:solidFill>
              </a:rPr>
              <a:t> PPN</a:t>
            </a:r>
            <a:endParaRPr lang="en-US" b="1" dirty="0">
              <a:solidFill>
                <a:schemeClr val="tx1"/>
              </a:solidFill>
            </a:endParaRPr>
          </a:p>
          <a:p>
            <a:pPr algn="l"/>
            <a:endParaRPr lang="en-US" sz="2400" b="1" dirty="0">
              <a:solidFill>
                <a:schemeClr val="tx1"/>
              </a:solidFill>
            </a:endParaRPr>
          </a:p>
          <a:p>
            <a:pPr algn="l"/>
            <a:r>
              <a:rPr lang="en-ID" sz="2400" b="1" dirty="0" err="1">
                <a:solidFill>
                  <a:schemeClr val="tx1"/>
                </a:solidFill>
              </a:rPr>
              <a:t>Produsen</a:t>
            </a:r>
            <a:r>
              <a:rPr lang="en-ID" sz="2400" b="1" dirty="0">
                <a:solidFill>
                  <a:schemeClr val="tx1"/>
                </a:solidFill>
              </a:rPr>
              <a:t> → Distributor → Retail → </a:t>
            </a:r>
            <a:r>
              <a:rPr lang="en-ID" sz="2400" b="1" dirty="0" err="1">
                <a:solidFill>
                  <a:schemeClr val="tx1"/>
                </a:solidFill>
              </a:rPr>
              <a:t>Konsumen</a:t>
            </a:r>
            <a:endParaRPr lang="en-ID" sz="2400" dirty="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</a:rPr>
              <a:t>Setiap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pihak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memungut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menyetor</a:t>
            </a:r>
            <a:r>
              <a:rPr lang="en-ID" sz="2400" dirty="0">
                <a:solidFill>
                  <a:schemeClr val="tx1"/>
                </a:solidFill>
              </a:rPr>
              <a:t> PPN.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</a:rPr>
              <a:t>Hanya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konsumen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akhir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menanggung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beban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penuh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</a:rPr>
              <a:t>PKP </a:t>
            </a:r>
            <a:r>
              <a:rPr lang="en-ID" sz="2400" dirty="0" err="1">
                <a:solidFill>
                  <a:schemeClr val="tx1"/>
                </a:solidFill>
              </a:rPr>
              <a:t>mengkreditkan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Masukan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ID" sz="2400" dirty="0">
              <a:solidFill>
                <a:schemeClr val="tx1"/>
              </a:solidFill>
            </a:endParaRPr>
          </a:p>
          <a:p>
            <a:r>
              <a:rPr lang="en-ID" sz="2400" b="1" dirty="0" err="1">
                <a:solidFill>
                  <a:schemeClr val="tx1"/>
                </a:solidFill>
              </a:rPr>
              <a:t>Sanksi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dalam</a:t>
            </a:r>
            <a:r>
              <a:rPr lang="en-ID" sz="2400" b="1" dirty="0">
                <a:solidFill>
                  <a:schemeClr val="tx1"/>
                </a:solidFill>
              </a:rPr>
              <a:t> PPN</a:t>
            </a:r>
          </a:p>
          <a:p>
            <a:endParaRPr lang="en-ID" sz="2400" b="1" dirty="0">
              <a:solidFill>
                <a:schemeClr val="tx1"/>
              </a:solidFill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</a:rPr>
              <a:t>Sanksi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administratif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bunga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denda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Pasal</a:t>
            </a:r>
            <a:r>
              <a:rPr lang="en-ID" sz="2400" dirty="0">
                <a:solidFill>
                  <a:schemeClr val="tx1"/>
                </a:solidFill>
              </a:rPr>
              <a:t> 13A UU KUP)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</a:rPr>
              <a:t>Sanksi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pidana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jika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terdapat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unsur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kesengajaan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</a:rPr>
              <a:t>Hukum </a:t>
            </a:r>
            <a:r>
              <a:rPr lang="en-ID" sz="2400" dirty="0" err="1">
                <a:solidFill>
                  <a:schemeClr val="tx1"/>
                </a:solidFill>
              </a:rPr>
              <a:t>pajak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menurut</a:t>
            </a:r>
            <a:r>
              <a:rPr lang="en-ID" sz="2400" dirty="0">
                <a:solidFill>
                  <a:schemeClr val="tx1"/>
                </a:solidFill>
              </a:rPr>
              <a:t> Adrian </a:t>
            </a:r>
            <a:r>
              <a:rPr lang="en-ID" sz="2400" dirty="0" err="1">
                <a:solidFill>
                  <a:schemeClr val="tx1"/>
                </a:solidFill>
              </a:rPr>
              <a:t>Sutedi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menekankan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asas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legalitas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kepastian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hukum</a:t>
            </a:r>
            <a:r>
              <a:rPr lang="en-ID" sz="2400" dirty="0">
                <a:solidFill>
                  <a:schemeClr val="tx1"/>
                </a:solidFill>
              </a:rPr>
              <a:t>, dan </a:t>
            </a:r>
            <a:r>
              <a:rPr lang="en-ID" sz="2400" dirty="0" err="1">
                <a:solidFill>
                  <a:schemeClr val="tx1"/>
                </a:solidFill>
              </a:rPr>
              <a:t>keadilan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en-ID" sz="2400" dirty="0">
              <a:solidFill>
                <a:schemeClr val="tx1"/>
              </a:solidFill>
            </a:endParaRPr>
          </a:p>
          <a:p>
            <a:pPr algn="l"/>
            <a:endParaRPr lang="en-US" sz="2400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80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7400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sz="7400" b="1" dirty="0">
              <a:solidFill>
                <a:schemeClr val="tx1"/>
              </a:solidFill>
            </a:endParaRPr>
          </a:p>
          <a:p>
            <a:pPr algn="l"/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92446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46A058C-235C-4A13-A54A-005644828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704856" cy="5256584"/>
          </a:xfrm>
        </p:spPr>
        <p:txBody>
          <a:bodyPr>
            <a:normAutofit/>
          </a:bodyPr>
          <a:lstStyle/>
          <a:p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Penjualan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at­a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Mewah</a:t>
            </a:r>
            <a:r>
              <a:rPr lang="en-ID" dirty="0">
                <a:solidFill>
                  <a:schemeClr val="tx1"/>
                </a:solidFill>
              </a:rPr>
              <a:t> (</a:t>
            </a:r>
            <a:r>
              <a:rPr lang="en-ID" dirty="0" err="1">
                <a:solidFill>
                  <a:schemeClr val="tx1"/>
                </a:solidFill>
              </a:rPr>
              <a:t>PPnBM</a:t>
            </a:r>
            <a:r>
              <a:rPr lang="en-ID" dirty="0">
                <a:solidFill>
                  <a:schemeClr val="tx1"/>
                </a:solidFill>
              </a:rPr>
              <a:t>)</a:t>
            </a:r>
          </a:p>
          <a:p>
            <a:endParaRPr lang="en-ID" dirty="0">
              <a:solidFill>
                <a:schemeClr val="tx1"/>
              </a:solidFill>
            </a:endParaRPr>
          </a:p>
          <a:p>
            <a:pPr algn="l"/>
            <a:r>
              <a:rPr lang="en-ID" dirty="0" err="1">
                <a:solidFill>
                  <a:schemeClr val="tx1"/>
                </a:solidFill>
              </a:rPr>
              <a:t>PPnBM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pajak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dikenakan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tambahan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atas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penjualan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barang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tergolong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mewah</a:t>
            </a:r>
            <a:r>
              <a:rPr lang="en-ID" dirty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Tujuannya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adalah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mengenakan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beban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lebih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tinggi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untuk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konsumsi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daya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beli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tinggi</a:t>
            </a:r>
            <a:r>
              <a:rPr lang="en-ID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3026723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8C14E8E-22EB-46A8-B9BA-72AD87E656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44" y="908720"/>
            <a:ext cx="7304856" cy="4730080"/>
          </a:xfrm>
        </p:spPr>
        <p:txBody>
          <a:bodyPr>
            <a:normAutofit/>
          </a:bodyPr>
          <a:lstStyle/>
          <a:p>
            <a:pPr algn="l"/>
            <a:r>
              <a:rPr lang="en-ID" sz="2400" dirty="0" err="1">
                <a:solidFill>
                  <a:schemeClr val="tx1"/>
                </a:solidFill>
              </a:rPr>
              <a:t>Objek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Subjek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PPnBM</a:t>
            </a:r>
            <a:endParaRPr lang="en-ID" sz="2400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sz="2400" b="1" dirty="0" err="1">
                <a:solidFill>
                  <a:schemeClr val="tx1"/>
                </a:solidFill>
              </a:rPr>
              <a:t>Objek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tergolong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seperti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kendaraan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bermotor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tertentu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kapal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pesiar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pesawat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pribadi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apartemen</a:t>
            </a:r>
            <a:r>
              <a:rPr lang="en-ID" sz="2400" dirty="0">
                <a:solidFill>
                  <a:schemeClr val="tx1"/>
                </a:solidFill>
              </a:rPr>
              <a:t>/</a:t>
            </a:r>
            <a:r>
              <a:rPr lang="en-ID" sz="2400" dirty="0" err="1">
                <a:solidFill>
                  <a:schemeClr val="tx1"/>
                </a:solidFill>
              </a:rPr>
              <a:t>rumah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, dan </a:t>
            </a:r>
            <a:r>
              <a:rPr lang="en-ID" sz="2400" dirty="0" err="1">
                <a:solidFill>
                  <a:schemeClr val="tx1"/>
                </a:solidFill>
              </a:rPr>
              <a:t>sebagainya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marL="514350" indent="-514350" algn="l">
              <a:buAutoNum type="arabicPeriod"/>
            </a:pPr>
            <a:endParaRPr lang="en-ID" sz="2400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sz="2400" b="1" dirty="0" err="1">
                <a:solidFill>
                  <a:schemeClr val="tx1"/>
                </a:solidFill>
              </a:rPr>
              <a:t>Subjek</a:t>
            </a:r>
            <a:r>
              <a:rPr lang="en-ID" sz="2400" dirty="0">
                <a:solidFill>
                  <a:schemeClr val="tx1"/>
                </a:solidFill>
              </a:rPr>
              <a:t>: </a:t>
            </a:r>
            <a:r>
              <a:rPr lang="en-ID" sz="2400" dirty="0" err="1">
                <a:solidFill>
                  <a:schemeClr val="tx1"/>
                </a:solidFill>
              </a:rPr>
              <a:t>Pengusaha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atau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pihak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melakukan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penyerahan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termasuk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dalam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objek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PPnBM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8469875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C909DAC-B1FC-4EB5-9308-C9C03F8B4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764704"/>
            <a:ext cx="7416824" cy="4874096"/>
          </a:xfrm>
        </p:spPr>
        <p:txBody>
          <a:bodyPr>
            <a:normAutofit/>
          </a:bodyPr>
          <a:lstStyle/>
          <a:p>
            <a:pPr algn="l"/>
            <a:r>
              <a:rPr lang="en-ID" b="1" dirty="0">
                <a:solidFill>
                  <a:schemeClr val="tx1"/>
                </a:solidFill>
              </a:rPr>
              <a:t>Tarif dan </a:t>
            </a:r>
            <a:r>
              <a:rPr lang="en-ID" b="1" dirty="0" err="1">
                <a:solidFill>
                  <a:schemeClr val="tx1"/>
                </a:solidFill>
              </a:rPr>
              <a:t>Ketentuan</a:t>
            </a:r>
            <a:r>
              <a:rPr lang="en-ID" b="1" dirty="0">
                <a:solidFill>
                  <a:schemeClr val="tx1"/>
                </a:solidFill>
              </a:rPr>
              <a:t> </a:t>
            </a:r>
            <a:r>
              <a:rPr lang="en-ID" b="1" dirty="0" err="1">
                <a:solidFill>
                  <a:schemeClr val="tx1"/>
                </a:solidFill>
              </a:rPr>
              <a:t>Pemungutan</a:t>
            </a:r>
            <a:endParaRPr lang="en-ID" b="1" dirty="0">
              <a:solidFill>
                <a:schemeClr val="tx1"/>
              </a:solidFill>
            </a:endParaRPr>
          </a:p>
          <a:p>
            <a:pPr algn="l"/>
            <a:endParaRPr lang="en-ID" b="1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Tarif </a:t>
            </a:r>
            <a:r>
              <a:rPr lang="en-ID" dirty="0" err="1">
                <a:solidFill>
                  <a:schemeClr val="tx1"/>
                </a:solidFill>
              </a:rPr>
              <a:t>PPnBM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berbeda‑beda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tergantung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jenis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barang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mewah</a:t>
            </a:r>
            <a:r>
              <a:rPr lang="en-ID" dirty="0">
                <a:solidFill>
                  <a:schemeClr val="tx1"/>
                </a:solidFill>
              </a:rPr>
              <a:t> dan </a:t>
            </a:r>
            <a:r>
              <a:rPr lang="en-ID" dirty="0" err="1">
                <a:solidFill>
                  <a:schemeClr val="tx1"/>
                </a:solidFill>
              </a:rPr>
              <a:t>ketentuan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regulasi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berlaku</a:t>
            </a:r>
            <a:r>
              <a:rPr lang="en-ID" dirty="0">
                <a:solidFill>
                  <a:schemeClr val="tx1"/>
                </a:solidFill>
              </a:rPr>
              <a:t>.</a:t>
            </a:r>
          </a:p>
          <a:p>
            <a:pPr marL="514350" indent="-514350" algn="l">
              <a:buAutoNum type="arabicPeriod"/>
            </a:pPr>
            <a:r>
              <a:rPr lang="en-ID" dirty="0" err="1">
                <a:solidFill>
                  <a:schemeClr val="tx1"/>
                </a:solidFill>
              </a:rPr>
              <a:t>Barang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dikenakan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PPnBM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biasanya</a:t>
            </a:r>
            <a:r>
              <a:rPr lang="en-ID" dirty="0">
                <a:solidFill>
                  <a:schemeClr val="tx1"/>
                </a:solidFill>
              </a:rPr>
              <a:t> juga </a:t>
            </a:r>
            <a:r>
              <a:rPr lang="en-ID" dirty="0" err="1">
                <a:solidFill>
                  <a:schemeClr val="tx1"/>
                </a:solidFill>
              </a:rPr>
              <a:t>dikenakan</a:t>
            </a:r>
            <a:r>
              <a:rPr lang="en-ID" dirty="0">
                <a:solidFill>
                  <a:schemeClr val="tx1"/>
                </a:solidFill>
              </a:rPr>
              <a:t> PPN, </a:t>
            </a:r>
            <a:r>
              <a:rPr lang="en-ID" dirty="0" err="1">
                <a:solidFill>
                  <a:schemeClr val="tx1"/>
                </a:solidFill>
              </a:rPr>
              <a:t>sehingga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terdapat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kombinasi</a:t>
            </a:r>
            <a:r>
              <a:rPr lang="en-ID" dirty="0">
                <a:solidFill>
                  <a:schemeClr val="tx1"/>
                </a:solidFill>
              </a:rPr>
              <a:t> PPN + </a:t>
            </a:r>
            <a:r>
              <a:rPr lang="en-ID" dirty="0" err="1">
                <a:solidFill>
                  <a:schemeClr val="tx1"/>
                </a:solidFill>
              </a:rPr>
              <a:t>PPnBM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dalam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transaksi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tertentu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9985033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6196D51-D773-46B8-AA04-53D14AE1D3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600" y="764704"/>
            <a:ext cx="7488832" cy="5472608"/>
          </a:xfrm>
        </p:spPr>
        <p:txBody>
          <a:bodyPr>
            <a:normAutofit/>
          </a:bodyPr>
          <a:lstStyle/>
          <a:p>
            <a:r>
              <a:rPr lang="en-ID" sz="2400" b="1" dirty="0" err="1">
                <a:solidFill>
                  <a:schemeClr val="tx1"/>
                </a:solidFill>
              </a:rPr>
              <a:t>Mekanisme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Pemungutan</a:t>
            </a:r>
            <a:r>
              <a:rPr lang="en-ID" sz="2400" b="1" dirty="0">
                <a:solidFill>
                  <a:schemeClr val="tx1"/>
                </a:solidFill>
              </a:rPr>
              <a:t> </a:t>
            </a:r>
            <a:r>
              <a:rPr lang="en-ID" sz="2400" b="1" dirty="0" err="1">
                <a:solidFill>
                  <a:schemeClr val="tx1"/>
                </a:solidFill>
              </a:rPr>
              <a:t>PPnBM</a:t>
            </a:r>
            <a:endParaRPr lang="en-ID" sz="2400" b="1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  <a:p>
            <a:pPr marL="514350" indent="-514350" algn="l">
              <a:buAutoNum type="arabicPeriod"/>
            </a:pPr>
            <a:r>
              <a:rPr lang="en-ID" sz="2400" dirty="0">
                <a:solidFill>
                  <a:schemeClr val="tx1"/>
                </a:solidFill>
              </a:rPr>
              <a:t>Ketika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dijual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selain</a:t>
            </a:r>
            <a:r>
              <a:rPr lang="en-ID" sz="2400" dirty="0">
                <a:solidFill>
                  <a:schemeClr val="tx1"/>
                </a:solidFill>
              </a:rPr>
              <a:t> PPN </a:t>
            </a:r>
            <a:r>
              <a:rPr lang="en-ID" sz="2400" dirty="0" err="1">
                <a:solidFill>
                  <a:schemeClr val="tx1"/>
                </a:solidFill>
              </a:rPr>
              <a:t>terutang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PPnBM</a:t>
            </a:r>
            <a:r>
              <a:rPr lang="en-ID" sz="2400" dirty="0">
                <a:solidFill>
                  <a:schemeClr val="tx1"/>
                </a:solidFill>
              </a:rPr>
              <a:t> juga </a:t>
            </a:r>
            <a:r>
              <a:rPr lang="en-ID" sz="2400" dirty="0" err="1">
                <a:solidFill>
                  <a:schemeClr val="tx1"/>
                </a:solidFill>
              </a:rPr>
              <a:t>terutang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marL="514350" indent="-514350" algn="l">
              <a:buAutoNum type="arabicPeriod"/>
            </a:pPr>
            <a:r>
              <a:rPr lang="en-ID" sz="2400" dirty="0">
                <a:solidFill>
                  <a:schemeClr val="tx1"/>
                </a:solidFill>
              </a:rPr>
              <a:t>Ketika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dijual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selain</a:t>
            </a:r>
            <a:r>
              <a:rPr lang="en-ID" sz="2400" dirty="0">
                <a:solidFill>
                  <a:schemeClr val="tx1"/>
                </a:solidFill>
              </a:rPr>
              <a:t> PPN </a:t>
            </a:r>
            <a:r>
              <a:rPr lang="en-ID" sz="2400" dirty="0" err="1">
                <a:solidFill>
                  <a:schemeClr val="tx1"/>
                </a:solidFill>
              </a:rPr>
              <a:t>terutang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PPnBM</a:t>
            </a:r>
            <a:r>
              <a:rPr lang="en-ID" sz="2400" dirty="0">
                <a:solidFill>
                  <a:schemeClr val="tx1"/>
                </a:solidFill>
              </a:rPr>
              <a:t> juga </a:t>
            </a:r>
            <a:r>
              <a:rPr lang="en-ID" sz="2400" dirty="0" err="1">
                <a:solidFill>
                  <a:schemeClr val="tx1"/>
                </a:solidFill>
              </a:rPr>
              <a:t>terutang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marL="514350" indent="-514350" algn="l">
              <a:buAutoNum type="arabicPeriod"/>
            </a:pPr>
            <a:r>
              <a:rPr lang="en-ID" sz="2400" dirty="0">
                <a:solidFill>
                  <a:schemeClr val="tx1"/>
                </a:solidFill>
              </a:rPr>
              <a:t>PKP yang </a:t>
            </a:r>
            <a:r>
              <a:rPr lang="en-ID" sz="2400" dirty="0" err="1">
                <a:solidFill>
                  <a:schemeClr val="tx1"/>
                </a:solidFill>
              </a:rPr>
              <a:t>menyerahkan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wajib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menyetor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PPnBM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sesuai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ketentuan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melaporkan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dalam</a:t>
            </a:r>
            <a:r>
              <a:rPr lang="en-ID" sz="2400" dirty="0">
                <a:solidFill>
                  <a:schemeClr val="tx1"/>
                </a:solidFill>
              </a:rPr>
              <a:t> SPT Masa/</a:t>
            </a:r>
            <a:r>
              <a:rPr lang="en-ID" sz="2400" dirty="0" err="1">
                <a:solidFill>
                  <a:schemeClr val="tx1"/>
                </a:solidFill>
              </a:rPr>
              <a:t>Thn</a:t>
            </a:r>
            <a:r>
              <a:rPr lang="en-ID" sz="2400" dirty="0">
                <a:solidFill>
                  <a:schemeClr val="tx1"/>
                </a:solidFill>
              </a:rPr>
              <a:t> yang </a:t>
            </a:r>
            <a:r>
              <a:rPr lang="en-ID" sz="2400" dirty="0" err="1">
                <a:solidFill>
                  <a:schemeClr val="tx1"/>
                </a:solidFill>
              </a:rPr>
              <a:t>relevan</a:t>
            </a:r>
            <a:r>
              <a:rPr lang="en-ID" sz="2400" dirty="0">
                <a:solidFill>
                  <a:schemeClr val="tx1"/>
                </a:solidFill>
              </a:rPr>
              <a:t>.</a:t>
            </a:r>
          </a:p>
          <a:p>
            <a:pPr marL="514350" indent="-514350" algn="l">
              <a:buAutoNum type="arabicPeriod"/>
            </a:pPr>
            <a:r>
              <a:rPr lang="en-ID" sz="2400" dirty="0">
                <a:solidFill>
                  <a:schemeClr val="tx1"/>
                </a:solidFill>
              </a:rPr>
              <a:t>Karena </a:t>
            </a:r>
            <a:r>
              <a:rPr lang="en-ID" sz="2400" dirty="0" err="1">
                <a:solidFill>
                  <a:schemeClr val="tx1"/>
                </a:solidFill>
              </a:rPr>
              <a:t>objeknya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spesifik</a:t>
            </a:r>
            <a:r>
              <a:rPr lang="en-ID" sz="2400" dirty="0">
                <a:solidFill>
                  <a:schemeClr val="tx1"/>
                </a:solidFill>
              </a:rPr>
              <a:t> dan </a:t>
            </a:r>
            <a:r>
              <a:rPr lang="en-ID" sz="2400" dirty="0" err="1">
                <a:solidFill>
                  <a:schemeClr val="tx1"/>
                </a:solidFill>
              </a:rPr>
              <a:t>konsumsi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tinggi</a:t>
            </a:r>
            <a:r>
              <a:rPr lang="en-ID" sz="2400" dirty="0">
                <a:solidFill>
                  <a:schemeClr val="tx1"/>
                </a:solidFill>
              </a:rPr>
              <a:t>, </a:t>
            </a:r>
            <a:r>
              <a:rPr lang="en-ID" sz="2400" dirty="0" err="1">
                <a:solidFill>
                  <a:schemeClr val="tx1"/>
                </a:solidFill>
              </a:rPr>
              <a:t>pengawasan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menjadi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penting</a:t>
            </a:r>
            <a:r>
              <a:rPr lang="en-ID" sz="2400" dirty="0">
                <a:solidFill>
                  <a:schemeClr val="tx1"/>
                </a:solidFill>
              </a:rPr>
              <a:t>. (</a:t>
            </a:r>
            <a:r>
              <a:rPr lang="en-ID" sz="2400" dirty="0" err="1">
                <a:solidFill>
                  <a:schemeClr val="tx1"/>
                </a:solidFill>
              </a:rPr>
              <a:t>Misalnya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buku</a:t>
            </a:r>
            <a:r>
              <a:rPr lang="en-ID" sz="2400" dirty="0">
                <a:solidFill>
                  <a:schemeClr val="tx1"/>
                </a:solidFill>
              </a:rPr>
              <a:t> non‑</a:t>
            </a:r>
            <a:r>
              <a:rPr lang="en-ID" sz="2400" dirty="0" err="1">
                <a:solidFill>
                  <a:schemeClr val="tx1"/>
                </a:solidFill>
              </a:rPr>
              <a:t>Sutedi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menyebut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pentingnya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pengenaan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kembali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PPnBM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untuk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tas</a:t>
            </a:r>
            <a:r>
              <a:rPr lang="en-ID" sz="2400" dirty="0">
                <a:solidFill>
                  <a:schemeClr val="tx1"/>
                </a:solidFill>
              </a:rPr>
              <a:t>/jam </a:t>
            </a:r>
            <a:r>
              <a:rPr lang="en-ID" sz="2400" dirty="0" err="1">
                <a:solidFill>
                  <a:schemeClr val="tx1"/>
                </a:solidFill>
              </a:rPr>
              <a:t>tangan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64342212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41A702F-8BE9-4D53-8EB6-FF0E15CF0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980728"/>
            <a:ext cx="6584776" cy="4658072"/>
          </a:xfrm>
        </p:spPr>
        <p:txBody>
          <a:bodyPr>
            <a:normAutofit lnSpcReduction="10000"/>
          </a:bodyPr>
          <a:lstStyle/>
          <a:p>
            <a:r>
              <a:rPr lang="en-ID" b="1" dirty="0" err="1">
                <a:solidFill>
                  <a:schemeClr val="tx1"/>
                </a:solidFill>
              </a:rPr>
              <a:t>Tujuan</a:t>
            </a:r>
            <a:r>
              <a:rPr lang="en-ID" b="1" dirty="0">
                <a:solidFill>
                  <a:schemeClr val="tx1"/>
                </a:solidFill>
              </a:rPr>
              <a:t> dan </a:t>
            </a:r>
            <a:r>
              <a:rPr lang="en-ID" b="1" dirty="0" err="1">
                <a:solidFill>
                  <a:schemeClr val="tx1"/>
                </a:solidFill>
              </a:rPr>
              <a:t>Asas</a:t>
            </a:r>
            <a:endParaRPr lang="en-ID" b="1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PPnBM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memiliki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tujuan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fiskal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menambah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penerimaan</a:t>
            </a:r>
            <a:r>
              <a:rPr lang="en-ID" sz="2400" dirty="0">
                <a:solidFill>
                  <a:schemeClr val="tx1"/>
                </a:solidFill>
              </a:rPr>
              <a:t> negara) dan juga </a:t>
            </a:r>
            <a:r>
              <a:rPr lang="en-ID" sz="2400" dirty="0" err="1">
                <a:solidFill>
                  <a:schemeClr val="tx1"/>
                </a:solidFill>
              </a:rPr>
              <a:t>tujuan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keadilan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sosial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mengenakan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beban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lebih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kepada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konsumsi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 yang oleh </a:t>
            </a:r>
            <a:r>
              <a:rPr lang="en-ID" sz="2400" dirty="0" err="1">
                <a:solidFill>
                  <a:schemeClr val="tx1"/>
                </a:solidFill>
              </a:rPr>
              <a:t>kalangan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tertentu</a:t>
            </a:r>
            <a:r>
              <a:rPr lang="en-ID" sz="2400" dirty="0">
                <a:solidFill>
                  <a:schemeClr val="tx1"/>
                </a:solidFill>
              </a:rPr>
              <a:t>).</a:t>
            </a:r>
          </a:p>
          <a:p>
            <a:pPr marL="514350" indent="-514350" algn="just">
              <a:buAutoNum type="arabicPeriod"/>
            </a:pPr>
            <a:r>
              <a:rPr lang="en-ID" sz="2400" dirty="0" err="1">
                <a:solidFill>
                  <a:schemeClr val="tx1"/>
                </a:solidFill>
              </a:rPr>
              <a:t>PPnBM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memiliki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tujuan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fiskal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menambah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penerimaan</a:t>
            </a:r>
            <a:r>
              <a:rPr lang="en-ID" sz="2400" dirty="0">
                <a:solidFill>
                  <a:schemeClr val="tx1"/>
                </a:solidFill>
              </a:rPr>
              <a:t> negara) dan juga </a:t>
            </a:r>
            <a:r>
              <a:rPr lang="en-ID" sz="2400" dirty="0" err="1">
                <a:solidFill>
                  <a:schemeClr val="tx1"/>
                </a:solidFill>
              </a:rPr>
              <a:t>tujuan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keadilan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sosial</a:t>
            </a:r>
            <a:r>
              <a:rPr lang="en-ID" sz="2400" dirty="0">
                <a:solidFill>
                  <a:schemeClr val="tx1"/>
                </a:solidFill>
              </a:rPr>
              <a:t> (</a:t>
            </a:r>
            <a:r>
              <a:rPr lang="en-ID" sz="2400" dirty="0" err="1">
                <a:solidFill>
                  <a:schemeClr val="tx1"/>
                </a:solidFill>
              </a:rPr>
              <a:t>mengenakan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beban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lebih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kepada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konsumsi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barang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mewah</a:t>
            </a:r>
            <a:r>
              <a:rPr lang="en-ID" sz="2400" dirty="0">
                <a:solidFill>
                  <a:schemeClr val="tx1"/>
                </a:solidFill>
              </a:rPr>
              <a:t> yang oleh </a:t>
            </a:r>
            <a:r>
              <a:rPr lang="en-ID" sz="2400" dirty="0" err="1">
                <a:solidFill>
                  <a:schemeClr val="tx1"/>
                </a:solidFill>
              </a:rPr>
              <a:t>kalangan</a:t>
            </a:r>
            <a:r>
              <a:rPr lang="en-ID" sz="2400" dirty="0">
                <a:solidFill>
                  <a:schemeClr val="tx1"/>
                </a:solidFill>
              </a:rPr>
              <a:t> </a:t>
            </a:r>
            <a:r>
              <a:rPr lang="en-ID" sz="2400" dirty="0" err="1">
                <a:solidFill>
                  <a:schemeClr val="tx1"/>
                </a:solidFill>
              </a:rPr>
              <a:t>tertentu</a:t>
            </a:r>
            <a:r>
              <a:rPr lang="en-ID" sz="2400" dirty="0">
                <a:solidFill>
                  <a:schemeClr val="tx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24565205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r>
              <a:rPr lang="id-ID" sz="4000" b="1" dirty="0">
                <a:sym typeface="Wingdings" panose="05000000000000000000" pitchFamily="2" charset="2"/>
              </a:rPr>
              <a:t> </a:t>
            </a: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6560</TotalTime>
  <Words>553</Words>
  <Application>Microsoft Office PowerPoint</Application>
  <PresentationFormat>On-screen Show (4:3)</PresentationFormat>
  <Paragraphs>75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mypc</cp:lastModifiedBy>
  <cp:revision>575</cp:revision>
  <cp:lastPrinted>2017-08-29T02:54:51Z</cp:lastPrinted>
  <dcterms:created xsi:type="dcterms:W3CDTF">2010-04-18T12:06:30Z</dcterms:created>
  <dcterms:modified xsi:type="dcterms:W3CDTF">2025-10-20T20:59:25Z</dcterms:modified>
</cp:coreProperties>
</file>