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4"/>
  </p:handoutMasterIdLst>
  <p:sldIdLst>
    <p:sldId id="256" r:id="rId3"/>
    <p:sldId id="299" r:id="rId5"/>
    <p:sldId id="319" r:id="rId6"/>
    <p:sldId id="301" r:id="rId7"/>
    <p:sldId id="321" r:id="rId8"/>
    <p:sldId id="302" r:id="rId9"/>
    <p:sldId id="330" r:id="rId10"/>
    <p:sldId id="303" r:id="rId11"/>
    <p:sldId id="331" r:id="rId12"/>
    <p:sldId id="318" r:id="rId13"/>
  </p:sldIdLst>
  <p:sldSz cx="9144000" cy="6858000" type="screen4x3"/>
  <p:notesSz cx="7045325" cy="9345295"/>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4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2" autoAdjust="0"/>
    <p:restoredTop sz="94580" autoAdjust="0"/>
  </p:normalViewPr>
  <p:slideViewPr>
    <p:cSldViewPr showGuides="1">
      <p:cViewPr varScale="1">
        <p:scale>
          <a:sx n="80" d="100"/>
          <a:sy n="80" d="100"/>
        </p:scale>
        <p:origin x="1092" y="96"/>
      </p:cViewPr>
      <p:guideLst>
        <p:guide orient="horz" pos="2160"/>
        <p:guide pos="284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19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3.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fld>
            <a:endParaRPr 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fld>
            <a:endParaRPr lang="en-US"/>
          </a:p>
        </p:txBody>
      </p:sp>
    </p:spTree>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
        <p:nvSpPr>
          <p:cNvPr id="4" name="Date Placeholder 3"/>
          <p:cNvSpPr>
            <a:spLocks noGrp="1"/>
          </p:cNvSpPr>
          <p:nvPr>
            <p:ph type="dt" idx="1"/>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99795" y="187960"/>
            <a:ext cx="7647940" cy="645795"/>
          </a:xfrm>
          <a:prstGeom prst="rect">
            <a:avLst/>
          </a:prstGeom>
          <a:noFill/>
          <a:ln w="9525">
            <a:noFill/>
            <a:miter lim="800000"/>
          </a:ln>
          <a:effectLst/>
        </p:spPr>
        <p:txBody>
          <a:bodyPr vert="horz" wrap="square" lIns="91440" tIns="45720" rIns="91440" bIns="45720" numCol="1" anchor="ctr" anchorCtr="0" compatLnSpc="1">
            <a:no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HKB24230: -HUKUM TRANSAKSI BISNIS</a:t>
            </a:r>
            <a:r>
              <a:rPr kumimoji="0" lang="en-US" altLang="en-US" sz="1200" i="0" u="none" strike="noStrike" cap="none" normalizeH="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INTERNASIONAL</a:t>
            </a:r>
            <a:r>
              <a:rPr kumimoji="0" lang="id-ID" sz="1200" i="0" u="none" strike="noStrike" cap="none" normalizeH="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id-ID" sz="1200" i="0" u="none" strike="noStrike" cap="none" normalizeH="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pPr>
            <a:r>
              <a:rPr kumimoji="0" lang="en-US" altLang="id-ID" sz="1200" i="0" u="none" strike="noStrike" cap="none" normalizeH="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 </a:t>
            </a:r>
            <a:r>
              <a:rPr lang="en-US" altLang="en-US" sz="1200" dirty="0">
                <a:solidFill>
                  <a:schemeClr val="tx1"/>
                </a:solidFill>
                <a:effectLst/>
                <a:latin typeface="Arial" panose="020B0604020202020204" pitchFamily="34" charset="0"/>
                <a:cs typeface="Arial" panose="020B0604020202020204" pitchFamily="34" charset="0"/>
                <a:sym typeface="+mn-ea"/>
              </a:rPr>
              <a:t>Pemberlakuan CISG ke dalam Perdagangan Internasional-</a:t>
            </a:r>
            <a:endParaRPr kumimoji="0" lang="en-US" altLang="en-US" sz="1200" i="0" u="none" strike="noStrike" cap="none" normalizeH="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Text Box 1"/>
          <p:cNvSpPr txBox="1"/>
          <p:nvPr/>
        </p:nvSpPr>
        <p:spPr>
          <a:xfrm>
            <a:off x="467995" y="260985"/>
            <a:ext cx="6347460" cy="665480"/>
          </a:xfrm>
          <a:prstGeom prst="rect">
            <a:avLst/>
          </a:prstGeom>
          <a:noFill/>
        </p:spPr>
        <p:txBody>
          <a:bodyPr wrap="square" rtlCol="0" anchor="t">
            <a:noAutofit/>
          </a:bodyPr>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lang="en-US" altLang="en-US" sz="12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HKB24230: -HUKUM TRANSAKSI BISNIS INTERNASIONAL</a:t>
            </a:r>
            <a:r>
              <a:rPr lang="id-ID" sz="12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 –</a:t>
            </a:r>
            <a:endPar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lang="en-US" altLang="id-ID" sz="12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                  </a:t>
            </a:r>
            <a:r>
              <a:rPr lang="en-US" altLang="id-ID" sz="1200" dirty="0">
                <a:effectLst/>
                <a:latin typeface="Arial" panose="020B0604020202020204" pitchFamily="34" charset="0"/>
                <a:ea typeface="Calibri" panose="020F0502020204030204" pitchFamily="34" charset="0"/>
                <a:cs typeface="Arial" panose="020B0604020202020204" pitchFamily="34" charset="0"/>
                <a:sym typeface="+mn-ea"/>
              </a:rPr>
              <a:t>- </a:t>
            </a:r>
            <a:r>
              <a:rPr lang="en-US" altLang="en-US" sz="1200" dirty="0">
                <a:effectLst/>
                <a:latin typeface="Arial" panose="020B0604020202020204" pitchFamily="34" charset="0"/>
                <a:cs typeface="Arial" panose="020B0604020202020204" pitchFamily="34" charset="0"/>
                <a:sym typeface="+mn-ea"/>
              </a:rPr>
              <a:t>Pemberlakuan CISG ke dalam Perdagangan Internasional-</a:t>
            </a:r>
            <a:endParaRPr lang="en-US" altLang="id-ID" sz="1200" dirty="0">
              <a:ln>
                <a:noFill/>
              </a:ln>
              <a:effectLst/>
              <a:latin typeface="Arial" panose="020B0604020202020204" pitchFamily="34" charset="0"/>
              <a:ea typeface="Calibri" panose="020F0502020204030204" pitchFamily="34" charset="0"/>
              <a:cs typeface="Times New Roman" panose="02020603050405020304" pitchFamily="18" charset="0"/>
              <a:sym typeface="+mn-ea"/>
            </a:endParaRPr>
          </a:p>
        </p:txBody>
      </p:sp>
      <p:sp>
        <p:nvSpPr>
          <p:cNvPr id="4" name="Text Box 3"/>
          <p:cNvSpPr txBox="1"/>
          <p:nvPr userDrawn="1"/>
        </p:nvSpPr>
        <p:spPr>
          <a:xfrm>
            <a:off x="4217035" y="1941195"/>
            <a:ext cx="3048000" cy="368300"/>
          </a:xfrm>
          <a:prstGeom prst="rect">
            <a:avLst/>
          </a:prstGeom>
          <a:noFill/>
        </p:spPr>
        <p:txBody>
          <a:bodyPr wrap="square" rtlCol="0">
            <a:spAutoFit/>
          </a:bodyPr>
          <a:p>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tags" Target="../tags/tag2.xml"/><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107950" y="1557015"/>
            <a:ext cx="9144000" cy="2430145"/>
          </a:xfrm>
          <a:prstGeom prst="rect">
            <a:avLst/>
          </a:prstGeom>
          <a:noFill/>
        </p:spPr>
        <p:txBody>
          <a:bodyPr wrap="square" lIns="91440" tIns="45720" rIns="91440" bIns="45720">
            <a:spAutoFit/>
          </a:bodyPr>
          <a:lstStyle/>
          <a:p>
            <a:pPr algn="ctr">
              <a:lnSpc>
                <a:spcPct val="100000"/>
              </a:lnSpc>
            </a:pPr>
            <a:r>
              <a:rPr lang="en-US" altLang="en-US" sz="4000" b="1" dirty="0">
                <a:solidFill>
                  <a:schemeClr val="tx1"/>
                </a:solidFill>
                <a:effectLst>
                  <a:outerShdw blurRad="50800" dist="38100" dir="2700000" algn="tl" rotWithShape="0">
                    <a:prstClr val="black">
                      <a:alpha val="40000"/>
                    </a:prstClr>
                  </a:outerShdw>
                </a:effectLst>
                <a:latin typeface="Cambria" panose="02040503050406030204" pitchFamily="18" charset="0"/>
                <a:cs typeface="Cambria" panose="02040503050406030204" pitchFamily="18" charset="0"/>
              </a:rPr>
              <a:t>Pemberlakuan CISG </a:t>
            </a:r>
            <a:endParaRPr lang="en-US" altLang="en-US" sz="4000" b="1" dirty="0">
              <a:solidFill>
                <a:schemeClr val="tx1"/>
              </a:solidFill>
              <a:effectLst>
                <a:outerShdw blurRad="50800" dist="38100" dir="2700000" algn="tl" rotWithShape="0">
                  <a:prstClr val="black">
                    <a:alpha val="40000"/>
                  </a:prstClr>
                </a:outerShdw>
              </a:effectLst>
              <a:latin typeface="Cambria" panose="02040503050406030204" pitchFamily="18" charset="0"/>
              <a:cs typeface="Cambria" panose="02040503050406030204" pitchFamily="18" charset="0"/>
            </a:endParaRPr>
          </a:p>
          <a:p>
            <a:pPr algn="ctr">
              <a:lnSpc>
                <a:spcPct val="100000"/>
              </a:lnSpc>
            </a:pPr>
            <a:r>
              <a:rPr lang="en-US" altLang="en-US" sz="4000" b="1" dirty="0">
                <a:solidFill>
                  <a:schemeClr val="tx1"/>
                </a:solidFill>
                <a:effectLst>
                  <a:outerShdw blurRad="50800" dist="38100" dir="2700000" algn="tl" rotWithShape="0">
                    <a:prstClr val="black">
                      <a:alpha val="40000"/>
                    </a:prstClr>
                  </a:outerShdw>
                </a:effectLst>
                <a:latin typeface="Cambria" panose="02040503050406030204" pitchFamily="18" charset="0"/>
                <a:cs typeface="Cambria" panose="02040503050406030204" pitchFamily="18" charset="0"/>
              </a:rPr>
              <a:t>ke dalam Perdagangan </a:t>
            </a:r>
            <a:endParaRPr lang="en-US" altLang="en-US" sz="4000" b="1" dirty="0">
              <a:solidFill>
                <a:schemeClr val="tx1"/>
              </a:solidFill>
              <a:effectLst>
                <a:outerShdw blurRad="50800" dist="38100" dir="2700000" algn="tl" rotWithShape="0">
                  <a:prstClr val="black">
                    <a:alpha val="40000"/>
                  </a:prstClr>
                </a:outerShdw>
              </a:effectLst>
              <a:latin typeface="Cambria" panose="02040503050406030204" pitchFamily="18" charset="0"/>
              <a:cs typeface="Cambria" panose="02040503050406030204" pitchFamily="18" charset="0"/>
            </a:endParaRPr>
          </a:p>
          <a:p>
            <a:pPr algn="ctr"/>
            <a:r>
              <a:rPr lang="en-US" altLang="en-US" sz="3600" b="1" dirty="0">
                <a:solidFill>
                  <a:schemeClr val="tx1"/>
                </a:solidFill>
                <a:effectLst>
                  <a:outerShdw blurRad="50800" dist="38100" dir="2700000" algn="tl" rotWithShape="0">
                    <a:prstClr val="black">
                      <a:alpha val="40000"/>
                    </a:prstClr>
                  </a:outerShdw>
                </a:effectLst>
                <a:latin typeface="Cambria" panose="02040503050406030204" pitchFamily="18" charset="0"/>
                <a:cs typeface="Arial" panose="020B0604020202020204" pitchFamily="34" charset="0"/>
              </a:rPr>
              <a:t>Internasional</a:t>
            </a:r>
            <a:endParaRPr lang="en-US" altLang="en-US" sz="3600" b="1" dirty="0">
              <a:solidFill>
                <a:schemeClr val="tx1"/>
              </a:solidFill>
              <a:effectLst>
                <a:outerShdw blurRad="50800" dist="38100" dir="2700000" algn="tl" rotWithShape="0">
                  <a:prstClr val="black">
                    <a:alpha val="40000"/>
                  </a:prstClr>
                </a:outerShdw>
              </a:effectLst>
              <a:latin typeface="Cambria" panose="02040503050406030204" pitchFamily="18" charset="0"/>
              <a:cs typeface="Arial" panose="020B0604020202020204" pitchFamily="34" charset="0"/>
            </a:endParaRPr>
          </a:p>
          <a:p>
            <a:pPr algn="ctr"/>
            <a:r>
              <a:rPr lang="id-ID" sz="3600" b="1" dirty="0">
                <a:solidFill>
                  <a:schemeClr val="tx1"/>
                </a:solidFill>
                <a:effectLst>
                  <a:outerShdw blurRad="50800" dist="38100" dir="2700000" algn="tl" rotWithShape="0">
                    <a:prstClr val="black">
                      <a:alpha val="40000"/>
                    </a:prstClr>
                  </a:outerShdw>
                </a:effectLst>
                <a:latin typeface="Cambria" panose="02040503050406030204" pitchFamily="18" charset="0"/>
                <a:cs typeface="Arial" panose="020B0604020202020204" pitchFamily="34" charset="0"/>
              </a:rPr>
              <a:t>PERTEMUAN </a:t>
            </a:r>
            <a:r>
              <a:rPr lang="en-US" altLang="id-ID" sz="3600" b="1" dirty="0">
                <a:solidFill>
                  <a:schemeClr val="tx1"/>
                </a:solidFill>
                <a:effectLst>
                  <a:outerShdw blurRad="50800" dist="38100" dir="2700000" algn="tl" rotWithShape="0">
                    <a:prstClr val="black">
                      <a:alpha val="40000"/>
                    </a:prstClr>
                  </a:outerShdw>
                </a:effectLst>
                <a:latin typeface="Cambria" panose="02040503050406030204" pitchFamily="18" charset="0"/>
                <a:cs typeface="Arial" panose="020B0604020202020204" pitchFamily="34" charset="0"/>
              </a:rPr>
              <a:t>KE 5</a:t>
            </a:r>
            <a:endParaRPr lang="en-US" altLang="id-ID" sz="3600" b="1" dirty="0">
              <a:solidFill>
                <a:schemeClr val="tx1"/>
              </a:solidFill>
              <a:effectLst>
                <a:outerShdw blurRad="50800" dist="38100" dir="2700000" algn="tl" rotWithShape="0">
                  <a:prstClr val="black">
                    <a:alpha val="40000"/>
                  </a:prstClr>
                </a:outerShdw>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3">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8" name="Rectangle 7"/>
          <p:cNvSpPr/>
          <p:nvPr>
            <p:custDataLst>
              <p:tags r:id="rId4"/>
            </p:custDataLst>
          </p:nvPr>
        </p:nvSpPr>
        <p:spPr>
          <a:xfrm>
            <a:off x="-55290" y="4581128"/>
            <a:ext cx="9144000" cy="645160"/>
          </a:xfrm>
          <a:prstGeom prst="rect">
            <a:avLst/>
          </a:prstGeom>
          <a:noFill/>
        </p:spPr>
        <p:txBody>
          <a:bodyPr wrap="square" lIns="91440" tIns="45720" rIns="91440" bIns="45720">
            <a:spAutoFit/>
          </a:bodyPr>
          <a:lstStyle/>
          <a:p>
            <a:pPr algn="ctr"/>
            <a:r>
              <a:rPr lang="en-US" sz="36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Eka Chandre Pratiwi, S.H.,M.Kn</a:t>
            </a:r>
            <a:endParaRPr lang="en-US" sz="36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515" y="5157470"/>
            <a:ext cx="1795780" cy="1197610"/>
          </a:xfrm>
          <a:prstGeom prst="rect">
            <a:avLst/>
          </a:prstGeom>
        </p:spPr>
      </p:pic>
      <p:sp>
        <p:nvSpPr>
          <p:cNvPr id="3" name="Text Box 2"/>
          <p:cNvSpPr txBox="1"/>
          <p:nvPr/>
        </p:nvSpPr>
        <p:spPr>
          <a:xfrm>
            <a:off x="1712595" y="282575"/>
            <a:ext cx="3048000" cy="368300"/>
          </a:xfrm>
          <a:prstGeom prst="rect">
            <a:avLst/>
          </a:prstGeom>
          <a:noFill/>
        </p:spPr>
        <p:txBody>
          <a:bodyPr wrap="square" rtlCol="0">
            <a:spAutoFit/>
          </a:bodyPr>
          <a:p>
            <a:endParaRPr lang="en-US"/>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000" b="1"/>
              <a:t>	</a:t>
            </a:r>
            <a:endParaRPr lang="en-US" sz="4000" b="1"/>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altLang="id-ID" sz="4000" b="1">
                <a:sym typeface="Wingdings" panose="05000000000000000000" pitchFamily="2" charset="2"/>
              </a:rPr>
              <a:t>D.O.N.E</a:t>
            </a:r>
            <a:r>
              <a:rPr lang="id-ID" sz="4000" b="1"/>
              <a:t> </a:t>
            </a:r>
            <a:r>
              <a:rPr lang="id-ID" sz="4000" b="1">
                <a:sym typeface="Wingdings" panose="05000000000000000000" pitchFamily="2" charset="2"/>
              </a:rPr>
              <a:t></a:t>
            </a:r>
            <a:endParaRPr lang="id-ID" sz="4000" b="1">
              <a:sym typeface="Wingdings" panose="05000000000000000000" pitchFamily="2" charset="2"/>
            </a:endParaRPr>
          </a:p>
          <a:p>
            <a:r>
              <a:rPr lang="en-US" sz="4000" b="1" dirty="0"/>
              <a:t>TERIMA KASIIII</a:t>
            </a:r>
            <a:endParaRPr lang="en-US" sz="4000" b="1" dirty="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324485" y="835660"/>
            <a:ext cx="7886700" cy="52908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en-US" altLang="en-US" sz="3100" dirty="0">
                <a:solidFill>
                  <a:schemeClr val="tx1"/>
                </a:solidFill>
                <a:latin typeface="Bookman Old Style" panose="02050604050505020204" charset="0"/>
                <a:cs typeface="Bookman Old Style" panose="02050604050505020204" charset="0"/>
              </a:rPr>
              <a:t>Ada tiga syarat untuk menerapkan CISG dalam perjanjian perdagangan Internasional:</a:t>
            </a:r>
            <a:endParaRPr lang="en-US" altLang="en-US" sz="3100" dirty="0">
              <a:solidFill>
                <a:schemeClr val="tx1"/>
              </a:solidFill>
              <a:latin typeface="Bookman Old Style" panose="02050604050505020204" charset="0"/>
              <a:cs typeface="Bookman Old Style" panose="02050604050505020204" charset="0"/>
            </a:endParaRPr>
          </a:p>
          <a:p>
            <a:pPr marL="514350" indent="-514350" algn="ctr">
              <a:buFont typeface="+mj-lt"/>
              <a:buAutoNum type="arabicParenR"/>
            </a:pPr>
            <a:r>
              <a:rPr lang="en-US" altLang="en-US" sz="3100" dirty="0">
                <a:solidFill>
                  <a:schemeClr val="tx1"/>
                </a:solidFill>
                <a:latin typeface="Bookman Old Style" panose="02050604050505020204" charset="0"/>
                <a:cs typeface="Bookman Old Style" panose="02050604050505020204" charset="0"/>
              </a:rPr>
              <a:t>Perjanjian harus berkaitan dengan barang (</a:t>
            </a:r>
            <a:r>
              <a:rPr lang="en-US" altLang="en-US" sz="3100" i="1" dirty="0">
                <a:solidFill>
                  <a:schemeClr val="tx1"/>
                </a:solidFill>
                <a:latin typeface="Bookman Old Style" panose="02050604050505020204" charset="0"/>
                <a:cs typeface="Bookman Old Style" panose="02050604050505020204" charset="0"/>
              </a:rPr>
              <a:t>Goods);</a:t>
            </a:r>
            <a:endParaRPr lang="en-US" altLang="en-US" sz="3100" i="1" dirty="0">
              <a:solidFill>
                <a:schemeClr val="tx1"/>
              </a:solidFill>
              <a:latin typeface="Bookman Old Style" panose="02050604050505020204" charset="0"/>
              <a:cs typeface="Bookman Old Style" panose="02050604050505020204" charset="0"/>
            </a:endParaRPr>
          </a:p>
          <a:p>
            <a:pPr marL="514350" indent="-514350" algn="ctr">
              <a:buFont typeface="+mj-lt"/>
              <a:buAutoNum type="arabicParenR"/>
            </a:pPr>
            <a:r>
              <a:rPr lang="en-US" altLang="en-US" sz="3100" dirty="0">
                <a:solidFill>
                  <a:schemeClr val="tx1"/>
                </a:solidFill>
                <a:latin typeface="Bookman Old Style" panose="02050604050505020204" charset="0"/>
                <a:cs typeface="Bookman Old Style" panose="02050604050505020204" charset="0"/>
              </a:rPr>
              <a:t>Para pihak dalam perjanjian memiliki tempat usaha di negara yang berbeda;</a:t>
            </a:r>
            <a:endParaRPr lang="en-US" altLang="en-US" sz="3100" dirty="0">
              <a:solidFill>
                <a:schemeClr val="tx1"/>
              </a:solidFill>
              <a:latin typeface="Bookman Old Style" panose="02050604050505020204" charset="0"/>
              <a:cs typeface="Bookman Old Style" panose="02050604050505020204" charset="0"/>
            </a:endParaRPr>
          </a:p>
          <a:p>
            <a:pPr marL="514350" indent="-514350" algn="ctr">
              <a:buFont typeface="+mj-lt"/>
              <a:buAutoNum type="arabicParenR"/>
            </a:pPr>
            <a:r>
              <a:rPr lang="en-US" altLang="en-US" sz="3100" dirty="0">
                <a:solidFill>
                  <a:schemeClr val="tx1"/>
                </a:solidFill>
                <a:latin typeface="Bookman Old Style" panose="02050604050505020204" charset="0"/>
                <a:cs typeface="Bookman Old Style" panose="02050604050505020204" charset="0"/>
              </a:rPr>
              <a:t>Tempat usaha para pihak berlokasi di negara yang telah meratifikasi CISG.</a:t>
            </a:r>
            <a:endParaRPr lang="en-US" altLang="en-US" sz="3100" dirty="0">
              <a:solidFill>
                <a:schemeClr val="tx1"/>
              </a:solidFill>
              <a:latin typeface="Bookman Old Style" panose="02050604050505020204" charset="0"/>
              <a:cs typeface="Bookman Old Style" panose="02050604050505020204" charset="0"/>
            </a:endParaRPr>
          </a:p>
        </p:txBody>
      </p:sp>
      <p:sp>
        <p:nvSpPr>
          <p:cNvPr id="8" name="Text Box 7"/>
          <p:cNvSpPr txBox="1"/>
          <p:nvPr/>
        </p:nvSpPr>
        <p:spPr>
          <a:xfrm>
            <a:off x="4102100" y="297815"/>
            <a:ext cx="3048000" cy="368300"/>
          </a:xfrm>
          <a:prstGeom prst="rect">
            <a:avLst/>
          </a:prstGeom>
          <a:noFill/>
        </p:spPr>
        <p:txBody>
          <a:bodyPr wrap="square" rtlCol="0">
            <a:spAutoFit/>
          </a:bodyPr>
          <a:p>
            <a:endParaRPr lang="en-US"/>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55780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457200" y="751840"/>
            <a:ext cx="8229600" cy="5374640"/>
          </a:xfrm>
          <a:prstGeom prst="rect">
            <a:avLst/>
          </a:prstGeom>
        </p:spPr>
        <p:txBody>
          <a:bodyPr vert="horz" lIns="91440" tIns="45720" rIns="91440" bIns="45720" rtlCol="0">
            <a:normAutofit lnSpcReduction="20000"/>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charset="0"/>
              <a:buChar char="v"/>
            </a:pPr>
            <a:r>
              <a:rPr lang="en-US" altLang="id-ID" dirty="0">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rPr>
              <a:t>Perjanjian Tentang Barang.</a:t>
            </a:r>
            <a:endParaRPr lang="en-US" altLang="id-ID"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just">
              <a:buFont typeface="Arial" panose="020B0604020202020204" pitchFamily="34" charset="0"/>
            </a:pPr>
            <a:endParaRPr lang="en-US" altLang="id-ID"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just">
              <a:buFont typeface="Arial" panose="020B0604020202020204" pitchFamily="34" charset="0"/>
            </a:pPr>
            <a:r>
              <a:rPr lang="en-US" altLang="id-ID"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CISG tidak memberikan definisi atau arti dari barang, tetapi hanya mengatur  jenis penjualan yang tidak diatur dalam CISG dalam 6 kategori pengecualian khusus yang terbagi dalam dua kelompok besar.</a:t>
            </a:r>
            <a:endParaRPr lang="en-US" altLang="id-ID"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just">
              <a:buFont typeface="Arial" panose="020B0604020202020204" pitchFamily="34" charset="0"/>
            </a:pPr>
            <a:endParaRPr lang="en-US" altLang="id-ID"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just">
              <a:buFont typeface="Arial" panose="020B0604020202020204" pitchFamily="34" charset="0"/>
            </a:pPr>
            <a:r>
              <a:rPr lang="en-US" altLang="id-ID"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1. Pengecualian berdasarkan sifat transaksi (</a:t>
            </a:r>
            <a:r>
              <a:rPr lang="en-US" altLang="id-ID" i="1"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Nature of transaction</a:t>
            </a:r>
            <a:r>
              <a:rPr lang="en-US" altLang="id-ID"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 Ada tiga pengecualian yaitu pembelian barang yang digunakan untuk keperluan pribadi, keluarga atau rumah tangga, Penjualan melalui lelang dan Penjualan berdasarkan eksekusi.</a:t>
            </a:r>
            <a:endParaRPr lang="en-US" altLang="id-ID"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198120" y="795655"/>
            <a:ext cx="8669020" cy="52400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buFont typeface="Arial" panose="020B0604020202020204" pitchFamily="34" charset="0"/>
            </a:pPr>
            <a:r>
              <a:rPr lang="en-US" altLang="id-ID" sz="4000" dirty="0">
                <a:solidFill>
                  <a:schemeClr val="tx1"/>
                </a:solidFill>
                <a:latin typeface="Bookman Old Style" panose="02050604050505020204" charset="0"/>
                <a:ea typeface="Cambria" panose="02040503050406030204" pitchFamily="18" charset="0"/>
                <a:cs typeface="Bookman Old Style" panose="02050604050505020204" charset="0"/>
              </a:rPr>
              <a:t>2. Pengecualian berdasarkan jenis barang ( </a:t>
            </a:r>
            <a:r>
              <a:rPr lang="en-US" altLang="id-ID" sz="4000" i="1" dirty="0">
                <a:solidFill>
                  <a:schemeClr val="tx1"/>
                </a:solidFill>
                <a:latin typeface="Bookman Old Style" panose="02050604050505020204" charset="0"/>
                <a:ea typeface="Cambria" panose="02040503050406030204" pitchFamily="18" charset="0"/>
                <a:cs typeface="Bookman Old Style" panose="02050604050505020204" charset="0"/>
              </a:rPr>
              <a:t>Kinds of goods </a:t>
            </a:r>
            <a:r>
              <a:rPr lang="en-US" altLang="id-ID" sz="4000" dirty="0">
                <a:solidFill>
                  <a:schemeClr val="tx1"/>
                </a:solidFill>
                <a:latin typeface="Bookman Old Style" panose="02050604050505020204" charset="0"/>
                <a:ea typeface="Cambria" panose="02040503050406030204" pitchFamily="18" charset="0"/>
                <a:cs typeface="Bookman Old Style" panose="02050604050505020204" charset="0"/>
              </a:rPr>
              <a:t>). Dibedakan lagi dalam tiga jenis pengecualian yaitu, saham, surat berharga invetasi, surat berharga atau uang, kapal, kapal bantalan udara (</a:t>
            </a:r>
            <a:r>
              <a:rPr lang="en-US" altLang="id-ID" sz="4000" i="1" dirty="0">
                <a:solidFill>
                  <a:schemeClr val="tx1"/>
                </a:solidFill>
                <a:latin typeface="Bookman Old Style" panose="02050604050505020204" charset="0"/>
                <a:ea typeface="Cambria" panose="02040503050406030204" pitchFamily="18" charset="0"/>
                <a:cs typeface="Bookman Old Style" panose="02050604050505020204" charset="0"/>
              </a:rPr>
              <a:t> hovercraft </a:t>
            </a:r>
            <a:r>
              <a:rPr lang="en-US" altLang="id-ID" sz="4000" dirty="0">
                <a:solidFill>
                  <a:schemeClr val="tx1"/>
                </a:solidFill>
                <a:latin typeface="Bookman Old Style" panose="02050604050505020204" charset="0"/>
                <a:ea typeface="Cambria" panose="02040503050406030204" pitchFamily="18" charset="0"/>
                <a:cs typeface="Bookman Old Style" panose="02050604050505020204" charset="0"/>
              </a:rPr>
              <a:t>), pesawat terbang dan listrik.</a:t>
            </a:r>
            <a:endParaRPr lang="en-US" altLang="id-ID" sz="4000" dirty="0">
              <a:solidFill>
                <a:schemeClr val="tx1"/>
              </a:solidFill>
              <a:latin typeface="Bookman Old Style" panose="02050604050505020204" charset="0"/>
              <a:ea typeface="Cambria" panose="02040503050406030204" pitchFamily="18" charset="0"/>
              <a:cs typeface="Bookman Old Style" panose="02050604050505020204" charset="0"/>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270510" y="698500"/>
            <a:ext cx="8542020" cy="534797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charset="0"/>
              <a:buChar char="v"/>
            </a:pPr>
            <a:r>
              <a:rPr lang="en-US" altLang="en-US" sz="2600" dirty="0">
                <a:ln w="15875"/>
                <a:gradFill>
                  <a:gsLst>
                    <a:gs pos="0">
                      <a:schemeClr val="accent1"/>
                    </a:gs>
                    <a:gs pos="100000">
                      <a:schemeClr val="accent6"/>
                    </a:gs>
                  </a:gsLst>
                  <a:lin ang="2700000" scaled="0"/>
                </a:gradFill>
                <a:effectLst/>
                <a:latin typeface="Bookman Old Style" panose="02050604050505020204" charset="0"/>
                <a:ea typeface="Cambria" panose="02040503050406030204" pitchFamily="18" charset="0"/>
                <a:cs typeface="Bookman Old Style" panose="02050604050505020204" charset="0"/>
                <a:sym typeface="Wingdings" panose="05000000000000000000" pitchFamily="2" charset="2"/>
              </a:rPr>
              <a:t>Para pihak memiliki tempat usaha di negara yang berbeda.</a:t>
            </a:r>
            <a:endParaRPr lang="en-US" altLang="en-US" sz="2600" dirty="0">
              <a:ln w="15875"/>
              <a:gradFill>
                <a:gsLst>
                  <a:gs pos="0">
                    <a:schemeClr val="accent1"/>
                  </a:gs>
                  <a:gs pos="100000">
                    <a:schemeClr val="accent6"/>
                  </a:gs>
                </a:gsLst>
                <a:lin ang="2700000" scaled="0"/>
              </a:gradFill>
              <a:effectLst/>
              <a:latin typeface="Bookman Old Style" panose="02050604050505020204" charset="0"/>
              <a:ea typeface="Cambria" panose="02040503050406030204" pitchFamily="18" charset="0"/>
              <a:cs typeface="Bookman Old Style" panose="02050604050505020204" charset="0"/>
              <a:sym typeface="Wingdings" panose="05000000000000000000" pitchFamily="2" charset="2"/>
            </a:endParaRPr>
          </a:p>
          <a:p>
            <a:pPr algn="just">
              <a:buFont typeface="Wingdings" panose="05000000000000000000" charset="0"/>
            </a:pPr>
            <a:endParaRPr lang="en-US" altLang="en-US" sz="2600" dirty="0">
              <a:ln w="15875"/>
              <a:gradFill>
                <a:gsLst>
                  <a:gs pos="0">
                    <a:schemeClr val="accent1"/>
                  </a:gs>
                  <a:gs pos="100000">
                    <a:schemeClr val="accent6"/>
                  </a:gs>
                </a:gsLst>
                <a:lin ang="2700000" scaled="0"/>
              </a:gradFill>
              <a:effectLst/>
              <a:latin typeface="Bookman Old Style" panose="02050604050505020204" charset="0"/>
              <a:ea typeface="Cambria" panose="02040503050406030204" pitchFamily="18" charset="0"/>
              <a:cs typeface="Bookman Old Style" panose="02050604050505020204" charset="0"/>
              <a:sym typeface="Wingdings" panose="05000000000000000000" pitchFamily="2" charset="2"/>
            </a:endParaRPr>
          </a:p>
          <a:p>
            <a:pPr algn="just">
              <a:buFont typeface="Wingdings" panose="05000000000000000000" charset="0"/>
            </a:pPr>
            <a:r>
              <a:rPr lang="en-US" altLang="en-US" sz="2000" dirty="0">
                <a:solidFill>
                  <a:schemeClr val="tx1"/>
                </a:solidFill>
                <a:effectLst>
                  <a:outerShdw blurRad="38100" dist="19050" dir="2700000" algn="tl" rotWithShape="0">
                    <a:schemeClr val="dk1">
                      <a:alpha val="40000"/>
                    </a:schemeClr>
                  </a:outerShdw>
                </a:effectLst>
                <a:latin typeface="Bookman Old Style" panose="02050604050505020204" charset="0"/>
                <a:ea typeface="Cambria" panose="02040503050406030204" pitchFamily="18" charset="0"/>
                <a:cs typeface="Bookman Old Style" panose="02050604050505020204" charset="0"/>
                <a:sym typeface="Wingdings" panose="05000000000000000000" pitchFamily="2" charset="2"/>
              </a:rPr>
              <a:t>Penentuan tempat usaha tidak didasarkan pada kebangsaan atau kewarganegaraan para pihak. Dalam perdagangan Internasional, para pihak yang mendominasi bukanlah perorangan melainkan perusahaan multinasional yang sering memiliki tempat bisnis di lebih dari satu negara.</a:t>
            </a:r>
            <a:endParaRPr lang="en-US" altLang="en-US" sz="2000" dirty="0">
              <a:solidFill>
                <a:schemeClr val="tx1"/>
              </a:solidFill>
              <a:effectLst>
                <a:outerShdw blurRad="38100" dist="19050" dir="2700000" algn="tl" rotWithShape="0">
                  <a:schemeClr val="dk1">
                    <a:alpha val="40000"/>
                  </a:schemeClr>
                </a:outerShdw>
              </a:effectLst>
              <a:latin typeface="Bookman Old Style" panose="02050604050505020204" charset="0"/>
              <a:ea typeface="Cambria" panose="02040503050406030204" pitchFamily="18" charset="0"/>
              <a:cs typeface="Bookman Old Style" panose="02050604050505020204" charset="0"/>
              <a:sym typeface="Wingdings" panose="05000000000000000000" pitchFamily="2" charset="2"/>
            </a:endParaRPr>
          </a:p>
          <a:p>
            <a:pPr algn="just">
              <a:buFont typeface="Wingdings" panose="05000000000000000000" charset="0"/>
            </a:pPr>
            <a:endParaRPr lang="en-US" altLang="en-US" sz="2000" dirty="0">
              <a:solidFill>
                <a:schemeClr val="tx1"/>
              </a:solidFill>
              <a:effectLst>
                <a:outerShdw blurRad="38100" dist="19050" dir="2700000" algn="tl" rotWithShape="0">
                  <a:schemeClr val="dk1">
                    <a:alpha val="40000"/>
                  </a:schemeClr>
                </a:outerShdw>
              </a:effectLst>
              <a:latin typeface="Bookman Old Style" panose="02050604050505020204" charset="0"/>
              <a:ea typeface="Cambria" panose="02040503050406030204" pitchFamily="18" charset="0"/>
              <a:cs typeface="Bookman Old Style" panose="02050604050505020204" charset="0"/>
              <a:sym typeface="Wingdings" panose="05000000000000000000" pitchFamily="2" charset="2"/>
            </a:endParaRPr>
          </a:p>
          <a:p>
            <a:pPr algn="just">
              <a:buFont typeface="Wingdings" panose="05000000000000000000" charset="0"/>
            </a:pPr>
            <a:r>
              <a:rPr lang="en-US" altLang="en-US" sz="2000" dirty="0">
                <a:solidFill>
                  <a:schemeClr val="tx1"/>
                </a:solidFill>
                <a:effectLst>
                  <a:outerShdw blurRad="38100" dist="19050" dir="2700000" algn="tl" rotWithShape="0">
                    <a:schemeClr val="dk1">
                      <a:alpha val="40000"/>
                    </a:schemeClr>
                  </a:outerShdw>
                </a:effectLst>
                <a:latin typeface="Bookman Old Style" panose="02050604050505020204" charset="0"/>
                <a:ea typeface="Cambria" panose="02040503050406030204" pitchFamily="18" charset="0"/>
                <a:cs typeface="Bookman Old Style" panose="02050604050505020204" charset="0"/>
                <a:sym typeface="Wingdings" panose="05000000000000000000" pitchFamily="2" charset="2"/>
              </a:rPr>
              <a:t>Sebagai contoh, dua perusahaan multinasional Amerika Serikat mengadakan perjanjian perdagangan internasional. Salah satu pihak dalam hal ini pembeli memiliki perusahaan diluar negara Amerika, dimana barang yang dibeli harus dikirim keluar negara tempat perusahaan memiliki tempat bisnis.</a:t>
            </a:r>
            <a:endParaRPr lang="en-US" altLang="en-US" sz="2000" dirty="0">
              <a:solidFill>
                <a:schemeClr val="tx1"/>
              </a:solidFill>
              <a:effectLst>
                <a:outerShdw blurRad="38100" dist="19050" dir="2700000" algn="tl" rotWithShape="0">
                  <a:schemeClr val="dk1">
                    <a:alpha val="40000"/>
                  </a:schemeClr>
                </a:outerShdw>
              </a:effectLst>
              <a:latin typeface="Bookman Old Style" panose="02050604050505020204" charset="0"/>
              <a:ea typeface="Cambria" panose="02040503050406030204" pitchFamily="18" charset="0"/>
              <a:cs typeface="Bookman Old Style" panose="02050604050505020204" charset="0"/>
              <a:sym typeface="Wingdings" panose="05000000000000000000" pitchFamily="2" charset="2"/>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232410" y="674370"/>
            <a:ext cx="8745855" cy="562546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buFont typeface="Arial" panose="020B0604020202020204" pitchFamily="34" charset="0"/>
            </a:pPr>
            <a:r>
              <a:rPr lang="en-US" altLang="id-ID" sz="3200" dirty="0">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rPr>
              <a:t>Kasus Terkait Pemberlakuan CISG</a:t>
            </a:r>
            <a:endParaRPr lang="en-US" altLang="id-ID" sz="3400" dirty="0">
              <a:ln w="22225">
                <a:solidFill>
                  <a:schemeClr val="accent2"/>
                </a:solidFill>
                <a:prstDash val="solid"/>
              </a:ln>
              <a:solidFill>
                <a:schemeClr val="accent2">
                  <a:lumMod val="40000"/>
                  <a:lumOff val="60000"/>
                </a:schemeClr>
              </a:solidFill>
              <a:effectLst/>
              <a:latin typeface="Bookman Old Style" panose="02050604050505020204" charset="0"/>
              <a:cs typeface="Bookman Old Style" panose="02050604050505020204" charset="0"/>
            </a:endParaRPr>
          </a:p>
          <a:p>
            <a:pPr algn="just">
              <a:buFont typeface="Arial" panose="020B0604020202020204" pitchFamily="34" charset="0"/>
            </a:pPr>
            <a:endParaRPr lang="en-US" altLang="id-ID"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just">
              <a:buFont typeface="Arial" panose="020B0604020202020204" pitchFamily="34" charset="0"/>
            </a:pPr>
            <a:r>
              <a:rPr lang="en-US" altLang="id-ID"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Pemberlakuan CISG ke dalam perdagangan internasional terkadang menimbulkan persengketaan. Salah satu contoh terkait </a:t>
            </a:r>
            <a:r>
              <a:rPr lang="en-US" altLang="id-ID" i="1"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Asante Technologies, Inc. vPMC Sierra.inc. </a:t>
            </a:r>
            <a:endParaRPr lang="en-US" altLang="id-ID"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779862" y="4077426"/>
            <a:ext cx="1512168" cy="2052789"/>
          </a:xfrm>
          <a:prstGeom prst="rect">
            <a:avLst/>
          </a:prstGeom>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425450" y="807085"/>
            <a:ext cx="8239125" cy="5333365"/>
          </a:xfrm>
        </p:spPr>
        <p:txBody>
          <a:bodyPr/>
          <a:p>
            <a:pPr algn="just"/>
            <a:r>
              <a:rPr lang="en-US" sz="2400">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rPr>
              <a:t>Latar Belakang Kasus</a:t>
            </a:r>
            <a:endParaRPr lang="en-US" sz="2400">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endParaRPr>
          </a:p>
          <a:p>
            <a:pPr algn="just"/>
            <a:r>
              <a:rPr lang="en-US" sz="2400">
                <a:solidFill>
                  <a:schemeClr val="tx1"/>
                </a:solidFill>
                <a:effectLst/>
                <a:latin typeface="Bookman Old Style" panose="02050604050505020204" charset="0"/>
                <a:cs typeface="Bookman Old Style" panose="02050604050505020204" charset="0"/>
              </a:rPr>
              <a:t>Asante, sebuah perusahaan Amerika adalah penggugat dan berkedudukan sebagai pembeli suku cadang elektronik yang dijual oleh perusahaan PMC yang memiliki perusahaan dan pabrik di negara Kanada. Asante memesan barang dari distributor resmi PMC, yang berlokasi di California, Pesanan barang dari Asante di dalam kontrak diatur oleh hukum negara bagian seperti yang ditujukan dalam alamat pembelian. PMC melakukan konfirmasi bahwa kontrak tersebut harus diatur menurut Hukum Kanada. Faktur dan pembayaran dikirim ke perusahaan di Nevada, California.</a:t>
            </a:r>
            <a:endParaRPr lang="en-US" sz="2400">
              <a:solidFill>
                <a:schemeClr val="tx1"/>
              </a:solidFill>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909320" y="608965"/>
            <a:ext cx="7994015" cy="5770245"/>
          </a:xfrm>
          <a:prstGeom prst="rect">
            <a:avLst/>
          </a:prstGeom>
        </p:spPr>
        <p:txBody>
          <a:bodyPr vert="horz" lIns="91440" tIns="45720" rIns="91440" bIns="45720" rtlCol="0">
            <a:normAutofit/>
            <a:scene3d>
              <a:camera prst="orthographicFront"/>
              <a:lightRig rig="threePt" dir="t"/>
            </a:scene3d>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altLang="id-ID" sz="2600" dirty="0">
                <a:ln/>
                <a:solidFill>
                  <a:schemeClr val="tx1"/>
                </a:solidFill>
                <a:effectLst/>
                <a:latin typeface="Bookman Old Style" panose="02050604050505020204" charset="0"/>
                <a:cs typeface="Bookman Old Style" panose="02050604050505020204" charset="0"/>
              </a:rPr>
              <a:t>Permasalahan terjadi terkait barang yang diterima Asante tidak sesuai dengan spesifikasi dan selanjutnya Asante mengajukan tuntutan ke Pengadilan Negara Bagian California.</a:t>
            </a:r>
            <a:endParaRPr lang="en-US" altLang="id-ID" sz="2600" dirty="0">
              <a:ln/>
              <a:solidFill>
                <a:schemeClr val="tx1"/>
              </a:solidFill>
              <a:effectLst/>
              <a:latin typeface="Bookman Old Style" panose="02050604050505020204" charset="0"/>
              <a:cs typeface="Bookman Old Style" panose="02050604050505020204" charset="0"/>
            </a:endParaRPr>
          </a:p>
          <a:p>
            <a:pPr algn="just"/>
            <a:endParaRPr lang="en-US" altLang="id-ID" sz="2600" dirty="0">
              <a:ln/>
              <a:solidFill>
                <a:schemeClr val="tx1"/>
              </a:solidFill>
              <a:effectLst/>
              <a:latin typeface="Bookman Old Style" panose="02050604050505020204" charset="0"/>
              <a:cs typeface="Bookman Old Style" panose="02050604050505020204" charset="0"/>
            </a:endParaRPr>
          </a:p>
          <a:p>
            <a:pPr algn="just"/>
            <a:r>
              <a:rPr lang="en-US" altLang="id-ID" sz="2600" dirty="0">
                <a:ln/>
                <a:solidFill>
                  <a:schemeClr val="tx1"/>
                </a:solidFill>
                <a:effectLst/>
                <a:latin typeface="Bookman Old Style" panose="02050604050505020204" charset="0"/>
                <a:cs typeface="Bookman Old Style" panose="02050604050505020204" charset="0"/>
              </a:rPr>
              <a:t>Pada saat kasus ini dialihkan ke Pengadilan Federal Amerika Serikat, Asante mengajukan permohonan agar kasus ini di kembalikan lag kepada Pengadilan Negara Bagian.</a:t>
            </a:r>
            <a:endParaRPr lang="en-US" altLang="id-ID" sz="2600" dirty="0">
              <a:ln/>
              <a:solidFill>
                <a:schemeClr val="tx1"/>
              </a:solidFill>
              <a:effectLst/>
              <a:latin typeface="Bookman Old Style" panose="02050604050505020204" charset="0"/>
              <a:cs typeface="Bookman Old Style" panose="02050604050505020204" charset="0"/>
            </a:endParaRPr>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5013325"/>
            <a:ext cx="1099185" cy="1607185"/>
          </a:xfrm>
          <a:prstGeom prst="rect">
            <a:avLst/>
          </a:prstGeom>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391795" y="624205"/>
            <a:ext cx="8361045" cy="5620385"/>
          </a:xfrm>
        </p:spPr>
        <p:txBody>
          <a:bodyPr/>
          <a:p>
            <a:pPr algn="just"/>
            <a:r>
              <a:rPr lang="en-US" sz="3600">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rPr>
              <a:t>Hasil Putusan</a:t>
            </a:r>
            <a:endParaRPr lang="en-US" sz="3600">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endParaRPr>
          </a:p>
          <a:p>
            <a:pPr algn="just"/>
            <a:r>
              <a:rPr 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Kedua pihak berasal dari negara yang meratifikasi CISG, oleh karenanya dapat diberlakukan kontrak seperti tertuang dalam Pasal 1 ayat 1 CISG. Selain itu Pasal 10 CISG juga mengatur bahwa jika salah satu pihak memiliki lebih dari satu tempat usaha di negara yang berbeda, tempat usaha yang menjadi patokan adalah lokasi yang memiliki hubungan paling dekat terhadap kontrak dan pelaksanaannya.</a:t>
            </a:r>
            <a:endParaRPr lang="en-US" sz="36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tags/tag1.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2.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3208</Words>
  <Application>WPS Presentation</Application>
  <PresentationFormat>On-screen Show (4:3)</PresentationFormat>
  <Paragraphs>46</Paragraphs>
  <Slides>10</Slides>
  <Notes>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vt:i4>
      </vt:variant>
    </vt:vector>
  </HeadingPairs>
  <TitlesOfParts>
    <vt:vector size="21" baseType="lpstr">
      <vt:lpstr>Arial</vt:lpstr>
      <vt:lpstr>SimSun</vt:lpstr>
      <vt:lpstr>Wingdings</vt:lpstr>
      <vt:lpstr>Calibri</vt:lpstr>
      <vt:lpstr>Times New Roman</vt:lpstr>
      <vt:lpstr>Cambria</vt:lpstr>
      <vt:lpstr>Bookman Old Style</vt:lpstr>
      <vt:lpstr>Wingdings</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IBI Darmajaya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ASUS</cp:lastModifiedBy>
  <cp:revision>545</cp:revision>
  <cp:lastPrinted>2017-08-29T02:54:00Z</cp:lastPrinted>
  <dcterms:created xsi:type="dcterms:W3CDTF">2010-04-18T12:06:00Z</dcterms:created>
  <dcterms:modified xsi:type="dcterms:W3CDTF">2025-10-23T13:30:47Z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D43F698B73E349759D2FC07D25A067B1_12</vt:lpwstr>
  </property>
  <property fmtid="{D5CDD505-2E9C-101B-9397-08002B2CF9AE}" pid="3" name="KSOProductBuildVer">
    <vt:lpwstr>1033-12.2.0.21931</vt:lpwstr>
  </property>
</Properties>
</file>