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9" d="100"/>
          <a:sy n="39" d="100"/>
        </p:scale>
        <p:origin x="3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819887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8052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9e53d5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9e53d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5065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cb7908a12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cb7908a12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2709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cb7908a12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cb7908a12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452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93907164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9390716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8877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fad57a9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fad57a9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8137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fad57a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fad57a9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9138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b875985d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4b875985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0412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0d620e6cf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0d620e6cf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5916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0d620e6c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0d620e6c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3757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fad57a9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fad57a9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00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cb7908a12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cb7908a1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1196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fad57a9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fad57a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0307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fad57a9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fad57a9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4169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fad57a9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fad57a9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3393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fad57a9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fad57a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1180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9e53d5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9e53d5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8675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9e53d5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9e53d5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6369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fad57a9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fad57a9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3830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fad57a9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fad57a9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7220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fad57a9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fad57a9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41769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9e53d5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39e53d5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7386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0d6eb5071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0d6eb5071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50882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fad57a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fad57a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778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19a4a0f837_4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119a4a0f837_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11814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fad57a9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fad57a9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14023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fad57a9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fad57a9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4508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fad57a9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fad57a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05160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9053d5d5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9053d5d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6950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b4fc59af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b4fc59af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8417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b4fc59afa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b4fc59afa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11968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b4ac0b065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b4ac0b065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45361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8e9105e78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8e9105e7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3537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0d6eb5071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0d6eb5071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82848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76136db41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76136db41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19882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b4fc59afac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b4fc59afa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79339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42052f4a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342052f4a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96656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9e53d50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9e53d5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37800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46ed2328d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346ed2328d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96847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9e53d5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39e53d5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56361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fad57a9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fad57a9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36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ad633de722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2ad633de722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1667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fad57a9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fad57a9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98134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d3747a940_2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3d3747a940_2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2921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fad57a9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fad57a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68232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3d3747a940_2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3d3747a940_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71798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3d3747a940_2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3d3747a940_2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26875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fad57a9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fad57a9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68617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fad57a9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fad57a9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68809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fad57a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fad57a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42583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fad57a9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fad57a9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89123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fad57a9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fad57a9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43653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7953a03f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7953a03f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76819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6d85a583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6d85a583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26841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fad57a9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fad57a9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2493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fad57a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fad57a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04635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85fdb196be9c90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185fdb196be9c90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74802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fad57a9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fad57a9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0711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4b875985d2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4b875985d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03526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4b875985d2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4b875985d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32814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193907164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193907164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8940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fad57a9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fad57a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7628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b4ac0b065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b4ac0b065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276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b875985d2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4b875985d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1884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XM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w3schools.com/tags/default.asp"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www.codeproject.com/Tips/666578/HTML-and-Some-CSS-Best-Practice" TargetMode="External"/><Relationship Id="rId4" Type="http://schemas.openxmlformats.org/officeDocument/2006/relationships/hyperlink" Target="http://www.mckremie.com/blog/2009/10/25-of-the-most-used-html-tags-and-tag-attribute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developer.mozilla.org/en-US/docs/Web/CSS/display"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hyperlink" Target="https://developer.mozilla.org/es/docs/Web/CSS/float"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developer.mozilla.org/en-US/docs/Web/CSS/CSS_flexible_box_layout/Basic_concepts_of_flexbox"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developer.mozilla.org/es/docs/Web/CSS/CSS_Grid_Layout"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qm0IfG1GyZU"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hyperlink" Target="http://www.w3schools.com/css3/css3_transitions.asp" TargetMode="External"/><Relationship Id="rId5" Type="http://schemas.openxmlformats.org/officeDocument/2006/relationships/hyperlink" Target="http://www.w3.org/TR/CSS2/selector.html" TargetMode="External"/><Relationship Id="rId4" Type="http://schemas.openxmlformats.org/officeDocument/2006/relationships/hyperlink" Target="http://www.w3schools.com/css/css_boxmodel.asp"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getbootstrap.com/" TargetMode="External"/><Relationship Id="rId7"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hyperlink" Target="https://github.com/troxler/awesome-css-frameworks" TargetMode="External"/><Relationship Id="rId5" Type="http://schemas.openxmlformats.org/officeDocument/2006/relationships/hyperlink" Target="https://tailwindcss.com/" TargetMode="External"/><Relationship Id="rId4" Type="http://schemas.openxmlformats.org/officeDocument/2006/relationships/hyperlink" Target="https://bulma.io/"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developer.mozilla.org/es/docs/Web/API"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s://developer.mozilla.org/es/docs/Web/HTML/Elemento/input"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code.visualstudio.com/" TargetMode="External"/><Relationship Id="rId7" Type="http://schemas.openxmlformats.org/officeDocument/2006/relationships/hyperlink" Target="https://tamats.com/upf/uploads/template_ECV.zip"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github.com/SpartanJ/ecode/releases/tag/ecode-0.5.2" TargetMode="External"/><Relationship Id="rId5" Type="http://schemas.openxmlformats.org/officeDocument/2006/relationships/hyperlink" Target="https://www.sublimetext.com/" TargetMode="External"/><Relationship Id="rId4" Type="http://schemas.openxmlformats.org/officeDocument/2006/relationships/hyperlink" Target="https://notepad-plus-plus.org/downloads/"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https://devdocs.io" TargetMode="External"/><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hyperlink" Target="https://devdocs.io/" TargetMode="External"/><Relationship Id="rId4" Type="http://schemas.openxmlformats.org/officeDocument/2006/relationships/hyperlink" Target="https://developer.mozilla.org/en-US/docs/CSS/Getting_Started/Selector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ratchpad.io/"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htmledit.squarefree.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Introduction to web technologies</a:t>
            </a:r>
            <a:endParaRPr b="1"/>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990000"/>
                </a:solidFill>
                <a:latin typeface="Consolas"/>
                <a:ea typeface="Consolas"/>
                <a:cs typeface="Consolas"/>
                <a:sym typeface="Consolas"/>
              </a:rPr>
              <a:t>HTML + CSS + Javascript</a:t>
            </a:r>
            <a:endParaRPr>
              <a:solidFill>
                <a:srgbClr val="990000"/>
              </a:solidFill>
              <a:latin typeface="Consolas"/>
              <a:ea typeface="Consolas"/>
              <a:cs typeface="Consolas"/>
              <a:sym typeface="Consolas"/>
            </a:endParaRPr>
          </a:p>
        </p:txBody>
      </p:sp>
      <p:pic>
        <p:nvPicPr>
          <p:cNvPr id="57" name="Google Shape;57;p13"/>
          <p:cNvPicPr preferRelativeResize="0"/>
          <p:nvPr/>
        </p:nvPicPr>
        <p:blipFill>
          <a:blip r:embed="rId3">
            <a:alphaModFix/>
          </a:blip>
          <a:stretch>
            <a:fillRect/>
          </a:stretch>
        </p:blipFill>
        <p:spPr>
          <a:xfrm>
            <a:off x="-745275" y="2562025"/>
            <a:ext cx="3990450" cy="3086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Technologies</a:t>
            </a:r>
            <a:endParaRPr/>
          </a:p>
        </p:txBody>
      </p:sp>
      <p:sp>
        <p:nvSpPr>
          <p:cNvPr id="139" name="Google Shape;139;p22"/>
          <p:cNvSpPr txBox="1">
            <a:spLocks noGrp="1"/>
          </p:cNvSpPr>
          <p:nvPr>
            <p:ph type="body" idx="1"/>
          </p:nvPr>
        </p:nvSpPr>
        <p:spPr>
          <a:xfrm>
            <a:off x="457200" y="1322231"/>
            <a:ext cx="4671300" cy="1832700"/>
          </a:xfrm>
          <a:prstGeom prst="rect">
            <a:avLst/>
          </a:prstGeom>
          <a:noFill/>
          <a:ln>
            <a:noFill/>
          </a:ln>
        </p:spPr>
        <p:txBody>
          <a:bodyPr spcFirstLastPara="1" wrap="square" lIns="91425" tIns="91425" rIns="91425" bIns="91425" anchor="t" anchorCtr="0">
            <a:noAutofit/>
          </a:bodyPr>
          <a:lstStyle/>
          <a:p>
            <a:pPr marL="457200" lvl="0" indent="-533400" algn="l" rtl="0">
              <a:spcBef>
                <a:spcPts val="0"/>
              </a:spcBef>
              <a:spcAft>
                <a:spcPts val="0"/>
              </a:spcAft>
              <a:buSzPts val="4800"/>
              <a:buChar char="●"/>
            </a:pPr>
            <a:r>
              <a:rPr lang="en" sz="4800">
                <a:solidFill>
                  <a:srgbClr val="FFD966"/>
                </a:solidFill>
              </a:rPr>
              <a:t>HTML</a:t>
            </a:r>
            <a:endParaRPr sz="4800">
              <a:solidFill>
                <a:srgbClr val="FFD966"/>
              </a:solidFill>
            </a:endParaRPr>
          </a:p>
          <a:p>
            <a:pPr marL="457200" lvl="0" indent="-533400" algn="l" rtl="0">
              <a:spcBef>
                <a:spcPts val="1600"/>
              </a:spcBef>
              <a:spcAft>
                <a:spcPts val="0"/>
              </a:spcAft>
              <a:buSzPts val="4800"/>
              <a:buChar char="●"/>
            </a:pPr>
            <a:r>
              <a:rPr lang="en" sz="4800"/>
              <a:t>CSS</a:t>
            </a:r>
            <a:endParaRPr sz="4800"/>
          </a:p>
          <a:p>
            <a:pPr marL="457200" lvl="0" indent="-533400" algn="l" rtl="0">
              <a:spcBef>
                <a:spcPts val="1600"/>
              </a:spcBef>
              <a:spcAft>
                <a:spcPts val="1600"/>
              </a:spcAft>
              <a:buSzPts val="4800"/>
              <a:buChar char="●"/>
            </a:pPr>
            <a:r>
              <a:rPr lang="en" sz="4800"/>
              <a:t>Javascript</a:t>
            </a:r>
            <a:endParaRPr sz="4800"/>
          </a:p>
        </p:txBody>
      </p:sp>
      <p:pic>
        <p:nvPicPr>
          <p:cNvPr id="140" name="Google Shape;140;p22"/>
          <p:cNvPicPr preferRelativeResize="0"/>
          <p:nvPr/>
        </p:nvPicPr>
        <p:blipFill>
          <a:blip r:embed="rId3">
            <a:alphaModFix/>
          </a:blip>
          <a:stretch>
            <a:fillRect/>
          </a:stretch>
        </p:blipFill>
        <p:spPr>
          <a:xfrm>
            <a:off x="4887400" y="1490811"/>
            <a:ext cx="2882494" cy="2161875"/>
          </a:xfrm>
          <a:prstGeom prst="rect">
            <a:avLst/>
          </a:prstGeom>
          <a:noFill/>
          <a:ln w="38100" cap="flat" cmpd="sng">
            <a:solidFill>
              <a:srgbClr val="000000"/>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311700" y="269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Browsers as a renderer</a:t>
            </a:r>
            <a:endParaRPr/>
          </a:p>
        </p:txBody>
      </p:sp>
      <p:sp>
        <p:nvSpPr>
          <p:cNvPr id="146" name="Google Shape;146;p23"/>
          <p:cNvSpPr txBox="1">
            <a:spLocks noGrp="1"/>
          </p:cNvSpPr>
          <p:nvPr>
            <p:ph type="body" idx="1"/>
          </p:nvPr>
        </p:nvSpPr>
        <p:spPr>
          <a:xfrm>
            <a:off x="311700" y="926375"/>
            <a:ext cx="4974900" cy="395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Browser's act as a </a:t>
            </a:r>
            <a:r>
              <a:rPr lang="en" sz="1600">
                <a:solidFill>
                  <a:srgbClr val="FFD966"/>
                </a:solidFill>
              </a:rPr>
              <a:t>renderer that takes documents and construct a visual representation</a:t>
            </a:r>
            <a:r>
              <a:rPr lang="en" sz="1600"/>
              <a:t> of them.</a:t>
            </a:r>
            <a:endParaRPr sz="1600"/>
          </a:p>
          <a:p>
            <a:pPr marL="0" lvl="0" indent="0" algn="l" rtl="0">
              <a:spcBef>
                <a:spcPts val="1600"/>
              </a:spcBef>
              <a:spcAft>
                <a:spcPts val="0"/>
              </a:spcAft>
              <a:buNone/>
            </a:pPr>
            <a:r>
              <a:rPr lang="en" sz="1600"/>
              <a:t>Starting with the most simple one, a text document, it will try to visualize it.</a:t>
            </a:r>
            <a:endParaRPr sz="1600"/>
          </a:p>
          <a:p>
            <a:pPr marL="0" lvl="0" indent="0" algn="l" rtl="0">
              <a:spcBef>
                <a:spcPts val="1600"/>
              </a:spcBef>
              <a:spcAft>
                <a:spcPts val="0"/>
              </a:spcAft>
              <a:buNone/>
            </a:pPr>
            <a:r>
              <a:rPr lang="en" sz="1600"/>
              <a:t>You can try, drop any .txt file into your browser to visualize it.</a:t>
            </a:r>
            <a:endParaRPr sz="1600"/>
          </a:p>
          <a:p>
            <a:pPr marL="0" lvl="0" indent="0" algn="l" rtl="0">
              <a:spcBef>
                <a:spcPts val="1600"/>
              </a:spcBef>
              <a:spcAft>
                <a:spcPts val="0"/>
              </a:spcAft>
              <a:buNone/>
            </a:pPr>
            <a:r>
              <a:rPr lang="en" sz="1600"/>
              <a:t>The problem is that text documents without any formatting tend to be hard to read for the user  (and quite boring).</a:t>
            </a:r>
            <a:endParaRPr sz="1600"/>
          </a:p>
          <a:p>
            <a:pPr marL="0" lvl="0" indent="0" algn="l" rtl="0">
              <a:spcBef>
                <a:spcPts val="1600"/>
              </a:spcBef>
              <a:spcAft>
                <a:spcPts val="1600"/>
              </a:spcAft>
              <a:buNone/>
            </a:pPr>
            <a:r>
              <a:rPr lang="en" sz="1600"/>
              <a:t>That's why HTML was created, to give text some format.</a:t>
            </a:r>
            <a:endParaRPr sz="1600"/>
          </a:p>
        </p:txBody>
      </p:sp>
      <p:pic>
        <p:nvPicPr>
          <p:cNvPr id="147" name="Google Shape;147;p23"/>
          <p:cNvPicPr preferRelativeResize="0"/>
          <p:nvPr/>
        </p:nvPicPr>
        <p:blipFill>
          <a:blip r:embed="rId3">
            <a:alphaModFix/>
          </a:blip>
          <a:stretch>
            <a:fillRect/>
          </a:stretch>
        </p:blipFill>
        <p:spPr>
          <a:xfrm>
            <a:off x="5439000" y="1170125"/>
            <a:ext cx="3552599" cy="241414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Markup language</a:t>
            </a:r>
            <a:endParaRPr/>
          </a:p>
        </p:txBody>
      </p:sp>
      <p:sp>
        <p:nvSpPr>
          <p:cNvPr id="153" name="Google Shape;153;p24"/>
          <p:cNvSpPr txBox="1">
            <a:spLocks noGrp="1"/>
          </p:cNvSpPr>
          <p:nvPr>
            <p:ph type="body" idx="1"/>
          </p:nvPr>
        </p:nvSpPr>
        <p:spPr>
          <a:xfrm>
            <a:off x="311700" y="1134296"/>
            <a:ext cx="42642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many markup languages that add special tags into the text that the renderer wont show but use to know how to display the text.</a:t>
            </a:r>
            <a:endParaRPr/>
          </a:p>
          <a:p>
            <a:pPr marL="0" lvl="0" indent="0" algn="l" rtl="0">
              <a:spcBef>
                <a:spcPts val="1600"/>
              </a:spcBef>
              <a:spcAft>
                <a:spcPts val="0"/>
              </a:spcAft>
              <a:buNone/>
            </a:pPr>
            <a:r>
              <a:rPr lang="en"/>
              <a:t>In HTML this tags use the next notation:</a:t>
            </a:r>
            <a:endParaRPr/>
          </a:p>
          <a:p>
            <a:pPr marL="0" lvl="0" indent="0" algn="l" rtl="0">
              <a:spcBef>
                <a:spcPts val="1600"/>
              </a:spcBef>
              <a:spcAft>
                <a:spcPts val="1600"/>
              </a:spcAft>
              <a:buNone/>
            </a:pPr>
            <a:r>
              <a:rPr lang="en">
                <a:latin typeface="Consolas"/>
                <a:ea typeface="Consolas"/>
                <a:cs typeface="Consolas"/>
                <a:sym typeface="Consolas"/>
              </a:rPr>
              <a:t>My name is &lt;b&gt;Javi&lt;/b&gt;</a:t>
            </a:r>
            <a:endParaRPr>
              <a:latin typeface="Consolas"/>
              <a:ea typeface="Consolas"/>
              <a:cs typeface="Consolas"/>
              <a:sym typeface="Consolas"/>
            </a:endParaRPr>
          </a:p>
        </p:txBody>
      </p:sp>
      <p:pic>
        <p:nvPicPr>
          <p:cNvPr id="154" name="Google Shape;154;p24"/>
          <p:cNvPicPr preferRelativeResize="0"/>
          <p:nvPr/>
        </p:nvPicPr>
        <p:blipFill>
          <a:blip r:embed="rId3">
            <a:alphaModFix/>
          </a:blip>
          <a:stretch>
            <a:fillRect/>
          </a:stretch>
        </p:blipFill>
        <p:spPr>
          <a:xfrm>
            <a:off x="4775925" y="815450"/>
            <a:ext cx="3840177" cy="382097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220125" y="122425"/>
            <a:ext cx="6430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HTML</a:t>
            </a:r>
            <a:endParaRPr/>
          </a:p>
        </p:txBody>
      </p:sp>
      <p:sp>
        <p:nvSpPr>
          <p:cNvPr id="160" name="Google Shape;160;p25"/>
          <p:cNvSpPr txBox="1">
            <a:spLocks noGrp="1"/>
          </p:cNvSpPr>
          <p:nvPr>
            <p:ph type="body" idx="1"/>
          </p:nvPr>
        </p:nvSpPr>
        <p:spPr>
          <a:xfrm>
            <a:off x="409325" y="629825"/>
            <a:ext cx="5784300" cy="432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B7B7B7"/>
                </a:solidFill>
              </a:rPr>
              <a:t>HTML means </a:t>
            </a:r>
            <a:r>
              <a:rPr lang="en" sz="1500">
                <a:solidFill>
                  <a:srgbClr val="FFFFFF"/>
                </a:solidFill>
              </a:rPr>
              <a:t>H</a:t>
            </a:r>
            <a:r>
              <a:rPr lang="en" sz="1500">
                <a:solidFill>
                  <a:srgbClr val="B7B7B7"/>
                </a:solidFill>
              </a:rPr>
              <a:t>yper </a:t>
            </a:r>
            <a:r>
              <a:rPr lang="en" sz="1500">
                <a:solidFill>
                  <a:srgbClr val="FFFFFF"/>
                </a:solidFill>
              </a:rPr>
              <a:t>T</a:t>
            </a:r>
            <a:r>
              <a:rPr lang="en" sz="1500">
                <a:solidFill>
                  <a:srgbClr val="B7B7B7"/>
                </a:solidFill>
              </a:rPr>
              <a:t>ext </a:t>
            </a:r>
            <a:r>
              <a:rPr lang="en" sz="1500">
                <a:solidFill>
                  <a:srgbClr val="FFFFFF"/>
                </a:solidFill>
              </a:rPr>
              <a:t>M</a:t>
            </a:r>
            <a:r>
              <a:rPr lang="en" sz="1500">
                <a:solidFill>
                  <a:srgbClr val="B7B7B7"/>
                </a:solidFill>
              </a:rPr>
              <a:t>arkup </a:t>
            </a:r>
            <a:r>
              <a:rPr lang="en" sz="1500">
                <a:solidFill>
                  <a:srgbClr val="FFFFFF"/>
                </a:solidFill>
              </a:rPr>
              <a:t>L</a:t>
            </a:r>
            <a:r>
              <a:rPr lang="en" sz="1500">
                <a:solidFill>
                  <a:srgbClr val="B7B7B7"/>
                </a:solidFill>
              </a:rPr>
              <a:t>anguage.</a:t>
            </a:r>
            <a:endParaRPr sz="1500">
              <a:solidFill>
                <a:srgbClr val="B7B7B7"/>
              </a:solidFill>
            </a:endParaRPr>
          </a:p>
          <a:p>
            <a:pPr marL="0" lvl="0" indent="0" algn="l" rtl="0">
              <a:spcBef>
                <a:spcPts val="1600"/>
              </a:spcBef>
              <a:spcAft>
                <a:spcPts val="0"/>
              </a:spcAft>
              <a:buNone/>
            </a:pPr>
            <a:r>
              <a:rPr lang="en" sz="1500">
                <a:solidFill>
                  <a:srgbClr val="B7B7B7"/>
                </a:solidFill>
              </a:rPr>
              <a:t>The HTML allow us to define the structure of a document or a website. </a:t>
            </a:r>
            <a:endParaRPr sz="1500">
              <a:solidFill>
                <a:srgbClr val="B7B7B7"/>
              </a:solidFill>
            </a:endParaRPr>
          </a:p>
          <a:p>
            <a:pPr marL="0" lvl="0" indent="0" algn="l" rtl="0">
              <a:spcBef>
                <a:spcPts val="1600"/>
              </a:spcBef>
              <a:spcAft>
                <a:spcPts val="0"/>
              </a:spcAft>
              <a:buNone/>
            </a:pPr>
            <a:r>
              <a:rPr lang="en" sz="1500">
                <a:solidFill>
                  <a:srgbClr val="B7B7B7"/>
                </a:solidFill>
              </a:rPr>
              <a:t>HTML is </a:t>
            </a:r>
            <a:r>
              <a:rPr lang="en" sz="1500" b="1">
                <a:solidFill>
                  <a:srgbClr val="FF0000"/>
                </a:solidFill>
              </a:rPr>
              <a:t>NOT</a:t>
            </a:r>
            <a:r>
              <a:rPr lang="en" sz="1500" b="1">
                <a:solidFill>
                  <a:srgbClr val="B7B7B7"/>
                </a:solidFill>
              </a:rPr>
              <a:t> </a:t>
            </a:r>
            <a:r>
              <a:rPr lang="en" sz="1500">
                <a:solidFill>
                  <a:srgbClr val="B7B7B7"/>
                </a:solidFill>
              </a:rPr>
              <a:t>a programming language, it’s a markup language, which means its purpose is to give structure to the content of the website, not to define an algorithm.</a:t>
            </a:r>
            <a:endParaRPr sz="1500">
              <a:solidFill>
                <a:srgbClr val="B7B7B7"/>
              </a:solidFill>
            </a:endParaRPr>
          </a:p>
          <a:p>
            <a:pPr marL="0" lvl="0" indent="0" algn="l" rtl="0">
              <a:spcBef>
                <a:spcPts val="1600"/>
              </a:spcBef>
              <a:spcAft>
                <a:spcPts val="0"/>
              </a:spcAft>
              <a:buNone/>
            </a:pPr>
            <a:r>
              <a:rPr lang="en" sz="1500">
                <a:solidFill>
                  <a:srgbClr val="B7B7B7"/>
                </a:solidFill>
              </a:rPr>
              <a:t>It is a series of nested tags (it is a subset of </a:t>
            </a:r>
            <a:r>
              <a:rPr lang="en" sz="1500" u="sng">
                <a:solidFill>
                  <a:schemeClr val="hlink"/>
                </a:solidFill>
                <a:hlinkClick r:id="rId3"/>
              </a:rPr>
              <a:t>XML</a:t>
            </a:r>
            <a:r>
              <a:rPr lang="en" sz="1500">
                <a:solidFill>
                  <a:srgbClr val="B7B7B7"/>
                </a:solidFill>
              </a:rPr>
              <a:t>) that contain all the website information (like texts, images and videos). Here is an example of tags:</a:t>
            </a:r>
            <a:endParaRPr sz="1500">
              <a:solidFill>
                <a:srgbClr val="B7B7B7"/>
              </a:solidFill>
            </a:endParaRPr>
          </a:p>
          <a:p>
            <a:pPr marL="0" lvl="0" indent="0" algn="l" rtl="0">
              <a:spcBef>
                <a:spcPts val="1600"/>
              </a:spcBef>
              <a:spcAft>
                <a:spcPts val="0"/>
              </a:spcAft>
              <a:buNone/>
            </a:pPr>
            <a:r>
              <a:rPr lang="en" sz="1500">
                <a:solidFill>
                  <a:srgbClr val="9FC5E8"/>
                </a:solidFill>
                <a:latin typeface="Consolas"/>
                <a:ea typeface="Consolas"/>
                <a:cs typeface="Consolas"/>
                <a:sym typeface="Consolas"/>
              </a:rPr>
              <a:t>&lt;title&gt;</a:t>
            </a:r>
            <a:r>
              <a:rPr lang="en" sz="1500">
                <a:solidFill>
                  <a:srgbClr val="FFFFFF"/>
                </a:solidFill>
                <a:latin typeface="Consolas"/>
                <a:ea typeface="Consolas"/>
                <a:cs typeface="Consolas"/>
                <a:sym typeface="Consolas"/>
              </a:rPr>
              <a:t>This is a title</a:t>
            </a:r>
            <a:r>
              <a:rPr lang="en" sz="1500">
                <a:solidFill>
                  <a:srgbClr val="A4C2F4"/>
                </a:solidFill>
                <a:latin typeface="Consolas"/>
                <a:ea typeface="Consolas"/>
                <a:cs typeface="Consolas"/>
                <a:sym typeface="Consolas"/>
              </a:rPr>
              <a:t>&lt;/title&gt;</a:t>
            </a:r>
            <a:endParaRPr sz="1500">
              <a:solidFill>
                <a:srgbClr val="FFFFFF"/>
              </a:solidFill>
              <a:latin typeface="Consolas"/>
              <a:ea typeface="Consolas"/>
              <a:cs typeface="Consolas"/>
              <a:sym typeface="Consolas"/>
            </a:endParaRPr>
          </a:p>
          <a:p>
            <a:pPr marL="0" lvl="0" indent="0" algn="l" rtl="0">
              <a:spcBef>
                <a:spcPts val="1600"/>
              </a:spcBef>
              <a:spcAft>
                <a:spcPts val="1600"/>
              </a:spcAft>
              <a:buNone/>
            </a:pPr>
            <a:r>
              <a:rPr lang="en" sz="1500">
                <a:solidFill>
                  <a:srgbClr val="CCCCCC"/>
                </a:solidFill>
              </a:rPr>
              <a:t>The HTML defines the page structure. A website can have several HTMLs to different pages.</a:t>
            </a:r>
            <a:endParaRPr sz="1500">
              <a:solidFill>
                <a:srgbClr val="CCCCCC"/>
              </a:solidFill>
            </a:endParaRPr>
          </a:p>
        </p:txBody>
      </p:sp>
      <p:sp>
        <p:nvSpPr>
          <p:cNvPr id="161" name="Google Shape;161;p25"/>
          <p:cNvSpPr txBox="1"/>
          <p:nvPr/>
        </p:nvSpPr>
        <p:spPr>
          <a:xfrm>
            <a:off x="6347275" y="909600"/>
            <a:ext cx="2535900" cy="21699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EFEFEF"/>
                </a:solidFill>
                <a:latin typeface="Consolas"/>
                <a:ea typeface="Consolas"/>
                <a:cs typeface="Consolas"/>
                <a:sym typeface="Consolas"/>
              </a:rPr>
              <a:t>&lt;html&gt;</a:t>
            </a:r>
            <a:endParaRPr>
              <a:solidFill>
                <a:srgbClr val="EFEFEF"/>
              </a:solidFill>
              <a:latin typeface="Consolas"/>
              <a:ea typeface="Consolas"/>
              <a:cs typeface="Consolas"/>
              <a:sym typeface="Consolas"/>
            </a:endParaRPr>
          </a:p>
          <a:p>
            <a:pPr marL="0" lvl="0" indent="0" algn="l" rtl="0">
              <a:spcBef>
                <a:spcPts val="0"/>
              </a:spcBef>
              <a:spcAft>
                <a:spcPts val="0"/>
              </a:spcAft>
              <a:buNone/>
            </a:pPr>
            <a:r>
              <a:rPr lang="en">
                <a:solidFill>
                  <a:srgbClr val="EFEFEF"/>
                </a:solidFill>
                <a:latin typeface="Consolas"/>
                <a:ea typeface="Consolas"/>
                <a:cs typeface="Consolas"/>
                <a:sym typeface="Consolas"/>
              </a:rPr>
              <a:t>	</a:t>
            </a:r>
            <a:r>
              <a:rPr lang="en">
                <a:solidFill>
                  <a:srgbClr val="D5A6BD"/>
                </a:solidFill>
                <a:latin typeface="Consolas"/>
                <a:ea typeface="Consolas"/>
                <a:cs typeface="Consolas"/>
                <a:sym typeface="Consolas"/>
              </a:rPr>
              <a:t>&lt;head&gt;</a:t>
            </a:r>
            <a:endParaRPr>
              <a:solidFill>
                <a:srgbClr val="D5A6BD"/>
              </a:solidFill>
              <a:latin typeface="Consolas"/>
              <a:ea typeface="Consolas"/>
              <a:cs typeface="Consolas"/>
              <a:sym typeface="Consolas"/>
            </a:endParaRPr>
          </a:p>
          <a:p>
            <a:pPr marL="0" lvl="0" indent="0" algn="l" rtl="0">
              <a:spcBef>
                <a:spcPts val="0"/>
              </a:spcBef>
              <a:spcAft>
                <a:spcPts val="0"/>
              </a:spcAft>
              <a:buNone/>
            </a:pPr>
            <a:r>
              <a:rPr lang="en">
                <a:solidFill>
                  <a:srgbClr val="D5A6BD"/>
                </a:solidFill>
                <a:latin typeface="Consolas"/>
                <a:ea typeface="Consolas"/>
                <a:cs typeface="Consolas"/>
                <a:sym typeface="Consolas"/>
              </a:rPr>
              <a:t>	&lt;/head&gt;</a:t>
            </a:r>
            <a:endParaRPr>
              <a:solidFill>
                <a:srgbClr val="D5A6BD"/>
              </a:solidFill>
              <a:latin typeface="Consolas"/>
              <a:ea typeface="Consolas"/>
              <a:cs typeface="Consolas"/>
              <a:sym typeface="Consolas"/>
            </a:endParaRPr>
          </a:p>
          <a:p>
            <a:pPr marL="0" lvl="0" indent="0" algn="l" rtl="0">
              <a:spcBef>
                <a:spcPts val="0"/>
              </a:spcBef>
              <a:spcAft>
                <a:spcPts val="0"/>
              </a:spcAft>
              <a:buNone/>
            </a:pPr>
            <a:r>
              <a:rPr lang="en">
                <a:solidFill>
                  <a:srgbClr val="EFEFEF"/>
                </a:solidFill>
                <a:latin typeface="Consolas"/>
                <a:ea typeface="Consolas"/>
                <a:cs typeface="Consolas"/>
                <a:sym typeface="Consolas"/>
              </a:rPr>
              <a:t>	</a:t>
            </a:r>
            <a:r>
              <a:rPr lang="en">
                <a:solidFill>
                  <a:srgbClr val="9FC5E8"/>
                </a:solidFill>
                <a:latin typeface="Consolas"/>
                <a:ea typeface="Consolas"/>
                <a:cs typeface="Consolas"/>
                <a:sym typeface="Consolas"/>
              </a:rPr>
              <a:t>&lt;body&gt;</a:t>
            </a:r>
            <a:endParaRPr>
              <a:solidFill>
                <a:srgbClr val="9FC5E8"/>
              </a:solidFill>
              <a:latin typeface="Consolas"/>
              <a:ea typeface="Consolas"/>
              <a:cs typeface="Consolas"/>
              <a:sym typeface="Consolas"/>
            </a:endParaRPr>
          </a:p>
          <a:p>
            <a:pPr marL="0" lvl="0" indent="0" algn="l" rtl="0">
              <a:spcBef>
                <a:spcPts val="0"/>
              </a:spcBef>
              <a:spcAft>
                <a:spcPts val="0"/>
              </a:spcAft>
              <a:buNone/>
            </a:pPr>
            <a:r>
              <a:rPr lang="en">
                <a:solidFill>
                  <a:srgbClr val="EFEFEF"/>
                </a:solidFill>
                <a:latin typeface="Consolas"/>
                <a:ea typeface="Consolas"/>
                <a:cs typeface="Consolas"/>
                <a:sym typeface="Consolas"/>
              </a:rPr>
              <a:t>		</a:t>
            </a:r>
            <a:r>
              <a:rPr lang="en">
                <a:solidFill>
                  <a:srgbClr val="A2C4C9"/>
                </a:solidFill>
                <a:latin typeface="Consolas"/>
                <a:ea typeface="Consolas"/>
                <a:cs typeface="Consolas"/>
                <a:sym typeface="Consolas"/>
              </a:rPr>
              <a:t>&lt;div&gt;</a:t>
            </a:r>
            <a:endParaRPr>
              <a:solidFill>
                <a:srgbClr val="A2C4C9"/>
              </a:solidFill>
              <a:latin typeface="Consolas"/>
              <a:ea typeface="Consolas"/>
              <a:cs typeface="Consolas"/>
              <a:sym typeface="Consolas"/>
            </a:endParaRPr>
          </a:p>
          <a:p>
            <a:pPr marL="0" lvl="0" indent="0" algn="l" rtl="0">
              <a:spcBef>
                <a:spcPts val="0"/>
              </a:spcBef>
              <a:spcAft>
                <a:spcPts val="0"/>
              </a:spcAft>
              <a:buNone/>
            </a:pPr>
            <a:r>
              <a:rPr lang="en">
                <a:solidFill>
                  <a:srgbClr val="EFEFEF"/>
                </a:solidFill>
                <a:latin typeface="Consolas"/>
                <a:ea typeface="Consolas"/>
                <a:cs typeface="Consolas"/>
                <a:sym typeface="Consolas"/>
              </a:rPr>
              <a:t>			</a:t>
            </a:r>
            <a:r>
              <a:rPr lang="en">
                <a:solidFill>
                  <a:srgbClr val="93C47D"/>
                </a:solidFill>
                <a:latin typeface="Consolas"/>
                <a:ea typeface="Consolas"/>
                <a:cs typeface="Consolas"/>
                <a:sym typeface="Consolas"/>
              </a:rPr>
              <a:t>&lt;p&gt;</a:t>
            </a:r>
            <a:r>
              <a:rPr lang="en">
                <a:solidFill>
                  <a:srgbClr val="EFEFEF"/>
                </a:solidFill>
                <a:latin typeface="Consolas"/>
                <a:ea typeface="Consolas"/>
                <a:cs typeface="Consolas"/>
                <a:sym typeface="Consolas"/>
              </a:rPr>
              <a:t>Hi</a:t>
            </a:r>
            <a:r>
              <a:rPr lang="en">
                <a:solidFill>
                  <a:srgbClr val="93C47D"/>
                </a:solidFill>
                <a:latin typeface="Consolas"/>
                <a:ea typeface="Consolas"/>
                <a:cs typeface="Consolas"/>
                <a:sym typeface="Consolas"/>
              </a:rPr>
              <a:t>&lt;/p&gt;</a:t>
            </a:r>
            <a:endParaRPr>
              <a:solidFill>
                <a:srgbClr val="93C47D"/>
              </a:solidFill>
              <a:latin typeface="Consolas"/>
              <a:ea typeface="Consolas"/>
              <a:cs typeface="Consolas"/>
              <a:sym typeface="Consolas"/>
            </a:endParaRPr>
          </a:p>
          <a:p>
            <a:pPr marL="0" lvl="0" indent="0" algn="l" rtl="0">
              <a:spcBef>
                <a:spcPts val="0"/>
              </a:spcBef>
              <a:spcAft>
                <a:spcPts val="0"/>
              </a:spcAft>
              <a:buNone/>
            </a:pPr>
            <a:r>
              <a:rPr lang="en">
                <a:solidFill>
                  <a:srgbClr val="EFEFEF"/>
                </a:solidFill>
                <a:latin typeface="Consolas"/>
                <a:ea typeface="Consolas"/>
                <a:cs typeface="Consolas"/>
                <a:sym typeface="Consolas"/>
              </a:rPr>
              <a:t>		</a:t>
            </a:r>
            <a:r>
              <a:rPr lang="en">
                <a:solidFill>
                  <a:srgbClr val="A2C4C9"/>
                </a:solidFill>
                <a:latin typeface="Consolas"/>
                <a:ea typeface="Consolas"/>
                <a:cs typeface="Consolas"/>
                <a:sym typeface="Consolas"/>
              </a:rPr>
              <a:t>&lt;/div&gt;</a:t>
            </a:r>
            <a:endParaRPr>
              <a:solidFill>
                <a:srgbClr val="A2C4C9"/>
              </a:solidFill>
              <a:latin typeface="Consolas"/>
              <a:ea typeface="Consolas"/>
              <a:cs typeface="Consolas"/>
              <a:sym typeface="Consolas"/>
            </a:endParaRPr>
          </a:p>
          <a:p>
            <a:pPr marL="0" lvl="0" indent="0" algn="l" rtl="0">
              <a:spcBef>
                <a:spcPts val="0"/>
              </a:spcBef>
              <a:spcAft>
                <a:spcPts val="0"/>
              </a:spcAft>
              <a:buNone/>
            </a:pPr>
            <a:r>
              <a:rPr lang="en">
                <a:solidFill>
                  <a:srgbClr val="EFEFEF"/>
                </a:solidFill>
                <a:latin typeface="Consolas"/>
                <a:ea typeface="Consolas"/>
                <a:cs typeface="Consolas"/>
                <a:sym typeface="Consolas"/>
              </a:rPr>
              <a:t>	</a:t>
            </a:r>
            <a:r>
              <a:rPr lang="en">
                <a:solidFill>
                  <a:srgbClr val="9FC5E8"/>
                </a:solidFill>
                <a:latin typeface="Consolas"/>
                <a:ea typeface="Consolas"/>
                <a:cs typeface="Consolas"/>
                <a:sym typeface="Consolas"/>
              </a:rPr>
              <a:t>&lt;/body&gt;</a:t>
            </a:r>
            <a:endParaRPr>
              <a:solidFill>
                <a:srgbClr val="9FC5E8"/>
              </a:solidFill>
              <a:latin typeface="Consolas"/>
              <a:ea typeface="Consolas"/>
              <a:cs typeface="Consolas"/>
              <a:sym typeface="Consolas"/>
            </a:endParaRPr>
          </a:p>
          <a:p>
            <a:pPr marL="0" lvl="0" indent="0" algn="l" rtl="0">
              <a:spcBef>
                <a:spcPts val="0"/>
              </a:spcBef>
              <a:spcAft>
                <a:spcPts val="0"/>
              </a:spcAft>
              <a:buNone/>
            </a:pPr>
            <a:r>
              <a:rPr lang="en">
                <a:solidFill>
                  <a:srgbClr val="EFEFEF"/>
                </a:solidFill>
                <a:latin typeface="Consolas"/>
                <a:ea typeface="Consolas"/>
                <a:cs typeface="Consolas"/>
                <a:sym typeface="Consolas"/>
              </a:rPr>
              <a:t>&lt;/html&gt;</a:t>
            </a:r>
            <a:endParaRPr>
              <a:solidFill>
                <a:srgbClr val="EFEFEF"/>
              </a:solidFill>
              <a:latin typeface="Consolas"/>
              <a:ea typeface="Consolas"/>
              <a:cs typeface="Consolas"/>
              <a:sym typeface="Consola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HTML: basic rules</a:t>
            </a:r>
            <a:endParaRPr/>
          </a:p>
        </p:txBody>
      </p:sp>
      <p:sp>
        <p:nvSpPr>
          <p:cNvPr id="167" name="Google Shape;167;p26"/>
          <p:cNvSpPr txBox="1">
            <a:spLocks noGrp="1"/>
          </p:cNvSpPr>
          <p:nvPr>
            <p:ph type="body" idx="1"/>
          </p:nvPr>
        </p:nvSpPr>
        <p:spPr>
          <a:xfrm>
            <a:off x="311700" y="1017663"/>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Some rules about HTML:</a:t>
            </a:r>
            <a:br>
              <a:rPr lang="en" sz="1600"/>
            </a:br>
            <a:endParaRPr sz="1600"/>
          </a:p>
          <a:p>
            <a:pPr marL="457200" lvl="0" indent="-330200" algn="l" rtl="0">
              <a:spcBef>
                <a:spcPts val="0"/>
              </a:spcBef>
              <a:spcAft>
                <a:spcPts val="0"/>
              </a:spcAft>
              <a:buSzPts val="1600"/>
              <a:buChar char="●"/>
            </a:pPr>
            <a:r>
              <a:rPr lang="en" sz="1600"/>
              <a:t>It uses </a:t>
            </a:r>
            <a:r>
              <a:rPr lang="en" sz="1600">
                <a:solidFill>
                  <a:srgbClr val="FFE599"/>
                </a:solidFill>
              </a:rPr>
              <a:t>XML </a:t>
            </a:r>
            <a:r>
              <a:rPr lang="en" sz="1600"/>
              <a:t>syntax (</a:t>
            </a:r>
            <a:r>
              <a:rPr lang="en" sz="1600">
                <a:solidFill>
                  <a:srgbClr val="CFE2F3"/>
                </a:solidFill>
              </a:rPr>
              <a:t>tags</a:t>
            </a:r>
            <a:r>
              <a:rPr lang="en" sz="1600"/>
              <a:t> with </a:t>
            </a:r>
            <a:r>
              <a:rPr lang="en" sz="1600">
                <a:solidFill>
                  <a:srgbClr val="EAD1DC"/>
                </a:solidFill>
              </a:rPr>
              <a:t>attributes</a:t>
            </a:r>
            <a:r>
              <a:rPr lang="en" sz="1600"/>
              <a:t>, can contain other tags).</a:t>
            </a:r>
            <a:endParaRPr sz="1600"/>
          </a:p>
          <a:p>
            <a:pPr marL="0" lvl="0" indent="0" algn="l" rtl="0">
              <a:spcBef>
                <a:spcPts val="0"/>
              </a:spcBef>
              <a:spcAft>
                <a:spcPts val="0"/>
              </a:spcAft>
              <a:buNone/>
            </a:pPr>
            <a:r>
              <a:rPr lang="en" sz="1600">
                <a:solidFill>
                  <a:srgbClr val="9FC5E8"/>
                </a:solidFill>
                <a:latin typeface="Courier New"/>
                <a:ea typeface="Courier New"/>
                <a:cs typeface="Courier New"/>
                <a:sym typeface="Courier New"/>
              </a:rPr>
              <a:t>		</a:t>
            </a:r>
            <a:r>
              <a:rPr lang="en" sz="1600">
                <a:solidFill>
                  <a:srgbClr val="9FC5E8"/>
                </a:solidFill>
                <a:latin typeface="Consolas"/>
                <a:ea typeface="Consolas"/>
                <a:cs typeface="Consolas"/>
                <a:sym typeface="Consolas"/>
              </a:rPr>
              <a:t>&lt;</a:t>
            </a:r>
            <a:r>
              <a:rPr lang="en" sz="1600">
                <a:solidFill>
                  <a:srgbClr val="CFE2F3"/>
                </a:solidFill>
                <a:latin typeface="Consolas"/>
                <a:ea typeface="Consolas"/>
                <a:cs typeface="Consolas"/>
                <a:sym typeface="Consolas"/>
              </a:rPr>
              <a:t>tag_name</a:t>
            </a:r>
            <a:r>
              <a:rPr lang="en" sz="1600">
                <a:solidFill>
                  <a:srgbClr val="9FC5E8"/>
                </a:solidFill>
                <a:latin typeface="Consolas"/>
                <a:ea typeface="Consolas"/>
                <a:cs typeface="Consolas"/>
                <a:sym typeface="Consolas"/>
              </a:rPr>
              <a:t> </a:t>
            </a:r>
            <a:r>
              <a:rPr lang="en" sz="1600">
                <a:solidFill>
                  <a:srgbClr val="EAD1DC"/>
                </a:solidFill>
                <a:latin typeface="Consolas"/>
                <a:ea typeface="Consolas"/>
                <a:cs typeface="Consolas"/>
                <a:sym typeface="Consolas"/>
              </a:rPr>
              <a:t>attribute="value"</a:t>
            </a:r>
            <a:r>
              <a:rPr lang="en" sz="1600">
                <a:solidFill>
                  <a:srgbClr val="9FC5E8"/>
                </a:solidFill>
                <a:latin typeface="Consolas"/>
                <a:ea typeface="Consolas"/>
                <a:cs typeface="Consolas"/>
                <a:sym typeface="Consolas"/>
              </a:rPr>
              <a:t>&gt; </a:t>
            </a:r>
            <a:r>
              <a:rPr lang="en" sz="1600">
                <a:solidFill>
                  <a:srgbClr val="999999"/>
                </a:solidFill>
                <a:latin typeface="Consolas"/>
                <a:ea typeface="Consolas"/>
                <a:cs typeface="Consolas"/>
                <a:sym typeface="Consolas"/>
              </a:rPr>
              <a:t>content </a:t>
            </a:r>
            <a:r>
              <a:rPr lang="en" sz="1600">
                <a:solidFill>
                  <a:srgbClr val="9FC5E8"/>
                </a:solidFill>
                <a:latin typeface="Consolas"/>
                <a:ea typeface="Consolas"/>
                <a:cs typeface="Consolas"/>
                <a:sym typeface="Consolas"/>
              </a:rPr>
              <a:t>&lt;/</a:t>
            </a:r>
            <a:r>
              <a:rPr lang="en" sz="1600">
                <a:solidFill>
                  <a:srgbClr val="CFE2F3"/>
                </a:solidFill>
                <a:latin typeface="Consolas"/>
                <a:ea typeface="Consolas"/>
                <a:cs typeface="Consolas"/>
                <a:sym typeface="Consolas"/>
              </a:rPr>
              <a:t>tag_name</a:t>
            </a:r>
            <a:r>
              <a:rPr lang="en" sz="1600">
                <a:solidFill>
                  <a:srgbClr val="9FC5E8"/>
                </a:solidFill>
                <a:latin typeface="Consolas"/>
                <a:ea typeface="Consolas"/>
                <a:cs typeface="Consolas"/>
                <a:sym typeface="Consolas"/>
              </a:rPr>
              <a:t>&gt;</a:t>
            </a:r>
            <a:endParaRPr sz="1600">
              <a:solidFill>
                <a:srgbClr val="9FC5E8"/>
              </a:solidFill>
              <a:latin typeface="Consolas"/>
              <a:ea typeface="Consolas"/>
              <a:cs typeface="Consolas"/>
              <a:sym typeface="Consolas"/>
            </a:endParaRPr>
          </a:p>
          <a:p>
            <a:pPr marL="457200" lvl="0" indent="-330200" algn="l" rtl="0">
              <a:spcBef>
                <a:spcPts val="0"/>
              </a:spcBef>
              <a:spcAft>
                <a:spcPts val="0"/>
              </a:spcAft>
              <a:buSzPts val="1600"/>
              <a:buChar char="●"/>
            </a:pPr>
            <a:r>
              <a:rPr lang="en" sz="1600"/>
              <a:t>It stores all the information that must be shown to the user.</a:t>
            </a:r>
            <a:endParaRPr sz="1600"/>
          </a:p>
          <a:p>
            <a:pPr marL="457200" lvl="0" indent="-330200" algn="l" rtl="0">
              <a:spcBef>
                <a:spcPts val="0"/>
              </a:spcBef>
              <a:spcAft>
                <a:spcPts val="0"/>
              </a:spcAft>
              <a:buSzPts val="1600"/>
              <a:buChar char="●"/>
            </a:pPr>
            <a:r>
              <a:rPr lang="en" sz="1600"/>
              <a:t>There are different </a:t>
            </a:r>
            <a:r>
              <a:rPr lang="en" sz="1600">
                <a:solidFill>
                  <a:srgbClr val="FFE599"/>
                </a:solidFill>
              </a:rPr>
              <a:t>HTML </a:t>
            </a:r>
            <a:r>
              <a:rPr lang="en" sz="1600"/>
              <a:t>elements for different types of information and behaviour.</a:t>
            </a:r>
            <a:endParaRPr sz="1600"/>
          </a:p>
          <a:p>
            <a:pPr marL="457200" lvl="0" indent="-330200" algn="l" rtl="0">
              <a:spcBef>
                <a:spcPts val="0"/>
              </a:spcBef>
              <a:spcAft>
                <a:spcPts val="0"/>
              </a:spcAft>
              <a:buSzPts val="1600"/>
              <a:buChar char="●"/>
            </a:pPr>
            <a:r>
              <a:rPr lang="en" sz="1600"/>
              <a:t>The information is stored in a tree-like structure (nodes that contain nodes inside) called </a:t>
            </a:r>
            <a:r>
              <a:rPr lang="en" sz="1600">
                <a:solidFill>
                  <a:srgbClr val="FFE599"/>
                </a:solidFill>
              </a:rPr>
              <a:t>DOM (Document Object Model)</a:t>
            </a:r>
            <a:r>
              <a:rPr lang="en" sz="1600"/>
              <a:t>.</a:t>
            </a:r>
            <a:endParaRPr sz="1600"/>
          </a:p>
          <a:p>
            <a:pPr marL="457200" lvl="0" indent="-330200" algn="l" rtl="0">
              <a:spcBef>
                <a:spcPts val="0"/>
              </a:spcBef>
              <a:spcAft>
                <a:spcPts val="0"/>
              </a:spcAft>
              <a:buSzPts val="1600"/>
              <a:buChar char="●"/>
            </a:pPr>
            <a:r>
              <a:rPr lang="en" sz="1600"/>
              <a:t>It gives the document some semantic structure (pe. this is a title, this is a section, this is a form) which is helpful for computers to understand websites content.</a:t>
            </a:r>
            <a:endParaRPr sz="1600"/>
          </a:p>
          <a:p>
            <a:pPr marL="457200" lvl="0" indent="-330200" algn="l" rtl="0">
              <a:spcBef>
                <a:spcPts val="0"/>
              </a:spcBef>
              <a:spcAft>
                <a:spcPts val="0"/>
              </a:spcAft>
              <a:buSzPts val="1600"/>
              <a:buChar char="●"/>
            </a:pPr>
            <a:r>
              <a:rPr lang="en" sz="1600"/>
              <a:t>It must not contain information related to how it should be displayed (that information belongs to the </a:t>
            </a:r>
            <a:r>
              <a:rPr lang="en" sz="1600">
                <a:solidFill>
                  <a:srgbClr val="FFE599"/>
                </a:solidFill>
              </a:rPr>
              <a:t>CSS</a:t>
            </a:r>
            <a:r>
              <a:rPr lang="en" sz="1600"/>
              <a:t>), so no color information, font size, position, etc.</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HTML: syntax example</a:t>
            </a:r>
            <a:endParaRPr/>
          </a:p>
        </p:txBody>
      </p:sp>
      <p:sp>
        <p:nvSpPr>
          <p:cNvPr id="173" name="Google Shape;173;p27"/>
          <p:cNvSpPr txBox="1">
            <a:spLocks noGrp="1"/>
          </p:cNvSpPr>
          <p:nvPr>
            <p:ph type="body" idx="1"/>
          </p:nvPr>
        </p:nvSpPr>
        <p:spPr>
          <a:xfrm>
            <a:off x="311700" y="1152475"/>
            <a:ext cx="8520600" cy="34164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endParaRPr sz="1600"/>
          </a:p>
          <a:p>
            <a:pPr marL="0" lvl="0" indent="0" algn="l" rtl="0">
              <a:spcBef>
                <a:spcPts val="0"/>
              </a:spcBef>
              <a:spcAft>
                <a:spcPts val="0"/>
              </a:spcAft>
              <a:buNone/>
            </a:pPr>
            <a:r>
              <a:rPr lang="en" sz="2400">
                <a:solidFill>
                  <a:srgbClr val="A4C2F4"/>
                </a:solidFill>
                <a:latin typeface="Consolas"/>
                <a:ea typeface="Consolas"/>
                <a:cs typeface="Consolas"/>
                <a:sym typeface="Consolas"/>
              </a:rPr>
              <a:t>&lt;</a:t>
            </a:r>
            <a:r>
              <a:rPr lang="en" sz="2400">
                <a:solidFill>
                  <a:srgbClr val="FFE599"/>
                </a:solidFill>
                <a:latin typeface="Consolas"/>
                <a:ea typeface="Consolas"/>
                <a:cs typeface="Consolas"/>
                <a:sym typeface="Consolas"/>
              </a:rPr>
              <a:t>div</a:t>
            </a:r>
            <a:r>
              <a:rPr lang="en" sz="2400">
                <a:solidFill>
                  <a:srgbClr val="A4C2F4"/>
                </a:solidFill>
                <a:latin typeface="Consolas"/>
                <a:ea typeface="Consolas"/>
                <a:cs typeface="Consolas"/>
                <a:sym typeface="Consolas"/>
              </a:rPr>
              <a:t> id="main"&gt;</a:t>
            </a:r>
            <a:endParaRPr sz="2400">
              <a:solidFill>
                <a:srgbClr val="A4C2F4"/>
              </a:solidFill>
              <a:latin typeface="Consolas"/>
              <a:ea typeface="Consolas"/>
              <a:cs typeface="Consolas"/>
              <a:sym typeface="Consolas"/>
            </a:endParaRPr>
          </a:p>
          <a:p>
            <a:pPr marL="0" lvl="0" indent="0" algn="l" rtl="0">
              <a:spcBef>
                <a:spcPts val="0"/>
              </a:spcBef>
              <a:spcAft>
                <a:spcPts val="0"/>
              </a:spcAft>
              <a:buNone/>
            </a:pPr>
            <a:r>
              <a:rPr lang="en" sz="2400">
                <a:latin typeface="Consolas"/>
                <a:ea typeface="Consolas"/>
                <a:cs typeface="Consolas"/>
                <a:sym typeface="Consolas"/>
              </a:rPr>
              <a:t>	</a:t>
            </a:r>
            <a:r>
              <a:rPr lang="en" sz="2400">
                <a:solidFill>
                  <a:srgbClr val="B6D7A8"/>
                </a:solidFill>
                <a:latin typeface="Consolas"/>
                <a:ea typeface="Consolas"/>
                <a:cs typeface="Consolas"/>
                <a:sym typeface="Consolas"/>
              </a:rPr>
              <a:t>&lt;!-- this is a comment --&gt;</a:t>
            </a:r>
            <a:endParaRPr sz="2400">
              <a:solidFill>
                <a:srgbClr val="B6D7A8"/>
              </a:solidFill>
              <a:latin typeface="Consolas"/>
              <a:ea typeface="Consolas"/>
              <a:cs typeface="Consolas"/>
              <a:sym typeface="Consolas"/>
            </a:endParaRPr>
          </a:p>
          <a:p>
            <a:pPr marL="0" lvl="0" indent="0" algn="l" rtl="0">
              <a:spcBef>
                <a:spcPts val="0"/>
              </a:spcBef>
              <a:spcAft>
                <a:spcPts val="0"/>
              </a:spcAft>
              <a:buNone/>
            </a:pPr>
            <a:r>
              <a:rPr lang="en" sz="2400">
                <a:latin typeface="Consolas"/>
                <a:ea typeface="Consolas"/>
                <a:cs typeface="Consolas"/>
                <a:sym typeface="Consolas"/>
              </a:rPr>
              <a:t>     This is text without a tag.</a:t>
            </a:r>
            <a:endParaRPr sz="2400">
              <a:latin typeface="Consolas"/>
              <a:ea typeface="Consolas"/>
              <a:cs typeface="Consolas"/>
              <a:sym typeface="Consolas"/>
            </a:endParaRPr>
          </a:p>
          <a:p>
            <a:pPr marL="0" lvl="0" indent="0" algn="l" rtl="0">
              <a:spcBef>
                <a:spcPts val="0"/>
              </a:spcBef>
              <a:spcAft>
                <a:spcPts val="0"/>
              </a:spcAft>
              <a:buNone/>
            </a:pPr>
            <a:r>
              <a:rPr lang="en" sz="2400">
                <a:latin typeface="Consolas"/>
                <a:ea typeface="Consolas"/>
                <a:cs typeface="Consolas"/>
                <a:sym typeface="Consolas"/>
              </a:rPr>
              <a:t>	</a:t>
            </a:r>
            <a:r>
              <a:rPr lang="en" sz="2400">
                <a:solidFill>
                  <a:srgbClr val="6D9EEB"/>
                </a:solidFill>
                <a:latin typeface="Consolas"/>
                <a:ea typeface="Consolas"/>
                <a:cs typeface="Consolas"/>
                <a:sym typeface="Consolas"/>
              </a:rPr>
              <a:t>&lt;</a:t>
            </a:r>
            <a:r>
              <a:rPr lang="en" sz="2400">
                <a:solidFill>
                  <a:srgbClr val="FFD966"/>
                </a:solidFill>
                <a:latin typeface="Consolas"/>
                <a:ea typeface="Consolas"/>
                <a:cs typeface="Consolas"/>
                <a:sym typeface="Consolas"/>
              </a:rPr>
              <a:t>button</a:t>
            </a:r>
            <a:r>
              <a:rPr lang="en" sz="2400">
                <a:solidFill>
                  <a:srgbClr val="6D9EEB"/>
                </a:solidFill>
                <a:latin typeface="Consolas"/>
                <a:ea typeface="Consolas"/>
                <a:cs typeface="Consolas"/>
                <a:sym typeface="Consolas"/>
              </a:rPr>
              <a:t> class="mini"&gt;</a:t>
            </a:r>
            <a:r>
              <a:rPr lang="en" sz="2400">
                <a:latin typeface="Consolas"/>
                <a:ea typeface="Consolas"/>
                <a:cs typeface="Consolas"/>
                <a:sym typeface="Consolas"/>
              </a:rPr>
              <a:t>press me</a:t>
            </a:r>
            <a:r>
              <a:rPr lang="en" sz="2400">
                <a:solidFill>
                  <a:srgbClr val="A4C2F4"/>
                </a:solidFill>
                <a:latin typeface="Consolas"/>
                <a:ea typeface="Consolas"/>
                <a:cs typeface="Consolas"/>
                <a:sym typeface="Consolas"/>
              </a:rPr>
              <a:t>&lt;/</a:t>
            </a:r>
            <a:r>
              <a:rPr lang="en" sz="2400">
                <a:solidFill>
                  <a:srgbClr val="FFD966"/>
                </a:solidFill>
                <a:latin typeface="Consolas"/>
                <a:ea typeface="Consolas"/>
                <a:cs typeface="Consolas"/>
                <a:sym typeface="Consolas"/>
              </a:rPr>
              <a:t>button</a:t>
            </a:r>
            <a:r>
              <a:rPr lang="en" sz="2400">
                <a:solidFill>
                  <a:srgbClr val="A4C2F4"/>
                </a:solidFill>
                <a:latin typeface="Consolas"/>
                <a:ea typeface="Consolas"/>
                <a:cs typeface="Consolas"/>
                <a:sym typeface="Consolas"/>
              </a:rPr>
              <a:t>&gt;</a:t>
            </a:r>
            <a:endParaRPr sz="2400">
              <a:solidFill>
                <a:srgbClr val="A4C2F4"/>
              </a:solidFill>
              <a:latin typeface="Consolas"/>
              <a:ea typeface="Consolas"/>
              <a:cs typeface="Consolas"/>
              <a:sym typeface="Consolas"/>
            </a:endParaRPr>
          </a:p>
          <a:p>
            <a:pPr marL="0" lvl="0" indent="0" algn="l" rtl="0">
              <a:spcBef>
                <a:spcPts val="0"/>
              </a:spcBef>
              <a:spcAft>
                <a:spcPts val="0"/>
              </a:spcAft>
              <a:buNone/>
            </a:pPr>
            <a:r>
              <a:rPr lang="en" sz="2400">
                <a:solidFill>
                  <a:srgbClr val="A4C2F4"/>
                </a:solidFill>
                <a:latin typeface="Consolas"/>
                <a:ea typeface="Consolas"/>
                <a:cs typeface="Consolas"/>
                <a:sym typeface="Consolas"/>
              </a:rPr>
              <a:t>	&lt;</a:t>
            </a:r>
            <a:r>
              <a:rPr lang="en" sz="2400">
                <a:solidFill>
                  <a:srgbClr val="FFD966"/>
                </a:solidFill>
                <a:latin typeface="Consolas"/>
                <a:ea typeface="Consolas"/>
                <a:cs typeface="Consolas"/>
                <a:sym typeface="Consolas"/>
              </a:rPr>
              <a:t>img</a:t>
            </a:r>
            <a:r>
              <a:rPr lang="en" sz="2400">
                <a:solidFill>
                  <a:srgbClr val="A4C2F4"/>
                </a:solidFill>
                <a:latin typeface="Consolas"/>
                <a:ea typeface="Consolas"/>
                <a:cs typeface="Consolas"/>
                <a:sym typeface="Consolas"/>
              </a:rPr>
              <a:t> src="me.png" </a:t>
            </a:r>
            <a:r>
              <a:rPr lang="en" sz="2400">
                <a:solidFill>
                  <a:srgbClr val="D5A6BD"/>
                </a:solidFill>
                <a:latin typeface="Consolas"/>
                <a:ea typeface="Consolas"/>
                <a:cs typeface="Consolas"/>
                <a:sym typeface="Consolas"/>
              </a:rPr>
              <a:t>/</a:t>
            </a:r>
            <a:r>
              <a:rPr lang="en" sz="2400">
                <a:solidFill>
                  <a:srgbClr val="A4C2F4"/>
                </a:solidFill>
                <a:latin typeface="Consolas"/>
                <a:ea typeface="Consolas"/>
                <a:cs typeface="Consolas"/>
                <a:sym typeface="Consolas"/>
              </a:rPr>
              <a:t>&gt;</a:t>
            </a:r>
            <a:endParaRPr sz="2400">
              <a:solidFill>
                <a:srgbClr val="A4C2F4"/>
              </a:solidFill>
              <a:latin typeface="Consolas"/>
              <a:ea typeface="Consolas"/>
              <a:cs typeface="Consolas"/>
              <a:sym typeface="Consolas"/>
            </a:endParaRPr>
          </a:p>
          <a:p>
            <a:pPr marL="0" lvl="0" indent="0" algn="l" rtl="0">
              <a:spcBef>
                <a:spcPts val="0"/>
              </a:spcBef>
              <a:spcAft>
                <a:spcPts val="0"/>
              </a:spcAft>
              <a:buNone/>
            </a:pPr>
            <a:r>
              <a:rPr lang="en" sz="2400">
                <a:solidFill>
                  <a:srgbClr val="A4C2F4"/>
                </a:solidFill>
                <a:latin typeface="Consolas"/>
                <a:ea typeface="Consolas"/>
                <a:cs typeface="Consolas"/>
                <a:sym typeface="Consolas"/>
              </a:rPr>
              <a:t>&lt;/</a:t>
            </a:r>
            <a:r>
              <a:rPr lang="en" sz="2400">
                <a:solidFill>
                  <a:srgbClr val="FFE599"/>
                </a:solidFill>
                <a:latin typeface="Consolas"/>
                <a:ea typeface="Consolas"/>
                <a:cs typeface="Consolas"/>
                <a:sym typeface="Consolas"/>
              </a:rPr>
              <a:t>div</a:t>
            </a:r>
            <a:r>
              <a:rPr lang="en" sz="2400">
                <a:solidFill>
                  <a:srgbClr val="A4C2F4"/>
                </a:solidFill>
                <a:latin typeface="Consolas"/>
                <a:ea typeface="Consolas"/>
                <a:cs typeface="Consolas"/>
                <a:sym typeface="Consolas"/>
              </a:rPr>
              <a:t>&gt;</a:t>
            </a:r>
            <a:endParaRPr sz="2400">
              <a:solidFill>
                <a:srgbClr val="A4C2F4"/>
              </a:solidFill>
              <a:latin typeface="Consolas"/>
              <a:ea typeface="Consolas"/>
              <a:cs typeface="Consolas"/>
              <a:sym typeface="Consola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HTML: syntax example</a:t>
            </a:r>
            <a:endParaRPr/>
          </a:p>
        </p:txBody>
      </p:sp>
      <p:sp>
        <p:nvSpPr>
          <p:cNvPr id="179" name="Google Shape;179;p28"/>
          <p:cNvSpPr txBox="1">
            <a:spLocks noGrp="1"/>
          </p:cNvSpPr>
          <p:nvPr>
            <p:ph type="body" idx="1"/>
          </p:nvPr>
        </p:nvSpPr>
        <p:spPr>
          <a:xfrm>
            <a:off x="311700" y="1152475"/>
            <a:ext cx="8520600" cy="34164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endParaRPr sz="1600"/>
          </a:p>
          <a:p>
            <a:pPr marL="0" lvl="0" indent="0" algn="l" rtl="0">
              <a:spcBef>
                <a:spcPts val="0"/>
              </a:spcBef>
              <a:spcAft>
                <a:spcPts val="0"/>
              </a:spcAft>
              <a:buNone/>
            </a:pPr>
            <a:r>
              <a:rPr lang="en" sz="2400">
                <a:solidFill>
                  <a:srgbClr val="A4C2F4"/>
                </a:solidFill>
                <a:latin typeface="Consolas"/>
                <a:ea typeface="Consolas"/>
                <a:cs typeface="Consolas"/>
                <a:sym typeface="Consolas"/>
              </a:rPr>
              <a:t>&lt;</a:t>
            </a:r>
            <a:r>
              <a:rPr lang="en" sz="2400">
                <a:solidFill>
                  <a:srgbClr val="FFE599"/>
                </a:solidFill>
                <a:latin typeface="Consolas"/>
                <a:ea typeface="Consolas"/>
                <a:cs typeface="Consolas"/>
                <a:sym typeface="Consolas"/>
              </a:rPr>
              <a:t>div</a:t>
            </a:r>
            <a:r>
              <a:rPr lang="en" sz="2400">
                <a:solidFill>
                  <a:srgbClr val="A4C2F4"/>
                </a:solidFill>
                <a:latin typeface="Consolas"/>
                <a:ea typeface="Consolas"/>
                <a:cs typeface="Consolas"/>
                <a:sym typeface="Consolas"/>
              </a:rPr>
              <a:t> id="main"&gt;</a:t>
            </a:r>
            <a:endParaRPr sz="2400">
              <a:solidFill>
                <a:srgbClr val="A4C2F4"/>
              </a:solidFill>
              <a:latin typeface="Consolas"/>
              <a:ea typeface="Consolas"/>
              <a:cs typeface="Consolas"/>
              <a:sym typeface="Consolas"/>
            </a:endParaRPr>
          </a:p>
          <a:p>
            <a:pPr marL="0" lvl="0" indent="0" algn="l" rtl="0">
              <a:spcBef>
                <a:spcPts val="0"/>
              </a:spcBef>
              <a:spcAft>
                <a:spcPts val="0"/>
              </a:spcAft>
              <a:buNone/>
            </a:pPr>
            <a:r>
              <a:rPr lang="en" sz="2400">
                <a:latin typeface="Consolas"/>
                <a:ea typeface="Consolas"/>
                <a:cs typeface="Consolas"/>
                <a:sym typeface="Consolas"/>
              </a:rPr>
              <a:t>	</a:t>
            </a:r>
            <a:r>
              <a:rPr lang="en" sz="2400">
                <a:solidFill>
                  <a:srgbClr val="B6D7A8"/>
                </a:solidFill>
                <a:latin typeface="Consolas"/>
                <a:ea typeface="Consolas"/>
                <a:cs typeface="Consolas"/>
                <a:sym typeface="Consolas"/>
              </a:rPr>
              <a:t>&lt;!-- this is a comment --&gt;</a:t>
            </a:r>
            <a:endParaRPr sz="2400">
              <a:solidFill>
                <a:srgbClr val="B6D7A8"/>
              </a:solidFill>
              <a:latin typeface="Consolas"/>
              <a:ea typeface="Consolas"/>
              <a:cs typeface="Consolas"/>
              <a:sym typeface="Consolas"/>
            </a:endParaRPr>
          </a:p>
          <a:p>
            <a:pPr marL="0" lvl="0" indent="0" algn="l" rtl="0">
              <a:spcBef>
                <a:spcPts val="0"/>
              </a:spcBef>
              <a:spcAft>
                <a:spcPts val="0"/>
              </a:spcAft>
              <a:buNone/>
            </a:pPr>
            <a:r>
              <a:rPr lang="en" sz="2400">
                <a:latin typeface="Consolas"/>
                <a:ea typeface="Consolas"/>
                <a:cs typeface="Consolas"/>
                <a:sym typeface="Consolas"/>
              </a:rPr>
              <a:t>     This is text without a tag.</a:t>
            </a:r>
            <a:endParaRPr sz="2400">
              <a:latin typeface="Consolas"/>
              <a:ea typeface="Consolas"/>
              <a:cs typeface="Consolas"/>
              <a:sym typeface="Consolas"/>
            </a:endParaRPr>
          </a:p>
          <a:p>
            <a:pPr marL="0" lvl="0" indent="0" algn="l" rtl="0">
              <a:spcBef>
                <a:spcPts val="0"/>
              </a:spcBef>
              <a:spcAft>
                <a:spcPts val="0"/>
              </a:spcAft>
              <a:buNone/>
            </a:pPr>
            <a:r>
              <a:rPr lang="en" sz="2400">
                <a:latin typeface="Consolas"/>
                <a:ea typeface="Consolas"/>
                <a:cs typeface="Consolas"/>
                <a:sym typeface="Consolas"/>
              </a:rPr>
              <a:t>	</a:t>
            </a:r>
            <a:r>
              <a:rPr lang="en" sz="2400">
                <a:solidFill>
                  <a:srgbClr val="6D9EEB"/>
                </a:solidFill>
                <a:latin typeface="Consolas"/>
                <a:ea typeface="Consolas"/>
                <a:cs typeface="Consolas"/>
                <a:sym typeface="Consolas"/>
              </a:rPr>
              <a:t>&lt;</a:t>
            </a:r>
            <a:r>
              <a:rPr lang="en" sz="2400">
                <a:solidFill>
                  <a:srgbClr val="FFD966"/>
                </a:solidFill>
                <a:latin typeface="Consolas"/>
                <a:ea typeface="Consolas"/>
                <a:cs typeface="Consolas"/>
                <a:sym typeface="Consolas"/>
              </a:rPr>
              <a:t>button</a:t>
            </a:r>
            <a:r>
              <a:rPr lang="en" sz="2400">
                <a:solidFill>
                  <a:srgbClr val="6D9EEB"/>
                </a:solidFill>
                <a:latin typeface="Consolas"/>
                <a:ea typeface="Consolas"/>
                <a:cs typeface="Consolas"/>
                <a:sym typeface="Consolas"/>
              </a:rPr>
              <a:t> class="mini"&gt;</a:t>
            </a:r>
            <a:r>
              <a:rPr lang="en" sz="2400">
                <a:latin typeface="Consolas"/>
                <a:ea typeface="Consolas"/>
                <a:cs typeface="Consolas"/>
                <a:sym typeface="Consolas"/>
              </a:rPr>
              <a:t>press me</a:t>
            </a:r>
            <a:r>
              <a:rPr lang="en" sz="2400">
                <a:solidFill>
                  <a:srgbClr val="A4C2F4"/>
                </a:solidFill>
                <a:latin typeface="Consolas"/>
                <a:ea typeface="Consolas"/>
                <a:cs typeface="Consolas"/>
                <a:sym typeface="Consolas"/>
              </a:rPr>
              <a:t>&lt;/</a:t>
            </a:r>
            <a:r>
              <a:rPr lang="en" sz="2400">
                <a:solidFill>
                  <a:srgbClr val="FFD966"/>
                </a:solidFill>
                <a:latin typeface="Consolas"/>
                <a:ea typeface="Consolas"/>
                <a:cs typeface="Consolas"/>
                <a:sym typeface="Consolas"/>
              </a:rPr>
              <a:t>button</a:t>
            </a:r>
            <a:r>
              <a:rPr lang="en" sz="2400">
                <a:solidFill>
                  <a:srgbClr val="A4C2F4"/>
                </a:solidFill>
                <a:latin typeface="Consolas"/>
                <a:ea typeface="Consolas"/>
                <a:cs typeface="Consolas"/>
                <a:sym typeface="Consolas"/>
              </a:rPr>
              <a:t>&gt;</a:t>
            </a:r>
            <a:endParaRPr sz="2400">
              <a:solidFill>
                <a:srgbClr val="A4C2F4"/>
              </a:solidFill>
              <a:latin typeface="Consolas"/>
              <a:ea typeface="Consolas"/>
              <a:cs typeface="Consolas"/>
              <a:sym typeface="Consolas"/>
            </a:endParaRPr>
          </a:p>
          <a:p>
            <a:pPr marL="0" lvl="0" indent="0" algn="l" rtl="0">
              <a:spcBef>
                <a:spcPts val="0"/>
              </a:spcBef>
              <a:spcAft>
                <a:spcPts val="0"/>
              </a:spcAft>
              <a:buNone/>
            </a:pPr>
            <a:r>
              <a:rPr lang="en" sz="2400">
                <a:solidFill>
                  <a:srgbClr val="A4C2F4"/>
                </a:solidFill>
                <a:latin typeface="Consolas"/>
                <a:ea typeface="Consolas"/>
                <a:cs typeface="Consolas"/>
                <a:sym typeface="Consolas"/>
              </a:rPr>
              <a:t>	&lt;</a:t>
            </a:r>
            <a:r>
              <a:rPr lang="en" sz="2400">
                <a:solidFill>
                  <a:srgbClr val="FFD966"/>
                </a:solidFill>
                <a:latin typeface="Consolas"/>
                <a:ea typeface="Consolas"/>
                <a:cs typeface="Consolas"/>
                <a:sym typeface="Consolas"/>
              </a:rPr>
              <a:t>img</a:t>
            </a:r>
            <a:r>
              <a:rPr lang="en" sz="2400">
                <a:solidFill>
                  <a:srgbClr val="A4C2F4"/>
                </a:solidFill>
                <a:latin typeface="Consolas"/>
                <a:ea typeface="Consolas"/>
                <a:cs typeface="Consolas"/>
                <a:sym typeface="Consolas"/>
              </a:rPr>
              <a:t> src="me.png" </a:t>
            </a:r>
            <a:r>
              <a:rPr lang="en" sz="2400">
                <a:solidFill>
                  <a:srgbClr val="D5A6BD"/>
                </a:solidFill>
                <a:latin typeface="Consolas"/>
                <a:ea typeface="Consolas"/>
                <a:cs typeface="Consolas"/>
                <a:sym typeface="Consolas"/>
              </a:rPr>
              <a:t>/</a:t>
            </a:r>
            <a:r>
              <a:rPr lang="en" sz="2400">
                <a:solidFill>
                  <a:srgbClr val="A4C2F4"/>
                </a:solidFill>
                <a:latin typeface="Consolas"/>
                <a:ea typeface="Consolas"/>
                <a:cs typeface="Consolas"/>
                <a:sym typeface="Consolas"/>
              </a:rPr>
              <a:t>&gt;</a:t>
            </a:r>
            <a:endParaRPr sz="2400">
              <a:solidFill>
                <a:srgbClr val="A4C2F4"/>
              </a:solidFill>
              <a:latin typeface="Consolas"/>
              <a:ea typeface="Consolas"/>
              <a:cs typeface="Consolas"/>
              <a:sym typeface="Consolas"/>
            </a:endParaRPr>
          </a:p>
          <a:p>
            <a:pPr marL="0" lvl="0" indent="0" algn="l" rtl="0">
              <a:spcBef>
                <a:spcPts val="0"/>
              </a:spcBef>
              <a:spcAft>
                <a:spcPts val="0"/>
              </a:spcAft>
              <a:buNone/>
            </a:pPr>
            <a:r>
              <a:rPr lang="en" sz="2400">
                <a:solidFill>
                  <a:srgbClr val="A4C2F4"/>
                </a:solidFill>
                <a:latin typeface="Consolas"/>
                <a:ea typeface="Consolas"/>
                <a:cs typeface="Consolas"/>
                <a:sym typeface="Consolas"/>
              </a:rPr>
              <a:t>&lt;/</a:t>
            </a:r>
            <a:r>
              <a:rPr lang="en" sz="2400">
                <a:solidFill>
                  <a:srgbClr val="FFE599"/>
                </a:solidFill>
                <a:latin typeface="Consolas"/>
                <a:ea typeface="Consolas"/>
                <a:cs typeface="Consolas"/>
                <a:sym typeface="Consolas"/>
              </a:rPr>
              <a:t>div</a:t>
            </a:r>
            <a:r>
              <a:rPr lang="en" sz="2400">
                <a:solidFill>
                  <a:srgbClr val="A4C2F4"/>
                </a:solidFill>
                <a:latin typeface="Consolas"/>
                <a:ea typeface="Consolas"/>
                <a:cs typeface="Consolas"/>
                <a:sym typeface="Consolas"/>
              </a:rPr>
              <a:t>&gt;</a:t>
            </a:r>
            <a:endParaRPr sz="2400">
              <a:solidFill>
                <a:srgbClr val="A4C2F4"/>
              </a:solidFill>
              <a:latin typeface="Consolas"/>
              <a:ea typeface="Consolas"/>
              <a:cs typeface="Consolas"/>
              <a:sym typeface="Consolas"/>
            </a:endParaRPr>
          </a:p>
        </p:txBody>
      </p:sp>
      <p:cxnSp>
        <p:nvCxnSpPr>
          <p:cNvPr id="180" name="Google Shape;180;p28"/>
          <p:cNvCxnSpPr/>
          <p:nvPr/>
        </p:nvCxnSpPr>
        <p:spPr>
          <a:xfrm flipH="1">
            <a:off x="926475" y="1244400"/>
            <a:ext cx="670500" cy="331800"/>
          </a:xfrm>
          <a:prstGeom prst="straightConnector1">
            <a:avLst/>
          </a:prstGeom>
          <a:noFill/>
          <a:ln w="28575" cap="flat" cmpd="sng">
            <a:solidFill>
              <a:srgbClr val="F9CB9C"/>
            </a:solidFill>
            <a:prstDash val="solid"/>
            <a:round/>
            <a:headEnd type="none" w="med" len="med"/>
            <a:tailEnd type="triangle" w="med" len="med"/>
          </a:ln>
        </p:spPr>
      </p:cxnSp>
      <p:sp>
        <p:nvSpPr>
          <p:cNvPr id="181" name="Google Shape;181;p28"/>
          <p:cNvSpPr txBox="1"/>
          <p:nvPr/>
        </p:nvSpPr>
        <p:spPr>
          <a:xfrm>
            <a:off x="1638450" y="1017725"/>
            <a:ext cx="1023300" cy="33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9CB9C"/>
                </a:solidFill>
              </a:rPr>
              <a:t>Tag name</a:t>
            </a:r>
            <a:endParaRPr>
              <a:solidFill>
                <a:srgbClr val="F9CB9C"/>
              </a:solidFill>
            </a:endParaRPr>
          </a:p>
        </p:txBody>
      </p:sp>
      <p:cxnSp>
        <p:nvCxnSpPr>
          <p:cNvPr id="182" name="Google Shape;182;p28"/>
          <p:cNvCxnSpPr/>
          <p:nvPr/>
        </p:nvCxnSpPr>
        <p:spPr>
          <a:xfrm flipH="1">
            <a:off x="2400450" y="1348100"/>
            <a:ext cx="952500" cy="195600"/>
          </a:xfrm>
          <a:prstGeom prst="straightConnector1">
            <a:avLst/>
          </a:prstGeom>
          <a:noFill/>
          <a:ln w="19050" cap="flat" cmpd="sng">
            <a:solidFill>
              <a:srgbClr val="9FC5E8"/>
            </a:solidFill>
            <a:prstDash val="solid"/>
            <a:round/>
            <a:headEnd type="none" w="med" len="med"/>
            <a:tailEnd type="triangle" w="med" len="med"/>
          </a:ln>
        </p:spPr>
      </p:cxnSp>
      <p:sp>
        <p:nvSpPr>
          <p:cNvPr id="183" name="Google Shape;183;p28"/>
          <p:cNvSpPr txBox="1"/>
          <p:nvPr/>
        </p:nvSpPr>
        <p:spPr>
          <a:xfrm>
            <a:off x="3415175" y="1152475"/>
            <a:ext cx="981600" cy="37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9FC5E8"/>
                </a:solidFill>
              </a:rPr>
              <a:t>attributes</a:t>
            </a:r>
            <a:endParaRPr>
              <a:solidFill>
                <a:srgbClr val="9FC5E8"/>
              </a:solidFill>
            </a:endParaRPr>
          </a:p>
        </p:txBody>
      </p:sp>
      <p:cxnSp>
        <p:nvCxnSpPr>
          <p:cNvPr id="184" name="Google Shape;184;p28"/>
          <p:cNvCxnSpPr/>
          <p:nvPr/>
        </p:nvCxnSpPr>
        <p:spPr>
          <a:xfrm flipH="1">
            <a:off x="4293250" y="1742150"/>
            <a:ext cx="1133700" cy="235200"/>
          </a:xfrm>
          <a:prstGeom prst="straightConnector1">
            <a:avLst/>
          </a:prstGeom>
          <a:noFill/>
          <a:ln w="28575" cap="flat" cmpd="sng">
            <a:solidFill>
              <a:srgbClr val="B6D7A8"/>
            </a:solidFill>
            <a:prstDash val="solid"/>
            <a:round/>
            <a:headEnd type="none" w="med" len="med"/>
            <a:tailEnd type="triangle" w="med" len="med"/>
          </a:ln>
        </p:spPr>
      </p:cxnSp>
      <p:sp>
        <p:nvSpPr>
          <p:cNvPr id="185" name="Google Shape;185;p28"/>
          <p:cNvSpPr txBox="1"/>
          <p:nvPr/>
        </p:nvSpPr>
        <p:spPr>
          <a:xfrm>
            <a:off x="5426950" y="1512650"/>
            <a:ext cx="2540700" cy="46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B6D7A8"/>
                </a:solidFill>
              </a:rPr>
              <a:t>comment</a:t>
            </a:r>
            <a:endParaRPr>
              <a:solidFill>
                <a:srgbClr val="B6D7A8"/>
              </a:solidFill>
            </a:endParaRPr>
          </a:p>
        </p:txBody>
      </p:sp>
      <p:cxnSp>
        <p:nvCxnSpPr>
          <p:cNvPr id="186" name="Google Shape;186;p28"/>
          <p:cNvCxnSpPr/>
          <p:nvPr/>
        </p:nvCxnSpPr>
        <p:spPr>
          <a:xfrm flipH="1">
            <a:off x="5107682" y="2264000"/>
            <a:ext cx="985200" cy="147900"/>
          </a:xfrm>
          <a:prstGeom prst="straightConnector1">
            <a:avLst/>
          </a:prstGeom>
          <a:noFill/>
          <a:ln w="28575" cap="flat" cmpd="sng">
            <a:solidFill>
              <a:srgbClr val="B7B7B7"/>
            </a:solidFill>
            <a:prstDash val="solid"/>
            <a:round/>
            <a:headEnd type="none" w="med" len="med"/>
            <a:tailEnd type="triangle" w="med" len="med"/>
          </a:ln>
        </p:spPr>
      </p:cxnSp>
      <p:sp>
        <p:nvSpPr>
          <p:cNvPr id="187" name="Google Shape;187;p28"/>
          <p:cNvSpPr txBox="1"/>
          <p:nvPr/>
        </p:nvSpPr>
        <p:spPr>
          <a:xfrm>
            <a:off x="6092882" y="2034500"/>
            <a:ext cx="3424800" cy="46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CCCCCC"/>
                </a:solidFill>
              </a:rPr>
              <a:t>text tag</a:t>
            </a:r>
            <a:endParaRPr>
              <a:solidFill>
                <a:srgbClr val="CCCCCC"/>
              </a:solidFill>
            </a:endParaRPr>
          </a:p>
        </p:txBody>
      </p:sp>
      <p:cxnSp>
        <p:nvCxnSpPr>
          <p:cNvPr id="188" name="Google Shape;188;p28"/>
          <p:cNvCxnSpPr/>
          <p:nvPr/>
        </p:nvCxnSpPr>
        <p:spPr>
          <a:xfrm rot="10800000">
            <a:off x="4212982" y="3437825"/>
            <a:ext cx="700500" cy="67800"/>
          </a:xfrm>
          <a:prstGeom prst="straightConnector1">
            <a:avLst/>
          </a:prstGeom>
          <a:noFill/>
          <a:ln w="28575" cap="flat" cmpd="sng">
            <a:solidFill>
              <a:srgbClr val="D5A6BD"/>
            </a:solidFill>
            <a:prstDash val="solid"/>
            <a:round/>
            <a:headEnd type="none" w="med" len="med"/>
            <a:tailEnd type="triangle" w="med" len="med"/>
          </a:ln>
        </p:spPr>
      </p:cxnSp>
      <p:sp>
        <p:nvSpPr>
          <p:cNvPr id="189" name="Google Shape;189;p28"/>
          <p:cNvSpPr txBox="1"/>
          <p:nvPr/>
        </p:nvSpPr>
        <p:spPr>
          <a:xfrm>
            <a:off x="4913482" y="3276125"/>
            <a:ext cx="3424800" cy="46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D5A6BD"/>
                </a:solidFill>
              </a:rPr>
              <a:t>self-closing tag</a:t>
            </a:r>
            <a:endParaRPr>
              <a:solidFill>
                <a:srgbClr val="D5A6BD"/>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9"/>
          <p:cNvSpPr txBox="1">
            <a:spLocks noGrp="1"/>
          </p:cNvSpPr>
          <p:nvPr>
            <p:ph type="title"/>
          </p:nvPr>
        </p:nvSpPr>
        <p:spPr>
          <a:xfrm>
            <a:off x="311700" y="2036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DOM is a tree</a:t>
            </a:r>
            <a:endParaRPr/>
          </a:p>
        </p:txBody>
      </p:sp>
      <p:sp>
        <p:nvSpPr>
          <p:cNvPr id="195" name="Google Shape;195;p29"/>
          <p:cNvSpPr txBox="1">
            <a:spLocks noGrp="1"/>
          </p:cNvSpPr>
          <p:nvPr>
            <p:ph type="body" idx="1"/>
          </p:nvPr>
        </p:nvSpPr>
        <p:spPr>
          <a:xfrm>
            <a:off x="340100" y="1152475"/>
            <a:ext cx="3053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Every node can only have one parent, and every node can have several children, so the structure looks like a tree.</a:t>
            </a:r>
            <a:endParaRPr/>
          </a:p>
        </p:txBody>
      </p:sp>
      <p:pic>
        <p:nvPicPr>
          <p:cNvPr id="196" name="Google Shape;196;p29"/>
          <p:cNvPicPr preferRelativeResize="0"/>
          <p:nvPr/>
        </p:nvPicPr>
        <p:blipFill>
          <a:blip r:embed="rId3">
            <a:alphaModFix/>
          </a:blip>
          <a:stretch>
            <a:fillRect/>
          </a:stretch>
        </p:blipFill>
        <p:spPr>
          <a:xfrm>
            <a:off x="3737675" y="1017725"/>
            <a:ext cx="5094633" cy="3820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30"/>
          <p:cNvPicPr preferRelativeResize="0"/>
          <p:nvPr/>
        </p:nvPicPr>
        <p:blipFill>
          <a:blip r:embed="rId3">
            <a:alphaModFix/>
          </a:blip>
          <a:stretch>
            <a:fillRect/>
          </a:stretch>
        </p:blipFill>
        <p:spPr>
          <a:xfrm>
            <a:off x="268838" y="152400"/>
            <a:ext cx="8606333" cy="4838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Although there are lots of tags in the HTML specification, 99% of the webs use a subset of HTML tags with less that 10 tags, the most important are:</a:t>
            </a:r>
            <a:endParaRPr sz="1600"/>
          </a:p>
          <a:p>
            <a:pPr marL="0" lvl="0" indent="0" algn="l" rtl="0">
              <a:spcBef>
                <a:spcPts val="0"/>
              </a:spcBef>
              <a:spcAft>
                <a:spcPts val="0"/>
              </a:spcAft>
              <a:buNone/>
            </a:pPr>
            <a:endParaRPr sz="1600"/>
          </a:p>
          <a:p>
            <a:pPr marL="457200" lvl="0" indent="-330200" algn="l" rtl="0">
              <a:spcBef>
                <a:spcPts val="0"/>
              </a:spcBef>
              <a:spcAft>
                <a:spcPts val="0"/>
              </a:spcAft>
              <a:buSzPts val="1600"/>
              <a:buChar char="●"/>
            </a:pPr>
            <a:r>
              <a:rPr lang="en" sz="1600">
                <a:solidFill>
                  <a:srgbClr val="F1C232"/>
                </a:solidFill>
              </a:rPr>
              <a:t>&lt;div&gt;</a:t>
            </a:r>
            <a:r>
              <a:rPr lang="en" sz="1600"/>
              <a:t>: a container, usually represents a rectangular area with information inside.</a:t>
            </a:r>
            <a:endParaRPr sz="1600"/>
          </a:p>
          <a:p>
            <a:pPr marL="457200" lvl="0" indent="-330200" algn="l" rtl="0">
              <a:spcBef>
                <a:spcPts val="0"/>
              </a:spcBef>
              <a:spcAft>
                <a:spcPts val="0"/>
              </a:spcAft>
              <a:buSzPts val="1600"/>
              <a:buChar char="●"/>
            </a:pPr>
            <a:r>
              <a:rPr lang="en" sz="1600">
                <a:solidFill>
                  <a:srgbClr val="F1C232"/>
                </a:solidFill>
              </a:rPr>
              <a:t>&lt;img/&gt;</a:t>
            </a:r>
            <a:r>
              <a:rPr lang="en" sz="1600"/>
              <a:t>: an image</a:t>
            </a:r>
            <a:endParaRPr sz="1600"/>
          </a:p>
          <a:p>
            <a:pPr marL="457200" lvl="0" indent="-330200" algn="l" rtl="0">
              <a:spcBef>
                <a:spcPts val="0"/>
              </a:spcBef>
              <a:spcAft>
                <a:spcPts val="0"/>
              </a:spcAft>
              <a:buSzPts val="1600"/>
              <a:buChar char="●"/>
            </a:pPr>
            <a:r>
              <a:rPr lang="en" sz="1600">
                <a:solidFill>
                  <a:srgbClr val="F1C232"/>
                </a:solidFill>
              </a:rPr>
              <a:t>&lt;a&gt;</a:t>
            </a:r>
            <a:r>
              <a:rPr lang="en" sz="1600"/>
              <a:t>: a clickable link to go to another URL</a:t>
            </a:r>
            <a:endParaRPr sz="1600"/>
          </a:p>
          <a:p>
            <a:pPr marL="457200" lvl="0" indent="-330200" algn="l" rtl="0">
              <a:spcBef>
                <a:spcPts val="0"/>
              </a:spcBef>
              <a:spcAft>
                <a:spcPts val="0"/>
              </a:spcAft>
              <a:buSzPts val="1600"/>
              <a:buChar char="●"/>
            </a:pPr>
            <a:r>
              <a:rPr lang="en" sz="1600">
                <a:solidFill>
                  <a:srgbClr val="F1C232"/>
                </a:solidFill>
              </a:rPr>
              <a:t>&lt;p&gt;</a:t>
            </a:r>
            <a:r>
              <a:rPr lang="en" sz="1600"/>
              <a:t>: a text paragraph</a:t>
            </a:r>
            <a:endParaRPr sz="1600"/>
          </a:p>
          <a:p>
            <a:pPr marL="457200" lvl="0" indent="-330200" algn="l" rtl="0">
              <a:spcBef>
                <a:spcPts val="0"/>
              </a:spcBef>
              <a:spcAft>
                <a:spcPts val="0"/>
              </a:spcAft>
              <a:buSzPts val="1600"/>
              <a:buChar char="●"/>
            </a:pPr>
            <a:r>
              <a:rPr lang="en" sz="1600">
                <a:solidFill>
                  <a:srgbClr val="F1C232"/>
                </a:solidFill>
              </a:rPr>
              <a:t>&lt;h1&gt;</a:t>
            </a:r>
            <a:r>
              <a:rPr lang="en" sz="1600"/>
              <a:t>: a title (h2,h3,h4 are titles of less importance)</a:t>
            </a:r>
            <a:endParaRPr sz="1600"/>
          </a:p>
          <a:p>
            <a:pPr marL="457200" lvl="0" indent="-330200" algn="l" rtl="0">
              <a:spcBef>
                <a:spcPts val="0"/>
              </a:spcBef>
              <a:spcAft>
                <a:spcPts val="0"/>
              </a:spcAft>
              <a:buSzPts val="1600"/>
              <a:buChar char="●"/>
            </a:pPr>
            <a:r>
              <a:rPr lang="en" sz="1600">
                <a:solidFill>
                  <a:srgbClr val="F1C232"/>
                </a:solidFill>
              </a:rPr>
              <a:t>&lt;input&gt;</a:t>
            </a:r>
            <a:r>
              <a:rPr lang="en" sz="1600"/>
              <a:t>: a widget to let the user introduce information</a:t>
            </a:r>
            <a:endParaRPr sz="1600"/>
          </a:p>
          <a:p>
            <a:pPr marL="457200" lvl="0" indent="-330200" algn="l" rtl="0">
              <a:spcBef>
                <a:spcPts val="0"/>
              </a:spcBef>
              <a:spcAft>
                <a:spcPts val="0"/>
              </a:spcAft>
              <a:buSzPts val="1600"/>
              <a:buChar char="●"/>
            </a:pPr>
            <a:r>
              <a:rPr lang="en" sz="1600">
                <a:solidFill>
                  <a:srgbClr val="F1C232"/>
                </a:solidFill>
              </a:rPr>
              <a:t>&lt;style&gt; and &lt;link&gt;</a:t>
            </a:r>
            <a:r>
              <a:rPr lang="en" sz="1600"/>
              <a:t>: to insert CSS rules</a:t>
            </a:r>
            <a:endParaRPr sz="1600"/>
          </a:p>
          <a:p>
            <a:pPr marL="457200" lvl="0" indent="-330200" algn="l" rtl="0">
              <a:spcBef>
                <a:spcPts val="0"/>
              </a:spcBef>
              <a:spcAft>
                <a:spcPts val="0"/>
              </a:spcAft>
              <a:buSzPts val="1600"/>
              <a:buChar char="●"/>
            </a:pPr>
            <a:r>
              <a:rPr lang="en" sz="1600">
                <a:solidFill>
                  <a:srgbClr val="F1C232"/>
                </a:solidFill>
              </a:rPr>
              <a:t>&lt;script&gt;</a:t>
            </a:r>
            <a:r>
              <a:rPr lang="en" sz="1600"/>
              <a:t>: to execute Javascript</a:t>
            </a:r>
            <a:endParaRPr sz="1600"/>
          </a:p>
          <a:p>
            <a:pPr marL="457200" lvl="0" indent="-330200" algn="l" rtl="0">
              <a:spcBef>
                <a:spcPts val="0"/>
              </a:spcBef>
              <a:spcAft>
                <a:spcPts val="0"/>
              </a:spcAft>
              <a:buSzPts val="1600"/>
              <a:buChar char="●"/>
            </a:pPr>
            <a:r>
              <a:rPr lang="en" sz="1600">
                <a:solidFill>
                  <a:srgbClr val="F1C232"/>
                </a:solidFill>
              </a:rPr>
              <a:t>&lt;span&gt;</a:t>
            </a:r>
            <a:r>
              <a:rPr lang="en" sz="1600"/>
              <a:t>: a null tag (doesn't do anything), good for tagging info</a:t>
            </a:r>
            <a:endParaRPr sz="1600"/>
          </a:p>
          <a:p>
            <a:pPr marL="0" lvl="0" indent="0" algn="l" rtl="0">
              <a:spcBef>
                <a:spcPts val="0"/>
              </a:spcBef>
              <a:spcAft>
                <a:spcPts val="0"/>
              </a:spcAft>
              <a:buNone/>
            </a:pPr>
            <a:endParaRPr sz="1600"/>
          </a:p>
        </p:txBody>
      </p:sp>
      <p:sp>
        <p:nvSpPr>
          <p:cNvPr id="207" name="Google Shape;207;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HTML: main tags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cxnSp>
        <p:nvCxnSpPr>
          <p:cNvPr id="62" name="Google Shape;62;p14"/>
          <p:cNvCxnSpPr>
            <a:stCxn id="63" idx="2"/>
            <a:endCxn id="64" idx="0"/>
          </p:cNvCxnSpPr>
          <p:nvPr/>
        </p:nvCxnSpPr>
        <p:spPr>
          <a:xfrm>
            <a:off x="6931925" y="1562725"/>
            <a:ext cx="0" cy="1610100"/>
          </a:xfrm>
          <a:prstGeom prst="straightConnector1">
            <a:avLst/>
          </a:prstGeom>
          <a:noFill/>
          <a:ln w="38100" cap="flat" cmpd="sng">
            <a:solidFill>
              <a:srgbClr val="F3F3F3"/>
            </a:solidFill>
            <a:prstDash val="solid"/>
            <a:round/>
            <a:headEnd type="none" w="med" len="med"/>
            <a:tailEnd type="triangle" w="med" len="med"/>
          </a:ln>
        </p:spPr>
      </p:cxnSp>
      <p:sp>
        <p:nvSpPr>
          <p:cNvPr id="65" name="Google Shape;65;p14"/>
          <p:cNvSpPr txBox="1">
            <a:spLocks noGrp="1"/>
          </p:cNvSpPr>
          <p:nvPr>
            <p:ph type="title"/>
          </p:nvPr>
        </p:nvSpPr>
        <p:spPr>
          <a:xfrm>
            <a:off x="311700" y="183400"/>
            <a:ext cx="4263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a:t>
            </a:r>
            <a:endParaRPr/>
          </a:p>
        </p:txBody>
      </p:sp>
      <p:sp>
        <p:nvSpPr>
          <p:cNvPr id="66" name="Google Shape;66;p14"/>
          <p:cNvSpPr txBox="1">
            <a:spLocks noGrp="1"/>
          </p:cNvSpPr>
          <p:nvPr>
            <p:ph type="body" idx="1"/>
          </p:nvPr>
        </p:nvSpPr>
        <p:spPr>
          <a:xfrm>
            <a:off x="311700" y="816775"/>
            <a:ext cx="4767300" cy="404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When you decide to develop an application using any programming language, one of the first problem you face is that </a:t>
            </a:r>
            <a:r>
              <a:rPr lang="en" sz="1500">
                <a:solidFill>
                  <a:srgbClr val="F9CB9C"/>
                </a:solidFill>
              </a:rPr>
              <a:t>programming languages do not include a library to create User Interfaces</a:t>
            </a:r>
            <a:r>
              <a:rPr lang="en" sz="1500"/>
              <a:t>.</a:t>
            </a:r>
            <a:endParaRPr sz="1500"/>
          </a:p>
          <a:p>
            <a:pPr marL="0" lvl="0" indent="0" algn="l" rtl="0">
              <a:spcBef>
                <a:spcPts val="1600"/>
              </a:spcBef>
              <a:spcAft>
                <a:spcPts val="0"/>
              </a:spcAft>
              <a:buNone/>
            </a:pPr>
            <a:r>
              <a:rPr lang="en" sz="1500"/>
              <a:t>You need to use some framework to access the OS layer. Every programming language has at least one, but you need to choose it first.</a:t>
            </a:r>
            <a:endParaRPr sz="1500"/>
          </a:p>
          <a:p>
            <a:pPr marL="0" lvl="0" indent="0" algn="l" rtl="0">
              <a:spcBef>
                <a:spcPts val="1600"/>
              </a:spcBef>
              <a:spcAft>
                <a:spcPts val="1600"/>
              </a:spcAft>
              <a:buNone/>
            </a:pPr>
            <a:endParaRPr sz="1500"/>
          </a:p>
        </p:txBody>
      </p:sp>
      <p:sp>
        <p:nvSpPr>
          <p:cNvPr id="63" name="Google Shape;63;p14"/>
          <p:cNvSpPr/>
          <p:nvPr/>
        </p:nvSpPr>
        <p:spPr>
          <a:xfrm>
            <a:off x="5278775" y="990025"/>
            <a:ext cx="3306300" cy="5727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Consolas"/>
                <a:ea typeface="Consolas"/>
                <a:cs typeface="Consolas"/>
                <a:sym typeface="Consolas"/>
              </a:rPr>
              <a:t>Your Code</a:t>
            </a:r>
            <a:endParaRPr sz="1900">
              <a:latin typeface="Consolas"/>
              <a:ea typeface="Consolas"/>
              <a:cs typeface="Consolas"/>
              <a:sym typeface="Consolas"/>
            </a:endParaRPr>
          </a:p>
        </p:txBody>
      </p:sp>
      <p:sp>
        <p:nvSpPr>
          <p:cNvPr id="67" name="Google Shape;67;p14"/>
          <p:cNvSpPr/>
          <p:nvPr/>
        </p:nvSpPr>
        <p:spPr>
          <a:xfrm>
            <a:off x="5278775" y="1740725"/>
            <a:ext cx="3306300" cy="3906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Consolas"/>
                <a:ea typeface="Consolas"/>
                <a:cs typeface="Consolas"/>
                <a:sym typeface="Consolas"/>
              </a:rPr>
              <a:t>Framework </a:t>
            </a:r>
            <a:endParaRPr sz="1900">
              <a:latin typeface="Consolas"/>
              <a:ea typeface="Consolas"/>
              <a:cs typeface="Consolas"/>
              <a:sym typeface="Consolas"/>
            </a:endParaRPr>
          </a:p>
        </p:txBody>
      </p:sp>
      <p:sp>
        <p:nvSpPr>
          <p:cNvPr id="68" name="Google Shape;68;p14"/>
          <p:cNvSpPr/>
          <p:nvPr/>
        </p:nvSpPr>
        <p:spPr>
          <a:xfrm>
            <a:off x="5278775" y="2309325"/>
            <a:ext cx="3306300" cy="517800"/>
          </a:xfrm>
          <a:prstGeom prst="roundRect">
            <a:avLst>
              <a:gd name="adj" fmla="val 16667"/>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Consolas"/>
                <a:ea typeface="Consolas"/>
                <a:cs typeface="Consolas"/>
                <a:sym typeface="Consolas"/>
              </a:rPr>
              <a:t>Operative System</a:t>
            </a:r>
            <a:endParaRPr sz="1900">
              <a:latin typeface="Consolas"/>
              <a:ea typeface="Consolas"/>
              <a:cs typeface="Consolas"/>
              <a:sym typeface="Consolas"/>
            </a:endParaRPr>
          </a:p>
        </p:txBody>
      </p:sp>
      <p:sp>
        <p:nvSpPr>
          <p:cNvPr id="64" name="Google Shape;64;p14"/>
          <p:cNvSpPr/>
          <p:nvPr/>
        </p:nvSpPr>
        <p:spPr>
          <a:xfrm>
            <a:off x="5278775" y="3172850"/>
            <a:ext cx="3306300" cy="572700"/>
          </a:xfrm>
          <a:prstGeom prst="roundRect">
            <a:avLst>
              <a:gd name="adj" fmla="val 16667"/>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dk1"/>
                </a:solidFill>
                <a:latin typeface="Consolas"/>
                <a:ea typeface="Consolas"/>
                <a:cs typeface="Consolas"/>
                <a:sym typeface="Consolas"/>
              </a:rPr>
              <a:t>Hardware</a:t>
            </a:r>
            <a:endParaRPr sz="1900">
              <a:solidFill>
                <a:schemeClr val="dk1"/>
              </a:solidFill>
              <a:latin typeface="Consolas"/>
              <a:ea typeface="Consolas"/>
              <a:cs typeface="Consolas"/>
              <a:sym typeface="Consola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HTML: other interesting tags</a:t>
            </a:r>
            <a:endParaRPr/>
          </a:p>
        </p:txBody>
      </p:sp>
      <p:sp>
        <p:nvSpPr>
          <p:cNvPr id="213" name="Google Shape;213;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There are some tags that could be useful sometimes:</a:t>
            </a:r>
            <a:endParaRPr sz="1600"/>
          </a:p>
          <a:p>
            <a:pPr marL="0" lvl="0" indent="0" algn="l" rtl="0">
              <a:spcBef>
                <a:spcPts val="0"/>
              </a:spcBef>
              <a:spcAft>
                <a:spcPts val="0"/>
              </a:spcAft>
              <a:buNone/>
            </a:pPr>
            <a:endParaRPr sz="1600"/>
          </a:p>
          <a:p>
            <a:pPr marL="457200" lvl="0" indent="-330200" algn="l" rtl="0">
              <a:spcBef>
                <a:spcPts val="0"/>
              </a:spcBef>
              <a:spcAft>
                <a:spcPts val="0"/>
              </a:spcAft>
              <a:buSzPts val="1600"/>
              <a:buChar char="●"/>
            </a:pPr>
            <a:r>
              <a:rPr lang="en" sz="1600">
                <a:solidFill>
                  <a:srgbClr val="F1C232"/>
                </a:solidFill>
              </a:rPr>
              <a:t>&lt;button&gt;</a:t>
            </a:r>
            <a:r>
              <a:rPr lang="en" sz="1600">
                <a:solidFill>
                  <a:srgbClr val="FFFFFF"/>
                </a:solidFill>
              </a:rPr>
              <a:t>:</a:t>
            </a:r>
            <a:r>
              <a:rPr lang="en" sz="1400"/>
              <a:t> </a:t>
            </a:r>
            <a:r>
              <a:rPr lang="en" sz="1600"/>
              <a:t>to create a button</a:t>
            </a:r>
            <a:endParaRPr sz="1600"/>
          </a:p>
          <a:p>
            <a:pPr marL="457200" lvl="0" indent="-330200" algn="l" rtl="0">
              <a:spcBef>
                <a:spcPts val="0"/>
              </a:spcBef>
              <a:spcAft>
                <a:spcPts val="0"/>
              </a:spcAft>
              <a:buSzPts val="1600"/>
              <a:buChar char="●"/>
            </a:pPr>
            <a:r>
              <a:rPr lang="en" sz="1600">
                <a:solidFill>
                  <a:srgbClr val="F1C232"/>
                </a:solidFill>
              </a:rPr>
              <a:t>&lt;audio&gt;</a:t>
            </a:r>
            <a:r>
              <a:rPr lang="en" sz="1600"/>
              <a:t>: for playing audio</a:t>
            </a:r>
            <a:endParaRPr sz="1600"/>
          </a:p>
          <a:p>
            <a:pPr marL="457200" lvl="0" indent="-330200" algn="l" rtl="0">
              <a:spcBef>
                <a:spcPts val="0"/>
              </a:spcBef>
              <a:spcAft>
                <a:spcPts val="0"/>
              </a:spcAft>
              <a:buSzPts val="1600"/>
              <a:buChar char="●"/>
            </a:pPr>
            <a:r>
              <a:rPr lang="en" sz="1600">
                <a:solidFill>
                  <a:srgbClr val="F1C232"/>
                </a:solidFill>
              </a:rPr>
              <a:t>&lt;video&gt;</a:t>
            </a:r>
            <a:r>
              <a:rPr lang="en" sz="1600"/>
              <a:t>: to play video</a:t>
            </a:r>
            <a:endParaRPr sz="1600"/>
          </a:p>
          <a:p>
            <a:pPr marL="457200" lvl="0" indent="-330200" algn="l" rtl="0">
              <a:spcBef>
                <a:spcPts val="0"/>
              </a:spcBef>
              <a:spcAft>
                <a:spcPts val="0"/>
              </a:spcAft>
              <a:buSzPts val="1600"/>
              <a:buChar char="●"/>
            </a:pPr>
            <a:r>
              <a:rPr lang="en" sz="1600">
                <a:solidFill>
                  <a:srgbClr val="F1C232"/>
                </a:solidFill>
              </a:rPr>
              <a:t>&lt;canvas&gt;</a:t>
            </a:r>
            <a:r>
              <a:rPr lang="en" sz="1600"/>
              <a:t>: to draw graphics from javascript</a:t>
            </a:r>
            <a:endParaRPr sz="1600"/>
          </a:p>
          <a:p>
            <a:pPr marL="457200" lvl="0" indent="-330200" algn="l" rtl="0">
              <a:spcBef>
                <a:spcPts val="0"/>
              </a:spcBef>
              <a:spcAft>
                <a:spcPts val="0"/>
              </a:spcAft>
              <a:buSzPts val="1600"/>
              <a:buChar char="●"/>
            </a:pPr>
            <a:r>
              <a:rPr lang="en" sz="1600">
                <a:solidFill>
                  <a:srgbClr val="F1C232"/>
                </a:solidFill>
              </a:rPr>
              <a:t>&lt;iframe&gt;</a:t>
            </a:r>
            <a:r>
              <a:rPr lang="en" sz="1600"/>
              <a:t>: to put another website inside ours</a:t>
            </a:r>
            <a:endParaRPr sz="1600"/>
          </a:p>
          <a:p>
            <a:pPr marL="0" lvl="0" indent="0" algn="l" rtl="0">
              <a:spcBef>
                <a:spcPts val="0"/>
              </a:spcBef>
              <a:spcAft>
                <a:spcPts val="0"/>
              </a:spcAft>
              <a:buNone/>
            </a:pPr>
            <a:endParaRPr sz="1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HTML: wrapping the info</a:t>
            </a:r>
            <a:endParaRPr/>
          </a:p>
        </p:txBody>
      </p:sp>
      <p:sp>
        <p:nvSpPr>
          <p:cNvPr id="219" name="Google Shape;219;p33"/>
          <p:cNvSpPr txBox="1">
            <a:spLocks noGrp="1"/>
          </p:cNvSpPr>
          <p:nvPr>
            <p:ph type="body" idx="1"/>
          </p:nvPr>
        </p:nvSpPr>
        <p:spPr>
          <a:xfrm>
            <a:off x="311700" y="1152475"/>
            <a:ext cx="4437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We use HTML tags to </a:t>
            </a:r>
            <a:r>
              <a:rPr lang="en" sz="1600">
                <a:solidFill>
                  <a:srgbClr val="FFD966"/>
                </a:solidFill>
              </a:rPr>
              <a:t>wrap different information</a:t>
            </a:r>
            <a:r>
              <a:rPr lang="en" sz="1600"/>
              <a:t> on our site.</a:t>
            </a:r>
            <a:endParaRPr sz="1600"/>
          </a:p>
          <a:p>
            <a:pPr marL="0" lvl="0" indent="0" algn="l" rtl="0">
              <a:spcBef>
                <a:spcPts val="1600"/>
              </a:spcBef>
              <a:spcAft>
                <a:spcPts val="0"/>
              </a:spcAft>
              <a:buNone/>
            </a:pPr>
            <a:r>
              <a:rPr lang="en" sz="1600"/>
              <a:t>The more structure has the information, the easier will be to access it and present it.</a:t>
            </a:r>
            <a:endParaRPr sz="1600"/>
          </a:p>
          <a:p>
            <a:pPr marL="0" lvl="0" indent="0" algn="l" rtl="0">
              <a:spcBef>
                <a:spcPts val="1600"/>
              </a:spcBef>
              <a:spcAft>
                <a:spcPts val="0"/>
              </a:spcAft>
              <a:buNone/>
            </a:pPr>
            <a:r>
              <a:rPr lang="en" sz="1600"/>
              <a:t>We can change the way the information is represented on the screen depending on the tags where it is contained, so we shouldn't be worried about using too many tags.</a:t>
            </a:r>
            <a:endParaRPr sz="1600"/>
          </a:p>
          <a:p>
            <a:pPr marL="0" lvl="0" indent="0" algn="l" rtl="0">
              <a:spcBef>
                <a:spcPts val="1600"/>
              </a:spcBef>
              <a:spcAft>
                <a:spcPts val="0"/>
              </a:spcAft>
              <a:buNone/>
            </a:pPr>
            <a:endParaRPr sz="1600"/>
          </a:p>
          <a:p>
            <a:pPr marL="0" lvl="0" indent="0" algn="l" rtl="0">
              <a:spcBef>
                <a:spcPts val="1600"/>
              </a:spcBef>
              <a:spcAft>
                <a:spcPts val="1600"/>
              </a:spcAft>
              <a:buNone/>
            </a:pPr>
            <a:endParaRPr sz="1600"/>
          </a:p>
        </p:txBody>
      </p:sp>
      <p:pic>
        <p:nvPicPr>
          <p:cNvPr id="220" name="Google Shape;220;p33"/>
          <p:cNvPicPr preferRelativeResize="0"/>
          <p:nvPr/>
        </p:nvPicPr>
        <p:blipFill>
          <a:blip r:embed="rId3">
            <a:alphaModFix/>
          </a:blip>
          <a:stretch>
            <a:fillRect/>
          </a:stretch>
        </p:blipFill>
        <p:spPr>
          <a:xfrm>
            <a:off x="5029825" y="1152475"/>
            <a:ext cx="3897899" cy="289215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HTML: tagging correctly</a:t>
            </a:r>
            <a:endParaRPr/>
          </a:p>
        </p:txBody>
      </p:sp>
      <p:sp>
        <p:nvSpPr>
          <p:cNvPr id="226" name="Google Shape;226;p34"/>
          <p:cNvSpPr txBox="1">
            <a:spLocks noGrp="1"/>
          </p:cNvSpPr>
          <p:nvPr>
            <p:ph type="body" idx="1"/>
          </p:nvPr>
        </p:nvSpPr>
        <p:spPr>
          <a:xfrm>
            <a:off x="543400" y="1188300"/>
            <a:ext cx="3521700" cy="251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400"/>
              <a:t>Try to avoid doing this:</a:t>
            </a:r>
            <a:endParaRPr sz="1400"/>
          </a:p>
          <a:p>
            <a:pPr marL="0" lvl="0" indent="0" algn="l" rtl="0">
              <a:spcBef>
                <a:spcPts val="0"/>
              </a:spcBef>
              <a:spcAft>
                <a:spcPts val="0"/>
              </a:spcAft>
              <a:buClr>
                <a:srgbClr val="000000"/>
              </a:buClr>
              <a:buSzPts val="1100"/>
              <a:buFont typeface="Arial"/>
              <a:buNone/>
            </a:pPr>
            <a:endParaRPr sz="1400"/>
          </a:p>
          <a:p>
            <a:pPr marL="0" lvl="0" indent="0" algn="l" rtl="0">
              <a:spcBef>
                <a:spcPts val="0"/>
              </a:spcBef>
              <a:spcAft>
                <a:spcPts val="0"/>
              </a:spcAft>
              <a:buNone/>
            </a:pPr>
            <a:r>
              <a:rPr lang="en" sz="1400">
                <a:solidFill>
                  <a:srgbClr val="A4C2F4"/>
                </a:solidFill>
                <a:latin typeface="Consolas"/>
                <a:ea typeface="Consolas"/>
                <a:cs typeface="Consolas"/>
                <a:sym typeface="Consolas"/>
              </a:rPr>
              <a:t>&lt;div&gt;</a:t>
            </a:r>
            <a:endParaRPr sz="1400">
              <a:solidFill>
                <a:srgbClr val="A4C2F4"/>
              </a:solidFill>
              <a:latin typeface="Consolas"/>
              <a:ea typeface="Consolas"/>
              <a:cs typeface="Consolas"/>
              <a:sym typeface="Consolas"/>
            </a:endParaRPr>
          </a:p>
          <a:p>
            <a:pPr marL="0" lvl="0" indent="0" algn="l" rtl="0">
              <a:spcBef>
                <a:spcPts val="0"/>
              </a:spcBef>
              <a:spcAft>
                <a:spcPts val="0"/>
              </a:spcAft>
              <a:buNone/>
            </a:pPr>
            <a:r>
              <a:rPr lang="en" sz="1400">
                <a:solidFill>
                  <a:srgbClr val="FFFFFF"/>
                </a:solidFill>
                <a:latin typeface="Consolas"/>
                <a:ea typeface="Consolas"/>
                <a:cs typeface="Consolas"/>
                <a:sym typeface="Consolas"/>
              </a:rPr>
              <a:t>Title</a:t>
            </a:r>
            <a:endParaRPr sz="1400">
              <a:solidFill>
                <a:srgbClr val="FFFFFF"/>
              </a:solidFill>
              <a:latin typeface="Consolas"/>
              <a:ea typeface="Consolas"/>
              <a:cs typeface="Consolas"/>
              <a:sym typeface="Consolas"/>
            </a:endParaRPr>
          </a:p>
          <a:p>
            <a:pPr marL="0" lvl="0" indent="0" algn="l" rtl="0">
              <a:spcBef>
                <a:spcPts val="0"/>
              </a:spcBef>
              <a:spcAft>
                <a:spcPts val="0"/>
              </a:spcAft>
              <a:buClr>
                <a:srgbClr val="000000"/>
              </a:buClr>
              <a:buSzPts val="1100"/>
              <a:buFont typeface="Arial"/>
              <a:buNone/>
            </a:pPr>
            <a:endParaRPr sz="1400">
              <a:solidFill>
                <a:srgbClr val="FFFFFF"/>
              </a:solidFill>
              <a:latin typeface="Consolas"/>
              <a:ea typeface="Consolas"/>
              <a:cs typeface="Consolas"/>
              <a:sym typeface="Consolas"/>
            </a:endParaRPr>
          </a:p>
          <a:p>
            <a:pPr marL="0" lvl="0" indent="0" algn="l" rtl="0">
              <a:spcBef>
                <a:spcPts val="0"/>
              </a:spcBef>
              <a:spcAft>
                <a:spcPts val="0"/>
              </a:spcAft>
              <a:buNone/>
            </a:pPr>
            <a:r>
              <a:rPr lang="en" sz="1400">
                <a:solidFill>
                  <a:srgbClr val="FFFFFF"/>
                </a:solidFill>
                <a:latin typeface="Consolas"/>
                <a:ea typeface="Consolas"/>
                <a:cs typeface="Consolas"/>
                <a:sym typeface="Consolas"/>
              </a:rPr>
              <a:t>Here is some content</a:t>
            </a:r>
            <a:endParaRPr sz="1400">
              <a:solidFill>
                <a:srgbClr val="FFFFFF"/>
              </a:solidFill>
              <a:latin typeface="Consolas"/>
              <a:ea typeface="Consolas"/>
              <a:cs typeface="Consolas"/>
              <a:sym typeface="Consolas"/>
            </a:endParaRPr>
          </a:p>
          <a:p>
            <a:pPr marL="0" lvl="0" indent="0" algn="l" rtl="0">
              <a:spcBef>
                <a:spcPts val="0"/>
              </a:spcBef>
              <a:spcAft>
                <a:spcPts val="0"/>
              </a:spcAft>
              <a:buClr>
                <a:srgbClr val="000000"/>
              </a:buClr>
              <a:buSzPts val="1100"/>
              <a:buFont typeface="Arial"/>
              <a:buNone/>
            </a:pPr>
            <a:r>
              <a:rPr lang="en" sz="1400">
                <a:solidFill>
                  <a:srgbClr val="FFFFFF"/>
                </a:solidFill>
                <a:latin typeface="Consolas"/>
                <a:ea typeface="Consolas"/>
                <a:cs typeface="Consolas"/>
                <a:sym typeface="Consolas"/>
              </a:rPr>
              <a:t>Here is more content</a:t>
            </a:r>
            <a:endParaRPr sz="1400">
              <a:solidFill>
                <a:srgbClr val="FFFFFF"/>
              </a:solidFill>
              <a:latin typeface="Consolas"/>
              <a:ea typeface="Consolas"/>
              <a:cs typeface="Consolas"/>
              <a:sym typeface="Consolas"/>
            </a:endParaRPr>
          </a:p>
          <a:p>
            <a:pPr marL="0" lvl="0" indent="0" algn="l" rtl="0">
              <a:spcBef>
                <a:spcPts val="0"/>
              </a:spcBef>
              <a:spcAft>
                <a:spcPts val="0"/>
              </a:spcAft>
              <a:buNone/>
            </a:pPr>
            <a:r>
              <a:rPr lang="en" sz="1400">
                <a:solidFill>
                  <a:srgbClr val="A4C2F4"/>
                </a:solidFill>
                <a:latin typeface="Consolas"/>
                <a:ea typeface="Consolas"/>
                <a:cs typeface="Consolas"/>
                <a:sym typeface="Consolas"/>
              </a:rPr>
              <a:t>&lt;/div&gt;</a:t>
            </a:r>
            <a:endParaRPr sz="1400">
              <a:solidFill>
                <a:srgbClr val="6D9EEB"/>
              </a:solidFill>
              <a:latin typeface="Consolas"/>
              <a:ea typeface="Consolas"/>
              <a:cs typeface="Consolas"/>
              <a:sym typeface="Consolas"/>
            </a:endParaRPr>
          </a:p>
        </p:txBody>
      </p:sp>
      <p:sp>
        <p:nvSpPr>
          <p:cNvPr id="227" name="Google Shape;227;p34"/>
          <p:cNvSpPr txBox="1">
            <a:spLocks noGrp="1"/>
          </p:cNvSpPr>
          <p:nvPr>
            <p:ph type="body" idx="1"/>
          </p:nvPr>
        </p:nvSpPr>
        <p:spPr>
          <a:xfrm>
            <a:off x="4795375" y="1188300"/>
            <a:ext cx="3521700" cy="219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Do this instead</a:t>
            </a:r>
            <a:br>
              <a:rPr lang="en" sz="1400"/>
            </a:br>
            <a:endParaRPr sz="1400"/>
          </a:p>
          <a:p>
            <a:pPr marL="0" lvl="0" indent="0" algn="l" rtl="0">
              <a:spcBef>
                <a:spcPts val="0"/>
              </a:spcBef>
              <a:spcAft>
                <a:spcPts val="0"/>
              </a:spcAft>
              <a:buNone/>
            </a:pPr>
            <a:r>
              <a:rPr lang="en" sz="1400">
                <a:solidFill>
                  <a:srgbClr val="6D9EEB"/>
                </a:solidFill>
                <a:latin typeface="Consolas"/>
                <a:ea typeface="Consolas"/>
                <a:cs typeface="Consolas"/>
                <a:sym typeface="Consolas"/>
              </a:rPr>
              <a:t>&lt;div&gt;</a:t>
            </a:r>
            <a:endParaRPr sz="1400">
              <a:solidFill>
                <a:srgbClr val="6D9EEB"/>
              </a:solidFill>
              <a:latin typeface="Consolas"/>
              <a:ea typeface="Consolas"/>
              <a:cs typeface="Consolas"/>
              <a:sym typeface="Consolas"/>
            </a:endParaRPr>
          </a:p>
          <a:p>
            <a:pPr marL="0" lvl="0" indent="457200" algn="l" rtl="0">
              <a:spcBef>
                <a:spcPts val="0"/>
              </a:spcBef>
              <a:spcAft>
                <a:spcPts val="0"/>
              </a:spcAft>
              <a:buNone/>
            </a:pPr>
            <a:r>
              <a:rPr lang="en" sz="1400">
                <a:solidFill>
                  <a:srgbClr val="6D9EEB"/>
                </a:solidFill>
                <a:latin typeface="Consolas"/>
                <a:ea typeface="Consolas"/>
                <a:cs typeface="Consolas"/>
                <a:sym typeface="Consolas"/>
              </a:rPr>
              <a:t>&lt;h1&gt;</a:t>
            </a:r>
            <a:r>
              <a:rPr lang="en" sz="1400">
                <a:solidFill>
                  <a:srgbClr val="FFFFFF"/>
                </a:solidFill>
                <a:latin typeface="Consolas"/>
                <a:ea typeface="Consolas"/>
                <a:cs typeface="Consolas"/>
                <a:sym typeface="Consolas"/>
              </a:rPr>
              <a:t>Title</a:t>
            </a:r>
            <a:r>
              <a:rPr lang="en" sz="1400">
                <a:solidFill>
                  <a:srgbClr val="6D9EEB"/>
                </a:solidFill>
                <a:latin typeface="Consolas"/>
                <a:ea typeface="Consolas"/>
                <a:cs typeface="Consolas"/>
                <a:sym typeface="Consolas"/>
              </a:rPr>
              <a:t>&lt;/h1&gt;</a:t>
            </a:r>
            <a:endParaRPr sz="1400">
              <a:solidFill>
                <a:srgbClr val="6D9EEB"/>
              </a:solidFill>
              <a:latin typeface="Consolas"/>
              <a:ea typeface="Consolas"/>
              <a:cs typeface="Consolas"/>
              <a:sym typeface="Consolas"/>
            </a:endParaRPr>
          </a:p>
          <a:p>
            <a:pPr marL="0" lvl="0" indent="457200" algn="l" rtl="0">
              <a:spcBef>
                <a:spcPts val="0"/>
              </a:spcBef>
              <a:spcAft>
                <a:spcPts val="0"/>
              </a:spcAft>
              <a:buNone/>
            </a:pPr>
            <a:r>
              <a:rPr lang="en" sz="1400">
                <a:solidFill>
                  <a:srgbClr val="6D9EEB"/>
                </a:solidFill>
                <a:latin typeface="Consolas"/>
                <a:ea typeface="Consolas"/>
                <a:cs typeface="Consolas"/>
                <a:sym typeface="Consolas"/>
              </a:rPr>
              <a:t>&lt;p&gt;</a:t>
            </a:r>
            <a:r>
              <a:rPr lang="en" sz="1400">
                <a:solidFill>
                  <a:srgbClr val="FFFFFF"/>
                </a:solidFill>
                <a:latin typeface="Consolas"/>
                <a:ea typeface="Consolas"/>
                <a:cs typeface="Consolas"/>
                <a:sym typeface="Consolas"/>
              </a:rPr>
              <a:t>Here is content.</a:t>
            </a:r>
            <a:r>
              <a:rPr lang="en" sz="1400">
                <a:solidFill>
                  <a:srgbClr val="6D9EEB"/>
                </a:solidFill>
                <a:latin typeface="Consolas"/>
                <a:ea typeface="Consolas"/>
                <a:cs typeface="Consolas"/>
                <a:sym typeface="Consolas"/>
              </a:rPr>
              <a:t>&lt;/p&gt;</a:t>
            </a:r>
            <a:endParaRPr sz="1400">
              <a:solidFill>
                <a:srgbClr val="6D9EEB"/>
              </a:solidFill>
              <a:latin typeface="Consolas"/>
              <a:ea typeface="Consolas"/>
              <a:cs typeface="Consolas"/>
              <a:sym typeface="Consolas"/>
            </a:endParaRPr>
          </a:p>
          <a:p>
            <a:pPr marL="0" lvl="0" indent="457200" algn="l" rtl="0">
              <a:spcBef>
                <a:spcPts val="0"/>
              </a:spcBef>
              <a:spcAft>
                <a:spcPts val="0"/>
              </a:spcAft>
              <a:buNone/>
            </a:pPr>
            <a:r>
              <a:rPr lang="en" sz="1400">
                <a:solidFill>
                  <a:srgbClr val="6D9EEB"/>
                </a:solidFill>
                <a:latin typeface="Consolas"/>
                <a:ea typeface="Consolas"/>
                <a:cs typeface="Consolas"/>
                <a:sym typeface="Consolas"/>
              </a:rPr>
              <a:t>&lt;p&gt;</a:t>
            </a:r>
            <a:r>
              <a:rPr lang="en" sz="1400">
                <a:solidFill>
                  <a:srgbClr val="FFFFFF"/>
                </a:solidFill>
                <a:latin typeface="Consolas"/>
                <a:ea typeface="Consolas"/>
                <a:cs typeface="Consolas"/>
                <a:sym typeface="Consolas"/>
              </a:rPr>
              <a:t>Here is more content</a:t>
            </a:r>
            <a:r>
              <a:rPr lang="en" sz="1400">
                <a:solidFill>
                  <a:srgbClr val="6D9EEB"/>
                </a:solidFill>
                <a:latin typeface="Consolas"/>
                <a:ea typeface="Consolas"/>
                <a:cs typeface="Consolas"/>
                <a:sym typeface="Consolas"/>
              </a:rPr>
              <a:t>&lt;/p&gt;</a:t>
            </a:r>
            <a:endParaRPr sz="1400">
              <a:solidFill>
                <a:srgbClr val="6D9EEB"/>
              </a:solidFill>
              <a:latin typeface="Consolas"/>
              <a:ea typeface="Consolas"/>
              <a:cs typeface="Consolas"/>
              <a:sym typeface="Consolas"/>
            </a:endParaRPr>
          </a:p>
          <a:p>
            <a:pPr marL="0" lvl="0" indent="0" algn="l" rtl="0">
              <a:spcBef>
                <a:spcPts val="0"/>
              </a:spcBef>
              <a:spcAft>
                <a:spcPts val="0"/>
              </a:spcAft>
              <a:buClr>
                <a:srgbClr val="000000"/>
              </a:buClr>
              <a:buSzPts val="1100"/>
              <a:buFont typeface="Arial"/>
              <a:buNone/>
            </a:pPr>
            <a:r>
              <a:rPr lang="en" sz="1400">
                <a:solidFill>
                  <a:srgbClr val="6D9EEB"/>
                </a:solidFill>
                <a:latin typeface="Consolas"/>
                <a:ea typeface="Consolas"/>
                <a:cs typeface="Consolas"/>
                <a:sym typeface="Consolas"/>
              </a:rPr>
              <a:t>&lt;/div&gt;</a:t>
            </a:r>
            <a:endParaRPr sz="1400">
              <a:solidFill>
                <a:srgbClr val="6D9EEB"/>
              </a:solidFill>
              <a:latin typeface="Consolas"/>
              <a:ea typeface="Consolas"/>
              <a:cs typeface="Consolas"/>
              <a:sym typeface="Consolas"/>
            </a:endParaRPr>
          </a:p>
        </p:txBody>
      </p:sp>
      <p:sp>
        <p:nvSpPr>
          <p:cNvPr id="228" name="Google Shape;228;p34"/>
          <p:cNvSpPr txBox="1"/>
          <p:nvPr/>
        </p:nvSpPr>
        <p:spPr>
          <a:xfrm rot="-887468">
            <a:off x="774290" y="3187089"/>
            <a:ext cx="1894271" cy="41484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E06666"/>
                </a:solidFill>
              </a:rPr>
              <a:t>DONT DO THIS</a:t>
            </a:r>
            <a:endParaRPr b="1">
              <a:solidFill>
                <a:srgbClr val="E06666"/>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HTML good use</a:t>
            </a:r>
            <a:endParaRPr/>
          </a:p>
        </p:txBody>
      </p:sp>
      <p:sp>
        <p:nvSpPr>
          <p:cNvPr id="234" name="Google Shape;234;p35"/>
          <p:cNvSpPr txBox="1">
            <a:spLocks noGrp="1"/>
          </p:cNvSpPr>
          <p:nvPr>
            <p:ph type="body" idx="1"/>
          </p:nvPr>
        </p:nvSpPr>
        <p:spPr>
          <a:xfrm>
            <a:off x="533400" y="1143000"/>
            <a:ext cx="8229600" cy="372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It is good to have all the information properly wrapped in tags that give it some semantics.</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We also can extend the code semantics by adding extra attributes to the tags:</a:t>
            </a:r>
            <a:endParaRPr sz="1600"/>
          </a:p>
          <a:p>
            <a:pPr marL="0" lvl="0" indent="0" algn="l" rtl="0">
              <a:spcBef>
                <a:spcPts val="0"/>
              </a:spcBef>
              <a:spcAft>
                <a:spcPts val="0"/>
              </a:spcAft>
              <a:buNone/>
            </a:pPr>
            <a:endParaRPr sz="1600"/>
          </a:p>
          <a:p>
            <a:pPr marL="457200" lvl="0" indent="-330200" algn="l" rtl="0">
              <a:spcBef>
                <a:spcPts val="0"/>
              </a:spcBef>
              <a:spcAft>
                <a:spcPts val="0"/>
              </a:spcAft>
              <a:buSzPts val="1600"/>
              <a:buChar char="●"/>
            </a:pPr>
            <a:r>
              <a:rPr lang="en" sz="1600">
                <a:solidFill>
                  <a:srgbClr val="00FF00"/>
                </a:solidFill>
              </a:rPr>
              <a:t>id</a:t>
            </a:r>
            <a:r>
              <a:rPr lang="en" sz="1600"/>
              <a:t>: tells a </a:t>
            </a:r>
            <a:r>
              <a:rPr lang="en" sz="1600">
                <a:solidFill>
                  <a:srgbClr val="B6D7A8"/>
                </a:solidFill>
              </a:rPr>
              <a:t>unique</a:t>
            </a:r>
            <a:r>
              <a:rPr lang="en" sz="1600"/>
              <a:t> identifier for this tag</a:t>
            </a:r>
            <a:endParaRPr sz="1600"/>
          </a:p>
          <a:p>
            <a:pPr marL="457200" lvl="0" indent="-330200" algn="l" rtl="0">
              <a:spcBef>
                <a:spcPts val="0"/>
              </a:spcBef>
              <a:spcAft>
                <a:spcPts val="0"/>
              </a:spcAft>
              <a:buSzPts val="1600"/>
              <a:buChar char="●"/>
            </a:pPr>
            <a:r>
              <a:rPr lang="en" sz="1600">
                <a:solidFill>
                  <a:srgbClr val="00FFFF"/>
                </a:solidFill>
              </a:rPr>
              <a:t>class</a:t>
            </a:r>
            <a:r>
              <a:rPr lang="en" sz="1600"/>
              <a:t>: tells a </a:t>
            </a:r>
            <a:r>
              <a:rPr lang="en" sz="1600">
                <a:solidFill>
                  <a:srgbClr val="6FA8DC"/>
                </a:solidFill>
              </a:rPr>
              <a:t>generic</a:t>
            </a:r>
            <a:r>
              <a:rPr lang="en" sz="1600"/>
              <a:t> identifier for this tag</a:t>
            </a:r>
            <a:endParaRPr sz="1600"/>
          </a:p>
          <a:p>
            <a:pPr marL="457200" lvl="0" indent="-330200" algn="l" rtl="0">
              <a:spcBef>
                <a:spcPts val="0"/>
              </a:spcBef>
              <a:spcAft>
                <a:spcPts val="0"/>
              </a:spcAft>
              <a:buSzPts val="1600"/>
              <a:buChar char="●"/>
            </a:pPr>
            <a:r>
              <a:rPr lang="en" sz="1600"/>
              <a:t>hidden: to tell the browser to do not show this element</a:t>
            </a:r>
            <a:endParaRPr sz="1600"/>
          </a:p>
          <a:p>
            <a:pPr marL="0" lvl="0" indent="0" algn="l" rtl="0">
              <a:spcBef>
                <a:spcPts val="0"/>
              </a:spcBef>
              <a:spcAft>
                <a:spcPts val="0"/>
              </a:spcAft>
              <a:buNone/>
            </a:pPr>
            <a:endParaRPr sz="1600"/>
          </a:p>
          <a:p>
            <a:pPr marL="0" lvl="0" indent="0" algn="l" rtl="0">
              <a:spcBef>
                <a:spcPts val="1600"/>
              </a:spcBef>
              <a:spcAft>
                <a:spcPts val="1600"/>
              </a:spcAft>
              <a:buNone/>
            </a:pPr>
            <a:r>
              <a:rPr lang="en" sz="1600">
                <a:solidFill>
                  <a:srgbClr val="FFE599"/>
                </a:solidFill>
                <a:latin typeface="Consolas"/>
                <a:ea typeface="Consolas"/>
                <a:cs typeface="Consolas"/>
                <a:sym typeface="Consolas"/>
              </a:rPr>
              <a:t>&lt;div id="</a:t>
            </a:r>
            <a:r>
              <a:rPr lang="en" sz="1600">
                <a:solidFill>
                  <a:srgbClr val="00FF00"/>
                </a:solidFill>
                <a:latin typeface="Consolas"/>
                <a:ea typeface="Consolas"/>
                <a:cs typeface="Consolas"/>
                <a:sym typeface="Consolas"/>
              </a:rPr>
              <a:t>profile-picture</a:t>
            </a:r>
            <a:r>
              <a:rPr lang="en" sz="1600">
                <a:solidFill>
                  <a:srgbClr val="FFE599"/>
                </a:solidFill>
                <a:latin typeface="Consolas"/>
                <a:ea typeface="Consolas"/>
                <a:cs typeface="Consolas"/>
                <a:sym typeface="Consolas"/>
              </a:rPr>
              <a:t>" class="</a:t>
            </a:r>
            <a:r>
              <a:rPr lang="en" sz="1600">
                <a:solidFill>
                  <a:srgbClr val="00FFFF"/>
                </a:solidFill>
                <a:latin typeface="Consolas"/>
                <a:ea typeface="Consolas"/>
                <a:cs typeface="Consolas"/>
                <a:sym typeface="Consolas"/>
              </a:rPr>
              <a:t>mini-image</a:t>
            </a:r>
            <a:r>
              <a:rPr lang="en" sz="1600">
                <a:solidFill>
                  <a:srgbClr val="FFE599"/>
                </a:solidFill>
                <a:latin typeface="Consolas"/>
                <a:ea typeface="Consolas"/>
                <a:cs typeface="Consolas"/>
                <a:sym typeface="Consolas"/>
              </a:rPr>
              <a:t>"&gt;...&lt;/div&gt;</a:t>
            </a:r>
            <a:endParaRPr sz="1600">
              <a:solidFill>
                <a:srgbClr val="FFE599"/>
              </a:solidFill>
              <a:latin typeface="Consolas"/>
              <a:ea typeface="Consolas"/>
              <a:cs typeface="Consolas"/>
              <a:sym typeface="Consola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HTML references</a:t>
            </a:r>
            <a:endParaRPr/>
          </a:p>
        </p:txBody>
      </p:sp>
      <p:sp>
        <p:nvSpPr>
          <p:cNvPr id="240" name="Google Shape;240;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u="sng">
                <a:solidFill>
                  <a:schemeClr val="hlink"/>
                </a:solidFill>
                <a:hlinkClick r:id="rId3"/>
              </a:rPr>
              <a:t>HTML Reference</a:t>
            </a:r>
            <a:r>
              <a:rPr lang="en" sz="2400"/>
              <a:t>: a description of all HTML tags.</a:t>
            </a:r>
            <a:endParaRPr sz="2400"/>
          </a:p>
          <a:p>
            <a:pPr marL="0" lvl="0" indent="0" algn="l" rtl="0">
              <a:spcBef>
                <a:spcPts val="1600"/>
              </a:spcBef>
              <a:spcAft>
                <a:spcPts val="0"/>
              </a:spcAft>
              <a:buNone/>
            </a:pPr>
            <a:r>
              <a:rPr lang="en" sz="2400" u="sng">
                <a:solidFill>
                  <a:schemeClr val="hlink"/>
                </a:solidFill>
                <a:hlinkClick r:id="rId4"/>
              </a:rPr>
              <a:t>The 25 Most used tags</a:t>
            </a:r>
            <a:r>
              <a:rPr lang="en" sz="2400"/>
              <a:t>: a list with information of the more common tags.</a:t>
            </a:r>
            <a:endParaRPr sz="2400"/>
          </a:p>
          <a:p>
            <a:pPr marL="0" lvl="0" indent="0" algn="l" rtl="0">
              <a:spcBef>
                <a:spcPts val="1600"/>
              </a:spcBef>
              <a:spcAft>
                <a:spcPts val="1600"/>
              </a:spcAft>
              <a:buNone/>
            </a:pPr>
            <a:r>
              <a:rPr lang="en" sz="2400" u="sng">
                <a:solidFill>
                  <a:schemeClr val="hlink"/>
                </a:solidFill>
                <a:hlinkClick r:id="rId5"/>
              </a:rPr>
              <a:t>HTML5 Good practices</a:t>
            </a:r>
            <a:r>
              <a:rPr lang="en" sz="2400"/>
              <a:t>: some tips for starters</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Technologies</a:t>
            </a:r>
            <a:endParaRPr/>
          </a:p>
        </p:txBody>
      </p:sp>
      <p:sp>
        <p:nvSpPr>
          <p:cNvPr id="246" name="Google Shape;246;p37"/>
          <p:cNvSpPr txBox="1">
            <a:spLocks noGrp="1"/>
          </p:cNvSpPr>
          <p:nvPr>
            <p:ph type="body" idx="1"/>
          </p:nvPr>
        </p:nvSpPr>
        <p:spPr>
          <a:xfrm>
            <a:off x="457200" y="1146950"/>
            <a:ext cx="4137600" cy="3706800"/>
          </a:xfrm>
          <a:prstGeom prst="rect">
            <a:avLst/>
          </a:prstGeom>
          <a:noFill/>
          <a:ln>
            <a:noFill/>
          </a:ln>
        </p:spPr>
        <p:txBody>
          <a:bodyPr spcFirstLastPara="1" wrap="square" lIns="91425" tIns="91425" rIns="91425" bIns="91425" anchor="t" anchorCtr="0">
            <a:noAutofit/>
          </a:bodyPr>
          <a:lstStyle/>
          <a:p>
            <a:pPr marL="457200" lvl="0" indent="-533400" algn="l" rtl="0">
              <a:spcBef>
                <a:spcPts val="0"/>
              </a:spcBef>
              <a:spcAft>
                <a:spcPts val="0"/>
              </a:spcAft>
              <a:buSzPts val="4800"/>
              <a:buChar char="●"/>
            </a:pPr>
            <a:r>
              <a:rPr lang="en" sz="4800">
                <a:solidFill>
                  <a:srgbClr val="FFFFFF"/>
                </a:solidFill>
              </a:rPr>
              <a:t>HTML</a:t>
            </a:r>
            <a:endParaRPr sz="4800">
              <a:solidFill>
                <a:srgbClr val="FFFFFF"/>
              </a:solidFill>
            </a:endParaRPr>
          </a:p>
          <a:p>
            <a:pPr marL="457200" lvl="0" indent="-533400" algn="l" rtl="0">
              <a:spcBef>
                <a:spcPts val="1600"/>
              </a:spcBef>
              <a:spcAft>
                <a:spcPts val="0"/>
              </a:spcAft>
              <a:buSzPts val="4800"/>
              <a:buChar char="●"/>
            </a:pPr>
            <a:r>
              <a:rPr lang="en" sz="4800">
                <a:solidFill>
                  <a:srgbClr val="F1C232"/>
                </a:solidFill>
              </a:rPr>
              <a:t>CSS</a:t>
            </a:r>
            <a:endParaRPr sz="4800">
              <a:solidFill>
                <a:srgbClr val="F1C232"/>
              </a:solidFill>
            </a:endParaRPr>
          </a:p>
          <a:p>
            <a:pPr marL="457200" lvl="0" indent="-533400" algn="l" rtl="0">
              <a:spcBef>
                <a:spcPts val="1600"/>
              </a:spcBef>
              <a:spcAft>
                <a:spcPts val="1600"/>
              </a:spcAft>
              <a:buSzPts val="4800"/>
              <a:buChar char="●"/>
            </a:pPr>
            <a:r>
              <a:rPr lang="en" sz="4800"/>
              <a:t>Javascript</a:t>
            </a:r>
            <a:endParaRPr sz="4800"/>
          </a:p>
        </p:txBody>
      </p:sp>
      <p:pic>
        <p:nvPicPr>
          <p:cNvPr id="247" name="Google Shape;247;p37"/>
          <p:cNvPicPr preferRelativeResize="0"/>
          <p:nvPr/>
        </p:nvPicPr>
        <p:blipFill>
          <a:blip r:embed="rId3">
            <a:alphaModFix/>
          </a:blip>
          <a:stretch>
            <a:fillRect/>
          </a:stretch>
        </p:blipFill>
        <p:spPr>
          <a:xfrm>
            <a:off x="4429463" y="1239447"/>
            <a:ext cx="3550444" cy="2664619"/>
          </a:xfrm>
          <a:prstGeom prst="rect">
            <a:avLst/>
          </a:prstGeom>
          <a:noFill/>
          <a:ln w="38100" cap="flat" cmpd="sng">
            <a:solidFill>
              <a:srgbClr val="000000"/>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8"/>
          <p:cNvSpPr txBox="1">
            <a:spLocks noGrp="1"/>
          </p:cNvSpPr>
          <p:nvPr>
            <p:ph type="title"/>
          </p:nvPr>
        </p:nvSpPr>
        <p:spPr>
          <a:xfrm>
            <a:off x="198100" y="161050"/>
            <a:ext cx="366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CSS</a:t>
            </a:r>
            <a:endParaRPr/>
          </a:p>
        </p:txBody>
      </p:sp>
      <p:sp>
        <p:nvSpPr>
          <p:cNvPr id="253" name="Google Shape;253;p38"/>
          <p:cNvSpPr txBox="1">
            <a:spLocks noGrp="1"/>
          </p:cNvSpPr>
          <p:nvPr>
            <p:ph type="body" idx="1"/>
          </p:nvPr>
        </p:nvSpPr>
        <p:spPr>
          <a:xfrm>
            <a:off x="198100" y="816425"/>
            <a:ext cx="4189500" cy="411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CSS allows us to specify how to present (render) the document info stored in the HTML.</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Thanks to CSS we can control all the aspects of the visualization and some other features:</a:t>
            </a:r>
            <a:endParaRPr sz="1600"/>
          </a:p>
          <a:p>
            <a:pPr marL="457200" lvl="0" indent="-330200" algn="l" rtl="0">
              <a:spcBef>
                <a:spcPts val="0"/>
              </a:spcBef>
              <a:spcAft>
                <a:spcPts val="0"/>
              </a:spcAft>
              <a:buSzPts val="1600"/>
              <a:buChar char="●"/>
            </a:pPr>
            <a:r>
              <a:rPr lang="en" sz="1600">
                <a:solidFill>
                  <a:srgbClr val="F1C232"/>
                </a:solidFill>
              </a:rPr>
              <a:t>Colors</a:t>
            </a:r>
            <a:r>
              <a:rPr lang="en" sz="1600"/>
              <a:t>: content, background, borders</a:t>
            </a:r>
            <a:endParaRPr sz="1600"/>
          </a:p>
          <a:p>
            <a:pPr marL="457200" lvl="0" indent="-330200" algn="l" rtl="0">
              <a:spcBef>
                <a:spcPts val="0"/>
              </a:spcBef>
              <a:spcAft>
                <a:spcPts val="0"/>
              </a:spcAft>
              <a:buSzPts val="1600"/>
              <a:buChar char="●"/>
            </a:pPr>
            <a:r>
              <a:rPr lang="en" sz="1600">
                <a:solidFill>
                  <a:srgbClr val="F1C232"/>
                </a:solidFill>
              </a:rPr>
              <a:t>Margins</a:t>
            </a:r>
            <a:r>
              <a:rPr lang="en" sz="1600"/>
              <a:t>: interior margin, exterior margin</a:t>
            </a:r>
            <a:endParaRPr sz="1600"/>
          </a:p>
          <a:p>
            <a:pPr marL="457200" lvl="0" indent="-330200" algn="l" rtl="0">
              <a:spcBef>
                <a:spcPts val="0"/>
              </a:spcBef>
              <a:spcAft>
                <a:spcPts val="0"/>
              </a:spcAft>
              <a:buSzPts val="1600"/>
              <a:buChar char="●"/>
            </a:pPr>
            <a:r>
              <a:rPr lang="en" sz="1600">
                <a:solidFill>
                  <a:srgbClr val="F1C232"/>
                </a:solidFill>
              </a:rPr>
              <a:t>Position</a:t>
            </a:r>
            <a:r>
              <a:rPr lang="en" sz="1600"/>
              <a:t>: where to put it</a:t>
            </a:r>
            <a:endParaRPr sz="1600"/>
          </a:p>
          <a:p>
            <a:pPr marL="457200" lvl="0" indent="-330200" algn="l" rtl="0">
              <a:spcBef>
                <a:spcPts val="0"/>
              </a:spcBef>
              <a:spcAft>
                <a:spcPts val="0"/>
              </a:spcAft>
              <a:buSzPts val="1600"/>
              <a:buChar char="●"/>
            </a:pPr>
            <a:r>
              <a:rPr lang="en" sz="1600">
                <a:solidFill>
                  <a:srgbClr val="F1C232"/>
                </a:solidFill>
              </a:rPr>
              <a:t>Sizes</a:t>
            </a:r>
            <a:r>
              <a:rPr lang="en" sz="1600"/>
              <a:t>: width, height</a:t>
            </a:r>
            <a:endParaRPr sz="1600"/>
          </a:p>
          <a:p>
            <a:pPr marL="457200" lvl="0" indent="-330200" algn="l" rtl="0">
              <a:spcBef>
                <a:spcPts val="0"/>
              </a:spcBef>
              <a:spcAft>
                <a:spcPts val="0"/>
              </a:spcAft>
              <a:buSzPts val="1600"/>
              <a:buChar char="●"/>
            </a:pPr>
            <a:r>
              <a:rPr lang="en" sz="1600">
                <a:solidFill>
                  <a:srgbClr val="F1C232"/>
                </a:solidFill>
              </a:rPr>
              <a:t>Behaviour</a:t>
            </a:r>
            <a:r>
              <a:rPr lang="en" sz="1600"/>
              <a:t>: changes on mouse over</a:t>
            </a:r>
            <a:endParaRPr sz="1600"/>
          </a:p>
        </p:txBody>
      </p:sp>
      <p:pic>
        <p:nvPicPr>
          <p:cNvPr id="254" name="Google Shape;254;p38"/>
          <p:cNvPicPr preferRelativeResize="0"/>
          <p:nvPr/>
        </p:nvPicPr>
        <p:blipFill>
          <a:blip r:embed="rId3">
            <a:alphaModFix/>
          </a:blip>
          <a:stretch>
            <a:fillRect/>
          </a:stretch>
        </p:blipFill>
        <p:spPr>
          <a:xfrm>
            <a:off x="4600500" y="150079"/>
            <a:ext cx="4391101" cy="472779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CSS example</a:t>
            </a:r>
            <a:endParaRPr/>
          </a:p>
        </p:txBody>
      </p:sp>
      <p:sp>
        <p:nvSpPr>
          <p:cNvPr id="260" name="Google Shape;260;p39"/>
          <p:cNvSpPr txBox="1">
            <a:spLocks noGrp="1"/>
          </p:cNvSpPr>
          <p:nvPr>
            <p:ph type="body" idx="1"/>
          </p:nvPr>
        </p:nvSpPr>
        <p:spPr>
          <a:xfrm>
            <a:off x="457200" y="1257300"/>
            <a:ext cx="8229600" cy="372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0FF00"/>
                </a:solidFill>
                <a:latin typeface="Consolas"/>
                <a:ea typeface="Consolas"/>
                <a:cs typeface="Consolas"/>
                <a:sym typeface="Consolas"/>
              </a:rPr>
              <a:t>*</a:t>
            </a:r>
            <a:r>
              <a:rPr lang="en" sz="1600">
                <a:latin typeface="Consolas"/>
                <a:ea typeface="Consolas"/>
                <a:cs typeface="Consolas"/>
                <a:sym typeface="Consolas"/>
              </a:rPr>
              <a:t> {</a:t>
            </a:r>
            <a:endParaRPr sz="1600">
              <a:latin typeface="Consolas"/>
              <a:ea typeface="Consolas"/>
              <a:cs typeface="Consolas"/>
              <a:sym typeface="Consolas"/>
            </a:endParaRPr>
          </a:p>
          <a:p>
            <a:pPr marL="0" lvl="0" indent="0" algn="l" rtl="0">
              <a:spcBef>
                <a:spcPts val="0"/>
              </a:spcBef>
              <a:spcAft>
                <a:spcPts val="0"/>
              </a:spcAft>
              <a:buNone/>
            </a:pPr>
            <a:r>
              <a:rPr lang="en" sz="1600">
                <a:solidFill>
                  <a:srgbClr val="F1C232"/>
                </a:solidFill>
                <a:latin typeface="Consolas"/>
                <a:ea typeface="Consolas"/>
                <a:cs typeface="Consolas"/>
                <a:sym typeface="Consolas"/>
              </a:rPr>
              <a:t>	color:</a:t>
            </a:r>
            <a:r>
              <a:rPr lang="en" sz="1600">
                <a:latin typeface="Consolas"/>
                <a:ea typeface="Consolas"/>
                <a:cs typeface="Consolas"/>
                <a:sym typeface="Consolas"/>
              </a:rPr>
              <a:t> </a:t>
            </a:r>
            <a:r>
              <a:rPr lang="en" sz="1600">
                <a:solidFill>
                  <a:srgbClr val="6FA8DC"/>
                </a:solidFill>
                <a:latin typeface="Consolas"/>
                <a:ea typeface="Consolas"/>
                <a:cs typeface="Consolas"/>
                <a:sym typeface="Consolas"/>
              </a:rPr>
              <a:t>blue</a:t>
            </a:r>
            <a:r>
              <a:rPr lang="en" sz="1600">
                <a:latin typeface="Consolas"/>
                <a:ea typeface="Consolas"/>
                <a:cs typeface="Consolas"/>
                <a:sym typeface="Consolas"/>
              </a:rPr>
              <a:t>; </a:t>
            </a:r>
            <a:r>
              <a:rPr lang="en" sz="1600">
                <a:solidFill>
                  <a:srgbClr val="93C47D"/>
                </a:solidFill>
                <a:latin typeface="Consolas"/>
                <a:ea typeface="Consolas"/>
                <a:cs typeface="Consolas"/>
                <a:sym typeface="Consolas"/>
              </a:rPr>
              <a:t>/*a comment */</a:t>
            </a:r>
            <a:endParaRPr sz="1600">
              <a:solidFill>
                <a:srgbClr val="93C47D"/>
              </a:solidFill>
              <a:latin typeface="Consolas"/>
              <a:ea typeface="Consolas"/>
              <a:cs typeface="Consolas"/>
              <a:sym typeface="Consolas"/>
            </a:endParaRPr>
          </a:p>
          <a:p>
            <a:pPr marL="0" lvl="0" indent="0" algn="l" rtl="0">
              <a:spcBef>
                <a:spcPts val="0"/>
              </a:spcBef>
              <a:spcAft>
                <a:spcPts val="0"/>
              </a:spcAft>
              <a:buNone/>
            </a:pPr>
            <a:r>
              <a:rPr lang="en" sz="1600">
                <a:solidFill>
                  <a:srgbClr val="F1C232"/>
                </a:solidFill>
                <a:latin typeface="Consolas"/>
                <a:ea typeface="Consolas"/>
                <a:cs typeface="Consolas"/>
                <a:sym typeface="Consolas"/>
              </a:rPr>
              <a:t>	margin:</a:t>
            </a:r>
            <a:r>
              <a:rPr lang="en" sz="1600">
                <a:latin typeface="Consolas"/>
                <a:ea typeface="Consolas"/>
                <a:cs typeface="Consolas"/>
                <a:sym typeface="Consolas"/>
              </a:rPr>
              <a:t> </a:t>
            </a:r>
            <a:r>
              <a:rPr lang="en" sz="1600">
                <a:solidFill>
                  <a:srgbClr val="F9CB9C"/>
                </a:solidFill>
                <a:latin typeface="Consolas"/>
                <a:ea typeface="Consolas"/>
                <a:cs typeface="Consolas"/>
                <a:sym typeface="Consolas"/>
              </a:rPr>
              <a:t>10px</a:t>
            </a:r>
            <a:r>
              <a:rPr lang="en" sz="1600">
                <a:latin typeface="Consolas"/>
                <a:ea typeface="Consolas"/>
                <a:cs typeface="Consolas"/>
                <a:sym typeface="Consolas"/>
              </a:rPr>
              <a:t>;</a:t>
            </a:r>
            <a:endParaRPr sz="1600">
              <a:latin typeface="Consolas"/>
              <a:ea typeface="Consolas"/>
              <a:cs typeface="Consolas"/>
              <a:sym typeface="Consolas"/>
            </a:endParaRPr>
          </a:p>
          <a:p>
            <a:pPr marL="0" lvl="0" indent="0" algn="l" rtl="0">
              <a:spcBef>
                <a:spcPts val="0"/>
              </a:spcBef>
              <a:spcAft>
                <a:spcPts val="0"/>
              </a:spcAft>
              <a:buNone/>
            </a:pPr>
            <a:r>
              <a:rPr lang="en" sz="1600">
                <a:latin typeface="Consolas"/>
                <a:ea typeface="Consolas"/>
                <a:cs typeface="Consolas"/>
                <a:sym typeface="Consolas"/>
              </a:rPr>
              <a:t>	</a:t>
            </a:r>
            <a:r>
              <a:rPr lang="en" sz="1600">
                <a:solidFill>
                  <a:srgbClr val="F1C232"/>
                </a:solidFill>
                <a:latin typeface="Consolas"/>
                <a:ea typeface="Consolas"/>
                <a:cs typeface="Consolas"/>
                <a:sym typeface="Consolas"/>
              </a:rPr>
              <a:t>font:</a:t>
            </a:r>
            <a:r>
              <a:rPr lang="en" sz="1600">
                <a:latin typeface="Consolas"/>
                <a:ea typeface="Consolas"/>
                <a:cs typeface="Consolas"/>
                <a:sym typeface="Consolas"/>
              </a:rPr>
              <a:t> </a:t>
            </a:r>
            <a:r>
              <a:rPr lang="en" sz="1600">
                <a:solidFill>
                  <a:srgbClr val="C27BA0"/>
                </a:solidFill>
                <a:latin typeface="Consolas"/>
                <a:ea typeface="Consolas"/>
                <a:cs typeface="Consolas"/>
                <a:sym typeface="Consolas"/>
              </a:rPr>
              <a:t>14px </a:t>
            </a:r>
            <a:r>
              <a:rPr lang="en" sz="1600">
                <a:solidFill>
                  <a:srgbClr val="FF00FF"/>
                </a:solidFill>
                <a:latin typeface="Consolas"/>
                <a:ea typeface="Consolas"/>
                <a:cs typeface="Consolas"/>
                <a:sym typeface="Consolas"/>
              </a:rPr>
              <a:t>Tahoma</a:t>
            </a:r>
            <a:r>
              <a:rPr lang="en" sz="1600">
                <a:latin typeface="Consolas"/>
                <a:ea typeface="Consolas"/>
                <a:cs typeface="Consolas"/>
                <a:sym typeface="Consolas"/>
              </a:rPr>
              <a:t>;</a:t>
            </a:r>
            <a:endParaRPr sz="1600">
              <a:latin typeface="Consolas"/>
              <a:ea typeface="Consolas"/>
              <a:cs typeface="Consolas"/>
              <a:sym typeface="Consolas"/>
            </a:endParaRPr>
          </a:p>
          <a:p>
            <a:pPr marL="0" lvl="0" indent="0" algn="l" rtl="0">
              <a:spcBef>
                <a:spcPts val="0"/>
              </a:spcBef>
              <a:spcAft>
                <a:spcPts val="0"/>
              </a:spcAft>
              <a:buNone/>
            </a:pPr>
            <a:r>
              <a:rPr lang="en" sz="1600">
                <a:latin typeface="Consolas"/>
                <a:ea typeface="Consolas"/>
                <a:cs typeface="Consolas"/>
                <a:sym typeface="Consolas"/>
              </a:rPr>
              <a:t>}</a:t>
            </a:r>
            <a:endParaRPr sz="1600">
              <a:latin typeface="Consolas"/>
              <a:ea typeface="Consolas"/>
              <a:cs typeface="Consolas"/>
              <a:sym typeface="Consolas"/>
            </a:endParaRPr>
          </a:p>
          <a:p>
            <a:pPr marL="0" lvl="0" indent="0" algn="l" rtl="0">
              <a:spcBef>
                <a:spcPts val="0"/>
              </a:spcBef>
              <a:spcAft>
                <a:spcPts val="0"/>
              </a:spcAft>
              <a:buNone/>
            </a:pPr>
            <a:endParaRPr sz="1600"/>
          </a:p>
          <a:p>
            <a:pPr marL="0" lvl="0" indent="0" algn="l" rtl="0">
              <a:spcBef>
                <a:spcPts val="1600"/>
              </a:spcBef>
              <a:spcAft>
                <a:spcPts val="1600"/>
              </a:spcAft>
              <a:buNone/>
            </a:pPr>
            <a:r>
              <a:rPr lang="en" sz="1600"/>
              <a:t>This will change all the tags in my web ( ‘</a:t>
            </a:r>
            <a:r>
              <a:rPr lang="en" sz="1600">
                <a:solidFill>
                  <a:srgbClr val="00FF00"/>
                </a:solidFill>
              </a:rPr>
              <a:t>*</a:t>
            </a:r>
            <a:r>
              <a:rPr lang="en" sz="1600"/>
              <a:t>‘ means all) to look </a:t>
            </a:r>
            <a:r>
              <a:rPr lang="en" sz="1600">
                <a:solidFill>
                  <a:srgbClr val="9FC5E8"/>
                </a:solidFill>
              </a:rPr>
              <a:t>blue </a:t>
            </a:r>
            <a:r>
              <a:rPr lang="en" sz="1600"/>
              <a:t>with font </a:t>
            </a:r>
            <a:r>
              <a:rPr lang="en" sz="1600">
                <a:solidFill>
                  <a:srgbClr val="FF00FF"/>
                </a:solidFill>
              </a:rPr>
              <a:t>Tahoma </a:t>
            </a:r>
            <a:r>
              <a:rPr lang="en" sz="1600"/>
              <a:t>with </a:t>
            </a:r>
            <a:r>
              <a:rPr lang="en" sz="1600">
                <a:solidFill>
                  <a:srgbClr val="D5A6BD"/>
                </a:solidFill>
              </a:rPr>
              <a:t>14px</a:t>
            </a:r>
            <a:r>
              <a:rPr lang="en" sz="1600"/>
              <a:t>, and leaving a margin of </a:t>
            </a:r>
            <a:r>
              <a:rPr lang="en" sz="1600">
                <a:solidFill>
                  <a:srgbClr val="F9CB9C"/>
                </a:solidFill>
              </a:rPr>
              <a:t>10px</a:t>
            </a:r>
            <a:r>
              <a:rPr lang="en" sz="1600"/>
              <a:t> around.</a:t>
            </a:r>
            <a:endParaRPr sz="1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0"/>
          <p:cNvSpPr txBox="1">
            <a:spLocks noGrp="1"/>
          </p:cNvSpPr>
          <p:nvPr>
            <p:ph type="title"/>
          </p:nvPr>
        </p:nvSpPr>
        <p:spPr>
          <a:xfrm>
            <a:off x="249900" y="-12"/>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CSS fields</a:t>
            </a:r>
            <a:endParaRPr/>
          </a:p>
        </p:txBody>
      </p:sp>
      <p:sp>
        <p:nvSpPr>
          <p:cNvPr id="266" name="Google Shape;266;p40"/>
          <p:cNvSpPr txBox="1">
            <a:spLocks noGrp="1"/>
          </p:cNvSpPr>
          <p:nvPr>
            <p:ph type="body" idx="1"/>
          </p:nvPr>
        </p:nvSpPr>
        <p:spPr>
          <a:xfrm>
            <a:off x="395400" y="475575"/>
            <a:ext cx="8520600" cy="444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Here is a list of the most common CSS fields and an example:</a:t>
            </a:r>
            <a:endParaRPr sz="1400"/>
          </a:p>
          <a:p>
            <a:pPr marL="457200" lvl="0" indent="-311150" algn="l" rtl="0">
              <a:spcBef>
                <a:spcPts val="0"/>
              </a:spcBef>
              <a:spcAft>
                <a:spcPts val="0"/>
              </a:spcAft>
              <a:buSzPts val="1300"/>
              <a:buFont typeface="Consolas"/>
              <a:buChar char="●"/>
            </a:pPr>
            <a:r>
              <a:rPr lang="en" sz="1300">
                <a:solidFill>
                  <a:srgbClr val="F1C232"/>
                </a:solidFill>
                <a:latin typeface="Consolas"/>
                <a:ea typeface="Consolas"/>
                <a:cs typeface="Consolas"/>
                <a:sym typeface="Consolas"/>
              </a:rPr>
              <a:t>color</a:t>
            </a:r>
            <a:r>
              <a:rPr lang="en" sz="1300">
                <a:latin typeface="Consolas"/>
                <a:ea typeface="Consolas"/>
                <a:cs typeface="Consolas"/>
                <a:sym typeface="Consolas"/>
              </a:rPr>
              <a:t>: #FF0000;    red;     rgba(255,00,100,1.0); </a:t>
            </a:r>
            <a:r>
              <a:rPr lang="en" sz="1300">
                <a:solidFill>
                  <a:srgbClr val="B6D7A8"/>
                </a:solidFill>
                <a:latin typeface="Consolas"/>
                <a:ea typeface="Consolas"/>
                <a:cs typeface="Consolas"/>
                <a:sym typeface="Consolas"/>
              </a:rPr>
              <a:t>//different ways to specify colors</a:t>
            </a:r>
            <a:endParaRPr sz="1300">
              <a:solidFill>
                <a:srgbClr val="B6D7A8"/>
              </a:solidFill>
              <a:latin typeface="Consolas"/>
              <a:ea typeface="Consolas"/>
              <a:cs typeface="Consolas"/>
              <a:sym typeface="Consolas"/>
            </a:endParaRPr>
          </a:p>
          <a:p>
            <a:pPr marL="457200" lvl="0" indent="-311150" algn="l" rtl="0">
              <a:spcBef>
                <a:spcPts val="0"/>
              </a:spcBef>
              <a:spcAft>
                <a:spcPts val="0"/>
              </a:spcAft>
              <a:buSzPts val="1300"/>
              <a:buFont typeface="Consolas"/>
              <a:buChar char="●"/>
            </a:pPr>
            <a:r>
              <a:rPr lang="en" sz="1300">
                <a:solidFill>
                  <a:srgbClr val="F1C232"/>
                </a:solidFill>
                <a:latin typeface="Consolas"/>
                <a:ea typeface="Consolas"/>
                <a:cs typeface="Consolas"/>
                <a:sym typeface="Consolas"/>
              </a:rPr>
              <a:t>background-color</a:t>
            </a:r>
            <a:r>
              <a:rPr lang="en" sz="1300">
                <a:latin typeface="Consolas"/>
                <a:ea typeface="Consolas"/>
                <a:cs typeface="Consolas"/>
                <a:sym typeface="Consolas"/>
              </a:rPr>
              <a:t>: red;</a:t>
            </a:r>
            <a:endParaRPr sz="1300">
              <a:latin typeface="Consolas"/>
              <a:ea typeface="Consolas"/>
              <a:cs typeface="Consolas"/>
              <a:sym typeface="Consolas"/>
            </a:endParaRPr>
          </a:p>
          <a:p>
            <a:pPr marL="457200" lvl="0" indent="-311150" algn="l" rtl="0">
              <a:spcBef>
                <a:spcPts val="0"/>
              </a:spcBef>
              <a:spcAft>
                <a:spcPts val="0"/>
              </a:spcAft>
              <a:buSzPts val="1300"/>
              <a:buFont typeface="Consolas"/>
              <a:buChar char="●"/>
            </a:pPr>
            <a:r>
              <a:rPr lang="en" sz="1300">
                <a:solidFill>
                  <a:srgbClr val="F1C232"/>
                </a:solidFill>
                <a:latin typeface="Consolas"/>
                <a:ea typeface="Consolas"/>
                <a:cs typeface="Consolas"/>
                <a:sym typeface="Consolas"/>
              </a:rPr>
              <a:t>background-image</a:t>
            </a:r>
            <a:r>
              <a:rPr lang="en" sz="1300">
                <a:latin typeface="Consolas"/>
                <a:ea typeface="Consolas"/>
                <a:cs typeface="Consolas"/>
                <a:sym typeface="Consolas"/>
              </a:rPr>
              <a:t>: url('file.png');</a:t>
            </a:r>
            <a:endParaRPr sz="1300">
              <a:latin typeface="Consolas"/>
              <a:ea typeface="Consolas"/>
              <a:cs typeface="Consolas"/>
              <a:sym typeface="Consolas"/>
            </a:endParaRPr>
          </a:p>
          <a:p>
            <a:pPr marL="457200" lvl="0" indent="-311150" algn="l" rtl="0">
              <a:spcBef>
                <a:spcPts val="0"/>
              </a:spcBef>
              <a:spcAft>
                <a:spcPts val="0"/>
              </a:spcAft>
              <a:buSzPts val="1300"/>
              <a:buFont typeface="Consolas"/>
              <a:buChar char="●"/>
            </a:pPr>
            <a:r>
              <a:rPr lang="en" sz="1300">
                <a:solidFill>
                  <a:srgbClr val="F1C232"/>
                </a:solidFill>
                <a:latin typeface="Consolas"/>
                <a:ea typeface="Consolas"/>
                <a:cs typeface="Consolas"/>
                <a:sym typeface="Consolas"/>
              </a:rPr>
              <a:t>font:</a:t>
            </a:r>
            <a:r>
              <a:rPr lang="en" sz="1300">
                <a:latin typeface="Consolas"/>
                <a:ea typeface="Consolas"/>
                <a:cs typeface="Consolas"/>
                <a:sym typeface="Consolas"/>
              </a:rPr>
              <a:t> 18px 'Tahoma';</a:t>
            </a:r>
            <a:endParaRPr sz="1300">
              <a:latin typeface="Consolas"/>
              <a:ea typeface="Consolas"/>
              <a:cs typeface="Consolas"/>
              <a:sym typeface="Consolas"/>
            </a:endParaRPr>
          </a:p>
          <a:p>
            <a:pPr marL="457200" lvl="0" indent="-311150" algn="l" rtl="0">
              <a:spcBef>
                <a:spcPts val="0"/>
              </a:spcBef>
              <a:spcAft>
                <a:spcPts val="0"/>
              </a:spcAft>
              <a:buSzPts val="1300"/>
              <a:buFont typeface="Consolas"/>
              <a:buChar char="●"/>
            </a:pPr>
            <a:r>
              <a:rPr lang="en" sz="1300">
                <a:solidFill>
                  <a:srgbClr val="F1C232"/>
                </a:solidFill>
                <a:latin typeface="Consolas"/>
                <a:ea typeface="Consolas"/>
                <a:cs typeface="Consolas"/>
                <a:sym typeface="Consolas"/>
              </a:rPr>
              <a:t>border</a:t>
            </a:r>
            <a:r>
              <a:rPr lang="en" sz="1300">
                <a:latin typeface="Consolas"/>
                <a:ea typeface="Consolas"/>
                <a:cs typeface="Consolas"/>
                <a:sym typeface="Consolas"/>
              </a:rPr>
              <a:t>: 2px solid black;</a:t>
            </a:r>
            <a:endParaRPr sz="1300">
              <a:latin typeface="Consolas"/>
              <a:ea typeface="Consolas"/>
              <a:cs typeface="Consolas"/>
              <a:sym typeface="Consolas"/>
            </a:endParaRPr>
          </a:p>
          <a:p>
            <a:pPr marL="457200" lvl="0" indent="-311150" algn="l" rtl="0">
              <a:spcBef>
                <a:spcPts val="0"/>
              </a:spcBef>
              <a:spcAft>
                <a:spcPts val="0"/>
              </a:spcAft>
              <a:buSzPts val="1300"/>
              <a:buFont typeface="Consolas"/>
              <a:buChar char="●"/>
            </a:pPr>
            <a:r>
              <a:rPr lang="en" sz="1300">
                <a:solidFill>
                  <a:srgbClr val="F1C232"/>
                </a:solidFill>
                <a:latin typeface="Consolas"/>
                <a:ea typeface="Consolas"/>
                <a:cs typeface="Consolas"/>
                <a:sym typeface="Consolas"/>
              </a:rPr>
              <a:t>border-top:</a:t>
            </a:r>
            <a:r>
              <a:rPr lang="en" sz="1300">
                <a:latin typeface="Consolas"/>
                <a:ea typeface="Consolas"/>
                <a:cs typeface="Consolas"/>
                <a:sym typeface="Consolas"/>
              </a:rPr>
              <a:t> 2px solid red;</a:t>
            </a:r>
            <a:endParaRPr sz="1300">
              <a:latin typeface="Consolas"/>
              <a:ea typeface="Consolas"/>
              <a:cs typeface="Consolas"/>
              <a:sym typeface="Consolas"/>
            </a:endParaRPr>
          </a:p>
          <a:p>
            <a:pPr marL="457200" lvl="0" indent="-311150" algn="l" rtl="0">
              <a:spcBef>
                <a:spcPts val="0"/>
              </a:spcBef>
              <a:spcAft>
                <a:spcPts val="0"/>
              </a:spcAft>
              <a:buSzPts val="1300"/>
              <a:buFont typeface="Consolas"/>
              <a:buChar char="●"/>
            </a:pPr>
            <a:r>
              <a:rPr lang="en" sz="1300">
                <a:solidFill>
                  <a:srgbClr val="F1C232"/>
                </a:solidFill>
                <a:latin typeface="Consolas"/>
                <a:ea typeface="Consolas"/>
                <a:cs typeface="Consolas"/>
                <a:sym typeface="Consolas"/>
              </a:rPr>
              <a:t>border-radius:</a:t>
            </a:r>
            <a:r>
              <a:rPr lang="en" sz="1300">
                <a:latin typeface="Consolas"/>
                <a:ea typeface="Consolas"/>
                <a:cs typeface="Consolas"/>
                <a:sym typeface="Consolas"/>
              </a:rPr>
              <a:t> 2px; </a:t>
            </a:r>
            <a:r>
              <a:rPr lang="en" sz="1300">
                <a:solidFill>
                  <a:srgbClr val="B6D7A8"/>
                </a:solidFill>
                <a:latin typeface="Consolas"/>
                <a:ea typeface="Consolas"/>
                <a:cs typeface="Consolas"/>
                <a:sym typeface="Consolas"/>
              </a:rPr>
              <a:t>//to remove corners and make them more round</a:t>
            </a:r>
            <a:endParaRPr sz="1300">
              <a:solidFill>
                <a:srgbClr val="B6D7A8"/>
              </a:solidFill>
              <a:latin typeface="Consolas"/>
              <a:ea typeface="Consolas"/>
              <a:cs typeface="Consolas"/>
              <a:sym typeface="Consolas"/>
            </a:endParaRPr>
          </a:p>
          <a:p>
            <a:pPr marL="457200" lvl="0" indent="-311150" algn="l" rtl="0">
              <a:spcBef>
                <a:spcPts val="0"/>
              </a:spcBef>
              <a:spcAft>
                <a:spcPts val="0"/>
              </a:spcAft>
              <a:buSzPts val="1300"/>
              <a:buFont typeface="Consolas"/>
              <a:buChar char="●"/>
            </a:pPr>
            <a:r>
              <a:rPr lang="en" sz="1300">
                <a:solidFill>
                  <a:srgbClr val="F1C232"/>
                </a:solidFill>
                <a:latin typeface="Consolas"/>
                <a:ea typeface="Consolas"/>
                <a:cs typeface="Consolas"/>
                <a:sym typeface="Consolas"/>
              </a:rPr>
              <a:t>margin:</a:t>
            </a:r>
            <a:r>
              <a:rPr lang="en" sz="1300">
                <a:latin typeface="Consolas"/>
                <a:ea typeface="Consolas"/>
                <a:cs typeface="Consolas"/>
                <a:sym typeface="Consolas"/>
              </a:rPr>
              <a:t> 10px; /</a:t>
            </a:r>
            <a:r>
              <a:rPr lang="en" sz="1300">
                <a:solidFill>
                  <a:srgbClr val="B6D7A8"/>
                </a:solidFill>
                <a:latin typeface="Consolas"/>
                <a:ea typeface="Consolas"/>
                <a:cs typeface="Consolas"/>
                <a:sym typeface="Consolas"/>
              </a:rPr>
              <a:t>/distance from the border to the outer elements</a:t>
            </a:r>
            <a:endParaRPr sz="1300">
              <a:latin typeface="Consolas"/>
              <a:ea typeface="Consolas"/>
              <a:cs typeface="Consolas"/>
              <a:sym typeface="Consolas"/>
            </a:endParaRPr>
          </a:p>
          <a:p>
            <a:pPr marL="457200" lvl="0" indent="-311150" algn="l" rtl="0">
              <a:spcBef>
                <a:spcPts val="0"/>
              </a:spcBef>
              <a:spcAft>
                <a:spcPts val="0"/>
              </a:spcAft>
              <a:buSzPts val="1300"/>
              <a:buFont typeface="Consolas"/>
              <a:buChar char="●"/>
            </a:pPr>
            <a:r>
              <a:rPr lang="en" sz="1300">
                <a:solidFill>
                  <a:srgbClr val="F1C232"/>
                </a:solidFill>
                <a:latin typeface="Consolas"/>
                <a:ea typeface="Consolas"/>
                <a:cs typeface="Consolas"/>
                <a:sym typeface="Consolas"/>
              </a:rPr>
              <a:t>padding:</a:t>
            </a:r>
            <a:r>
              <a:rPr lang="en" sz="1300">
                <a:latin typeface="Consolas"/>
                <a:ea typeface="Consolas"/>
                <a:cs typeface="Consolas"/>
                <a:sym typeface="Consolas"/>
              </a:rPr>
              <a:t> 2px; /</a:t>
            </a:r>
            <a:r>
              <a:rPr lang="en" sz="1300">
                <a:solidFill>
                  <a:srgbClr val="B6D7A8"/>
                </a:solidFill>
                <a:latin typeface="Consolas"/>
                <a:ea typeface="Consolas"/>
                <a:cs typeface="Consolas"/>
                <a:sym typeface="Consolas"/>
              </a:rPr>
              <a:t>/distance from the border to the inner elements</a:t>
            </a:r>
            <a:endParaRPr sz="1300">
              <a:latin typeface="Consolas"/>
              <a:ea typeface="Consolas"/>
              <a:cs typeface="Consolas"/>
              <a:sym typeface="Consolas"/>
            </a:endParaRPr>
          </a:p>
          <a:p>
            <a:pPr marL="457200" lvl="0" indent="-311150" algn="l" rtl="0">
              <a:spcBef>
                <a:spcPts val="0"/>
              </a:spcBef>
              <a:spcAft>
                <a:spcPts val="0"/>
              </a:spcAft>
              <a:buSzPts val="1300"/>
              <a:buFont typeface="Consolas"/>
              <a:buChar char="●"/>
            </a:pPr>
            <a:r>
              <a:rPr lang="en" sz="1300">
                <a:solidFill>
                  <a:srgbClr val="F1C232"/>
                </a:solidFill>
                <a:latin typeface="Consolas"/>
                <a:ea typeface="Consolas"/>
                <a:cs typeface="Consolas"/>
                <a:sym typeface="Consolas"/>
              </a:rPr>
              <a:t>width:</a:t>
            </a:r>
            <a:r>
              <a:rPr lang="en" sz="1300">
                <a:latin typeface="Consolas"/>
                <a:ea typeface="Consolas"/>
                <a:cs typeface="Consolas"/>
                <a:sym typeface="Consolas"/>
              </a:rPr>
              <a:t> 100%;    300px;    1.3em;  /</a:t>
            </a:r>
            <a:r>
              <a:rPr lang="en" sz="1300">
                <a:solidFill>
                  <a:srgbClr val="B6D7A8"/>
                </a:solidFill>
                <a:latin typeface="Consolas"/>
                <a:ea typeface="Consolas"/>
                <a:cs typeface="Consolas"/>
                <a:sym typeface="Consolas"/>
              </a:rPr>
              <a:t>/many different ways to specify distances</a:t>
            </a:r>
            <a:endParaRPr sz="1300">
              <a:solidFill>
                <a:srgbClr val="B6D7A8"/>
              </a:solidFill>
              <a:latin typeface="Consolas"/>
              <a:ea typeface="Consolas"/>
              <a:cs typeface="Consolas"/>
              <a:sym typeface="Consolas"/>
            </a:endParaRPr>
          </a:p>
          <a:p>
            <a:pPr marL="457200" lvl="0" indent="-311150" algn="l" rtl="0">
              <a:spcBef>
                <a:spcPts val="0"/>
              </a:spcBef>
              <a:spcAft>
                <a:spcPts val="0"/>
              </a:spcAft>
              <a:buSzPts val="1300"/>
              <a:buFont typeface="Consolas"/>
              <a:buChar char="●"/>
            </a:pPr>
            <a:r>
              <a:rPr lang="en" sz="1300">
                <a:solidFill>
                  <a:srgbClr val="F1C232"/>
                </a:solidFill>
                <a:latin typeface="Consolas"/>
                <a:ea typeface="Consolas"/>
                <a:cs typeface="Consolas"/>
                <a:sym typeface="Consolas"/>
              </a:rPr>
              <a:t>height:</a:t>
            </a:r>
            <a:r>
              <a:rPr lang="en" sz="1300">
                <a:latin typeface="Consolas"/>
                <a:ea typeface="Consolas"/>
                <a:cs typeface="Consolas"/>
                <a:sym typeface="Consolas"/>
              </a:rPr>
              <a:t> 200px;</a:t>
            </a:r>
            <a:endParaRPr sz="1300">
              <a:latin typeface="Consolas"/>
              <a:ea typeface="Consolas"/>
              <a:cs typeface="Consolas"/>
              <a:sym typeface="Consolas"/>
            </a:endParaRPr>
          </a:p>
          <a:p>
            <a:pPr marL="457200" lvl="0" indent="-311150" algn="l" rtl="0">
              <a:spcBef>
                <a:spcPts val="0"/>
              </a:spcBef>
              <a:spcAft>
                <a:spcPts val="0"/>
              </a:spcAft>
              <a:buSzPts val="1300"/>
              <a:buFont typeface="Consolas"/>
              <a:buChar char="●"/>
            </a:pPr>
            <a:r>
              <a:rPr lang="en" sz="1300">
                <a:solidFill>
                  <a:srgbClr val="F1C232"/>
                </a:solidFill>
                <a:latin typeface="Consolas"/>
                <a:ea typeface="Consolas"/>
                <a:cs typeface="Consolas"/>
                <a:sym typeface="Consolas"/>
              </a:rPr>
              <a:t>text-align</a:t>
            </a:r>
            <a:r>
              <a:rPr lang="en" sz="1300">
                <a:latin typeface="Consolas"/>
                <a:ea typeface="Consolas"/>
                <a:cs typeface="Consolas"/>
                <a:sym typeface="Consolas"/>
              </a:rPr>
              <a:t>: center;</a:t>
            </a:r>
            <a:endParaRPr sz="1300">
              <a:latin typeface="Consolas"/>
              <a:ea typeface="Consolas"/>
              <a:cs typeface="Consolas"/>
              <a:sym typeface="Consolas"/>
            </a:endParaRPr>
          </a:p>
          <a:p>
            <a:pPr marL="457200" lvl="0" indent="-311150" algn="l" rtl="0">
              <a:spcBef>
                <a:spcPts val="0"/>
              </a:spcBef>
              <a:spcAft>
                <a:spcPts val="0"/>
              </a:spcAft>
              <a:buSzPts val="1300"/>
              <a:buFont typeface="Consolas"/>
              <a:buChar char="●"/>
            </a:pPr>
            <a:r>
              <a:rPr lang="en" sz="1300">
                <a:solidFill>
                  <a:srgbClr val="F1C232"/>
                </a:solidFill>
                <a:latin typeface="Consolas"/>
                <a:ea typeface="Consolas"/>
                <a:cs typeface="Consolas"/>
                <a:sym typeface="Consolas"/>
              </a:rPr>
              <a:t>box-shadow:</a:t>
            </a:r>
            <a:r>
              <a:rPr lang="en" sz="1300">
                <a:latin typeface="Consolas"/>
                <a:ea typeface="Consolas"/>
                <a:cs typeface="Consolas"/>
                <a:sym typeface="Consolas"/>
              </a:rPr>
              <a:t> 3px 3px 5px black;</a:t>
            </a:r>
            <a:endParaRPr sz="1300">
              <a:latin typeface="Consolas"/>
              <a:ea typeface="Consolas"/>
              <a:cs typeface="Consolas"/>
              <a:sym typeface="Consolas"/>
            </a:endParaRPr>
          </a:p>
          <a:p>
            <a:pPr marL="457200" lvl="0" indent="-311150" algn="l" rtl="0">
              <a:spcBef>
                <a:spcPts val="0"/>
              </a:spcBef>
              <a:spcAft>
                <a:spcPts val="0"/>
              </a:spcAft>
              <a:buSzPts val="1300"/>
              <a:buFont typeface="Consolas"/>
              <a:buChar char="●"/>
            </a:pPr>
            <a:r>
              <a:rPr lang="en" sz="1300">
                <a:solidFill>
                  <a:srgbClr val="F1C232"/>
                </a:solidFill>
                <a:latin typeface="Consolas"/>
                <a:ea typeface="Consolas"/>
                <a:cs typeface="Consolas"/>
                <a:sym typeface="Consolas"/>
              </a:rPr>
              <a:t>cursor:</a:t>
            </a:r>
            <a:r>
              <a:rPr lang="en" sz="1300">
                <a:latin typeface="Consolas"/>
                <a:ea typeface="Consolas"/>
                <a:cs typeface="Consolas"/>
                <a:sym typeface="Consolas"/>
              </a:rPr>
              <a:t> pointer;</a:t>
            </a:r>
            <a:endParaRPr sz="1300">
              <a:latin typeface="Consolas"/>
              <a:ea typeface="Consolas"/>
              <a:cs typeface="Consolas"/>
              <a:sym typeface="Consolas"/>
            </a:endParaRPr>
          </a:p>
          <a:p>
            <a:pPr marL="457200" lvl="0" indent="-311150" algn="l" rtl="0">
              <a:spcBef>
                <a:spcPts val="0"/>
              </a:spcBef>
              <a:spcAft>
                <a:spcPts val="0"/>
              </a:spcAft>
              <a:buSzPts val="1300"/>
              <a:buFont typeface="Consolas"/>
              <a:buChar char="●"/>
            </a:pPr>
            <a:r>
              <a:rPr lang="en" sz="1300">
                <a:solidFill>
                  <a:srgbClr val="F1C232"/>
                </a:solidFill>
                <a:latin typeface="Consolas"/>
                <a:ea typeface="Consolas"/>
                <a:cs typeface="Consolas"/>
                <a:sym typeface="Consolas"/>
              </a:rPr>
              <a:t>display: </a:t>
            </a:r>
            <a:r>
              <a:rPr lang="en" sz="1300">
                <a:latin typeface="Consolas"/>
                <a:ea typeface="Consolas"/>
                <a:cs typeface="Consolas"/>
                <a:sym typeface="Consolas"/>
              </a:rPr>
              <a:t>inline-block;</a:t>
            </a:r>
            <a:endParaRPr sz="1300">
              <a:latin typeface="Consolas"/>
              <a:ea typeface="Consolas"/>
              <a:cs typeface="Consolas"/>
              <a:sym typeface="Consolas"/>
            </a:endParaRPr>
          </a:p>
          <a:p>
            <a:pPr marL="457200" lvl="0" indent="-311150" algn="l" rtl="0">
              <a:spcBef>
                <a:spcPts val="0"/>
              </a:spcBef>
              <a:spcAft>
                <a:spcPts val="0"/>
              </a:spcAft>
              <a:buSzPts val="1300"/>
              <a:buFont typeface="Consolas"/>
              <a:buChar char="●"/>
            </a:pPr>
            <a:r>
              <a:rPr lang="en" sz="1300">
                <a:solidFill>
                  <a:srgbClr val="F1C232"/>
                </a:solidFill>
                <a:latin typeface="Consolas"/>
                <a:ea typeface="Consolas"/>
                <a:cs typeface="Consolas"/>
                <a:sym typeface="Consolas"/>
              </a:rPr>
              <a:t>overflow:</a:t>
            </a:r>
            <a:r>
              <a:rPr lang="en" sz="1300">
                <a:latin typeface="Consolas"/>
                <a:ea typeface="Consolas"/>
                <a:cs typeface="Consolas"/>
                <a:sym typeface="Consolas"/>
              </a:rPr>
              <a:t> hidden;</a:t>
            </a:r>
            <a:endParaRPr sz="1300">
              <a:latin typeface="Consolas"/>
              <a:ea typeface="Consolas"/>
              <a:cs typeface="Consolas"/>
              <a:sym typeface="Consola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CSS how to add it</a:t>
            </a:r>
            <a:endParaRPr/>
          </a:p>
        </p:txBody>
      </p:sp>
      <p:sp>
        <p:nvSpPr>
          <p:cNvPr id="272" name="Google Shape;272;p41"/>
          <p:cNvSpPr txBox="1">
            <a:spLocks noGrp="1"/>
          </p:cNvSpPr>
          <p:nvPr>
            <p:ph type="body" idx="1"/>
          </p:nvPr>
        </p:nvSpPr>
        <p:spPr>
          <a:xfrm>
            <a:off x="311700" y="12759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There are four ways to add </a:t>
            </a:r>
            <a:r>
              <a:rPr lang="en" sz="1600">
                <a:solidFill>
                  <a:srgbClr val="FF00FF"/>
                </a:solidFill>
              </a:rPr>
              <a:t>CSS rules</a:t>
            </a:r>
            <a:r>
              <a:rPr lang="en" sz="1600"/>
              <a:t> to your website:</a:t>
            </a:r>
            <a:br>
              <a:rPr lang="en" sz="1600"/>
            </a:br>
            <a:endParaRPr sz="1600"/>
          </a:p>
          <a:p>
            <a:pPr marL="457200" lvl="0" indent="-330200" algn="l" rtl="0">
              <a:spcBef>
                <a:spcPts val="0"/>
              </a:spcBef>
              <a:spcAft>
                <a:spcPts val="0"/>
              </a:spcAft>
              <a:buSzPts val="1600"/>
              <a:buChar char="●"/>
            </a:pPr>
            <a:r>
              <a:rPr lang="en" sz="1600"/>
              <a:t>Inserting the code inside a style tag</a:t>
            </a:r>
            <a:endParaRPr sz="1600"/>
          </a:p>
          <a:p>
            <a:pPr marL="457200" lvl="0" indent="0" algn="l" rtl="0">
              <a:spcBef>
                <a:spcPts val="0"/>
              </a:spcBef>
              <a:spcAft>
                <a:spcPts val="0"/>
              </a:spcAft>
              <a:buNone/>
            </a:pPr>
            <a:r>
              <a:rPr lang="en" sz="1600">
                <a:solidFill>
                  <a:srgbClr val="A4C2F4"/>
                </a:solidFill>
                <a:latin typeface="Consolas"/>
                <a:ea typeface="Consolas"/>
                <a:cs typeface="Consolas"/>
                <a:sym typeface="Consolas"/>
              </a:rPr>
              <a:t>&lt;style&gt;</a:t>
            </a:r>
            <a:endParaRPr sz="1600">
              <a:solidFill>
                <a:srgbClr val="A4C2F4"/>
              </a:solidFill>
              <a:latin typeface="Consolas"/>
              <a:ea typeface="Consolas"/>
              <a:cs typeface="Consolas"/>
              <a:sym typeface="Consolas"/>
            </a:endParaRPr>
          </a:p>
          <a:p>
            <a:pPr marL="457200" lvl="0" indent="457200" algn="l" rtl="0">
              <a:spcBef>
                <a:spcPts val="0"/>
              </a:spcBef>
              <a:spcAft>
                <a:spcPts val="0"/>
              </a:spcAft>
              <a:buNone/>
            </a:pPr>
            <a:r>
              <a:rPr lang="en" sz="1600">
                <a:solidFill>
                  <a:srgbClr val="FF00FF"/>
                </a:solidFill>
                <a:latin typeface="Consolas"/>
                <a:ea typeface="Consolas"/>
                <a:cs typeface="Consolas"/>
                <a:sym typeface="Consolas"/>
              </a:rPr>
              <a:t>p { color: blue }</a:t>
            </a:r>
            <a:endParaRPr sz="1600">
              <a:solidFill>
                <a:srgbClr val="FF00FF"/>
              </a:solidFill>
              <a:latin typeface="Consolas"/>
              <a:ea typeface="Consolas"/>
              <a:cs typeface="Consolas"/>
              <a:sym typeface="Consolas"/>
            </a:endParaRPr>
          </a:p>
          <a:p>
            <a:pPr marL="457200" lvl="0" indent="0" algn="l" rtl="0">
              <a:spcBef>
                <a:spcPts val="0"/>
              </a:spcBef>
              <a:spcAft>
                <a:spcPts val="0"/>
              </a:spcAft>
              <a:buNone/>
            </a:pPr>
            <a:r>
              <a:rPr lang="en" sz="1600">
                <a:solidFill>
                  <a:srgbClr val="9FC5E8"/>
                </a:solidFill>
                <a:latin typeface="Consolas"/>
                <a:ea typeface="Consolas"/>
                <a:cs typeface="Consolas"/>
                <a:sym typeface="Consolas"/>
              </a:rPr>
              <a:t>&lt;/style&gt;</a:t>
            </a:r>
            <a:endParaRPr sz="1600">
              <a:solidFill>
                <a:srgbClr val="9FC5E8"/>
              </a:solidFill>
              <a:latin typeface="Consolas"/>
              <a:ea typeface="Consolas"/>
              <a:cs typeface="Consolas"/>
              <a:sym typeface="Consolas"/>
            </a:endParaRPr>
          </a:p>
          <a:p>
            <a:pPr marL="457200" lvl="0" indent="-330200" algn="l" rtl="0">
              <a:spcBef>
                <a:spcPts val="0"/>
              </a:spcBef>
              <a:spcAft>
                <a:spcPts val="0"/>
              </a:spcAft>
              <a:buSzPts val="1600"/>
              <a:buChar char="●"/>
            </a:pPr>
            <a:r>
              <a:rPr lang="en" sz="1600"/>
              <a:t>Referencing an external CSS file</a:t>
            </a:r>
            <a:endParaRPr sz="1600"/>
          </a:p>
          <a:p>
            <a:pPr marL="457200" lvl="0" indent="0" algn="l" rtl="0">
              <a:spcBef>
                <a:spcPts val="0"/>
              </a:spcBef>
              <a:spcAft>
                <a:spcPts val="0"/>
              </a:spcAft>
              <a:buNone/>
            </a:pPr>
            <a:r>
              <a:rPr lang="en" sz="1600">
                <a:solidFill>
                  <a:srgbClr val="9FC5E8"/>
                </a:solidFill>
                <a:latin typeface="Consolas"/>
                <a:ea typeface="Consolas"/>
                <a:cs typeface="Consolas"/>
                <a:sym typeface="Consolas"/>
              </a:rPr>
              <a:t>&lt;link</a:t>
            </a:r>
            <a:r>
              <a:rPr lang="en" sz="1600">
                <a:latin typeface="Consolas"/>
                <a:ea typeface="Consolas"/>
                <a:cs typeface="Consolas"/>
                <a:sym typeface="Consolas"/>
              </a:rPr>
              <a:t> href="</a:t>
            </a:r>
            <a:r>
              <a:rPr lang="en" sz="1600">
                <a:solidFill>
                  <a:srgbClr val="FF00FF"/>
                </a:solidFill>
                <a:latin typeface="Consolas"/>
                <a:ea typeface="Consolas"/>
                <a:cs typeface="Consolas"/>
                <a:sym typeface="Consolas"/>
              </a:rPr>
              <a:t>style.css</a:t>
            </a:r>
            <a:r>
              <a:rPr lang="en" sz="1600">
                <a:latin typeface="Consolas"/>
                <a:ea typeface="Consolas"/>
                <a:cs typeface="Consolas"/>
                <a:sym typeface="Consolas"/>
              </a:rPr>
              <a:t>" rel="stylesheet" /&gt;</a:t>
            </a:r>
            <a:endParaRPr sz="1600">
              <a:latin typeface="Consolas"/>
              <a:ea typeface="Consolas"/>
              <a:cs typeface="Consolas"/>
              <a:sym typeface="Consolas"/>
            </a:endParaRPr>
          </a:p>
          <a:p>
            <a:pPr marL="457200" lvl="0" indent="-330200" algn="l" rtl="0">
              <a:spcBef>
                <a:spcPts val="0"/>
              </a:spcBef>
              <a:spcAft>
                <a:spcPts val="0"/>
              </a:spcAft>
              <a:buSzPts val="1600"/>
              <a:buChar char="●"/>
            </a:pPr>
            <a:r>
              <a:rPr lang="en" sz="1600"/>
              <a:t>Using the attribute style on a tag</a:t>
            </a:r>
            <a:endParaRPr sz="1600"/>
          </a:p>
          <a:p>
            <a:pPr marL="457200" lvl="0" indent="0" algn="l" rtl="0">
              <a:spcBef>
                <a:spcPts val="0"/>
              </a:spcBef>
              <a:spcAft>
                <a:spcPts val="0"/>
              </a:spcAft>
              <a:buNone/>
            </a:pPr>
            <a:r>
              <a:rPr lang="en" sz="1600">
                <a:solidFill>
                  <a:srgbClr val="9FC5E8"/>
                </a:solidFill>
                <a:latin typeface="Consolas"/>
                <a:ea typeface="Consolas"/>
                <a:cs typeface="Consolas"/>
                <a:sym typeface="Consolas"/>
              </a:rPr>
              <a:t>&lt;p</a:t>
            </a:r>
            <a:r>
              <a:rPr lang="en" sz="1600">
                <a:latin typeface="Consolas"/>
                <a:ea typeface="Consolas"/>
                <a:cs typeface="Consolas"/>
                <a:sym typeface="Consolas"/>
              </a:rPr>
              <a:t> style="</a:t>
            </a:r>
            <a:r>
              <a:rPr lang="en" sz="1600">
                <a:solidFill>
                  <a:srgbClr val="FF00FF"/>
                </a:solidFill>
                <a:latin typeface="Consolas"/>
                <a:ea typeface="Consolas"/>
                <a:cs typeface="Consolas"/>
                <a:sym typeface="Consolas"/>
              </a:rPr>
              <a:t>color: blue; margin: 10px</a:t>
            </a:r>
            <a:r>
              <a:rPr lang="en" sz="1600">
                <a:latin typeface="Consolas"/>
                <a:ea typeface="Consolas"/>
                <a:cs typeface="Consolas"/>
                <a:sym typeface="Consolas"/>
              </a:rPr>
              <a:t>"&gt;</a:t>
            </a:r>
            <a:endParaRPr sz="1600">
              <a:latin typeface="Consolas"/>
              <a:ea typeface="Consolas"/>
              <a:cs typeface="Consolas"/>
              <a:sym typeface="Consolas"/>
            </a:endParaRPr>
          </a:p>
          <a:p>
            <a:pPr marL="457200" lvl="0" indent="-330200" algn="l" rtl="0">
              <a:spcBef>
                <a:spcPts val="0"/>
              </a:spcBef>
              <a:spcAft>
                <a:spcPts val="0"/>
              </a:spcAft>
              <a:buSzPts val="1600"/>
              <a:buChar char="●"/>
            </a:pPr>
            <a:r>
              <a:rPr lang="en" sz="1600"/>
              <a:t>Using Javascript (we will see this one later).</a:t>
            </a:r>
            <a:endParaRPr sz="1600">
              <a:latin typeface="Consolas"/>
              <a:ea typeface="Consolas"/>
              <a:cs typeface="Consolas"/>
              <a:sym typeface="Consolas"/>
            </a:endParaRPr>
          </a:p>
          <a:p>
            <a:pPr marL="0" lvl="0" indent="0" algn="l" rtl="0">
              <a:spcBef>
                <a:spcPts val="0"/>
              </a:spcBef>
              <a:spcAft>
                <a:spcPts val="0"/>
              </a:spcAft>
              <a:buNone/>
            </a:pP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11700" y="183400"/>
            <a:ext cx="4263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Framework and OS</a:t>
            </a:r>
            <a:endParaRPr/>
          </a:p>
        </p:txBody>
      </p:sp>
      <p:sp>
        <p:nvSpPr>
          <p:cNvPr id="74" name="Google Shape;74;p15"/>
          <p:cNvSpPr txBox="1">
            <a:spLocks noGrp="1"/>
          </p:cNvSpPr>
          <p:nvPr>
            <p:ph type="body" idx="1"/>
          </p:nvPr>
        </p:nvSpPr>
        <p:spPr>
          <a:xfrm>
            <a:off x="311700" y="816775"/>
            <a:ext cx="3720300" cy="404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What you expect from your framework to access the OS is usually three things:</a:t>
            </a:r>
            <a:endParaRPr sz="1500"/>
          </a:p>
          <a:p>
            <a:pPr marL="457200" lvl="0" indent="-323850" algn="l" rtl="0">
              <a:spcBef>
                <a:spcPts val="1600"/>
              </a:spcBef>
              <a:spcAft>
                <a:spcPts val="0"/>
              </a:spcAft>
              <a:buSzPts val="1500"/>
              <a:buChar char="-"/>
            </a:pPr>
            <a:r>
              <a:rPr lang="en" sz="1500"/>
              <a:t>To display information in the screen</a:t>
            </a:r>
            <a:endParaRPr sz="1500"/>
          </a:p>
          <a:p>
            <a:pPr marL="457200" lvl="0" indent="-323850" algn="l" rtl="0">
              <a:spcBef>
                <a:spcPts val="0"/>
              </a:spcBef>
              <a:spcAft>
                <a:spcPts val="0"/>
              </a:spcAft>
              <a:buSzPts val="1500"/>
              <a:buChar char="-"/>
            </a:pPr>
            <a:r>
              <a:rPr lang="en" sz="1500"/>
              <a:t>To get the user input</a:t>
            </a:r>
            <a:endParaRPr sz="1500"/>
          </a:p>
          <a:p>
            <a:pPr marL="457200" lvl="0" indent="-323850" algn="l" rtl="0">
              <a:spcBef>
                <a:spcPts val="0"/>
              </a:spcBef>
              <a:spcAft>
                <a:spcPts val="0"/>
              </a:spcAft>
              <a:buSzPts val="1500"/>
              <a:buChar char="-"/>
            </a:pPr>
            <a:r>
              <a:rPr lang="en" sz="1500"/>
              <a:t>To request data from the internet.</a:t>
            </a:r>
            <a:endParaRPr sz="1500"/>
          </a:p>
          <a:p>
            <a:pPr marL="457200" lvl="0" indent="-323850" algn="l" rtl="0">
              <a:spcBef>
                <a:spcPts val="0"/>
              </a:spcBef>
              <a:spcAft>
                <a:spcPts val="0"/>
              </a:spcAft>
              <a:buSzPts val="1500"/>
              <a:buChar char="-"/>
            </a:pPr>
            <a:r>
              <a:rPr lang="en" sz="1500"/>
              <a:t>To play audio</a:t>
            </a:r>
            <a:endParaRPr sz="1500"/>
          </a:p>
          <a:p>
            <a:pPr marL="457200" lvl="0" indent="-323850" algn="l" rtl="0">
              <a:spcBef>
                <a:spcPts val="0"/>
              </a:spcBef>
              <a:spcAft>
                <a:spcPts val="0"/>
              </a:spcAft>
              <a:buSzPts val="1500"/>
              <a:buChar char="-"/>
            </a:pPr>
            <a:r>
              <a:rPr lang="en" sz="1500"/>
              <a:t>To store data</a:t>
            </a:r>
            <a:endParaRPr sz="1500"/>
          </a:p>
          <a:p>
            <a:pPr marL="457200" lvl="0" indent="-323850" algn="l" rtl="0">
              <a:spcBef>
                <a:spcPts val="0"/>
              </a:spcBef>
              <a:spcAft>
                <a:spcPts val="0"/>
              </a:spcAft>
              <a:buSzPts val="1500"/>
              <a:buChar char="-"/>
            </a:pPr>
            <a:r>
              <a:rPr lang="en" sz="1500"/>
              <a:t>To get system info like date, screen resolution, etc.</a:t>
            </a:r>
            <a:endParaRPr sz="1500"/>
          </a:p>
          <a:p>
            <a:pPr marL="0" lvl="0" indent="0" algn="l" rtl="0">
              <a:spcBef>
                <a:spcPts val="1600"/>
              </a:spcBef>
              <a:spcAft>
                <a:spcPts val="0"/>
              </a:spcAft>
              <a:buNone/>
            </a:pPr>
            <a:r>
              <a:rPr lang="en" sz="1500"/>
              <a:t>Every programming language has its own set of libraries to fulfill all these tasks but sometimes it can get annoying to set up all of them.</a:t>
            </a:r>
            <a:endParaRPr sz="1500"/>
          </a:p>
          <a:p>
            <a:pPr marL="0" lvl="0" indent="0" algn="l" rtl="0">
              <a:spcBef>
                <a:spcPts val="1600"/>
              </a:spcBef>
              <a:spcAft>
                <a:spcPts val="1600"/>
              </a:spcAft>
              <a:buNone/>
            </a:pPr>
            <a:endParaRPr sz="1500"/>
          </a:p>
        </p:txBody>
      </p:sp>
      <p:sp>
        <p:nvSpPr>
          <p:cNvPr id="75" name="Google Shape;75;p15"/>
          <p:cNvSpPr/>
          <p:nvPr/>
        </p:nvSpPr>
        <p:spPr>
          <a:xfrm>
            <a:off x="4124050" y="756100"/>
            <a:ext cx="4436400" cy="5727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Consolas"/>
                <a:ea typeface="Consolas"/>
                <a:cs typeface="Consolas"/>
                <a:sym typeface="Consolas"/>
              </a:rPr>
              <a:t>Your Code</a:t>
            </a:r>
            <a:endParaRPr sz="1900">
              <a:latin typeface="Consolas"/>
              <a:ea typeface="Consolas"/>
              <a:cs typeface="Consolas"/>
              <a:sym typeface="Consolas"/>
            </a:endParaRPr>
          </a:p>
        </p:txBody>
      </p:sp>
      <p:sp>
        <p:nvSpPr>
          <p:cNvPr id="76" name="Google Shape;76;p15"/>
          <p:cNvSpPr/>
          <p:nvPr/>
        </p:nvSpPr>
        <p:spPr>
          <a:xfrm>
            <a:off x="5633188" y="1756275"/>
            <a:ext cx="1418100" cy="3906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Consolas"/>
                <a:ea typeface="Consolas"/>
                <a:cs typeface="Consolas"/>
                <a:sym typeface="Consolas"/>
              </a:rPr>
              <a:t>Input</a:t>
            </a:r>
            <a:endParaRPr sz="1900">
              <a:latin typeface="Consolas"/>
              <a:ea typeface="Consolas"/>
              <a:cs typeface="Consolas"/>
              <a:sym typeface="Consolas"/>
            </a:endParaRPr>
          </a:p>
        </p:txBody>
      </p:sp>
      <p:sp>
        <p:nvSpPr>
          <p:cNvPr id="77" name="Google Shape;77;p15"/>
          <p:cNvSpPr/>
          <p:nvPr/>
        </p:nvSpPr>
        <p:spPr>
          <a:xfrm>
            <a:off x="7166900" y="1756275"/>
            <a:ext cx="1418100" cy="3906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Consolas"/>
                <a:ea typeface="Consolas"/>
                <a:cs typeface="Consolas"/>
                <a:sym typeface="Consolas"/>
              </a:rPr>
              <a:t>Network</a:t>
            </a:r>
            <a:endParaRPr sz="1900">
              <a:latin typeface="Consolas"/>
              <a:ea typeface="Consolas"/>
              <a:cs typeface="Consolas"/>
              <a:sym typeface="Consolas"/>
            </a:endParaRPr>
          </a:p>
        </p:txBody>
      </p:sp>
      <p:sp>
        <p:nvSpPr>
          <p:cNvPr id="78" name="Google Shape;78;p15"/>
          <p:cNvSpPr/>
          <p:nvPr/>
        </p:nvSpPr>
        <p:spPr>
          <a:xfrm>
            <a:off x="4099463" y="1756275"/>
            <a:ext cx="1418100" cy="3906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Consolas"/>
                <a:ea typeface="Consolas"/>
                <a:cs typeface="Consolas"/>
                <a:sym typeface="Consolas"/>
              </a:rPr>
              <a:t>Display</a:t>
            </a:r>
            <a:endParaRPr sz="1900">
              <a:latin typeface="Consolas"/>
              <a:ea typeface="Consolas"/>
              <a:cs typeface="Consolas"/>
              <a:sym typeface="Consolas"/>
            </a:endParaRPr>
          </a:p>
        </p:txBody>
      </p:sp>
      <p:sp>
        <p:nvSpPr>
          <p:cNvPr id="79" name="Google Shape;79;p15"/>
          <p:cNvSpPr/>
          <p:nvPr/>
        </p:nvSpPr>
        <p:spPr>
          <a:xfrm>
            <a:off x="4099475" y="2234975"/>
            <a:ext cx="1418100" cy="3906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Consolas"/>
                <a:ea typeface="Consolas"/>
                <a:cs typeface="Consolas"/>
                <a:sym typeface="Consolas"/>
              </a:rPr>
              <a:t>Audio</a:t>
            </a:r>
            <a:endParaRPr sz="1900">
              <a:latin typeface="Consolas"/>
              <a:ea typeface="Consolas"/>
              <a:cs typeface="Consolas"/>
              <a:sym typeface="Consolas"/>
            </a:endParaRPr>
          </a:p>
        </p:txBody>
      </p:sp>
      <p:sp>
        <p:nvSpPr>
          <p:cNvPr id="80" name="Google Shape;80;p15"/>
          <p:cNvSpPr/>
          <p:nvPr/>
        </p:nvSpPr>
        <p:spPr>
          <a:xfrm>
            <a:off x="5633200" y="2234975"/>
            <a:ext cx="1418100" cy="3906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Consolas"/>
                <a:ea typeface="Consolas"/>
                <a:cs typeface="Consolas"/>
                <a:sym typeface="Consolas"/>
              </a:rPr>
              <a:t>Storage</a:t>
            </a:r>
            <a:endParaRPr sz="1900">
              <a:latin typeface="Consolas"/>
              <a:ea typeface="Consolas"/>
              <a:cs typeface="Consolas"/>
              <a:sym typeface="Consolas"/>
            </a:endParaRPr>
          </a:p>
        </p:txBody>
      </p:sp>
      <p:sp>
        <p:nvSpPr>
          <p:cNvPr id="81" name="Google Shape;81;p15"/>
          <p:cNvSpPr/>
          <p:nvPr/>
        </p:nvSpPr>
        <p:spPr>
          <a:xfrm>
            <a:off x="7166925" y="2234975"/>
            <a:ext cx="1418100" cy="3906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latin typeface="Consolas"/>
                <a:ea typeface="Consolas"/>
                <a:cs typeface="Consolas"/>
                <a:sym typeface="Consolas"/>
              </a:rPr>
              <a:t>System info</a:t>
            </a:r>
            <a:endParaRPr sz="1500">
              <a:latin typeface="Consolas"/>
              <a:ea typeface="Consolas"/>
              <a:cs typeface="Consolas"/>
              <a:sym typeface="Consola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CSS selectors</a:t>
            </a:r>
            <a:endParaRPr/>
          </a:p>
        </p:txBody>
      </p:sp>
      <p:sp>
        <p:nvSpPr>
          <p:cNvPr id="278" name="Google Shape;278;p42"/>
          <p:cNvSpPr txBox="1">
            <a:spLocks noGrp="1"/>
          </p:cNvSpPr>
          <p:nvPr>
            <p:ph type="body" idx="1"/>
          </p:nvPr>
        </p:nvSpPr>
        <p:spPr>
          <a:xfrm>
            <a:off x="311700" y="1152475"/>
            <a:ext cx="8520600" cy="379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Let's start by changing the background color of one tag of our website:</a:t>
            </a:r>
            <a:endParaRPr sz="1600"/>
          </a:p>
          <a:p>
            <a:pPr marL="0" lvl="0" indent="0" algn="l" rtl="0">
              <a:spcBef>
                <a:spcPts val="1600"/>
              </a:spcBef>
              <a:spcAft>
                <a:spcPts val="0"/>
              </a:spcAft>
              <a:buNone/>
            </a:pPr>
            <a:r>
              <a:rPr lang="en" sz="1600">
                <a:solidFill>
                  <a:srgbClr val="9FC5E8"/>
                </a:solidFill>
                <a:latin typeface="Consolas"/>
                <a:ea typeface="Consolas"/>
                <a:cs typeface="Consolas"/>
                <a:sym typeface="Consolas"/>
              </a:rPr>
              <a:t>div</a:t>
            </a:r>
            <a:r>
              <a:rPr lang="en" sz="1600">
                <a:solidFill>
                  <a:srgbClr val="F1C232"/>
                </a:solidFill>
                <a:latin typeface="Consolas"/>
                <a:ea typeface="Consolas"/>
                <a:cs typeface="Consolas"/>
                <a:sym typeface="Consolas"/>
              </a:rPr>
              <a:t> </a:t>
            </a:r>
            <a:r>
              <a:rPr lang="en" sz="1600">
                <a:latin typeface="Consolas"/>
                <a:ea typeface="Consolas"/>
                <a:cs typeface="Consolas"/>
                <a:sym typeface="Consolas"/>
              </a:rPr>
              <a:t>{</a:t>
            </a:r>
            <a:br>
              <a:rPr lang="en" sz="1600">
                <a:latin typeface="Consolas"/>
                <a:ea typeface="Consolas"/>
                <a:cs typeface="Consolas"/>
                <a:sym typeface="Consolas"/>
              </a:rPr>
            </a:br>
            <a:r>
              <a:rPr lang="en" sz="1600">
                <a:latin typeface="Consolas"/>
                <a:ea typeface="Consolas"/>
                <a:cs typeface="Consolas"/>
                <a:sym typeface="Consolas"/>
              </a:rPr>
              <a:t>	background-color: red;</a:t>
            </a:r>
            <a:br>
              <a:rPr lang="en" sz="1600">
                <a:latin typeface="Consolas"/>
                <a:ea typeface="Consolas"/>
                <a:cs typeface="Consolas"/>
                <a:sym typeface="Consolas"/>
              </a:rPr>
            </a:br>
            <a:r>
              <a:rPr lang="en" sz="1600">
                <a:latin typeface="Consolas"/>
                <a:ea typeface="Consolas"/>
                <a:cs typeface="Consolas"/>
                <a:sym typeface="Consolas"/>
              </a:rPr>
              <a:t>}</a:t>
            </a:r>
            <a:endParaRPr sz="1600">
              <a:latin typeface="Consolas"/>
              <a:ea typeface="Consolas"/>
              <a:cs typeface="Consolas"/>
              <a:sym typeface="Consolas"/>
            </a:endParaRPr>
          </a:p>
          <a:p>
            <a:pPr marL="0" lvl="0" indent="0" algn="l" rtl="0">
              <a:spcBef>
                <a:spcPts val="1600"/>
              </a:spcBef>
              <a:spcAft>
                <a:spcPts val="0"/>
              </a:spcAft>
              <a:buNone/>
            </a:pPr>
            <a:r>
              <a:rPr lang="en" sz="1600"/>
              <a:t>This CSS rule means that every tag DIV found in our website should have a red background color. Remember that DIVs are used mostly to represent areas of our website.</a:t>
            </a:r>
            <a:endParaRPr sz="1600"/>
          </a:p>
          <a:p>
            <a:pPr marL="0" lvl="0" indent="0" algn="l" rtl="0">
              <a:spcBef>
                <a:spcPts val="1600"/>
              </a:spcBef>
              <a:spcAft>
                <a:spcPts val="0"/>
              </a:spcAft>
              <a:buNone/>
            </a:pPr>
            <a:r>
              <a:rPr lang="en" sz="1600"/>
              <a:t>We could also change the whole website background by affecting the tag body:</a:t>
            </a:r>
            <a:endParaRPr sz="1600"/>
          </a:p>
          <a:p>
            <a:pPr marL="0" lvl="0" indent="0" algn="l" rtl="0">
              <a:spcBef>
                <a:spcPts val="1600"/>
              </a:spcBef>
              <a:spcAft>
                <a:spcPts val="1600"/>
              </a:spcAft>
              <a:buNone/>
            </a:pPr>
            <a:r>
              <a:rPr lang="en" sz="1600">
                <a:solidFill>
                  <a:srgbClr val="B4A7D6"/>
                </a:solidFill>
                <a:latin typeface="Consolas"/>
                <a:ea typeface="Consolas"/>
                <a:cs typeface="Consolas"/>
                <a:sym typeface="Consolas"/>
              </a:rPr>
              <a:t>body</a:t>
            </a:r>
            <a:r>
              <a:rPr lang="en" sz="1600">
                <a:latin typeface="Consolas"/>
                <a:ea typeface="Consolas"/>
                <a:cs typeface="Consolas"/>
                <a:sym typeface="Consolas"/>
              </a:rPr>
              <a:t> { </a:t>
            </a:r>
            <a:br>
              <a:rPr lang="en" sz="1600">
                <a:latin typeface="Consolas"/>
                <a:ea typeface="Consolas"/>
                <a:cs typeface="Consolas"/>
                <a:sym typeface="Consolas"/>
              </a:rPr>
            </a:br>
            <a:r>
              <a:rPr lang="en" sz="1600">
                <a:latin typeface="Consolas"/>
                <a:ea typeface="Consolas"/>
                <a:cs typeface="Consolas"/>
                <a:sym typeface="Consolas"/>
              </a:rPr>
              <a:t>	background-color: red;</a:t>
            </a:r>
            <a:br>
              <a:rPr lang="en" sz="1600">
                <a:latin typeface="Consolas"/>
                <a:ea typeface="Consolas"/>
                <a:cs typeface="Consolas"/>
                <a:sym typeface="Consolas"/>
              </a:rPr>
            </a:br>
            <a:r>
              <a:rPr lang="en" sz="1600">
                <a:latin typeface="Consolas"/>
                <a:ea typeface="Consolas"/>
                <a:cs typeface="Consolas"/>
                <a:sym typeface="Consolas"/>
              </a:rPr>
              <a:t>}</a:t>
            </a:r>
            <a:endParaRPr sz="1600">
              <a:latin typeface="Consolas"/>
              <a:ea typeface="Consolas"/>
              <a:cs typeface="Consolas"/>
              <a:sym typeface="Consola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CSS selectors</a:t>
            </a:r>
            <a:endParaRPr/>
          </a:p>
        </p:txBody>
      </p:sp>
      <p:sp>
        <p:nvSpPr>
          <p:cNvPr id="284" name="Google Shape;284;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What if we want to change one specific tag (not all the tags of the same type).</a:t>
            </a:r>
            <a:endParaRPr sz="1600"/>
          </a:p>
          <a:p>
            <a:pPr marL="0" lvl="0" indent="0" algn="l" rtl="0">
              <a:spcBef>
                <a:spcPts val="1600"/>
              </a:spcBef>
              <a:spcAft>
                <a:spcPts val="0"/>
              </a:spcAft>
              <a:buNone/>
            </a:pPr>
            <a:r>
              <a:rPr lang="en" sz="1600"/>
              <a:t>We can specify more precise selectors besides the name of the tag. For instance, by class or id. To specify a tag with a given class name, we use the dot:</a:t>
            </a:r>
            <a:endParaRPr sz="1600"/>
          </a:p>
          <a:p>
            <a:pPr marL="0" lvl="0" indent="0" algn="l" rtl="0">
              <a:spcBef>
                <a:spcPts val="1600"/>
              </a:spcBef>
              <a:spcAft>
                <a:spcPts val="0"/>
              </a:spcAft>
              <a:buNone/>
            </a:pPr>
            <a:r>
              <a:rPr lang="en" sz="1600">
                <a:solidFill>
                  <a:srgbClr val="9FC5E8"/>
                </a:solidFill>
                <a:latin typeface="Consolas"/>
                <a:ea typeface="Consolas"/>
                <a:cs typeface="Consolas"/>
                <a:sym typeface="Consolas"/>
              </a:rPr>
              <a:t>p</a:t>
            </a:r>
            <a:r>
              <a:rPr lang="en" sz="1600">
                <a:solidFill>
                  <a:srgbClr val="F1C232"/>
                </a:solidFill>
                <a:latin typeface="Consolas"/>
                <a:ea typeface="Consolas"/>
                <a:cs typeface="Consolas"/>
                <a:sym typeface="Consolas"/>
              </a:rPr>
              <a:t>.intro</a:t>
            </a:r>
            <a:r>
              <a:rPr lang="en" sz="1600">
                <a:latin typeface="Consolas"/>
                <a:ea typeface="Consolas"/>
                <a:cs typeface="Consolas"/>
                <a:sym typeface="Consolas"/>
              </a:rPr>
              <a:t> {</a:t>
            </a:r>
            <a:br>
              <a:rPr lang="en" sz="1600">
                <a:latin typeface="Consolas"/>
                <a:ea typeface="Consolas"/>
                <a:cs typeface="Consolas"/>
                <a:sym typeface="Consolas"/>
              </a:rPr>
            </a:br>
            <a:r>
              <a:rPr lang="en" sz="1600">
                <a:latin typeface="Consolas"/>
                <a:ea typeface="Consolas"/>
                <a:cs typeface="Consolas"/>
                <a:sym typeface="Consolas"/>
              </a:rPr>
              <a:t>	color: red;</a:t>
            </a:r>
            <a:br>
              <a:rPr lang="en" sz="1600">
                <a:latin typeface="Consolas"/>
                <a:ea typeface="Consolas"/>
                <a:cs typeface="Consolas"/>
                <a:sym typeface="Consolas"/>
              </a:rPr>
            </a:br>
            <a:r>
              <a:rPr lang="en" sz="1600">
                <a:latin typeface="Consolas"/>
                <a:ea typeface="Consolas"/>
                <a:cs typeface="Consolas"/>
                <a:sym typeface="Consolas"/>
              </a:rPr>
              <a:t>}</a:t>
            </a:r>
            <a:endParaRPr sz="1600">
              <a:latin typeface="Consolas"/>
              <a:ea typeface="Consolas"/>
              <a:cs typeface="Consolas"/>
              <a:sym typeface="Consolas"/>
            </a:endParaRPr>
          </a:p>
          <a:p>
            <a:pPr marL="0" lvl="0" indent="0" algn="l" rtl="0">
              <a:spcBef>
                <a:spcPts val="1600"/>
              </a:spcBef>
              <a:spcAft>
                <a:spcPts val="0"/>
              </a:spcAft>
              <a:buNone/>
            </a:pPr>
            <a:r>
              <a:rPr lang="en" sz="1600"/>
              <a:t>This will affect only the tags p with class name intro:</a:t>
            </a:r>
            <a:endParaRPr sz="1600"/>
          </a:p>
          <a:p>
            <a:pPr marL="0" lvl="0" indent="0" algn="l" rtl="0">
              <a:spcBef>
                <a:spcPts val="1600"/>
              </a:spcBef>
              <a:spcAft>
                <a:spcPts val="1600"/>
              </a:spcAft>
              <a:buNone/>
            </a:pPr>
            <a:r>
              <a:rPr lang="en" sz="1600">
                <a:latin typeface="Consolas"/>
                <a:ea typeface="Consolas"/>
                <a:cs typeface="Consolas"/>
                <a:sym typeface="Consolas"/>
              </a:rPr>
              <a:t>&lt;</a:t>
            </a:r>
            <a:r>
              <a:rPr lang="en" sz="1600">
                <a:solidFill>
                  <a:srgbClr val="A4C2F4"/>
                </a:solidFill>
                <a:latin typeface="Consolas"/>
                <a:ea typeface="Consolas"/>
                <a:cs typeface="Consolas"/>
                <a:sym typeface="Consolas"/>
              </a:rPr>
              <a:t>p</a:t>
            </a:r>
            <a:r>
              <a:rPr lang="en" sz="1600">
                <a:latin typeface="Consolas"/>
                <a:ea typeface="Consolas"/>
                <a:cs typeface="Consolas"/>
                <a:sym typeface="Consolas"/>
              </a:rPr>
              <a:t> class="</a:t>
            </a:r>
            <a:r>
              <a:rPr lang="en" sz="1600">
                <a:solidFill>
                  <a:srgbClr val="FFD966"/>
                </a:solidFill>
                <a:latin typeface="Consolas"/>
                <a:ea typeface="Consolas"/>
                <a:cs typeface="Consolas"/>
                <a:sym typeface="Consolas"/>
              </a:rPr>
              <a:t>intro</a:t>
            </a:r>
            <a:r>
              <a:rPr lang="en" sz="1600">
                <a:latin typeface="Consolas"/>
                <a:ea typeface="Consolas"/>
                <a:cs typeface="Consolas"/>
                <a:sym typeface="Consolas"/>
              </a:rPr>
              <a:t>"&gt;</a:t>
            </a:r>
            <a:endParaRPr sz="1600">
              <a:latin typeface="Consolas"/>
              <a:ea typeface="Consolas"/>
              <a:cs typeface="Consolas"/>
              <a:sym typeface="Consola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4"/>
          <p:cNvSpPr txBox="1">
            <a:spLocks noGrp="1"/>
          </p:cNvSpPr>
          <p:nvPr>
            <p:ph type="title"/>
          </p:nvPr>
        </p:nvSpPr>
        <p:spPr>
          <a:xfrm>
            <a:off x="457200" y="111891"/>
            <a:ext cx="82296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CSS Selectors</a:t>
            </a:r>
            <a:endParaRPr/>
          </a:p>
        </p:txBody>
      </p:sp>
      <p:sp>
        <p:nvSpPr>
          <p:cNvPr id="290" name="Google Shape;290;p44"/>
          <p:cNvSpPr txBox="1">
            <a:spLocks noGrp="1"/>
          </p:cNvSpPr>
          <p:nvPr>
            <p:ph type="body" idx="1"/>
          </p:nvPr>
        </p:nvSpPr>
        <p:spPr>
          <a:xfrm>
            <a:off x="457200" y="677353"/>
            <a:ext cx="8229600" cy="413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There are several selectors we can use to narrow our rules to very specific tags of our website.</a:t>
            </a:r>
            <a:br>
              <a:rPr lang="en" sz="1400"/>
            </a:br>
            <a:endParaRPr sz="1400"/>
          </a:p>
          <a:p>
            <a:pPr marL="0" lvl="0" indent="0" algn="l" rtl="0">
              <a:spcBef>
                <a:spcPts val="0"/>
              </a:spcBef>
              <a:spcAft>
                <a:spcPts val="0"/>
              </a:spcAft>
              <a:buNone/>
            </a:pPr>
            <a:r>
              <a:rPr lang="en" sz="1400"/>
              <a:t>The main selectors are:</a:t>
            </a:r>
            <a:br>
              <a:rPr lang="en" sz="1400"/>
            </a:br>
            <a:endParaRPr sz="1400"/>
          </a:p>
          <a:p>
            <a:pPr marL="457200" lvl="0" indent="-317500" algn="l" rtl="0">
              <a:spcBef>
                <a:spcPts val="0"/>
              </a:spcBef>
              <a:spcAft>
                <a:spcPts val="0"/>
              </a:spcAft>
              <a:buSzPts val="1400"/>
              <a:buChar char="●"/>
            </a:pPr>
            <a:r>
              <a:rPr lang="en" sz="1400">
                <a:solidFill>
                  <a:srgbClr val="F1C232"/>
                </a:solidFill>
              </a:rPr>
              <a:t>tag name</a:t>
            </a:r>
            <a:r>
              <a:rPr lang="en" sz="1400"/>
              <a:t>: just the name of the tag</a:t>
            </a:r>
            <a:endParaRPr sz="1400"/>
          </a:p>
          <a:p>
            <a:pPr marL="914400" lvl="1" indent="-317500" algn="l" rtl="0">
              <a:spcBef>
                <a:spcPts val="0"/>
              </a:spcBef>
              <a:spcAft>
                <a:spcPts val="0"/>
              </a:spcAft>
              <a:buSzPts val="1400"/>
              <a:buFont typeface="Consolas"/>
              <a:buChar char="○"/>
            </a:pPr>
            <a:r>
              <a:rPr lang="en">
                <a:solidFill>
                  <a:srgbClr val="00FFFF"/>
                </a:solidFill>
                <a:latin typeface="Consolas"/>
                <a:ea typeface="Consolas"/>
                <a:cs typeface="Consolas"/>
                <a:sym typeface="Consolas"/>
              </a:rPr>
              <a:t>p</a:t>
            </a:r>
            <a:r>
              <a:rPr lang="en">
                <a:solidFill>
                  <a:srgbClr val="6D9EEB"/>
                </a:solidFill>
                <a:latin typeface="Consolas"/>
                <a:ea typeface="Consolas"/>
                <a:cs typeface="Consolas"/>
                <a:sym typeface="Consolas"/>
              </a:rPr>
              <a:t> { ... } </a:t>
            </a:r>
            <a:r>
              <a:rPr lang="en">
                <a:solidFill>
                  <a:srgbClr val="93C47D"/>
                </a:solidFill>
                <a:latin typeface="Consolas"/>
                <a:ea typeface="Consolas"/>
                <a:cs typeface="Consolas"/>
                <a:sym typeface="Consolas"/>
              </a:rPr>
              <a:t> //affects to all &lt;p&gt; tags</a:t>
            </a:r>
            <a:endParaRPr>
              <a:solidFill>
                <a:srgbClr val="93C47D"/>
              </a:solidFill>
              <a:latin typeface="Consolas"/>
              <a:ea typeface="Consolas"/>
              <a:cs typeface="Consolas"/>
              <a:sym typeface="Consolas"/>
            </a:endParaRPr>
          </a:p>
          <a:p>
            <a:pPr marL="457200" lvl="0" indent="-317500" algn="l" rtl="0">
              <a:spcBef>
                <a:spcPts val="0"/>
              </a:spcBef>
              <a:spcAft>
                <a:spcPts val="0"/>
              </a:spcAft>
              <a:buSzPts val="1400"/>
              <a:buChar char="●"/>
            </a:pPr>
            <a:r>
              <a:rPr lang="en" sz="1400">
                <a:solidFill>
                  <a:srgbClr val="F1C232"/>
                </a:solidFill>
              </a:rPr>
              <a:t>dot (.)</a:t>
            </a:r>
            <a:r>
              <a:rPr lang="en" sz="1400"/>
              <a:t>: affects to tags with that class</a:t>
            </a:r>
            <a:endParaRPr sz="1400"/>
          </a:p>
          <a:p>
            <a:pPr marL="914400" lvl="1" indent="-317500" algn="l" rtl="0">
              <a:spcBef>
                <a:spcPts val="0"/>
              </a:spcBef>
              <a:spcAft>
                <a:spcPts val="0"/>
              </a:spcAft>
              <a:buSzPts val="1400"/>
              <a:buFont typeface="Consolas"/>
              <a:buChar char="○"/>
            </a:pPr>
            <a:r>
              <a:rPr lang="en">
                <a:solidFill>
                  <a:srgbClr val="6D9EEB"/>
                </a:solidFill>
                <a:latin typeface="Consolas"/>
                <a:ea typeface="Consolas"/>
                <a:cs typeface="Consolas"/>
                <a:sym typeface="Consolas"/>
              </a:rPr>
              <a:t>p</a:t>
            </a:r>
            <a:r>
              <a:rPr lang="en">
                <a:solidFill>
                  <a:srgbClr val="00FFFF"/>
                </a:solidFill>
                <a:latin typeface="Consolas"/>
                <a:ea typeface="Consolas"/>
                <a:cs typeface="Consolas"/>
                <a:sym typeface="Consolas"/>
              </a:rPr>
              <a:t>.highlight</a:t>
            </a:r>
            <a:r>
              <a:rPr lang="en">
                <a:solidFill>
                  <a:srgbClr val="6D9EEB"/>
                </a:solidFill>
                <a:latin typeface="Consolas"/>
                <a:ea typeface="Consolas"/>
                <a:cs typeface="Consolas"/>
                <a:sym typeface="Consolas"/>
              </a:rPr>
              <a:t> { ... } </a:t>
            </a:r>
            <a:r>
              <a:rPr lang="en">
                <a:solidFill>
                  <a:srgbClr val="93C47D"/>
                </a:solidFill>
                <a:latin typeface="Consolas"/>
                <a:ea typeface="Consolas"/>
                <a:cs typeface="Consolas"/>
                <a:sym typeface="Consolas"/>
              </a:rPr>
              <a:t>//affects all &lt;p&gt; tags with class="highlight"</a:t>
            </a:r>
            <a:endParaRPr>
              <a:solidFill>
                <a:srgbClr val="93C47D"/>
              </a:solidFill>
              <a:latin typeface="Consolas"/>
              <a:ea typeface="Consolas"/>
              <a:cs typeface="Consolas"/>
              <a:sym typeface="Consolas"/>
            </a:endParaRPr>
          </a:p>
          <a:p>
            <a:pPr marL="457200" lvl="0" indent="-317500" algn="l" rtl="0">
              <a:spcBef>
                <a:spcPts val="0"/>
              </a:spcBef>
              <a:spcAft>
                <a:spcPts val="0"/>
              </a:spcAft>
              <a:buSzPts val="1400"/>
              <a:buChar char="●"/>
            </a:pPr>
            <a:r>
              <a:rPr lang="en" sz="1400">
                <a:solidFill>
                  <a:srgbClr val="F1C232"/>
                </a:solidFill>
              </a:rPr>
              <a:t>sharp character (#)</a:t>
            </a:r>
            <a:r>
              <a:rPr lang="en" sz="1400"/>
              <a:t>: specifies tags with that id</a:t>
            </a:r>
            <a:endParaRPr sz="1400"/>
          </a:p>
          <a:p>
            <a:pPr marL="914400" lvl="1" indent="-317500" algn="l" rtl="0">
              <a:spcBef>
                <a:spcPts val="0"/>
              </a:spcBef>
              <a:spcAft>
                <a:spcPts val="0"/>
              </a:spcAft>
              <a:buSzPts val="1400"/>
              <a:buFont typeface="Consolas"/>
              <a:buChar char="○"/>
            </a:pPr>
            <a:r>
              <a:rPr lang="en">
                <a:solidFill>
                  <a:srgbClr val="6D9EEB"/>
                </a:solidFill>
                <a:latin typeface="Consolas"/>
                <a:ea typeface="Consolas"/>
                <a:cs typeface="Consolas"/>
                <a:sym typeface="Consolas"/>
              </a:rPr>
              <a:t>p</a:t>
            </a:r>
            <a:r>
              <a:rPr lang="en">
                <a:solidFill>
                  <a:srgbClr val="00FFFF"/>
                </a:solidFill>
                <a:latin typeface="Consolas"/>
                <a:ea typeface="Consolas"/>
                <a:cs typeface="Consolas"/>
                <a:sym typeface="Consolas"/>
              </a:rPr>
              <a:t>#intro</a:t>
            </a:r>
            <a:r>
              <a:rPr lang="en">
                <a:solidFill>
                  <a:srgbClr val="6D9EEB"/>
                </a:solidFill>
                <a:latin typeface="Consolas"/>
                <a:ea typeface="Consolas"/>
                <a:cs typeface="Consolas"/>
                <a:sym typeface="Consolas"/>
              </a:rPr>
              <a:t> { ... } </a:t>
            </a:r>
            <a:r>
              <a:rPr lang="en">
                <a:solidFill>
                  <a:srgbClr val="93C47D"/>
                </a:solidFill>
                <a:latin typeface="Consolas"/>
                <a:ea typeface="Consolas"/>
                <a:cs typeface="Consolas"/>
                <a:sym typeface="Consolas"/>
              </a:rPr>
              <a:t>//affects to the &lt;p&gt; tag with the id="intro"</a:t>
            </a:r>
            <a:endParaRPr>
              <a:solidFill>
                <a:srgbClr val="93C47D"/>
              </a:solidFill>
              <a:latin typeface="Consolas"/>
              <a:ea typeface="Consolas"/>
              <a:cs typeface="Consolas"/>
              <a:sym typeface="Consolas"/>
            </a:endParaRPr>
          </a:p>
          <a:p>
            <a:pPr marL="457200" lvl="0" indent="-317500" algn="l" rtl="0">
              <a:spcBef>
                <a:spcPts val="0"/>
              </a:spcBef>
              <a:spcAft>
                <a:spcPts val="0"/>
              </a:spcAft>
              <a:buSzPts val="1400"/>
              <a:buChar char="●"/>
            </a:pPr>
            <a:r>
              <a:rPr lang="en" sz="1400">
                <a:solidFill>
                  <a:srgbClr val="F1C232"/>
                </a:solidFill>
              </a:rPr>
              <a:t>two dots (:)</a:t>
            </a:r>
            <a:r>
              <a:rPr lang="en" sz="1400"/>
              <a:t>: behaviour states (mouse on top)</a:t>
            </a:r>
            <a:endParaRPr sz="1400"/>
          </a:p>
          <a:p>
            <a:pPr marL="914400" lvl="1" indent="-317500" algn="l" rtl="0">
              <a:spcBef>
                <a:spcPts val="0"/>
              </a:spcBef>
              <a:spcAft>
                <a:spcPts val="0"/>
              </a:spcAft>
              <a:buSzPts val="1400"/>
              <a:buFont typeface="Consolas"/>
              <a:buChar char="○"/>
            </a:pPr>
            <a:r>
              <a:rPr lang="en">
                <a:solidFill>
                  <a:srgbClr val="6D9EEB"/>
                </a:solidFill>
                <a:latin typeface="Consolas"/>
                <a:ea typeface="Consolas"/>
                <a:cs typeface="Consolas"/>
                <a:sym typeface="Consolas"/>
              </a:rPr>
              <a:t>p</a:t>
            </a:r>
            <a:r>
              <a:rPr lang="en">
                <a:solidFill>
                  <a:srgbClr val="00FFFF"/>
                </a:solidFill>
                <a:latin typeface="Consolas"/>
                <a:ea typeface="Consolas"/>
                <a:cs typeface="Consolas"/>
                <a:sym typeface="Consolas"/>
              </a:rPr>
              <a:t>:hover</a:t>
            </a:r>
            <a:r>
              <a:rPr lang="en">
                <a:solidFill>
                  <a:srgbClr val="6D9EEB"/>
                </a:solidFill>
                <a:latin typeface="Consolas"/>
                <a:ea typeface="Consolas"/>
                <a:cs typeface="Consolas"/>
                <a:sym typeface="Consolas"/>
              </a:rPr>
              <a:t> { ... }</a:t>
            </a:r>
            <a:r>
              <a:rPr lang="en">
                <a:latin typeface="Consolas"/>
                <a:ea typeface="Consolas"/>
                <a:cs typeface="Consolas"/>
                <a:sym typeface="Consolas"/>
              </a:rPr>
              <a:t> </a:t>
            </a:r>
            <a:r>
              <a:rPr lang="en">
                <a:solidFill>
                  <a:srgbClr val="93C47D"/>
                </a:solidFill>
                <a:latin typeface="Consolas"/>
                <a:ea typeface="Consolas"/>
                <a:cs typeface="Consolas"/>
                <a:sym typeface="Consolas"/>
              </a:rPr>
              <a:t>//affects to &lt;p&gt; tags with the mouse over</a:t>
            </a:r>
            <a:endParaRPr>
              <a:solidFill>
                <a:srgbClr val="93C47D"/>
              </a:solidFill>
              <a:latin typeface="Consolas"/>
              <a:ea typeface="Consolas"/>
              <a:cs typeface="Consolas"/>
              <a:sym typeface="Consolas"/>
            </a:endParaRPr>
          </a:p>
          <a:p>
            <a:pPr marL="457200" lvl="0" indent="-317500" algn="l" rtl="0">
              <a:spcBef>
                <a:spcPts val="0"/>
              </a:spcBef>
              <a:spcAft>
                <a:spcPts val="0"/>
              </a:spcAft>
              <a:buSzPts val="1400"/>
              <a:buChar char="●"/>
            </a:pPr>
            <a:r>
              <a:rPr lang="en" sz="1400">
                <a:solidFill>
                  <a:srgbClr val="F1C232"/>
                </a:solidFill>
              </a:rPr>
              <a:t>brackets ([attr='value']</a:t>
            </a:r>
            <a:r>
              <a:rPr lang="en" sz="1400">
                <a:solidFill>
                  <a:srgbClr val="FFD966"/>
                </a:solidFill>
              </a:rPr>
              <a:t>):</a:t>
            </a:r>
            <a:r>
              <a:rPr lang="en" sz="1400"/>
              <a:t> tags with the attribute attr with the value 'value'</a:t>
            </a:r>
            <a:endParaRPr sz="1400"/>
          </a:p>
          <a:p>
            <a:pPr marL="914400" lvl="1" indent="-317500" algn="l" rtl="0">
              <a:spcBef>
                <a:spcPts val="0"/>
              </a:spcBef>
              <a:spcAft>
                <a:spcPts val="0"/>
              </a:spcAft>
              <a:buSzPts val="1400"/>
              <a:buFont typeface="Consolas"/>
              <a:buChar char="○"/>
            </a:pPr>
            <a:r>
              <a:rPr lang="en">
                <a:solidFill>
                  <a:srgbClr val="6D9EEB"/>
                </a:solidFill>
                <a:latin typeface="Consolas"/>
                <a:ea typeface="Consolas"/>
                <a:cs typeface="Consolas"/>
                <a:sym typeface="Consolas"/>
              </a:rPr>
              <a:t>input</a:t>
            </a:r>
            <a:r>
              <a:rPr lang="en">
                <a:solidFill>
                  <a:srgbClr val="00FFFF"/>
                </a:solidFill>
                <a:latin typeface="Consolas"/>
                <a:ea typeface="Consolas"/>
                <a:cs typeface="Consolas"/>
                <a:sym typeface="Consolas"/>
              </a:rPr>
              <a:t>[type="text"]</a:t>
            </a:r>
            <a:r>
              <a:rPr lang="en">
                <a:solidFill>
                  <a:srgbClr val="6D9EEB"/>
                </a:solidFill>
                <a:latin typeface="Consolas"/>
                <a:ea typeface="Consolas"/>
                <a:cs typeface="Consolas"/>
                <a:sym typeface="Consolas"/>
              </a:rPr>
              <a:t> {...}</a:t>
            </a:r>
            <a:r>
              <a:rPr lang="en">
                <a:latin typeface="Consolas"/>
                <a:ea typeface="Consolas"/>
                <a:cs typeface="Consolas"/>
                <a:sym typeface="Consolas"/>
              </a:rPr>
              <a:t> </a:t>
            </a:r>
            <a:r>
              <a:rPr lang="en">
                <a:solidFill>
                  <a:srgbClr val="93C47D"/>
                </a:solidFill>
                <a:latin typeface="Consolas"/>
                <a:ea typeface="Consolas"/>
                <a:cs typeface="Consolas"/>
                <a:sym typeface="Consolas"/>
              </a:rPr>
              <a:t>// affects to the input tags of the type text</a:t>
            </a:r>
            <a:endParaRPr>
              <a:solidFill>
                <a:srgbClr val="93C47D"/>
              </a:solidFill>
              <a:latin typeface="Consolas"/>
              <a:ea typeface="Consolas"/>
              <a:cs typeface="Consolas"/>
              <a:sym typeface="Consola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CSS Selectors</a:t>
            </a:r>
            <a:endParaRPr/>
          </a:p>
        </p:txBody>
      </p:sp>
      <p:sp>
        <p:nvSpPr>
          <p:cNvPr id="296" name="Google Shape;296;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You can also specify tags by its context, for example: tags that are inside of tags matching a selector. Just separate the selectors by an space:</a:t>
            </a:r>
            <a:endParaRPr sz="1600"/>
          </a:p>
          <a:p>
            <a:pPr marL="0" lvl="0" indent="0" algn="l" rtl="0">
              <a:spcBef>
                <a:spcPts val="1600"/>
              </a:spcBef>
              <a:spcAft>
                <a:spcPts val="0"/>
              </a:spcAft>
              <a:buNone/>
            </a:pPr>
            <a:r>
              <a:rPr lang="en" sz="1600">
                <a:solidFill>
                  <a:srgbClr val="93C47D"/>
                </a:solidFill>
                <a:latin typeface="Consolas"/>
                <a:ea typeface="Consolas"/>
                <a:cs typeface="Consolas"/>
                <a:sym typeface="Consolas"/>
              </a:rPr>
              <a:t>div</a:t>
            </a:r>
            <a:r>
              <a:rPr lang="en" sz="1600">
                <a:solidFill>
                  <a:srgbClr val="F1C232"/>
                </a:solidFill>
                <a:latin typeface="Consolas"/>
                <a:ea typeface="Consolas"/>
                <a:cs typeface="Consolas"/>
                <a:sym typeface="Consolas"/>
              </a:rPr>
              <a:t>#main </a:t>
            </a:r>
            <a:r>
              <a:rPr lang="en" sz="1600">
                <a:solidFill>
                  <a:srgbClr val="93C47D"/>
                </a:solidFill>
                <a:latin typeface="Consolas"/>
                <a:ea typeface="Consolas"/>
                <a:cs typeface="Consolas"/>
                <a:sym typeface="Consolas"/>
              </a:rPr>
              <a:t>p</a:t>
            </a:r>
            <a:r>
              <a:rPr lang="en" sz="1600">
                <a:solidFill>
                  <a:srgbClr val="C27BA0"/>
                </a:solidFill>
                <a:latin typeface="Consolas"/>
                <a:ea typeface="Consolas"/>
                <a:cs typeface="Consolas"/>
                <a:sym typeface="Consolas"/>
              </a:rPr>
              <a:t>.intro</a:t>
            </a:r>
            <a:r>
              <a:rPr lang="en" sz="1600">
                <a:solidFill>
                  <a:srgbClr val="F1C232"/>
                </a:solidFill>
                <a:latin typeface="Consolas"/>
                <a:ea typeface="Consolas"/>
                <a:cs typeface="Consolas"/>
                <a:sym typeface="Consolas"/>
              </a:rPr>
              <a:t> </a:t>
            </a:r>
            <a:r>
              <a:rPr lang="en" sz="1600">
                <a:solidFill>
                  <a:srgbClr val="A4C2F4"/>
                </a:solidFill>
                <a:latin typeface="Consolas"/>
                <a:ea typeface="Consolas"/>
                <a:cs typeface="Consolas"/>
                <a:sym typeface="Consolas"/>
              </a:rPr>
              <a:t>{ ... }</a:t>
            </a:r>
            <a:endParaRPr sz="1600">
              <a:latin typeface="Consolas"/>
              <a:ea typeface="Consolas"/>
              <a:cs typeface="Consolas"/>
              <a:sym typeface="Consolas"/>
            </a:endParaRPr>
          </a:p>
          <a:p>
            <a:pPr marL="0" lvl="0" indent="0" algn="l" rtl="0">
              <a:spcBef>
                <a:spcPts val="1600"/>
              </a:spcBef>
              <a:spcAft>
                <a:spcPts val="0"/>
              </a:spcAft>
              <a:buNone/>
            </a:pPr>
            <a:r>
              <a:rPr lang="en" sz="1600"/>
              <a:t>This will affect to the </a:t>
            </a:r>
            <a:r>
              <a:rPr lang="en" sz="1600">
                <a:solidFill>
                  <a:srgbClr val="93C47D"/>
                </a:solidFill>
              </a:rPr>
              <a:t>p</a:t>
            </a:r>
            <a:r>
              <a:rPr lang="en" sz="1600"/>
              <a:t> tags of class </a:t>
            </a:r>
            <a:r>
              <a:rPr lang="en" sz="1600">
                <a:solidFill>
                  <a:srgbClr val="C27BA0"/>
                </a:solidFill>
              </a:rPr>
              <a:t>intro</a:t>
            </a:r>
            <a:r>
              <a:rPr lang="en" sz="1600"/>
              <a:t> that are inside the tag </a:t>
            </a:r>
            <a:r>
              <a:rPr lang="en" sz="1600">
                <a:solidFill>
                  <a:srgbClr val="93C47D"/>
                </a:solidFill>
              </a:rPr>
              <a:t>div</a:t>
            </a:r>
            <a:r>
              <a:rPr lang="en" sz="1600"/>
              <a:t> of id </a:t>
            </a:r>
            <a:r>
              <a:rPr lang="en" sz="1600">
                <a:solidFill>
                  <a:srgbClr val="F1C232"/>
                </a:solidFill>
              </a:rPr>
              <a:t>main</a:t>
            </a:r>
            <a:endParaRPr sz="1600">
              <a:solidFill>
                <a:srgbClr val="F1C232"/>
              </a:solidFill>
            </a:endParaRPr>
          </a:p>
          <a:p>
            <a:pPr marL="0" lvl="0" indent="0" algn="l" rtl="0">
              <a:spcBef>
                <a:spcPts val="1600"/>
              </a:spcBef>
              <a:spcAft>
                <a:spcPts val="0"/>
              </a:spcAft>
              <a:buNone/>
            </a:pPr>
            <a:r>
              <a:rPr lang="en" sz="1600">
                <a:solidFill>
                  <a:srgbClr val="EFEFEF"/>
                </a:solidFill>
                <a:latin typeface="Consolas"/>
                <a:ea typeface="Consolas"/>
                <a:cs typeface="Consolas"/>
                <a:sym typeface="Consolas"/>
              </a:rPr>
              <a:t>&lt;</a:t>
            </a:r>
            <a:r>
              <a:rPr lang="en" sz="1600">
                <a:solidFill>
                  <a:srgbClr val="93C47D"/>
                </a:solidFill>
                <a:latin typeface="Consolas"/>
                <a:ea typeface="Consolas"/>
                <a:cs typeface="Consolas"/>
                <a:sym typeface="Consolas"/>
              </a:rPr>
              <a:t>div</a:t>
            </a:r>
            <a:r>
              <a:rPr lang="en" sz="1600">
                <a:solidFill>
                  <a:srgbClr val="EFEFEF"/>
                </a:solidFill>
                <a:latin typeface="Consolas"/>
                <a:ea typeface="Consolas"/>
                <a:cs typeface="Consolas"/>
                <a:sym typeface="Consolas"/>
              </a:rPr>
              <a:t> id="</a:t>
            </a:r>
            <a:r>
              <a:rPr lang="en" sz="1600">
                <a:solidFill>
                  <a:srgbClr val="F1C232"/>
                </a:solidFill>
                <a:latin typeface="Consolas"/>
                <a:ea typeface="Consolas"/>
                <a:cs typeface="Consolas"/>
                <a:sym typeface="Consolas"/>
              </a:rPr>
              <a:t>main</a:t>
            </a:r>
            <a:r>
              <a:rPr lang="en" sz="1600">
                <a:solidFill>
                  <a:srgbClr val="EFEFEF"/>
                </a:solidFill>
                <a:latin typeface="Consolas"/>
                <a:ea typeface="Consolas"/>
                <a:cs typeface="Consolas"/>
                <a:sym typeface="Consolas"/>
              </a:rPr>
              <a:t>"&gt;</a:t>
            </a:r>
            <a:br>
              <a:rPr lang="en" sz="1600">
                <a:solidFill>
                  <a:srgbClr val="EFEFEF"/>
                </a:solidFill>
                <a:latin typeface="Consolas"/>
                <a:ea typeface="Consolas"/>
                <a:cs typeface="Consolas"/>
                <a:sym typeface="Consolas"/>
              </a:rPr>
            </a:br>
            <a:r>
              <a:rPr lang="en" sz="1600">
                <a:solidFill>
                  <a:srgbClr val="EFEFEF"/>
                </a:solidFill>
                <a:latin typeface="Consolas"/>
                <a:ea typeface="Consolas"/>
                <a:cs typeface="Consolas"/>
                <a:sym typeface="Consolas"/>
              </a:rPr>
              <a:t>    &lt;</a:t>
            </a:r>
            <a:r>
              <a:rPr lang="en" sz="1600">
                <a:solidFill>
                  <a:srgbClr val="6AA84F"/>
                </a:solidFill>
                <a:latin typeface="Consolas"/>
                <a:ea typeface="Consolas"/>
                <a:cs typeface="Consolas"/>
                <a:sym typeface="Consolas"/>
              </a:rPr>
              <a:t>p</a:t>
            </a:r>
            <a:r>
              <a:rPr lang="en" sz="1600">
                <a:solidFill>
                  <a:srgbClr val="EFEFEF"/>
                </a:solidFill>
                <a:latin typeface="Consolas"/>
                <a:ea typeface="Consolas"/>
                <a:cs typeface="Consolas"/>
                <a:sym typeface="Consolas"/>
              </a:rPr>
              <a:t> class="</a:t>
            </a:r>
            <a:r>
              <a:rPr lang="en" sz="1600">
                <a:solidFill>
                  <a:srgbClr val="C27BA0"/>
                </a:solidFill>
                <a:latin typeface="Consolas"/>
                <a:ea typeface="Consolas"/>
                <a:cs typeface="Consolas"/>
                <a:sym typeface="Consolas"/>
              </a:rPr>
              <a:t>intro</a:t>
            </a:r>
            <a:r>
              <a:rPr lang="en" sz="1600">
                <a:solidFill>
                  <a:srgbClr val="EFEFEF"/>
                </a:solidFill>
                <a:latin typeface="Consolas"/>
                <a:ea typeface="Consolas"/>
                <a:cs typeface="Consolas"/>
                <a:sym typeface="Consolas"/>
              </a:rPr>
              <a:t>"&gt;....&lt;/</a:t>
            </a:r>
            <a:r>
              <a:rPr lang="en" sz="1600">
                <a:solidFill>
                  <a:srgbClr val="6AA84F"/>
                </a:solidFill>
                <a:latin typeface="Consolas"/>
                <a:ea typeface="Consolas"/>
                <a:cs typeface="Consolas"/>
                <a:sym typeface="Consolas"/>
              </a:rPr>
              <a:t>p</a:t>
            </a:r>
            <a:r>
              <a:rPr lang="en" sz="1600">
                <a:solidFill>
                  <a:srgbClr val="EFEFEF"/>
                </a:solidFill>
                <a:latin typeface="Consolas"/>
                <a:ea typeface="Consolas"/>
                <a:cs typeface="Consolas"/>
                <a:sym typeface="Consolas"/>
              </a:rPr>
              <a:t>&gt;  </a:t>
            </a:r>
            <a:r>
              <a:rPr lang="en" sz="1600">
                <a:solidFill>
                  <a:srgbClr val="B6D7A8"/>
                </a:solidFill>
                <a:latin typeface="Consolas"/>
                <a:ea typeface="Consolas"/>
                <a:cs typeface="Consolas"/>
                <a:sym typeface="Consolas"/>
              </a:rPr>
              <a:t>← Affects this one</a:t>
            </a:r>
            <a:br>
              <a:rPr lang="en" sz="1600">
                <a:solidFill>
                  <a:srgbClr val="B6D7A8"/>
                </a:solidFill>
                <a:latin typeface="Consolas"/>
                <a:ea typeface="Consolas"/>
                <a:cs typeface="Consolas"/>
                <a:sym typeface="Consolas"/>
              </a:rPr>
            </a:br>
            <a:r>
              <a:rPr lang="en" sz="1600">
                <a:solidFill>
                  <a:srgbClr val="EFEFEF"/>
                </a:solidFill>
                <a:latin typeface="Consolas"/>
                <a:ea typeface="Consolas"/>
                <a:cs typeface="Consolas"/>
                <a:sym typeface="Consolas"/>
              </a:rPr>
              <a:t>&lt;/</a:t>
            </a:r>
            <a:r>
              <a:rPr lang="en" sz="1600">
                <a:solidFill>
                  <a:srgbClr val="93C47D"/>
                </a:solidFill>
                <a:latin typeface="Consolas"/>
                <a:ea typeface="Consolas"/>
                <a:cs typeface="Consolas"/>
                <a:sym typeface="Consolas"/>
              </a:rPr>
              <a:t>div</a:t>
            </a:r>
            <a:r>
              <a:rPr lang="en" sz="1600">
                <a:solidFill>
                  <a:srgbClr val="EFEFEF"/>
                </a:solidFill>
                <a:latin typeface="Consolas"/>
                <a:ea typeface="Consolas"/>
                <a:cs typeface="Consolas"/>
                <a:sym typeface="Consolas"/>
              </a:rPr>
              <a:t>&gt;</a:t>
            </a:r>
            <a:endParaRPr sz="1600">
              <a:solidFill>
                <a:srgbClr val="EFEFEF"/>
              </a:solidFill>
              <a:latin typeface="Consolas"/>
              <a:ea typeface="Consolas"/>
              <a:cs typeface="Consolas"/>
              <a:sym typeface="Consolas"/>
            </a:endParaRPr>
          </a:p>
          <a:p>
            <a:pPr marL="0" lvl="0" indent="0" algn="l" rtl="0">
              <a:spcBef>
                <a:spcPts val="1600"/>
              </a:spcBef>
              <a:spcAft>
                <a:spcPts val="0"/>
              </a:spcAft>
              <a:buNone/>
            </a:pPr>
            <a:r>
              <a:rPr lang="en" sz="1600">
                <a:solidFill>
                  <a:srgbClr val="EFEFEF"/>
                </a:solidFill>
                <a:latin typeface="Consolas"/>
                <a:ea typeface="Consolas"/>
                <a:cs typeface="Consolas"/>
                <a:sym typeface="Consolas"/>
              </a:rPr>
              <a:t>&lt;</a:t>
            </a:r>
            <a:r>
              <a:rPr lang="en" sz="1600">
                <a:solidFill>
                  <a:srgbClr val="6AA84F"/>
                </a:solidFill>
                <a:latin typeface="Consolas"/>
                <a:ea typeface="Consolas"/>
                <a:cs typeface="Consolas"/>
                <a:sym typeface="Consolas"/>
              </a:rPr>
              <a:t>p</a:t>
            </a:r>
            <a:r>
              <a:rPr lang="en" sz="1600">
                <a:solidFill>
                  <a:srgbClr val="EFEFEF"/>
                </a:solidFill>
                <a:latin typeface="Consolas"/>
                <a:ea typeface="Consolas"/>
                <a:cs typeface="Consolas"/>
                <a:sym typeface="Consolas"/>
              </a:rPr>
              <a:t> class="</a:t>
            </a:r>
            <a:r>
              <a:rPr lang="en" sz="1600">
                <a:solidFill>
                  <a:srgbClr val="C27BA0"/>
                </a:solidFill>
                <a:latin typeface="Consolas"/>
                <a:ea typeface="Consolas"/>
                <a:cs typeface="Consolas"/>
                <a:sym typeface="Consolas"/>
              </a:rPr>
              <a:t>intro</a:t>
            </a:r>
            <a:r>
              <a:rPr lang="en" sz="1600">
                <a:solidFill>
                  <a:srgbClr val="EFEFEF"/>
                </a:solidFill>
                <a:latin typeface="Consolas"/>
                <a:ea typeface="Consolas"/>
                <a:cs typeface="Consolas"/>
                <a:sym typeface="Consolas"/>
              </a:rPr>
              <a:t>"&gt;....&lt;/</a:t>
            </a:r>
            <a:r>
              <a:rPr lang="en" sz="1600">
                <a:solidFill>
                  <a:srgbClr val="6AA84F"/>
                </a:solidFill>
                <a:latin typeface="Consolas"/>
                <a:ea typeface="Consolas"/>
                <a:cs typeface="Consolas"/>
                <a:sym typeface="Consolas"/>
              </a:rPr>
              <a:t>p</a:t>
            </a:r>
            <a:r>
              <a:rPr lang="en" sz="1600">
                <a:solidFill>
                  <a:srgbClr val="EFEFEF"/>
                </a:solidFill>
                <a:latin typeface="Consolas"/>
                <a:ea typeface="Consolas"/>
                <a:cs typeface="Consolas"/>
                <a:sym typeface="Consolas"/>
              </a:rPr>
              <a:t>&gt;  </a:t>
            </a:r>
            <a:r>
              <a:rPr lang="en" sz="1600">
                <a:solidFill>
                  <a:srgbClr val="EA9999"/>
                </a:solidFill>
                <a:latin typeface="Consolas"/>
                <a:ea typeface="Consolas"/>
                <a:cs typeface="Consolas"/>
                <a:sym typeface="Consolas"/>
              </a:rPr>
              <a:t>← but not this one</a:t>
            </a:r>
            <a:endParaRPr>
              <a:solidFill>
                <a:srgbClr val="EA9999"/>
              </a:solidFill>
              <a:latin typeface="Consolas"/>
              <a:ea typeface="Consolas"/>
              <a:cs typeface="Consolas"/>
              <a:sym typeface="Consolas"/>
            </a:endParaRPr>
          </a:p>
          <a:p>
            <a:pPr marL="0" lvl="0" indent="0" algn="l" rtl="0">
              <a:spcBef>
                <a:spcPts val="1600"/>
              </a:spcBef>
              <a:spcAft>
                <a:spcPts val="1600"/>
              </a:spcAft>
              <a:buNone/>
            </a:pPr>
            <a:endParaRPr sz="1600">
              <a:solidFill>
                <a:srgbClr val="F1C23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CSS Selectors</a:t>
            </a:r>
            <a:endParaRPr/>
          </a:p>
        </p:txBody>
      </p:sp>
      <p:sp>
        <p:nvSpPr>
          <p:cNvPr id="302" name="Google Shape;302;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And you can combine selectors to narrow it down more.</a:t>
            </a:r>
            <a:endParaRPr sz="1600"/>
          </a:p>
          <a:p>
            <a:pPr marL="0" lvl="0" indent="0" algn="l" rtl="0">
              <a:spcBef>
                <a:spcPts val="1600"/>
              </a:spcBef>
              <a:spcAft>
                <a:spcPts val="0"/>
              </a:spcAft>
              <a:buNone/>
            </a:pPr>
            <a:r>
              <a:rPr lang="en" sz="1600">
                <a:solidFill>
                  <a:srgbClr val="93C47D"/>
                </a:solidFill>
                <a:latin typeface="Consolas"/>
                <a:ea typeface="Consolas"/>
                <a:cs typeface="Consolas"/>
                <a:sym typeface="Consolas"/>
              </a:rPr>
              <a:t>div</a:t>
            </a:r>
            <a:r>
              <a:rPr lang="en" sz="1600">
                <a:solidFill>
                  <a:srgbClr val="F1C232"/>
                </a:solidFill>
                <a:latin typeface="Consolas"/>
                <a:ea typeface="Consolas"/>
                <a:cs typeface="Consolas"/>
                <a:sym typeface="Consolas"/>
              </a:rPr>
              <a:t>#main</a:t>
            </a:r>
            <a:r>
              <a:rPr lang="en" sz="1600">
                <a:solidFill>
                  <a:srgbClr val="C27BA0"/>
                </a:solidFill>
                <a:latin typeface="Consolas"/>
                <a:ea typeface="Consolas"/>
                <a:cs typeface="Consolas"/>
                <a:sym typeface="Consolas"/>
              </a:rPr>
              <a:t>.intro</a:t>
            </a:r>
            <a:r>
              <a:rPr lang="en" sz="1600">
                <a:solidFill>
                  <a:srgbClr val="EA9999"/>
                </a:solidFill>
                <a:latin typeface="Consolas"/>
                <a:ea typeface="Consolas"/>
                <a:cs typeface="Consolas"/>
                <a:sym typeface="Consolas"/>
              </a:rPr>
              <a:t>:hover</a:t>
            </a:r>
            <a:r>
              <a:rPr lang="en" sz="1600">
                <a:latin typeface="Consolas"/>
                <a:ea typeface="Consolas"/>
                <a:cs typeface="Consolas"/>
                <a:sym typeface="Consolas"/>
              </a:rPr>
              <a:t> </a:t>
            </a:r>
            <a:r>
              <a:rPr lang="en" sz="1600">
                <a:solidFill>
                  <a:srgbClr val="6D9EEB"/>
                </a:solidFill>
                <a:latin typeface="Consolas"/>
                <a:ea typeface="Consolas"/>
                <a:cs typeface="Consolas"/>
                <a:sym typeface="Consolas"/>
              </a:rPr>
              <a:t>{ ... }</a:t>
            </a:r>
            <a:endParaRPr sz="1600">
              <a:latin typeface="Consolas"/>
              <a:ea typeface="Consolas"/>
              <a:cs typeface="Consolas"/>
              <a:sym typeface="Consolas"/>
            </a:endParaRPr>
          </a:p>
          <a:p>
            <a:pPr marL="0" lvl="0" indent="0" algn="l" rtl="0">
              <a:spcBef>
                <a:spcPts val="1600"/>
              </a:spcBef>
              <a:spcAft>
                <a:spcPts val="0"/>
              </a:spcAft>
              <a:buNone/>
            </a:pPr>
            <a:r>
              <a:rPr lang="en" sz="1600"/>
              <a:t>will apply the CSS to the any tag </a:t>
            </a:r>
            <a:r>
              <a:rPr lang="en" sz="1600">
                <a:solidFill>
                  <a:srgbClr val="93C47D"/>
                </a:solidFill>
              </a:rPr>
              <a:t>div</a:t>
            </a:r>
            <a:r>
              <a:rPr lang="en" sz="1600"/>
              <a:t> with id </a:t>
            </a:r>
            <a:r>
              <a:rPr lang="en" sz="1600">
                <a:solidFill>
                  <a:srgbClr val="FFD966"/>
                </a:solidFill>
              </a:rPr>
              <a:t>main</a:t>
            </a:r>
            <a:r>
              <a:rPr lang="en" sz="1600"/>
              <a:t> and class </a:t>
            </a:r>
            <a:r>
              <a:rPr lang="en" sz="1600">
                <a:solidFill>
                  <a:srgbClr val="C27BA0"/>
                </a:solidFill>
              </a:rPr>
              <a:t>intro</a:t>
            </a:r>
            <a:r>
              <a:rPr lang="en" sz="1600"/>
              <a:t> if the mouse is </a:t>
            </a:r>
            <a:r>
              <a:rPr lang="en" sz="1600">
                <a:solidFill>
                  <a:srgbClr val="EA9999"/>
                </a:solidFill>
              </a:rPr>
              <a:t>over</a:t>
            </a:r>
            <a:r>
              <a:rPr lang="en" sz="1600"/>
              <a:t>.</a:t>
            </a:r>
            <a:endParaRPr sz="1600"/>
          </a:p>
          <a:p>
            <a:pPr marL="0" lvl="0" indent="0" algn="l" rtl="0">
              <a:spcBef>
                <a:spcPts val="1600"/>
              </a:spcBef>
              <a:spcAft>
                <a:spcPts val="0"/>
              </a:spcAft>
              <a:buNone/>
            </a:pPr>
            <a:r>
              <a:rPr lang="en" sz="1600"/>
              <a:t>And you do not need to specify a tag, you can use the class or id selectors without tag, this means it will affect to any node of id </a:t>
            </a:r>
            <a:r>
              <a:rPr lang="en" sz="1600">
                <a:solidFill>
                  <a:srgbClr val="FFD966"/>
                </a:solidFill>
              </a:rPr>
              <a:t>main</a:t>
            </a:r>
            <a:r>
              <a:rPr lang="en" sz="1600"/>
              <a:t> </a:t>
            </a:r>
            <a:endParaRPr sz="1600"/>
          </a:p>
          <a:p>
            <a:pPr marL="0" lvl="0" indent="0" algn="l" rtl="0">
              <a:spcBef>
                <a:spcPts val="1600"/>
              </a:spcBef>
              <a:spcAft>
                <a:spcPts val="1600"/>
              </a:spcAft>
              <a:buNone/>
            </a:pPr>
            <a:r>
              <a:rPr lang="en" sz="1600">
                <a:solidFill>
                  <a:srgbClr val="F1C232"/>
                </a:solidFill>
                <a:latin typeface="Consolas"/>
                <a:ea typeface="Consolas"/>
                <a:cs typeface="Consolas"/>
                <a:sym typeface="Consolas"/>
              </a:rPr>
              <a:t>#main</a:t>
            </a:r>
            <a:r>
              <a:rPr lang="en" sz="1600">
                <a:solidFill>
                  <a:srgbClr val="C27BA0"/>
                </a:solidFill>
                <a:latin typeface="Consolas"/>
                <a:ea typeface="Consolas"/>
                <a:cs typeface="Consolas"/>
                <a:sym typeface="Consolas"/>
              </a:rPr>
              <a:t> </a:t>
            </a:r>
            <a:r>
              <a:rPr lang="en" sz="1600">
                <a:solidFill>
                  <a:srgbClr val="6D9EEB"/>
                </a:solidFill>
                <a:latin typeface="Consolas"/>
                <a:ea typeface="Consolas"/>
                <a:cs typeface="Consolas"/>
                <a:sym typeface="Consolas"/>
              </a:rPr>
              <a:t>{ ... }</a:t>
            </a:r>
            <a:endParaRPr sz="16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CSS Selectors</a:t>
            </a:r>
            <a:endParaRPr/>
          </a:p>
        </p:txBody>
      </p:sp>
      <p:sp>
        <p:nvSpPr>
          <p:cNvPr id="308" name="Google Shape;308;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If you want to select only elements that are direct child of one element (not that have an ancestor with that rule), use the </a:t>
            </a:r>
            <a:r>
              <a:rPr lang="en" sz="1600">
                <a:solidFill>
                  <a:srgbClr val="FF00FF"/>
                </a:solidFill>
              </a:rPr>
              <a:t>&gt;</a:t>
            </a:r>
            <a:r>
              <a:rPr lang="en" sz="1600"/>
              <a:t> character:</a:t>
            </a:r>
            <a:endParaRPr sz="1600"/>
          </a:p>
          <a:p>
            <a:pPr marL="0" lvl="0" indent="0" algn="l" rtl="0">
              <a:spcBef>
                <a:spcPts val="1600"/>
              </a:spcBef>
              <a:spcAft>
                <a:spcPts val="0"/>
              </a:spcAft>
              <a:buNone/>
            </a:pPr>
            <a:r>
              <a:rPr lang="en" sz="1600">
                <a:solidFill>
                  <a:srgbClr val="93C47D"/>
                </a:solidFill>
                <a:latin typeface="Consolas"/>
                <a:ea typeface="Consolas"/>
                <a:cs typeface="Consolas"/>
                <a:sym typeface="Consolas"/>
              </a:rPr>
              <a:t>ul</a:t>
            </a:r>
            <a:r>
              <a:rPr lang="en" sz="1600">
                <a:solidFill>
                  <a:schemeClr val="accent2"/>
                </a:solidFill>
                <a:latin typeface="Consolas"/>
                <a:ea typeface="Consolas"/>
                <a:cs typeface="Consolas"/>
                <a:sym typeface="Consolas"/>
              </a:rPr>
              <a:t>.menu</a:t>
            </a:r>
            <a:r>
              <a:rPr lang="en" sz="1600">
                <a:latin typeface="Consolas"/>
                <a:ea typeface="Consolas"/>
                <a:cs typeface="Consolas"/>
                <a:sym typeface="Consolas"/>
              </a:rPr>
              <a:t> </a:t>
            </a:r>
            <a:r>
              <a:rPr lang="en" sz="1600">
                <a:solidFill>
                  <a:srgbClr val="FF00FF"/>
                </a:solidFill>
                <a:latin typeface="Consolas"/>
                <a:ea typeface="Consolas"/>
                <a:cs typeface="Consolas"/>
                <a:sym typeface="Consolas"/>
              </a:rPr>
              <a:t>&gt;</a:t>
            </a:r>
            <a:r>
              <a:rPr lang="en" sz="1600">
                <a:latin typeface="Consolas"/>
                <a:ea typeface="Consolas"/>
                <a:cs typeface="Consolas"/>
                <a:sym typeface="Consolas"/>
              </a:rPr>
              <a:t> </a:t>
            </a:r>
            <a:r>
              <a:rPr lang="en" sz="1600">
                <a:solidFill>
                  <a:srgbClr val="93C47D"/>
                </a:solidFill>
                <a:latin typeface="Consolas"/>
                <a:ea typeface="Consolas"/>
                <a:cs typeface="Consolas"/>
                <a:sym typeface="Consolas"/>
              </a:rPr>
              <a:t>li </a:t>
            </a:r>
            <a:r>
              <a:rPr lang="en" sz="1600">
                <a:solidFill>
                  <a:srgbClr val="A4C2F4"/>
                </a:solidFill>
                <a:latin typeface="Consolas"/>
                <a:ea typeface="Consolas"/>
                <a:cs typeface="Consolas"/>
                <a:sym typeface="Consolas"/>
              </a:rPr>
              <a:t>{ ... }</a:t>
            </a:r>
            <a:endParaRPr sz="1600">
              <a:solidFill>
                <a:srgbClr val="93C47D"/>
              </a:solidFill>
              <a:latin typeface="Consolas"/>
              <a:ea typeface="Consolas"/>
              <a:cs typeface="Consolas"/>
              <a:sym typeface="Consolas"/>
            </a:endParaRPr>
          </a:p>
          <a:p>
            <a:pPr marL="0" lvl="0" indent="0" algn="l" rtl="0">
              <a:spcBef>
                <a:spcPts val="1600"/>
              </a:spcBef>
              <a:spcAft>
                <a:spcPts val="0"/>
              </a:spcAft>
              <a:buNone/>
            </a:pPr>
            <a:r>
              <a:rPr lang="en" sz="1600"/>
              <a:t>Finally, if you want to use the same CSS actions to several selectors, you can use the comma </a:t>
            </a:r>
            <a:r>
              <a:rPr lang="en" sz="1600">
                <a:solidFill>
                  <a:srgbClr val="FF00FF"/>
                </a:solidFill>
                <a:latin typeface="Courier New"/>
                <a:ea typeface="Courier New"/>
                <a:cs typeface="Courier New"/>
                <a:sym typeface="Courier New"/>
              </a:rPr>
              <a:t>,</a:t>
            </a:r>
            <a:r>
              <a:rPr lang="en" sz="1600"/>
              <a:t> character:</a:t>
            </a:r>
            <a:endParaRPr sz="1600"/>
          </a:p>
          <a:p>
            <a:pPr marL="0" lvl="0" indent="0" algn="l" rtl="0">
              <a:spcBef>
                <a:spcPts val="1600"/>
              </a:spcBef>
              <a:spcAft>
                <a:spcPts val="1600"/>
              </a:spcAft>
              <a:buClr>
                <a:schemeClr val="dk1"/>
              </a:buClr>
              <a:buSzPts val="1100"/>
              <a:buFont typeface="Arial"/>
              <a:buNone/>
            </a:pPr>
            <a:r>
              <a:rPr lang="en" sz="1600">
                <a:solidFill>
                  <a:srgbClr val="93C47D"/>
                </a:solidFill>
                <a:latin typeface="Consolas"/>
                <a:ea typeface="Consolas"/>
                <a:cs typeface="Consolas"/>
                <a:sym typeface="Consolas"/>
              </a:rPr>
              <a:t>div</a:t>
            </a:r>
            <a:r>
              <a:rPr lang="en" sz="1600">
                <a:solidFill>
                  <a:srgbClr val="FF00FF"/>
                </a:solidFill>
                <a:latin typeface="Consolas"/>
                <a:ea typeface="Consolas"/>
                <a:cs typeface="Consolas"/>
                <a:sym typeface="Consolas"/>
              </a:rPr>
              <a:t>,</a:t>
            </a:r>
            <a:r>
              <a:rPr lang="en" sz="1600">
                <a:latin typeface="Consolas"/>
                <a:ea typeface="Consolas"/>
                <a:cs typeface="Consolas"/>
                <a:sym typeface="Consolas"/>
              </a:rPr>
              <a:t> </a:t>
            </a:r>
            <a:r>
              <a:rPr lang="en" sz="1600">
                <a:solidFill>
                  <a:srgbClr val="B6D7A8"/>
                </a:solidFill>
                <a:latin typeface="Consolas"/>
                <a:ea typeface="Consolas"/>
                <a:cs typeface="Consolas"/>
                <a:sym typeface="Consolas"/>
              </a:rPr>
              <a:t>p</a:t>
            </a:r>
            <a:r>
              <a:rPr lang="en" sz="1600">
                <a:latin typeface="Consolas"/>
                <a:ea typeface="Consolas"/>
                <a:cs typeface="Consolas"/>
                <a:sym typeface="Consolas"/>
              </a:rPr>
              <a:t> { … }  ← this will apply to all divs and p tags</a:t>
            </a:r>
            <a:endParaRPr sz="1600">
              <a:latin typeface="Consolas"/>
              <a:ea typeface="Consolas"/>
              <a:cs typeface="Consolas"/>
              <a:sym typeface="Consola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HTML arrange</a:t>
            </a:r>
            <a:endParaRPr/>
          </a:p>
        </p:txBody>
      </p:sp>
      <p:sp>
        <p:nvSpPr>
          <p:cNvPr id="314" name="Google Shape;314;p48"/>
          <p:cNvSpPr txBox="1">
            <a:spLocks noGrp="1"/>
          </p:cNvSpPr>
          <p:nvPr>
            <p:ph type="body" idx="1"/>
          </p:nvPr>
        </p:nvSpPr>
        <p:spPr>
          <a:xfrm>
            <a:off x="311700" y="1152475"/>
            <a:ext cx="4264500" cy="366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It is important to understand how the browser arranges the elements on the screen.</a:t>
            </a:r>
            <a:endParaRPr sz="1600"/>
          </a:p>
          <a:p>
            <a:pPr marL="0" lvl="0" indent="0" algn="l" rtl="0">
              <a:spcBef>
                <a:spcPts val="1600"/>
              </a:spcBef>
              <a:spcAft>
                <a:spcPts val="0"/>
              </a:spcAft>
              <a:buNone/>
            </a:pPr>
            <a:r>
              <a:rPr lang="en" sz="1600"/>
              <a:t>Check </a:t>
            </a:r>
            <a:r>
              <a:rPr lang="en" sz="1600" u="sng">
                <a:solidFill>
                  <a:schemeClr val="hlink"/>
                </a:solidFill>
                <a:hlinkClick r:id="rId3"/>
              </a:rPr>
              <a:t>this tutorial</a:t>
            </a:r>
            <a:r>
              <a:rPr lang="en" sz="1600"/>
              <a:t> where it explains the different ways an element can be arranged on the screen.</a:t>
            </a:r>
            <a:endParaRPr sz="1600"/>
          </a:p>
          <a:p>
            <a:pPr marL="0" lvl="0" indent="0" algn="l" rtl="0">
              <a:spcBef>
                <a:spcPts val="1600"/>
              </a:spcBef>
              <a:spcAft>
                <a:spcPts val="0"/>
              </a:spcAft>
              <a:buNone/>
            </a:pPr>
            <a:r>
              <a:rPr lang="en" sz="1600"/>
              <a:t>You can change the way elements are arranged using the display property:</a:t>
            </a:r>
            <a:endParaRPr sz="1600"/>
          </a:p>
          <a:p>
            <a:pPr marL="0" lvl="0" indent="0" algn="l" rtl="0">
              <a:spcBef>
                <a:spcPts val="1600"/>
              </a:spcBef>
              <a:spcAft>
                <a:spcPts val="0"/>
              </a:spcAft>
              <a:buNone/>
            </a:pPr>
            <a:r>
              <a:rPr lang="en" sz="1600">
                <a:latin typeface="Consolas"/>
                <a:ea typeface="Consolas"/>
                <a:cs typeface="Consolas"/>
                <a:sym typeface="Consolas"/>
              </a:rPr>
              <a:t>div { display: inline-block; }</a:t>
            </a:r>
            <a:endParaRPr sz="1600">
              <a:latin typeface="Consolas"/>
              <a:ea typeface="Consolas"/>
              <a:cs typeface="Consolas"/>
              <a:sym typeface="Consolas"/>
            </a:endParaRPr>
          </a:p>
          <a:p>
            <a:pPr marL="0" lvl="0" indent="0" algn="l" rtl="0">
              <a:spcBef>
                <a:spcPts val="1600"/>
              </a:spcBef>
              <a:spcAft>
                <a:spcPts val="1600"/>
              </a:spcAft>
              <a:buNone/>
            </a:pPr>
            <a:r>
              <a:rPr lang="en" sz="1600"/>
              <a:t>Also check the property </a:t>
            </a:r>
            <a:r>
              <a:rPr lang="en" sz="1600" u="sng">
                <a:solidFill>
                  <a:schemeClr val="hlink"/>
                </a:solidFill>
                <a:hlinkClick r:id="rId4"/>
              </a:rPr>
              <a:t>float</a:t>
            </a:r>
            <a:r>
              <a:rPr lang="en" sz="1600"/>
              <a:t>.</a:t>
            </a:r>
            <a:endParaRPr sz="1600"/>
          </a:p>
        </p:txBody>
      </p:sp>
      <p:pic>
        <p:nvPicPr>
          <p:cNvPr id="315" name="Google Shape;315;p48"/>
          <p:cNvPicPr preferRelativeResize="0"/>
          <p:nvPr/>
        </p:nvPicPr>
        <p:blipFill>
          <a:blip r:embed="rId5">
            <a:alphaModFix/>
          </a:blip>
          <a:stretch>
            <a:fillRect/>
          </a:stretch>
        </p:blipFill>
        <p:spPr>
          <a:xfrm>
            <a:off x="4624100" y="1017725"/>
            <a:ext cx="4263000" cy="340860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Box Model</a:t>
            </a:r>
            <a:endParaRPr/>
          </a:p>
        </p:txBody>
      </p:sp>
      <p:sp>
        <p:nvSpPr>
          <p:cNvPr id="321" name="Google Shape;321;p49"/>
          <p:cNvSpPr txBox="1">
            <a:spLocks noGrp="1"/>
          </p:cNvSpPr>
          <p:nvPr>
            <p:ph type="body" idx="1"/>
          </p:nvPr>
        </p:nvSpPr>
        <p:spPr>
          <a:xfrm>
            <a:off x="311700" y="1152475"/>
            <a:ext cx="4003200" cy="379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It is important to note that by default any width and height specified to an element will not take into account its margin, so a div with width 100px and margin 10px will measure 120px on the screen, not 100px.</a:t>
            </a:r>
            <a:endParaRPr sz="1500"/>
          </a:p>
          <a:p>
            <a:pPr marL="0" lvl="0" indent="0" algn="l" rtl="0">
              <a:spcBef>
                <a:spcPts val="1600"/>
              </a:spcBef>
              <a:spcAft>
                <a:spcPts val="0"/>
              </a:spcAft>
              <a:buNone/>
            </a:pPr>
            <a:r>
              <a:rPr lang="en" sz="1500"/>
              <a:t>This could be a problem breaking your layout.</a:t>
            </a:r>
            <a:endParaRPr sz="1500"/>
          </a:p>
          <a:p>
            <a:pPr marL="0" lvl="0" indent="0" algn="l" rtl="0">
              <a:spcBef>
                <a:spcPts val="1600"/>
              </a:spcBef>
              <a:spcAft>
                <a:spcPts val="0"/>
              </a:spcAft>
              <a:buNone/>
            </a:pPr>
            <a:r>
              <a:rPr lang="en" sz="1500"/>
              <a:t>You can change this behaviour changing the box model of the element so the width uses the outmost border:</a:t>
            </a:r>
            <a:endParaRPr sz="1500"/>
          </a:p>
          <a:p>
            <a:pPr marL="0" lvl="0" indent="0" algn="l" rtl="0">
              <a:spcBef>
                <a:spcPts val="1600"/>
              </a:spcBef>
              <a:spcAft>
                <a:spcPts val="0"/>
              </a:spcAft>
              <a:buNone/>
            </a:pPr>
            <a:r>
              <a:rPr lang="en" sz="1500">
                <a:latin typeface="Consolas"/>
                <a:ea typeface="Consolas"/>
                <a:cs typeface="Consolas"/>
                <a:sym typeface="Consolas"/>
              </a:rPr>
              <a:t>div { box-sizing: border; }</a:t>
            </a:r>
            <a:endParaRPr sz="1500">
              <a:latin typeface="Consolas"/>
              <a:ea typeface="Consolas"/>
              <a:cs typeface="Consolas"/>
              <a:sym typeface="Consolas"/>
            </a:endParaRPr>
          </a:p>
          <a:p>
            <a:pPr marL="0" lvl="0" indent="0" algn="l" rtl="0">
              <a:spcBef>
                <a:spcPts val="1600"/>
              </a:spcBef>
              <a:spcAft>
                <a:spcPts val="1600"/>
              </a:spcAft>
              <a:buNone/>
            </a:pPr>
            <a:endParaRPr sz="1500"/>
          </a:p>
        </p:txBody>
      </p:sp>
      <p:pic>
        <p:nvPicPr>
          <p:cNvPr id="322" name="Google Shape;322;p49"/>
          <p:cNvPicPr preferRelativeResize="0"/>
          <p:nvPr/>
        </p:nvPicPr>
        <p:blipFill>
          <a:blip r:embed="rId3">
            <a:alphaModFix/>
          </a:blip>
          <a:stretch>
            <a:fillRect/>
          </a:stretch>
        </p:blipFill>
        <p:spPr>
          <a:xfrm>
            <a:off x="4314900" y="1222400"/>
            <a:ext cx="4642925" cy="31298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Layout</a:t>
            </a:r>
            <a:endParaRPr/>
          </a:p>
        </p:txBody>
      </p:sp>
      <p:sp>
        <p:nvSpPr>
          <p:cNvPr id="328" name="Google Shape;328;p50"/>
          <p:cNvSpPr txBox="1">
            <a:spLocks noGrp="1"/>
          </p:cNvSpPr>
          <p:nvPr>
            <p:ph type="body" idx="1"/>
          </p:nvPr>
        </p:nvSpPr>
        <p:spPr>
          <a:xfrm>
            <a:off x="311700" y="1152475"/>
            <a:ext cx="47322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of the hardest parts of CSS is construing the layout of your website (the structure inside the window) .</a:t>
            </a:r>
            <a:endParaRPr/>
          </a:p>
          <a:p>
            <a:pPr marL="0" lvl="0" indent="0" algn="l" rtl="0">
              <a:spcBef>
                <a:spcPts val="1600"/>
              </a:spcBef>
              <a:spcAft>
                <a:spcPts val="0"/>
              </a:spcAft>
              <a:buNone/>
            </a:pPr>
            <a:r>
              <a:rPr lang="en"/>
              <a:t>By default HTML tends to put everything in one column, which is not ideal.</a:t>
            </a:r>
            <a:endParaRPr/>
          </a:p>
          <a:p>
            <a:pPr marL="0" lvl="0" indent="0" algn="l" rtl="0">
              <a:spcBef>
                <a:spcPts val="1600"/>
              </a:spcBef>
              <a:spcAft>
                <a:spcPts val="0"/>
              </a:spcAft>
              <a:buNone/>
            </a:pPr>
            <a:r>
              <a:rPr lang="en"/>
              <a:t>There has been many proposals in CSS to address this issue (tables, fixed divs, flex, grid, …).</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329" name="Google Shape;329;p50"/>
          <p:cNvPicPr preferRelativeResize="0"/>
          <p:nvPr/>
        </p:nvPicPr>
        <p:blipFill>
          <a:blip r:embed="rId3">
            <a:alphaModFix/>
          </a:blip>
          <a:stretch>
            <a:fillRect/>
          </a:stretch>
        </p:blipFill>
        <p:spPr>
          <a:xfrm>
            <a:off x="5196300" y="1170125"/>
            <a:ext cx="3795300" cy="244989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1"/>
          <p:cNvSpPr txBox="1">
            <a:spLocks noGrp="1"/>
          </p:cNvSpPr>
          <p:nvPr>
            <p:ph type="title"/>
          </p:nvPr>
        </p:nvSpPr>
        <p:spPr>
          <a:xfrm>
            <a:off x="311700" y="171450"/>
            <a:ext cx="4732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Flexbox</a:t>
            </a:r>
            <a:endParaRPr/>
          </a:p>
        </p:txBody>
      </p:sp>
      <p:sp>
        <p:nvSpPr>
          <p:cNvPr id="335" name="Google Shape;335;p51"/>
          <p:cNvSpPr txBox="1">
            <a:spLocks noGrp="1"/>
          </p:cNvSpPr>
          <p:nvPr>
            <p:ph type="body" idx="1"/>
          </p:nvPr>
        </p:nvSpPr>
        <p:spPr>
          <a:xfrm>
            <a:off x="311700" y="744150"/>
            <a:ext cx="4732200" cy="42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first big proposal to address the layout was the flexbox model.</a:t>
            </a:r>
            <a:endParaRPr/>
          </a:p>
          <a:p>
            <a:pPr marL="0" lvl="0" indent="0" algn="l" rtl="0">
              <a:spcBef>
                <a:spcPts val="1600"/>
              </a:spcBef>
              <a:spcAft>
                <a:spcPts val="0"/>
              </a:spcAft>
              <a:buNone/>
            </a:pPr>
            <a:r>
              <a:rPr lang="en"/>
              <a:t>This model allows to arrange stuff in one direction (vertically or horizontally) very easily.</a:t>
            </a:r>
            <a:endParaRPr/>
          </a:p>
          <a:p>
            <a:pPr marL="0" lvl="0" indent="0" algn="l" rtl="0">
              <a:spcBef>
                <a:spcPts val="1600"/>
              </a:spcBef>
              <a:spcAft>
                <a:spcPts val="0"/>
              </a:spcAft>
              <a:buNone/>
            </a:pPr>
            <a:r>
              <a:rPr lang="en"/>
              <a:t>You can even choose to arrange from right to left (reverse).</a:t>
            </a:r>
            <a:endParaRPr/>
          </a:p>
          <a:p>
            <a:pPr marL="0" lvl="0" indent="0" algn="l" rtl="0">
              <a:spcBef>
                <a:spcPts val="1600"/>
              </a:spcBef>
              <a:spcAft>
                <a:spcPts val="0"/>
              </a:spcAft>
              <a:buNone/>
            </a:pPr>
            <a:r>
              <a:rPr lang="en"/>
              <a:t>It can also be used to arrange a series of elements in different rows.</a:t>
            </a:r>
            <a:endParaRPr/>
          </a:p>
          <a:p>
            <a:pPr marL="0" lvl="0" indent="0" algn="l" rtl="0">
              <a:spcBef>
                <a:spcPts val="1600"/>
              </a:spcBef>
              <a:spcAft>
                <a:spcPts val="0"/>
              </a:spcAft>
              <a:buNone/>
            </a:pPr>
            <a:r>
              <a:rPr lang="en"/>
              <a:t>Check </a:t>
            </a:r>
            <a:r>
              <a:rPr lang="en" u="sng">
                <a:solidFill>
                  <a:schemeClr val="hlink"/>
                </a:solidFill>
                <a:hlinkClick r:id="rId3"/>
              </a:rPr>
              <a:t>the tutorial</a:t>
            </a:r>
            <a:r>
              <a:rPr lang="en"/>
              <a:t> for more info.</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336" name="Google Shape;336;p51"/>
          <p:cNvSpPr txBox="1"/>
          <p:nvPr/>
        </p:nvSpPr>
        <p:spPr>
          <a:xfrm>
            <a:off x="5362575" y="1686025"/>
            <a:ext cx="3622500" cy="32880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B6D7A8"/>
                </a:solidFill>
                <a:latin typeface="Consolas"/>
                <a:ea typeface="Consolas"/>
                <a:cs typeface="Consolas"/>
                <a:sym typeface="Consolas"/>
              </a:rPr>
              <a:t>HTML</a:t>
            </a:r>
            <a:endParaRPr sz="1200">
              <a:solidFill>
                <a:srgbClr val="B6D7A8"/>
              </a:solidFill>
              <a:latin typeface="Consolas"/>
              <a:ea typeface="Consolas"/>
              <a:cs typeface="Consolas"/>
              <a:sym typeface="Consolas"/>
            </a:endParaRPr>
          </a:p>
          <a:p>
            <a:pPr marL="0" lvl="0" indent="0" algn="l" rtl="0">
              <a:spcBef>
                <a:spcPts val="0"/>
              </a:spcBef>
              <a:spcAft>
                <a:spcPts val="0"/>
              </a:spcAft>
              <a:buNone/>
            </a:pPr>
            <a:endParaRPr sz="1200">
              <a:solidFill>
                <a:srgbClr val="D9D9D9"/>
              </a:solidFill>
              <a:latin typeface="Consolas"/>
              <a:ea typeface="Consolas"/>
              <a:cs typeface="Consolas"/>
              <a:sym typeface="Consolas"/>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&lt;div class="box"&gt;</a:t>
            </a:r>
            <a:endParaRPr sz="1200">
              <a:solidFill>
                <a:srgbClr val="D9D9D9"/>
              </a:solidFill>
              <a:latin typeface="Consolas"/>
              <a:ea typeface="Consolas"/>
              <a:cs typeface="Consolas"/>
              <a:sym typeface="Consolas"/>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  &lt;div&gt;One&lt;/div&gt;</a:t>
            </a:r>
            <a:endParaRPr sz="1200">
              <a:solidFill>
                <a:srgbClr val="D9D9D9"/>
              </a:solidFill>
              <a:latin typeface="Consolas"/>
              <a:ea typeface="Consolas"/>
              <a:cs typeface="Consolas"/>
              <a:sym typeface="Consolas"/>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  &lt;div&gt;Two&lt;/div&gt;</a:t>
            </a:r>
            <a:endParaRPr sz="1200">
              <a:solidFill>
                <a:srgbClr val="D9D9D9"/>
              </a:solidFill>
              <a:latin typeface="Consolas"/>
              <a:ea typeface="Consolas"/>
              <a:cs typeface="Consolas"/>
              <a:sym typeface="Consolas"/>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  &lt;div&gt;Three</a:t>
            </a:r>
            <a:endParaRPr sz="1200">
              <a:solidFill>
                <a:srgbClr val="D9D9D9"/>
              </a:solidFill>
              <a:latin typeface="Consolas"/>
              <a:ea typeface="Consolas"/>
              <a:cs typeface="Consolas"/>
              <a:sym typeface="Consolas"/>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    &lt;br&gt;first line</a:t>
            </a:r>
            <a:endParaRPr sz="1200">
              <a:solidFill>
                <a:srgbClr val="D9D9D9"/>
              </a:solidFill>
              <a:latin typeface="Consolas"/>
              <a:ea typeface="Consolas"/>
              <a:cs typeface="Consolas"/>
              <a:sym typeface="Consolas"/>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    &lt;br&gt;second line</a:t>
            </a:r>
            <a:endParaRPr sz="1200">
              <a:solidFill>
                <a:srgbClr val="D9D9D9"/>
              </a:solidFill>
              <a:latin typeface="Consolas"/>
              <a:ea typeface="Consolas"/>
              <a:cs typeface="Consolas"/>
              <a:sym typeface="Consolas"/>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  &lt;/div&gt;</a:t>
            </a:r>
            <a:endParaRPr sz="1200">
              <a:solidFill>
                <a:srgbClr val="D9D9D9"/>
              </a:solidFill>
              <a:latin typeface="Consolas"/>
              <a:ea typeface="Consolas"/>
              <a:cs typeface="Consolas"/>
              <a:sym typeface="Consolas"/>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&lt;/div&gt;</a:t>
            </a:r>
            <a:endParaRPr sz="1200">
              <a:solidFill>
                <a:srgbClr val="D9D9D9"/>
              </a:solidFill>
              <a:latin typeface="Consolas"/>
              <a:ea typeface="Consolas"/>
              <a:cs typeface="Consolas"/>
              <a:sym typeface="Consolas"/>
            </a:endParaRPr>
          </a:p>
          <a:p>
            <a:pPr marL="0" lvl="0" indent="0" algn="l" rtl="0">
              <a:spcBef>
                <a:spcPts val="0"/>
              </a:spcBef>
              <a:spcAft>
                <a:spcPts val="0"/>
              </a:spcAft>
              <a:buNone/>
            </a:pPr>
            <a:endParaRPr sz="1200">
              <a:solidFill>
                <a:srgbClr val="D9D9D9"/>
              </a:solidFill>
            </a:endParaRPr>
          </a:p>
          <a:p>
            <a:pPr marL="0" lvl="0" indent="0" algn="l" rtl="0">
              <a:spcBef>
                <a:spcPts val="0"/>
              </a:spcBef>
              <a:spcAft>
                <a:spcPts val="0"/>
              </a:spcAft>
              <a:buNone/>
            </a:pPr>
            <a:endParaRPr sz="1200">
              <a:solidFill>
                <a:srgbClr val="D9D9D9"/>
              </a:solidFill>
            </a:endParaRPr>
          </a:p>
          <a:p>
            <a:pPr marL="0" lvl="0" indent="0" algn="l" rtl="0">
              <a:spcBef>
                <a:spcPts val="0"/>
              </a:spcBef>
              <a:spcAft>
                <a:spcPts val="0"/>
              </a:spcAft>
              <a:buNone/>
            </a:pPr>
            <a:r>
              <a:rPr lang="en" sz="1200">
                <a:solidFill>
                  <a:srgbClr val="9900FF"/>
                </a:solidFill>
              </a:rPr>
              <a:t>CSS</a:t>
            </a:r>
            <a:endParaRPr sz="1200">
              <a:solidFill>
                <a:srgbClr val="9900FF"/>
              </a:solidFill>
            </a:endParaRPr>
          </a:p>
          <a:p>
            <a:pPr marL="0" lvl="0" indent="0" algn="l" rtl="0">
              <a:spcBef>
                <a:spcPts val="0"/>
              </a:spcBef>
              <a:spcAft>
                <a:spcPts val="0"/>
              </a:spcAft>
              <a:buNone/>
            </a:pPr>
            <a:endParaRPr sz="1200">
              <a:solidFill>
                <a:srgbClr val="D9D9D9"/>
              </a:solidFill>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.box {</a:t>
            </a:r>
            <a:endParaRPr sz="1200">
              <a:solidFill>
                <a:srgbClr val="D9D9D9"/>
              </a:solidFill>
              <a:latin typeface="Consolas"/>
              <a:ea typeface="Consolas"/>
              <a:cs typeface="Consolas"/>
              <a:sym typeface="Consolas"/>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  display: </a:t>
            </a:r>
            <a:r>
              <a:rPr lang="en" sz="1200">
                <a:solidFill>
                  <a:srgbClr val="FFFF00"/>
                </a:solidFill>
                <a:latin typeface="Consolas"/>
                <a:ea typeface="Consolas"/>
                <a:cs typeface="Consolas"/>
                <a:sym typeface="Consolas"/>
              </a:rPr>
              <a:t>flex</a:t>
            </a:r>
            <a:r>
              <a:rPr lang="en" sz="1200">
                <a:solidFill>
                  <a:srgbClr val="D9D9D9"/>
                </a:solidFill>
                <a:latin typeface="Consolas"/>
                <a:ea typeface="Consolas"/>
                <a:cs typeface="Consolas"/>
                <a:sym typeface="Consolas"/>
              </a:rPr>
              <a:t>;</a:t>
            </a:r>
            <a:endParaRPr sz="1200">
              <a:solidFill>
                <a:srgbClr val="D9D9D9"/>
              </a:solidFill>
              <a:latin typeface="Consolas"/>
              <a:ea typeface="Consolas"/>
              <a:cs typeface="Consolas"/>
              <a:sym typeface="Consolas"/>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a:t>
            </a:r>
            <a:endParaRPr sz="1200">
              <a:solidFill>
                <a:srgbClr val="D9D9D9"/>
              </a:solidFill>
              <a:latin typeface="Consolas"/>
              <a:ea typeface="Consolas"/>
              <a:cs typeface="Consolas"/>
              <a:sym typeface="Consolas"/>
            </a:endParaRPr>
          </a:p>
          <a:p>
            <a:pPr marL="0" lvl="0" indent="0" algn="l" rtl="0">
              <a:spcBef>
                <a:spcPts val="0"/>
              </a:spcBef>
              <a:spcAft>
                <a:spcPts val="0"/>
              </a:spcAft>
              <a:buNone/>
            </a:pPr>
            <a:endParaRPr sz="1200">
              <a:solidFill>
                <a:srgbClr val="D9D9D9"/>
              </a:solidFill>
            </a:endParaRPr>
          </a:p>
        </p:txBody>
      </p:sp>
      <p:pic>
        <p:nvPicPr>
          <p:cNvPr id="337" name="Google Shape;337;p51"/>
          <p:cNvPicPr preferRelativeResize="0"/>
          <p:nvPr/>
        </p:nvPicPr>
        <p:blipFill rotWithShape="1">
          <a:blip r:embed="rId4">
            <a:alphaModFix/>
          </a:blip>
          <a:srcRect r="51402"/>
          <a:stretch/>
        </p:blipFill>
        <p:spPr>
          <a:xfrm>
            <a:off x="5476875" y="171450"/>
            <a:ext cx="2971800" cy="1352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p:nvPr/>
        </p:nvSpPr>
        <p:spPr>
          <a:xfrm>
            <a:off x="4124050" y="1612475"/>
            <a:ext cx="4436400" cy="12093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900">
              <a:latin typeface="Consolas"/>
              <a:ea typeface="Consolas"/>
              <a:cs typeface="Consolas"/>
              <a:sym typeface="Consolas"/>
            </a:endParaRPr>
          </a:p>
        </p:txBody>
      </p:sp>
      <p:sp>
        <p:nvSpPr>
          <p:cNvPr id="87" name="Google Shape;87;p16"/>
          <p:cNvSpPr txBox="1">
            <a:spLocks noGrp="1"/>
          </p:cNvSpPr>
          <p:nvPr>
            <p:ph type="title"/>
          </p:nvPr>
        </p:nvSpPr>
        <p:spPr>
          <a:xfrm>
            <a:off x="311700" y="183400"/>
            <a:ext cx="4263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Web Framework</a:t>
            </a:r>
            <a:endParaRPr/>
          </a:p>
        </p:txBody>
      </p:sp>
      <p:sp>
        <p:nvSpPr>
          <p:cNvPr id="88" name="Google Shape;88;p16"/>
          <p:cNvSpPr txBox="1">
            <a:spLocks noGrp="1"/>
          </p:cNvSpPr>
          <p:nvPr>
            <p:ph type="body" idx="1"/>
          </p:nvPr>
        </p:nvSpPr>
        <p:spPr>
          <a:xfrm>
            <a:off x="311700" y="816775"/>
            <a:ext cx="3720300" cy="404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One of the nice things about developing for the web is that </a:t>
            </a:r>
            <a:r>
              <a:rPr lang="en" sz="1500">
                <a:solidFill>
                  <a:srgbClr val="FFE599"/>
                </a:solidFill>
              </a:rPr>
              <a:t>the web provides a very rich and simple framework to create applications</a:t>
            </a:r>
            <a:r>
              <a:rPr lang="en" sz="1500"/>
              <a:t> that include lots of features, not only interface but also access to peripherals (audio, input, gamepads, etc), and this API is very easy to use.</a:t>
            </a:r>
            <a:endParaRPr sz="1500"/>
          </a:p>
          <a:p>
            <a:pPr marL="0" lvl="0" indent="0" algn="l" rtl="0">
              <a:spcBef>
                <a:spcPts val="1600"/>
              </a:spcBef>
              <a:spcAft>
                <a:spcPts val="1600"/>
              </a:spcAft>
              <a:buNone/>
            </a:pPr>
            <a:r>
              <a:rPr lang="en" sz="1500"/>
              <a:t>And because this API is </a:t>
            </a:r>
            <a:r>
              <a:rPr lang="en" sz="1500">
                <a:solidFill>
                  <a:schemeClr val="dk1"/>
                </a:solidFill>
              </a:rPr>
              <a:t>universal</a:t>
            </a:r>
            <a:r>
              <a:rPr lang="en" sz="1500"/>
              <a:t>, it means that it works in every browser of every platform.</a:t>
            </a:r>
            <a:endParaRPr sz="1500"/>
          </a:p>
        </p:txBody>
      </p:sp>
      <p:sp>
        <p:nvSpPr>
          <p:cNvPr id="89" name="Google Shape;89;p16"/>
          <p:cNvSpPr/>
          <p:nvPr/>
        </p:nvSpPr>
        <p:spPr>
          <a:xfrm>
            <a:off x="4124050" y="756100"/>
            <a:ext cx="4436400" cy="5727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Consolas"/>
                <a:ea typeface="Consolas"/>
                <a:cs typeface="Consolas"/>
                <a:sym typeface="Consolas"/>
              </a:rPr>
              <a:t>Your Code (Javascript)</a:t>
            </a:r>
            <a:endParaRPr sz="1900">
              <a:latin typeface="Consolas"/>
              <a:ea typeface="Consolas"/>
              <a:cs typeface="Consolas"/>
              <a:sym typeface="Consolas"/>
            </a:endParaRPr>
          </a:p>
        </p:txBody>
      </p:sp>
      <p:sp>
        <p:nvSpPr>
          <p:cNvPr id="90" name="Google Shape;90;p16"/>
          <p:cNvSpPr/>
          <p:nvPr/>
        </p:nvSpPr>
        <p:spPr>
          <a:xfrm>
            <a:off x="5697399" y="2021451"/>
            <a:ext cx="1289700" cy="2958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Consolas"/>
                <a:ea typeface="Consolas"/>
                <a:cs typeface="Consolas"/>
                <a:sym typeface="Consolas"/>
              </a:rPr>
              <a:t>Input</a:t>
            </a:r>
            <a:endParaRPr sz="1900">
              <a:latin typeface="Consolas"/>
              <a:ea typeface="Consolas"/>
              <a:cs typeface="Consolas"/>
              <a:sym typeface="Consolas"/>
            </a:endParaRPr>
          </a:p>
        </p:txBody>
      </p:sp>
      <p:sp>
        <p:nvSpPr>
          <p:cNvPr id="91" name="Google Shape;91;p16"/>
          <p:cNvSpPr/>
          <p:nvPr/>
        </p:nvSpPr>
        <p:spPr>
          <a:xfrm>
            <a:off x="7092112" y="2021451"/>
            <a:ext cx="1289700" cy="2958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Consolas"/>
                <a:ea typeface="Consolas"/>
                <a:cs typeface="Consolas"/>
                <a:sym typeface="Consolas"/>
              </a:rPr>
              <a:t>Network</a:t>
            </a:r>
            <a:endParaRPr sz="1900">
              <a:latin typeface="Consolas"/>
              <a:ea typeface="Consolas"/>
              <a:cs typeface="Consolas"/>
              <a:sym typeface="Consolas"/>
            </a:endParaRPr>
          </a:p>
        </p:txBody>
      </p:sp>
      <p:sp>
        <p:nvSpPr>
          <p:cNvPr id="92" name="Google Shape;92;p16"/>
          <p:cNvSpPr/>
          <p:nvPr/>
        </p:nvSpPr>
        <p:spPr>
          <a:xfrm>
            <a:off x="4302675" y="2021451"/>
            <a:ext cx="1289700" cy="2958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Consolas"/>
                <a:ea typeface="Consolas"/>
                <a:cs typeface="Consolas"/>
                <a:sym typeface="Consolas"/>
              </a:rPr>
              <a:t>Display</a:t>
            </a:r>
            <a:endParaRPr sz="1900">
              <a:latin typeface="Consolas"/>
              <a:ea typeface="Consolas"/>
              <a:cs typeface="Consolas"/>
              <a:sym typeface="Consolas"/>
            </a:endParaRPr>
          </a:p>
        </p:txBody>
      </p:sp>
      <p:sp>
        <p:nvSpPr>
          <p:cNvPr id="93" name="Google Shape;93;p16"/>
          <p:cNvSpPr/>
          <p:nvPr/>
        </p:nvSpPr>
        <p:spPr>
          <a:xfrm>
            <a:off x="4302686" y="2384078"/>
            <a:ext cx="1289700" cy="2958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Consolas"/>
                <a:ea typeface="Consolas"/>
                <a:cs typeface="Consolas"/>
                <a:sym typeface="Consolas"/>
              </a:rPr>
              <a:t>Audio</a:t>
            </a:r>
            <a:endParaRPr sz="1900">
              <a:latin typeface="Consolas"/>
              <a:ea typeface="Consolas"/>
              <a:cs typeface="Consolas"/>
              <a:sym typeface="Consolas"/>
            </a:endParaRPr>
          </a:p>
        </p:txBody>
      </p:sp>
      <p:sp>
        <p:nvSpPr>
          <p:cNvPr id="94" name="Google Shape;94;p16"/>
          <p:cNvSpPr/>
          <p:nvPr/>
        </p:nvSpPr>
        <p:spPr>
          <a:xfrm>
            <a:off x="5697410" y="2384078"/>
            <a:ext cx="1289700" cy="2958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Consolas"/>
                <a:ea typeface="Consolas"/>
                <a:cs typeface="Consolas"/>
                <a:sym typeface="Consolas"/>
              </a:rPr>
              <a:t>Storage</a:t>
            </a:r>
            <a:endParaRPr sz="1900">
              <a:latin typeface="Consolas"/>
              <a:ea typeface="Consolas"/>
              <a:cs typeface="Consolas"/>
              <a:sym typeface="Consolas"/>
            </a:endParaRPr>
          </a:p>
        </p:txBody>
      </p:sp>
      <p:sp>
        <p:nvSpPr>
          <p:cNvPr id="95" name="Google Shape;95;p16"/>
          <p:cNvSpPr/>
          <p:nvPr/>
        </p:nvSpPr>
        <p:spPr>
          <a:xfrm>
            <a:off x="7092134" y="2384078"/>
            <a:ext cx="1289700" cy="2958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onsolas"/>
                <a:ea typeface="Consolas"/>
                <a:cs typeface="Consolas"/>
                <a:sym typeface="Consolas"/>
              </a:rPr>
              <a:t>System info</a:t>
            </a:r>
            <a:endParaRPr>
              <a:latin typeface="Consolas"/>
              <a:ea typeface="Consolas"/>
              <a:cs typeface="Consolas"/>
              <a:sym typeface="Consolas"/>
            </a:endParaRPr>
          </a:p>
        </p:txBody>
      </p:sp>
      <p:sp>
        <p:nvSpPr>
          <p:cNvPr id="96" name="Google Shape;96;p16"/>
          <p:cNvSpPr txBox="1"/>
          <p:nvPr/>
        </p:nvSpPr>
        <p:spPr>
          <a:xfrm>
            <a:off x="4404975" y="1612463"/>
            <a:ext cx="36048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lt1"/>
                </a:solidFill>
              </a:rPr>
              <a:t>Browser</a:t>
            </a:r>
            <a:endParaRPr sz="1800">
              <a:solidFill>
                <a:schemeClr val="lt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2"/>
          <p:cNvSpPr txBox="1">
            <a:spLocks noGrp="1"/>
          </p:cNvSpPr>
          <p:nvPr>
            <p:ph type="title"/>
          </p:nvPr>
        </p:nvSpPr>
        <p:spPr>
          <a:xfrm>
            <a:off x="311700" y="162025"/>
            <a:ext cx="398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Grid system</a:t>
            </a:r>
            <a:endParaRPr/>
          </a:p>
        </p:txBody>
      </p:sp>
      <p:sp>
        <p:nvSpPr>
          <p:cNvPr id="343" name="Google Shape;343;p52"/>
          <p:cNvSpPr txBox="1">
            <a:spLocks noGrp="1"/>
          </p:cNvSpPr>
          <p:nvPr>
            <p:ph type="body" idx="1"/>
          </p:nvPr>
        </p:nvSpPr>
        <p:spPr>
          <a:xfrm>
            <a:off x="311700" y="784063"/>
            <a:ext cx="4105200" cy="178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Because most sites are structured in a grid, I recommend to use the CSS Grid system.</a:t>
            </a:r>
            <a:endParaRPr sz="1400"/>
          </a:p>
          <a:p>
            <a:pPr marL="0" lvl="0" indent="0" algn="l" rtl="0">
              <a:spcBef>
                <a:spcPts val="1600"/>
              </a:spcBef>
              <a:spcAft>
                <a:spcPts val="0"/>
              </a:spcAft>
              <a:buNone/>
            </a:pPr>
            <a:r>
              <a:rPr lang="en" sz="1400"/>
              <a:t>We just assign how many rows/columns a div should use from the main grid and it will arrange automatically.</a:t>
            </a:r>
            <a:endParaRPr sz="1400"/>
          </a:p>
          <a:p>
            <a:pPr marL="0" lvl="0" indent="0" algn="l" rtl="0">
              <a:spcBef>
                <a:spcPts val="1600"/>
              </a:spcBef>
              <a:spcAft>
                <a:spcPts val="1600"/>
              </a:spcAft>
              <a:buNone/>
            </a:pPr>
            <a:r>
              <a:rPr lang="en" sz="1400"/>
              <a:t>Check </a:t>
            </a:r>
            <a:r>
              <a:rPr lang="en" sz="1400" u="sng">
                <a:solidFill>
                  <a:schemeClr val="hlink"/>
                </a:solidFill>
                <a:hlinkClick r:id="rId3"/>
              </a:rPr>
              <a:t>this tutorial</a:t>
            </a:r>
            <a:r>
              <a:rPr lang="en" sz="1400"/>
              <a:t> to create the site structure easily</a:t>
            </a:r>
            <a:endParaRPr sz="1400"/>
          </a:p>
        </p:txBody>
      </p:sp>
      <p:pic>
        <p:nvPicPr>
          <p:cNvPr id="344" name="Google Shape;344;p52"/>
          <p:cNvPicPr preferRelativeResize="0"/>
          <p:nvPr/>
        </p:nvPicPr>
        <p:blipFill>
          <a:blip r:embed="rId4">
            <a:alphaModFix/>
          </a:blip>
          <a:stretch>
            <a:fillRect/>
          </a:stretch>
        </p:blipFill>
        <p:spPr>
          <a:xfrm>
            <a:off x="993050" y="2878450"/>
            <a:ext cx="3138701" cy="2092475"/>
          </a:xfrm>
          <a:prstGeom prst="rect">
            <a:avLst/>
          </a:prstGeom>
          <a:noFill/>
          <a:ln>
            <a:noFill/>
          </a:ln>
        </p:spPr>
      </p:pic>
      <p:sp>
        <p:nvSpPr>
          <p:cNvPr id="345" name="Google Shape;345;p52"/>
          <p:cNvSpPr txBox="1"/>
          <p:nvPr/>
        </p:nvSpPr>
        <p:spPr>
          <a:xfrm>
            <a:off x="4670625" y="162025"/>
            <a:ext cx="4276200" cy="48471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B6D7A8"/>
                </a:solidFill>
                <a:latin typeface="Consolas"/>
                <a:ea typeface="Consolas"/>
                <a:cs typeface="Consolas"/>
                <a:sym typeface="Consolas"/>
              </a:rPr>
              <a:t>HTML</a:t>
            </a:r>
            <a:endParaRPr sz="1200">
              <a:solidFill>
                <a:srgbClr val="B6D7A8"/>
              </a:solidFill>
              <a:latin typeface="Consolas"/>
              <a:ea typeface="Consolas"/>
              <a:cs typeface="Consolas"/>
              <a:sym typeface="Consolas"/>
            </a:endParaRPr>
          </a:p>
          <a:p>
            <a:pPr marL="0" lvl="0" indent="0" algn="l" rtl="0">
              <a:spcBef>
                <a:spcPts val="0"/>
              </a:spcBef>
              <a:spcAft>
                <a:spcPts val="0"/>
              </a:spcAft>
              <a:buNone/>
            </a:pPr>
            <a:endParaRPr sz="1200">
              <a:solidFill>
                <a:srgbClr val="D9D9D9"/>
              </a:solidFill>
              <a:latin typeface="Consolas"/>
              <a:ea typeface="Consolas"/>
              <a:cs typeface="Consolas"/>
              <a:sym typeface="Consolas"/>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&lt;div class="</a:t>
            </a:r>
            <a:r>
              <a:rPr lang="en" sz="1200">
                <a:solidFill>
                  <a:srgbClr val="D5A6BD"/>
                </a:solidFill>
                <a:latin typeface="Consolas"/>
                <a:ea typeface="Consolas"/>
                <a:cs typeface="Consolas"/>
                <a:sym typeface="Consolas"/>
              </a:rPr>
              <a:t>grid-container</a:t>
            </a:r>
            <a:r>
              <a:rPr lang="en" sz="1200">
                <a:solidFill>
                  <a:srgbClr val="D9D9D9"/>
                </a:solidFill>
                <a:latin typeface="Consolas"/>
                <a:ea typeface="Consolas"/>
                <a:cs typeface="Consolas"/>
                <a:sym typeface="Consolas"/>
              </a:rPr>
              <a:t>"&gt;</a:t>
            </a:r>
            <a:endParaRPr sz="1200">
              <a:solidFill>
                <a:srgbClr val="D9D9D9"/>
              </a:solidFill>
              <a:latin typeface="Consolas"/>
              <a:ea typeface="Consolas"/>
              <a:cs typeface="Consolas"/>
              <a:sym typeface="Consolas"/>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  &lt;div class="</a:t>
            </a:r>
            <a:r>
              <a:rPr lang="en" sz="1200">
                <a:solidFill>
                  <a:srgbClr val="4A86E8"/>
                </a:solidFill>
                <a:latin typeface="Consolas"/>
                <a:ea typeface="Consolas"/>
                <a:cs typeface="Consolas"/>
                <a:sym typeface="Consolas"/>
              </a:rPr>
              <a:t>grid-item1</a:t>
            </a:r>
            <a:r>
              <a:rPr lang="en" sz="1200">
                <a:solidFill>
                  <a:srgbClr val="D9D9D9"/>
                </a:solidFill>
                <a:latin typeface="Consolas"/>
                <a:ea typeface="Consolas"/>
                <a:cs typeface="Consolas"/>
                <a:sym typeface="Consolas"/>
              </a:rPr>
              <a:t>"&gt;1&lt;/div&gt;</a:t>
            </a:r>
            <a:endParaRPr sz="1200">
              <a:solidFill>
                <a:srgbClr val="D9D9D9"/>
              </a:solidFill>
              <a:latin typeface="Consolas"/>
              <a:ea typeface="Consolas"/>
              <a:cs typeface="Consolas"/>
              <a:sym typeface="Consolas"/>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  &lt;div class="grid-item2"&gt;2&lt;/div&gt;</a:t>
            </a:r>
            <a:endParaRPr sz="1200">
              <a:solidFill>
                <a:srgbClr val="D9D9D9"/>
              </a:solidFill>
              <a:latin typeface="Consolas"/>
              <a:ea typeface="Consolas"/>
              <a:cs typeface="Consolas"/>
              <a:sym typeface="Consolas"/>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&lt;/div&gt;</a:t>
            </a:r>
            <a:endParaRPr sz="1200">
              <a:solidFill>
                <a:srgbClr val="D9D9D9"/>
              </a:solidFill>
              <a:latin typeface="Consolas"/>
              <a:ea typeface="Consolas"/>
              <a:cs typeface="Consolas"/>
              <a:sym typeface="Consolas"/>
            </a:endParaRPr>
          </a:p>
          <a:p>
            <a:pPr marL="0" lvl="0" indent="0" algn="l" rtl="0">
              <a:spcBef>
                <a:spcPts val="0"/>
              </a:spcBef>
              <a:spcAft>
                <a:spcPts val="0"/>
              </a:spcAft>
              <a:buNone/>
            </a:pPr>
            <a:endParaRPr sz="1200">
              <a:solidFill>
                <a:srgbClr val="D9D9D9"/>
              </a:solidFill>
            </a:endParaRPr>
          </a:p>
          <a:p>
            <a:pPr marL="0" lvl="0" indent="0" algn="l" rtl="0">
              <a:spcBef>
                <a:spcPts val="0"/>
              </a:spcBef>
              <a:spcAft>
                <a:spcPts val="0"/>
              </a:spcAft>
              <a:buNone/>
            </a:pPr>
            <a:endParaRPr sz="1200">
              <a:solidFill>
                <a:srgbClr val="D9D9D9"/>
              </a:solidFill>
            </a:endParaRPr>
          </a:p>
          <a:p>
            <a:pPr marL="0" lvl="0" indent="0" algn="l" rtl="0">
              <a:spcBef>
                <a:spcPts val="0"/>
              </a:spcBef>
              <a:spcAft>
                <a:spcPts val="0"/>
              </a:spcAft>
              <a:buNone/>
            </a:pPr>
            <a:r>
              <a:rPr lang="en" sz="1200">
                <a:solidFill>
                  <a:srgbClr val="9900FF"/>
                </a:solidFill>
              </a:rPr>
              <a:t>CSS</a:t>
            </a:r>
            <a:endParaRPr sz="1200">
              <a:solidFill>
                <a:srgbClr val="9900FF"/>
              </a:solidFill>
            </a:endParaRPr>
          </a:p>
          <a:p>
            <a:pPr marL="0" lvl="0" indent="0" algn="l" rtl="0">
              <a:spcBef>
                <a:spcPts val="0"/>
              </a:spcBef>
              <a:spcAft>
                <a:spcPts val="0"/>
              </a:spcAft>
              <a:buNone/>
            </a:pPr>
            <a:endParaRPr sz="1200">
              <a:solidFill>
                <a:srgbClr val="D9D9D9"/>
              </a:solidFill>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a:t>
            </a:r>
            <a:r>
              <a:rPr lang="en" sz="1200">
                <a:solidFill>
                  <a:srgbClr val="D5A6BD"/>
                </a:solidFill>
                <a:latin typeface="Consolas"/>
                <a:ea typeface="Consolas"/>
                <a:cs typeface="Consolas"/>
                <a:sym typeface="Consolas"/>
              </a:rPr>
              <a:t>grid-container</a:t>
            </a:r>
            <a:r>
              <a:rPr lang="en" sz="1200">
                <a:solidFill>
                  <a:srgbClr val="D9D9D9"/>
                </a:solidFill>
                <a:latin typeface="Consolas"/>
                <a:ea typeface="Consolas"/>
                <a:cs typeface="Consolas"/>
                <a:sym typeface="Consolas"/>
              </a:rPr>
              <a:t> {</a:t>
            </a:r>
            <a:endParaRPr sz="1200">
              <a:solidFill>
                <a:srgbClr val="D9D9D9"/>
              </a:solidFill>
              <a:latin typeface="Consolas"/>
              <a:ea typeface="Consolas"/>
              <a:cs typeface="Consolas"/>
              <a:sym typeface="Consolas"/>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  display: </a:t>
            </a:r>
            <a:r>
              <a:rPr lang="en" sz="1200">
                <a:solidFill>
                  <a:srgbClr val="FFFF00"/>
                </a:solidFill>
                <a:latin typeface="Consolas"/>
                <a:ea typeface="Consolas"/>
                <a:cs typeface="Consolas"/>
                <a:sym typeface="Consolas"/>
              </a:rPr>
              <a:t>grid</a:t>
            </a:r>
            <a:r>
              <a:rPr lang="en" sz="1200">
                <a:solidFill>
                  <a:srgbClr val="D9D9D9"/>
                </a:solidFill>
                <a:latin typeface="Consolas"/>
                <a:ea typeface="Consolas"/>
                <a:cs typeface="Consolas"/>
                <a:sym typeface="Consolas"/>
              </a:rPr>
              <a:t>;</a:t>
            </a:r>
            <a:endParaRPr sz="1200">
              <a:solidFill>
                <a:srgbClr val="D9D9D9"/>
              </a:solidFill>
              <a:latin typeface="Consolas"/>
              <a:ea typeface="Consolas"/>
              <a:cs typeface="Consolas"/>
              <a:sym typeface="Consolas"/>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  grid-template-rows: 100px 100px;</a:t>
            </a:r>
            <a:endParaRPr sz="1200">
              <a:solidFill>
                <a:srgbClr val="D9D9D9"/>
              </a:solidFill>
              <a:latin typeface="Consolas"/>
              <a:ea typeface="Consolas"/>
              <a:cs typeface="Consolas"/>
              <a:sym typeface="Consolas"/>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  grid-template-columns: 100px 100px 100px;</a:t>
            </a:r>
            <a:endParaRPr sz="1200">
              <a:solidFill>
                <a:srgbClr val="D9D9D9"/>
              </a:solidFill>
              <a:latin typeface="Consolas"/>
              <a:ea typeface="Consolas"/>
              <a:cs typeface="Consolas"/>
              <a:sym typeface="Consolas"/>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  grid-gap: 5px;</a:t>
            </a:r>
            <a:endParaRPr sz="1200">
              <a:solidFill>
                <a:srgbClr val="D9D9D9"/>
              </a:solidFill>
              <a:latin typeface="Consolas"/>
              <a:ea typeface="Consolas"/>
              <a:cs typeface="Consolas"/>
              <a:sym typeface="Consolas"/>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a:t>
            </a:r>
            <a:endParaRPr sz="1200">
              <a:solidFill>
                <a:srgbClr val="D9D9D9"/>
              </a:solidFill>
              <a:latin typeface="Consolas"/>
              <a:ea typeface="Consolas"/>
              <a:cs typeface="Consolas"/>
              <a:sym typeface="Consolas"/>
            </a:endParaRPr>
          </a:p>
          <a:p>
            <a:pPr marL="0" lvl="0" indent="0" algn="l" rtl="0">
              <a:spcBef>
                <a:spcPts val="0"/>
              </a:spcBef>
              <a:spcAft>
                <a:spcPts val="0"/>
              </a:spcAft>
              <a:buNone/>
            </a:pPr>
            <a:endParaRPr sz="1200">
              <a:solidFill>
                <a:srgbClr val="D9D9D9"/>
              </a:solidFill>
              <a:latin typeface="Consolas"/>
              <a:ea typeface="Consolas"/>
              <a:cs typeface="Consolas"/>
              <a:sym typeface="Consolas"/>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a:t>
            </a:r>
            <a:r>
              <a:rPr lang="en" sz="1200">
                <a:solidFill>
                  <a:srgbClr val="4A86E8"/>
                </a:solidFill>
                <a:latin typeface="Consolas"/>
                <a:ea typeface="Consolas"/>
                <a:cs typeface="Consolas"/>
                <a:sym typeface="Consolas"/>
              </a:rPr>
              <a:t>grid-item1</a:t>
            </a:r>
            <a:r>
              <a:rPr lang="en" sz="1200">
                <a:solidFill>
                  <a:srgbClr val="D9D9D9"/>
                </a:solidFill>
                <a:latin typeface="Consolas"/>
                <a:ea typeface="Consolas"/>
                <a:cs typeface="Consolas"/>
                <a:sym typeface="Consolas"/>
              </a:rPr>
              <a:t> {</a:t>
            </a:r>
            <a:endParaRPr sz="1200">
              <a:solidFill>
                <a:srgbClr val="D9D9D9"/>
              </a:solidFill>
              <a:latin typeface="Consolas"/>
              <a:ea typeface="Consolas"/>
              <a:cs typeface="Consolas"/>
              <a:sym typeface="Consolas"/>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  background: blue;</a:t>
            </a:r>
            <a:endParaRPr sz="1200">
              <a:solidFill>
                <a:srgbClr val="D9D9D9"/>
              </a:solidFill>
              <a:latin typeface="Consolas"/>
              <a:ea typeface="Consolas"/>
              <a:cs typeface="Consolas"/>
              <a:sym typeface="Consolas"/>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  border: black 5px solid;</a:t>
            </a:r>
            <a:endParaRPr sz="1200">
              <a:solidFill>
                <a:srgbClr val="D9D9D9"/>
              </a:solidFill>
              <a:latin typeface="Consolas"/>
              <a:ea typeface="Consolas"/>
              <a:cs typeface="Consolas"/>
              <a:sym typeface="Consolas"/>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  grid-column-start: 1; </a:t>
            </a:r>
            <a:endParaRPr sz="1200">
              <a:solidFill>
                <a:srgbClr val="D9D9D9"/>
              </a:solidFill>
              <a:latin typeface="Consolas"/>
              <a:ea typeface="Consolas"/>
              <a:cs typeface="Consolas"/>
              <a:sym typeface="Consolas"/>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  grid-column-end: 5; </a:t>
            </a:r>
            <a:endParaRPr sz="1200">
              <a:solidFill>
                <a:srgbClr val="D9D9D9"/>
              </a:solidFill>
              <a:latin typeface="Consolas"/>
              <a:ea typeface="Consolas"/>
              <a:cs typeface="Consolas"/>
              <a:sym typeface="Consolas"/>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  grid-row-start: 1; </a:t>
            </a:r>
            <a:endParaRPr sz="1200">
              <a:solidFill>
                <a:srgbClr val="D9D9D9"/>
              </a:solidFill>
              <a:latin typeface="Consolas"/>
              <a:ea typeface="Consolas"/>
              <a:cs typeface="Consolas"/>
              <a:sym typeface="Consolas"/>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  grid-row-end: 3;</a:t>
            </a:r>
            <a:endParaRPr sz="1200">
              <a:solidFill>
                <a:srgbClr val="D9D9D9"/>
              </a:solidFill>
              <a:latin typeface="Consolas"/>
              <a:ea typeface="Consolas"/>
              <a:cs typeface="Consolas"/>
              <a:sym typeface="Consolas"/>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a:t>
            </a:r>
            <a:endParaRPr sz="1200">
              <a:solidFill>
                <a:srgbClr val="D9D9D9"/>
              </a:solidFill>
              <a:latin typeface="Consolas"/>
              <a:ea typeface="Consolas"/>
              <a:cs typeface="Consolas"/>
              <a:sym typeface="Consolas"/>
            </a:endParaRPr>
          </a:p>
          <a:p>
            <a:pPr marL="0" lvl="0" indent="0" algn="l" rtl="0">
              <a:spcBef>
                <a:spcPts val="0"/>
              </a:spcBef>
              <a:spcAft>
                <a:spcPts val="0"/>
              </a:spcAft>
              <a:buNone/>
            </a:pPr>
            <a:endParaRPr sz="1200">
              <a:solidFill>
                <a:srgbClr val="D9D9D9"/>
              </a:solidFill>
              <a:latin typeface="Consolas"/>
              <a:ea typeface="Consolas"/>
              <a:cs typeface="Consolas"/>
              <a:sym typeface="Consolas"/>
            </a:endParaRPr>
          </a:p>
          <a:p>
            <a:pPr marL="0" lvl="0" indent="0" algn="l" rtl="0">
              <a:spcBef>
                <a:spcPts val="0"/>
              </a:spcBef>
              <a:spcAft>
                <a:spcPts val="0"/>
              </a:spcAft>
              <a:buNone/>
            </a:pPr>
            <a:endParaRPr sz="1200">
              <a:solidFill>
                <a:srgbClr val="D9D9D9"/>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Fullscreen divs</a:t>
            </a:r>
            <a:endParaRPr/>
          </a:p>
        </p:txBody>
      </p:sp>
      <p:sp>
        <p:nvSpPr>
          <p:cNvPr id="351" name="Google Shape;351;p53"/>
          <p:cNvSpPr txBox="1">
            <a:spLocks noGrp="1"/>
          </p:cNvSpPr>
          <p:nvPr>
            <p:ph type="body" idx="1"/>
          </p:nvPr>
        </p:nvSpPr>
        <p:spPr>
          <a:xfrm>
            <a:off x="311700" y="1152475"/>
            <a:ext cx="4264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Sometimes we want to have </a:t>
            </a:r>
            <a:r>
              <a:rPr lang="en" sz="1600">
                <a:solidFill>
                  <a:srgbClr val="FFE599"/>
                </a:solidFill>
              </a:rPr>
              <a:t>a div that covers the whole screen</a:t>
            </a:r>
            <a:r>
              <a:rPr lang="en" sz="1600"/>
              <a:t> (to make a webapp), instead of a scrolling website (more like regular documents).</a:t>
            </a:r>
            <a:endParaRPr sz="1600"/>
          </a:p>
          <a:p>
            <a:pPr marL="0" lvl="0" indent="0" algn="l" rtl="0">
              <a:spcBef>
                <a:spcPts val="1600"/>
              </a:spcBef>
              <a:spcAft>
                <a:spcPts val="1600"/>
              </a:spcAft>
              <a:buNone/>
            </a:pPr>
            <a:r>
              <a:rPr lang="en" sz="1600"/>
              <a:t>In that case remember to use percentages to define the size of elements, but keep in mind that percentages are relative to the element's parent size, so you must set the size to the &lt;body&gt; and &lt;html&gt; element to use 100%.</a:t>
            </a:r>
            <a:endParaRPr sz="1600"/>
          </a:p>
        </p:txBody>
      </p:sp>
      <p:sp>
        <p:nvSpPr>
          <p:cNvPr id="352" name="Google Shape;352;p53"/>
          <p:cNvSpPr txBox="1"/>
          <p:nvPr/>
        </p:nvSpPr>
        <p:spPr>
          <a:xfrm>
            <a:off x="4670625" y="162025"/>
            <a:ext cx="4276200" cy="48471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D9D9D9"/>
              </a:solidFill>
            </a:endParaRPr>
          </a:p>
          <a:p>
            <a:pPr marL="0" lvl="0" indent="0" algn="l" rtl="0">
              <a:spcBef>
                <a:spcPts val="0"/>
              </a:spcBef>
              <a:spcAft>
                <a:spcPts val="0"/>
              </a:spcAft>
              <a:buNone/>
            </a:pPr>
            <a:r>
              <a:rPr lang="en" sz="1200">
                <a:solidFill>
                  <a:srgbClr val="9900FF"/>
                </a:solidFill>
              </a:rPr>
              <a:t>CSS</a:t>
            </a:r>
            <a:endParaRPr sz="1200">
              <a:solidFill>
                <a:srgbClr val="9900FF"/>
              </a:solidFill>
            </a:endParaRPr>
          </a:p>
          <a:p>
            <a:pPr marL="0" lvl="0" indent="0" algn="l" rtl="0">
              <a:spcBef>
                <a:spcPts val="0"/>
              </a:spcBef>
              <a:spcAft>
                <a:spcPts val="0"/>
              </a:spcAft>
              <a:buNone/>
            </a:pPr>
            <a:endParaRPr sz="1200">
              <a:solidFill>
                <a:srgbClr val="D9D9D9"/>
              </a:solidFill>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html, body {</a:t>
            </a:r>
            <a:endParaRPr sz="1200">
              <a:solidFill>
                <a:srgbClr val="D9D9D9"/>
              </a:solidFill>
              <a:latin typeface="Consolas"/>
              <a:ea typeface="Consolas"/>
              <a:cs typeface="Consolas"/>
              <a:sym typeface="Consolas"/>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	width: 100%;</a:t>
            </a:r>
            <a:endParaRPr sz="1200">
              <a:solidFill>
                <a:srgbClr val="D9D9D9"/>
              </a:solidFill>
              <a:latin typeface="Consolas"/>
              <a:ea typeface="Consolas"/>
              <a:cs typeface="Consolas"/>
              <a:sym typeface="Consolas"/>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	height: 100%;</a:t>
            </a:r>
            <a:endParaRPr sz="1200">
              <a:solidFill>
                <a:srgbClr val="D9D9D9"/>
              </a:solidFill>
              <a:latin typeface="Consolas"/>
              <a:ea typeface="Consolas"/>
              <a:cs typeface="Consolas"/>
              <a:sym typeface="Consolas"/>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a:t>
            </a:r>
            <a:endParaRPr sz="1200">
              <a:solidFill>
                <a:srgbClr val="D9D9D9"/>
              </a:solidFill>
              <a:latin typeface="Consolas"/>
              <a:ea typeface="Consolas"/>
              <a:cs typeface="Consolas"/>
              <a:sym typeface="Consolas"/>
            </a:endParaRPr>
          </a:p>
          <a:p>
            <a:pPr marL="0" lvl="0" indent="0" algn="l" rtl="0">
              <a:spcBef>
                <a:spcPts val="0"/>
              </a:spcBef>
              <a:spcAft>
                <a:spcPts val="0"/>
              </a:spcAft>
              <a:buNone/>
            </a:pPr>
            <a:endParaRPr sz="1200">
              <a:solidFill>
                <a:srgbClr val="D9D9D9"/>
              </a:solidFill>
              <a:latin typeface="Consolas"/>
              <a:ea typeface="Consolas"/>
              <a:cs typeface="Consolas"/>
              <a:sym typeface="Consolas"/>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div {</a:t>
            </a:r>
            <a:endParaRPr sz="1200">
              <a:solidFill>
                <a:srgbClr val="D9D9D9"/>
              </a:solidFill>
              <a:latin typeface="Consolas"/>
              <a:ea typeface="Consolas"/>
              <a:cs typeface="Consolas"/>
              <a:sym typeface="Consolas"/>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	margin: 0;</a:t>
            </a:r>
            <a:endParaRPr sz="1200">
              <a:solidFill>
                <a:srgbClr val="D9D9D9"/>
              </a:solidFill>
              <a:latin typeface="Consolas"/>
              <a:ea typeface="Consolas"/>
              <a:cs typeface="Consolas"/>
              <a:sym typeface="Consolas"/>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	padding: 0;</a:t>
            </a:r>
            <a:endParaRPr sz="1200">
              <a:solidFill>
                <a:srgbClr val="D9D9D9"/>
              </a:solidFill>
              <a:latin typeface="Consolas"/>
              <a:ea typeface="Consolas"/>
              <a:cs typeface="Consolas"/>
              <a:sym typeface="Consolas"/>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a:t>
            </a:r>
            <a:endParaRPr sz="1200">
              <a:solidFill>
                <a:srgbClr val="D9D9D9"/>
              </a:solidFill>
              <a:latin typeface="Consolas"/>
              <a:ea typeface="Consolas"/>
              <a:cs typeface="Consolas"/>
              <a:sym typeface="Consolas"/>
            </a:endParaRPr>
          </a:p>
          <a:p>
            <a:pPr marL="0" lvl="0" indent="0" algn="l" rtl="0">
              <a:spcBef>
                <a:spcPts val="0"/>
              </a:spcBef>
              <a:spcAft>
                <a:spcPts val="0"/>
              </a:spcAft>
              <a:buNone/>
            </a:pPr>
            <a:endParaRPr sz="1200">
              <a:solidFill>
                <a:srgbClr val="D9D9D9"/>
              </a:solidFill>
              <a:latin typeface="Consolas"/>
              <a:ea typeface="Consolas"/>
              <a:cs typeface="Consolas"/>
              <a:sym typeface="Consolas"/>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#main {</a:t>
            </a:r>
            <a:endParaRPr sz="1200">
              <a:solidFill>
                <a:srgbClr val="D9D9D9"/>
              </a:solidFill>
              <a:latin typeface="Consolas"/>
              <a:ea typeface="Consolas"/>
              <a:cs typeface="Consolas"/>
              <a:sym typeface="Consolas"/>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	width: 100%;</a:t>
            </a:r>
            <a:endParaRPr sz="1200">
              <a:solidFill>
                <a:srgbClr val="D9D9D9"/>
              </a:solidFill>
              <a:latin typeface="Consolas"/>
              <a:ea typeface="Consolas"/>
              <a:cs typeface="Consolas"/>
              <a:sym typeface="Consolas"/>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	height: 100%;</a:t>
            </a:r>
            <a:endParaRPr sz="1200">
              <a:solidFill>
                <a:srgbClr val="D9D9D9"/>
              </a:solidFill>
              <a:latin typeface="Consolas"/>
              <a:ea typeface="Consolas"/>
              <a:cs typeface="Consolas"/>
              <a:sym typeface="Consolas"/>
            </a:endParaRPr>
          </a:p>
          <a:p>
            <a:pPr marL="0" lvl="0" indent="0" algn="l" rtl="0">
              <a:spcBef>
                <a:spcPts val="0"/>
              </a:spcBef>
              <a:spcAft>
                <a:spcPts val="0"/>
              </a:spcAft>
              <a:buNone/>
            </a:pPr>
            <a:r>
              <a:rPr lang="en" sz="1200">
                <a:solidFill>
                  <a:srgbClr val="D9D9D9"/>
                </a:solidFill>
                <a:latin typeface="Consolas"/>
                <a:ea typeface="Consolas"/>
                <a:cs typeface="Consolas"/>
                <a:sym typeface="Consolas"/>
              </a:rPr>
              <a:t>}</a:t>
            </a:r>
            <a:endParaRPr sz="1200">
              <a:solidFill>
                <a:srgbClr val="D9D9D9"/>
              </a:solidFill>
              <a:latin typeface="Consolas"/>
              <a:ea typeface="Consolas"/>
              <a:cs typeface="Consolas"/>
              <a:sym typeface="Consolas"/>
            </a:endParaRPr>
          </a:p>
          <a:p>
            <a:pPr marL="0" lvl="0" indent="0" algn="l" rtl="0">
              <a:spcBef>
                <a:spcPts val="0"/>
              </a:spcBef>
              <a:spcAft>
                <a:spcPts val="0"/>
              </a:spcAft>
              <a:buNone/>
            </a:pPr>
            <a:endParaRPr sz="1200">
              <a:solidFill>
                <a:srgbClr val="D9D9D9"/>
              </a:solidFill>
              <a:latin typeface="Consolas"/>
              <a:ea typeface="Consolas"/>
              <a:cs typeface="Consolas"/>
              <a:sym typeface="Consolas"/>
            </a:endParaRPr>
          </a:p>
          <a:p>
            <a:pPr marL="0" lvl="0" indent="0" algn="l" rtl="0">
              <a:spcBef>
                <a:spcPts val="0"/>
              </a:spcBef>
              <a:spcAft>
                <a:spcPts val="0"/>
              </a:spcAft>
              <a:buNone/>
            </a:pPr>
            <a:endParaRPr sz="1200">
              <a:solidFill>
                <a:srgbClr val="D9D9D9"/>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Trick to center</a:t>
            </a:r>
            <a:endParaRPr/>
          </a:p>
        </p:txBody>
      </p:sp>
      <p:sp>
        <p:nvSpPr>
          <p:cNvPr id="358" name="Google Shape;358;p54"/>
          <p:cNvSpPr txBox="1">
            <a:spLocks noGrp="1"/>
          </p:cNvSpPr>
          <p:nvPr>
            <p:ph type="body" idx="1"/>
          </p:nvPr>
        </p:nvSpPr>
        <p:spPr>
          <a:xfrm>
            <a:off x="395900" y="1868194"/>
            <a:ext cx="7931100" cy="1247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CFE2F3"/>
                </a:solidFill>
                <a:latin typeface="Consolas"/>
                <a:ea typeface="Consolas"/>
                <a:cs typeface="Consolas"/>
                <a:sym typeface="Consolas"/>
              </a:rPr>
              <a:t>.horizontal-and-vertical-centering {</a:t>
            </a:r>
            <a:endParaRPr>
              <a:solidFill>
                <a:srgbClr val="CFE2F3"/>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CFE2F3"/>
                </a:solidFill>
                <a:latin typeface="Consolas"/>
                <a:ea typeface="Consolas"/>
                <a:cs typeface="Consolas"/>
                <a:sym typeface="Consolas"/>
              </a:rPr>
              <a:t>  display: flex;</a:t>
            </a:r>
            <a:endParaRPr>
              <a:solidFill>
                <a:srgbClr val="CFE2F3"/>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CFE2F3"/>
                </a:solidFill>
                <a:latin typeface="Consolas"/>
                <a:ea typeface="Consolas"/>
                <a:cs typeface="Consolas"/>
                <a:sym typeface="Consolas"/>
              </a:rPr>
              <a:t>  justify-content: center;</a:t>
            </a:r>
            <a:endParaRPr>
              <a:solidFill>
                <a:srgbClr val="CFE2F3"/>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CFE2F3"/>
                </a:solidFill>
                <a:latin typeface="Consolas"/>
                <a:ea typeface="Consolas"/>
                <a:cs typeface="Consolas"/>
                <a:sym typeface="Consolas"/>
              </a:rPr>
              <a:t>  align-items: center;</a:t>
            </a:r>
            <a:endParaRPr>
              <a:solidFill>
                <a:srgbClr val="CFE2F3"/>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CFE2F3"/>
                </a:solidFill>
                <a:latin typeface="Consolas"/>
                <a:ea typeface="Consolas"/>
                <a:cs typeface="Consolas"/>
                <a:sym typeface="Consolas"/>
              </a:rPr>
              <a:t>}</a:t>
            </a:r>
            <a:endParaRPr>
              <a:solidFill>
                <a:srgbClr val="CFE2F3"/>
              </a:solidFill>
              <a:latin typeface="Consolas"/>
              <a:ea typeface="Consolas"/>
              <a:cs typeface="Consolas"/>
              <a:sym typeface="Consolas"/>
            </a:endParaRPr>
          </a:p>
          <a:p>
            <a:pPr marL="0" lvl="0" indent="0" algn="l" rtl="0">
              <a:spcBef>
                <a:spcPts val="0"/>
              </a:spcBef>
              <a:spcAft>
                <a:spcPts val="1600"/>
              </a:spcAft>
              <a:buNone/>
            </a:pPr>
            <a:endParaRPr/>
          </a:p>
        </p:txBody>
      </p:sp>
      <p:sp>
        <p:nvSpPr>
          <p:cNvPr id="359" name="Google Shape;359;p54"/>
          <p:cNvSpPr txBox="1"/>
          <p:nvPr/>
        </p:nvSpPr>
        <p:spPr>
          <a:xfrm>
            <a:off x="477150" y="1319213"/>
            <a:ext cx="7615800" cy="7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CCCCCC"/>
                </a:solidFill>
              </a:rPr>
              <a:t>Centering divs can be hard sometimes, use this trick:</a:t>
            </a:r>
            <a:endParaRPr sz="2400">
              <a:solidFill>
                <a:srgbClr val="CCCCCC"/>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CSS further reading</a:t>
            </a:r>
            <a:endParaRPr/>
          </a:p>
        </p:txBody>
      </p:sp>
      <p:sp>
        <p:nvSpPr>
          <p:cNvPr id="365" name="Google Shape;365;p55"/>
          <p:cNvSpPr txBox="1">
            <a:spLocks noGrp="1"/>
          </p:cNvSpPr>
          <p:nvPr>
            <p:ph type="body" idx="1"/>
          </p:nvPr>
        </p:nvSpPr>
        <p:spPr>
          <a:xfrm>
            <a:off x="311700" y="1152475"/>
            <a:ext cx="8520600" cy="374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There are many more rules for selectors.</a:t>
            </a:r>
            <a:endParaRPr sz="1600"/>
          </a:p>
          <a:p>
            <a:pPr marL="0" lvl="0" indent="0" algn="l" rtl="0">
              <a:spcBef>
                <a:spcPts val="1600"/>
              </a:spcBef>
              <a:spcAft>
                <a:spcPts val="0"/>
              </a:spcAft>
              <a:buNone/>
            </a:pPr>
            <a:r>
              <a:rPr lang="en" sz="1600"/>
              <a:t>Check some of the links to understand them better.</a:t>
            </a:r>
            <a:endParaRPr sz="1600"/>
          </a:p>
          <a:p>
            <a:pPr marL="0" lvl="0" indent="0" algn="l" rtl="0">
              <a:spcBef>
                <a:spcPts val="1600"/>
              </a:spcBef>
              <a:spcAft>
                <a:spcPts val="0"/>
              </a:spcAft>
              <a:buNone/>
            </a:pPr>
            <a:r>
              <a:rPr lang="en" sz="1600" u="sng">
                <a:solidFill>
                  <a:schemeClr val="hlink"/>
                </a:solidFill>
                <a:hlinkClick r:id="rId3"/>
              </a:rPr>
              <a:t>One line layouts tutorials</a:t>
            </a:r>
            <a:endParaRPr sz="1600"/>
          </a:p>
          <a:p>
            <a:pPr marL="0" lvl="0" indent="0" algn="l" rtl="0">
              <a:spcBef>
                <a:spcPts val="1600"/>
              </a:spcBef>
              <a:spcAft>
                <a:spcPts val="0"/>
              </a:spcAft>
              <a:buNone/>
            </a:pPr>
            <a:r>
              <a:rPr lang="en" sz="1600" u="sng">
                <a:solidFill>
                  <a:schemeClr val="hlink"/>
                </a:solidFill>
                <a:hlinkClick r:id="rId4"/>
              </a:rPr>
              <a:t>Understanding the Box Model</a:t>
            </a:r>
            <a:r>
              <a:rPr lang="en" sz="1600"/>
              <a:t>: a good explanation of how to position the information on your document.</a:t>
            </a:r>
            <a:endParaRPr sz="1600"/>
          </a:p>
          <a:p>
            <a:pPr marL="0" lvl="0" indent="0" algn="l" rtl="0">
              <a:spcBef>
                <a:spcPts val="1600"/>
              </a:spcBef>
              <a:spcAft>
                <a:spcPts val="0"/>
              </a:spcAft>
              <a:buNone/>
            </a:pPr>
            <a:r>
              <a:rPr lang="en" sz="1600" u="sng">
                <a:solidFill>
                  <a:schemeClr val="hlink"/>
                </a:solidFill>
                <a:hlinkClick r:id="rId5"/>
              </a:rPr>
              <a:t>All CSS Selectors</a:t>
            </a:r>
            <a:r>
              <a:rPr lang="en" sz="1600"/>
              <a:t>: the CSS selectors specification page.</a:t>
            </a:r>
            <a:endParaRPr sz="1600"/>
          </a:p>
          <a:p>
            <a:pPr marL="0" lvl="0" indent="0" algn="l" rtl="0">
              <a:spcBef>
                <a:spcPts val="1600"/>
              </a:spcBef>
              <a:spcAft>
                <a:spcPts val="0"/>
              </a:spcAft>
              <a:buNone/>
            </a:pPr>
            <a:r>
              <a:rPr lang="en" sz="1600" u="sng">
                <a:solidFill>
                  <a:schemeClr val="hlink"/>
                </a:solidFill>
                <a:hlinkClick r:id="rId6"/>
              </a:rPr>
              <a:t>CSS Transition</a:t>
            </a:r>
            <a:r>
              <a:rPr lang="en" sz="1600"/>
              <a:t>: how to make animations just using CSS</a:t>
            </a:r>
            <a:endParaRPr sz="1600"/>
          </a:p>
          <a:p>
            <a:pPr marL="0" lvl="0" indent="0" algn="l" rtl="0">
              <a:spcBef>
                <a:spcPts val="1600"/>
              </a:spcBef>
              <a:spcAft>
                <a:spcPts val="1600"/>
              </a:spcAft>
              <a:buNone/>
            </a:pPr>
            <a:endParaRPr sz="16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CSS Templates</a:t>
            </a:r>
            <a:endParaRPr/>
          </a:p>
        </p:txBody>
      </p:sp>
      <p:sp>
        <p:nvSpPr>
          <p:cNvPr id="371" name="Google Shape;371;p56"/>
          <p:cNvSpPr txBox="1">
            <a:spLocks noGrp="1"/>
          </p:cNvSpPr>
          <p:nvPr>
            <p:ph type="body" idx="1"/>
          </p:nvPr>
        </p:nvSpPr>
        <p:spPr>
          <a:xfrm>
            <a:off x="311700" y="1152475"/>
            <a:ext cx="4107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many existing CSS templates to make your life easier:</a:t>
            </a:r>
            <a:endParaRPr/>
          </a:p>
          <a:p>
            <a:pPr marL="457200" lvl="0" indent="-342900" algn="l" rtl="0">
              <a:spcBef>
                <a:spcPts val="1600"/>
              </a:spcBef>
              <a:spcAft>
                <a:spcPts val="0"/>
              </a:spcAft>
              <a:buSzPts val="1800"/>
              <a:buChar char="-"/>
            </a:pPr>
            <a:r>
              <a:rPr lang="en" u="sng">
                <a:solidFill>
                  <a:schemeClr val="hlink"/>
                </a:solidFill>
                <a:hlinkClick r:id="rId3"/>
              </a:rPr>
              <a:t>Bootstrap</a:t>
            </a:r>
            <a:endParaRPr/>
          </a:p>
          <a:p>
            <a:pPr marL="457200" lvl="0" indent="-342900" algn="l" rtl="0">
              <a:spcBef>
                <a:spcPts val="0"/>
              </a:spcBef>
              <a:spcAft>
                <a:spcPts val="0"/>
              </a:spcAft>
              <a:buSzPts val="1800"/>
              <a:buChar char="-"/>
            </a:pPr>
            <a:r>
              <a:rPr lang="en" u="sng">
                <a:solidFill>
                  <a:schemeClr val="hlink"/>
                </a:solidFill>
                <a:hlinkClick r:id="rId4"/>
              </a:rPr>
              <a:t>B</a:t>
            </a:r>
            <a:r>
              <a:rPr lang="en" u="sng">
                <a:solidFill>
                  <a:schemeClr val="hlink"/>
                </a:solidFill>
                <a:hlinkClick r:id="rId4"/>
              </a:rPr>
              <a:t>ulma</a:t>
            </a:r>
            <a:endParaRPr/>
          </a:p>
          <a:p>
            <a:pPr marL="457200" lvl="0" indent="-342900" algn="l" rtl="0">
              <a:spcBef>
                <a:spcPts val="0"/>
              </a:spcBef>
              <a:spcAft>
                <a:spcPts val="0"/>
              </a:spcAft>
              <a:buSzPts val="1800"/>
              <a:buChar char="-"/>
            </a:pPr>
            <a:r>
              <a:rPr lang="en" sz="1600" u="sng">
                <a:solidFill>
                  <a:schemeClr val="accent5"/>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TailwindCSS</a:t>
            </a:r>
            <a:endParaRPr/>
          </a:p>
          <a:p>
            <a:pPr marL="0" lvl="0" indent="0" algn="l" rtl="0">
              <a:spcBef>
                <a:spcPts val="1600"/>
              </a:spcBef>
              <a:spcAft>
                <a:spcPts val="1600"/>
              </a:spcAft>
              <a:buNone/>
            </a:pPr>
            <a:r>
              <a:rPr lang="en"/>
              <a:t>Here is </a:t>
            </a:r>
            <a:r>
              <a:rPr lang="en" u="sng">
                <a:solidFill>
                  <a:schemeClr val="hlink"/>
                </a:solidFill>
                <a:hlinkClick r:id="rId6"/>
              </a:rPr>
              <a:t>a big list</a:t>
            </a:r>
            <a:r>
              <a:rPr lang="en"/>
              <a:t> with the most famous ones.</a:t>
            </a:r>
            <a:endParaRPr/>
          </a:p>
        </p:txBody>
      </p:sp>
      <p:pic>
        <p:nvPicPr>
          <p:cNvPr id="372" name="Google Shape;372;p56"/>
          <p:cNvPicPr preferRelativeResize="0"/>
          <p:nvPr/>
        </p:nvPicPr>
        <p:blipFill>
          <a:blip r:embed="rId7">
            <a:alphaModFix/>
          </a:blip>
          <a:stretch>
            <a:fillRect/>
          </a:stretch>
        </p:blipFill>
        <p:spPr>
          <a:xfrm>
            <a:off x="5304225" y="747900"/>
            <a:ext cx="3278540" cy="38209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Technologies</a:t>
            </a:r>
            <a:endParaRPr/>
          </a:p>
        </p:txBody>
      </p:sp>
      <p:sp>
        <p:nvSpPr>
          <p:cNvPr id="378" name="Google Shape;378;p57"/>
          <p:cNvSpPr txBox="1">
            <a:spLocks noGrp="1"/>
          </p:cNvSpPr>
          <p:nvPr>
            <p:ph type="body" idx="1"/>
          </p:nvPr>
        </p:nvSpPr>
        <p:spPr>
          <a:xfrm>
            <a:off x="457200" y="1342444"/>
            <a:ext cx="4671300" cy="1832700"/>
          </a:xfrm>
          <a:prstGeom prst="rect">
            <a:avLst/>
          </a:prstGeom>
          <a:noFill/>
          <a:ln>
            <a:noFill/>
          </a:ln>
        </p:spPr>
        <p:txBody>
          <a:bodyPr spcFirstLastPara="1" wrap="square" lIns="91425" tIns="91425" rIns="91425" bIns="91425" anchor="t" anchorCtr="0">
            <a:noAutofit/>
          </a:bodyPr>
          <a:lstStyle/>
          <a:p>
            <a:pPr marL="457200" lvl="0" indent="-533400" algn="l" rtl="0">
              <a:spcBef>
                <a:spcPts val="0"/>
              </a:spcBef>
              <a:spcAft>
                <a:spcPts val="0"/>
              </a:spcAft>
              <a:buSzPts val="4800"/>
              <a:buChar char="●"/>
            </a:pPr>
            <a:r>
              <a:rPr lang="en" sz="4800">
                <a:solidFill>
                  <a:srgbClr val="FFFFFF"/>
                </a:solidFill>
              </a:rPr>
              <a:t>HTML</a:t>
            </a:r>
            <a:endParaRPr sz="4800">
              <a:solidFill>
                <a:srgbClr val="FFFFFF"/>
              </a:solidFill>
            </a:endParaRPr>
          </a:p>
          <a:p>
            <a:pPr marL="457200" lvl="0" indent="-533400" algn="l" rtl="0">
              <a:spcBef>
                <a:spcPts val="1600"/>
              </a:spcBef>
              <a:spcAft>
                <a:spcPts val="0"/>
              </a:spcAft>
              <a:buSzPts val="4800"/>
              <a:buChar char="●"/>
            </a:pPr>
            <a:r>
              <a:rPr lang="en" sz="4800">
                <a:solidFill>
                  <a:srgbClr val="FFFFFF"/>
                </a:solidFill>
              </a:rPr>
              <a:t>CSS</a:t>
            </a:r>
            <a:endParaRPr sz="4800">
              <a:solidFill>
                <a:srgbClr val="FFFFFF"/>
              </a:solidFill>
            </a:endParaRPr>
          </a:p>
          <a:p>
            <a:pPr marL="457200" lvl="0" indent="-533400" algn="l" rtl="0">
              <a:spcBef>
                <a:spcPts val="1600"/>
              </a:spcBef>
              <a:spcAft>
                <a:spcPts val="1600"/>
              </a:spcAft>
              <a:buSzPts val="4800"/>
              <a:buChar char="●"/>
            </a:pPr>
            <a:r>
              <a:rPr lang="en" sz="4800">
                <a:solidFill>
                  <a:srgbClr val="F1C232"/>
                </a:solidFill>
              </a:rPr>
              <a:t>Javascript</a:t>
            </a:r>
            <a:endParaRPr sz="4800">
              <a:solidFill>
                <a:srgbClr val="F1C232"/>
              </a:solidFill>
            </a:endParaRPr>
          </a:p>
        </p:txBody>
      </p:sp>
      <p:pic>
        <p:nvPicPr>
          <p:cNvPr id="379" name="Google Shape;379;p57"/>
          <p:cNvPicPr preferRelativeResize="0"/>
          <p:nvPr/>
        </p:nvPicPr>
        <p:blipFill>
          <a:blip r:embed="rId3">
            <a:alphaModFix/>
          </a:blip>
          <a:stretch>
            <a:fillRect/>
          </a:stretch>
        </p:blipFill>
        <p:spPr>
          <a:xfrm>
            <a:off x="4117625" y="395051"/>
            <a:ext cx="4593949" cy="2503700"/>
          </a:xfrm>
          <a:prstGeom prst="rect">
            <a:avLst/>
          </a:prstGeom>
          <a:noFill/>
          <a:ln w="38100" cap="flat" cmpd="sng">
            <a:solidFill>
              <a:srgbClr val="000000"/>
            </a:solidFill>
            <a:prstDash val="solid"/>
            <a:round/>
            <a:headEnd type="none" w="sm" len="sm"/>
            <a:tailEnd type="none" w="sm" len="sm"/>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8"/>
          <p:cNvSpPr txBox="1">
            <a:spLocks noGrp="1"/>
          </p:cNvSpPr>
          <p:nvPr>
            <p:ph type="title"/>
          </p:nvPr>
        </p:nvSpPr>
        <p:spPr>
          <a:xfrm>
            <a:off x="311700" y="178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Interactivity</a:t>
            </a:r>
            <a:endParaRPr/>
          </a:p>
        </p:txBody>
      </p:sp>
      <p:sp>
        <p:nvSpPr>
          <p:cNvPr id="385" name="Google Shape;385;p58"/>
          <p:cNvSpPr txBox="1">
            <a:spLocks noGrp="1"/>
          </p:cNvSpPr>
          <p:nvPr>
            <p:ph type="body" idx="1"/>
          </p:nvPr>
        </p:nvSpPr>
        <p:spPr>
          <a:xfrm>
            <a:off x="311700" y="821050"/>
            <a:ext cx="4326900" cy="374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Once the web was already being used they realize people wanted to interact with the websites in a more meaningful way.</a:t>
            </a:r>
            <a:endParaRPr/>
          </a:p>
          <a:p>
            <a:pPr marL="0" lvl="0" indent="0" algn="l" rtl="0">
              <a:spcBef>
                <a:spcPts val="1600"/>
              </a:spcBef>
              <a:spcAft>
                <a:spcPts val="0"/>
              </a:spcAft>
              <a:buNone/>
            </a:pPr>
            <a:r>
              <a:rPr lang="en"/>
              <a:t>So they added an Interpreter to execute a script language that could modify the content of the web dynamically.</a:t>
            </a:r>
            <a:endParaRPr/>
          </a:p>
          <a:p>
            <a:pPr marL="0" lvl="0" indent="0" algn="l" rtl="0">
              <a:spcBef>
                <a:spcPts val="1600"/>
              </a:spcBef>
              <a:spcAft>
                <a:spcPts val="1600"/>
              </a:spcAft>
              <a:buNone/>
            </a:pPr>
            <a:r>
              <a:rPr lang="en"/>
              <a:t>Brendan Eich was tasked to develop it in one week and it has become one of the most important languages.</a:t>
            </a:r>
            <a:endParaRPr/>
          </a:p>
        </p:txBody>
      </p:sp>
      <p:pic>
        <p:nvPicPr>
          <p:cNvPr id="386" name="Google Shape;386;p58"/>
          <p:cNvPicPr preferRelativeResize="0"/>
          <p:nvPr/>
        </p:nvPicPr>
        <p:blipFill>
          <a:blip r:embed="rId3">
            <a:alphaModFix/>
          </a:blip>
          <a:stretch>
            <a:fillRect/>
          </a:stretch>
        </p:blipFill>
        <p:spPr>
          <a:xfrm>
            <a:off x="4791000" y="903425"/>
            <a:ext cx="4200599" cy="27423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Javascript</a:t>
            </a:r>
            <a:endParaRPr/>
          </a:p>
        </p:txBody>
      </p:sp>
      <p:sp>
        <p:nvSpPr>
          <p:cNvPr id="392" name="Google Shape;392;p59"/>
          <p:cNvSpPr txBox="1">
            <a:spLocks noGrp="1"/>
          </p:cNvSpPr>
          <p:nvPr>
            <p:ph type="body" idx="1"/>
          </p:nvPr>
        </p:nvSpPr>
        <p:spPr>
          <a:xfrm>
            <a:off x="311700" y="1152475"/>
            <a:ext cx="5422200" cy="364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A regular programming language, </a:t>
            </a:r>
            <a:r>
              <a:rPr lang="en" sz="1500">
                <a:solidFill>
                  <a:srgbClr val="D9EAD3"/>
                </a:solidFill>
              </a:rPr>
              <a:t>easy to start</a:t>
            </a:r>
            <a:r>
              <a:rPr lang="en" sz="1500"/>
              <a:t>, </a:t>
            </a:r>
            <a:r>
              <a:rPr lang="en" sz="1500">
                <a:solidFill>
                  <a:srgbClr val="EA9999"/>
                </a:solidFill>
              </a:rPr>
              <a:t>hard to master</a:t>
            </a:r>
            <a:r>
              <a:rPr lang="en" sz="1500"/>
              <a:t>.</a:t>
            </a:r>
            <a:endParaRPr sz="1500"/>
          </a:p>
          <a:p>
            <a:pPr marL="0" lvl="0" indent="0" algn="l" rtl="0">
              <a:spcBef>
                <a:spcPts val="1600"/>
              </a:spcBef>
              <a:spcAft>
                <a:spcPts val="0"/>
              </a:spcAft>
              <a:buNone/>
            </a:pPr>
            <a:r>
              <a:rPr lang="en" sz="1500"/>
              <a:t>Allows to give some </a:t>
            </a:r>
            <a:r>
              <a:rPr lang="en" sz="1500">
                <a:solidFill>
                  <a:srgbClr val="FFE599"/>
                </a:solidFill>
              </a:rPr>
              <a:t>interactivity </a:t>
            </a:r>
            <a:r>
              <a:rPr lang="en" sz="1500"/>
              <a:t>to the elements on the web.</a:t>
            </a:r>
            <a:endParaRPr sz="1500"/>
          </a:p>
          <a:p>
            <a:pPr marL="0" lvl="0" indent="0" algn="l" rtl="0">
              <a:spcBef>
                <a:spcPts val="1600"/>
              </a:spcBef>
              <a:spcAft>
                <a:spcPts val="0"/>
              </a:spcAft>
              <a:buClr>
                <a:schemeClr val="dk1"/>
              </a:buClr>
              <a:buSzPts val="1100"/>
              <a:buFont typeface="Arial"/>
              <a:buNone/>
            </a:pPr>
            <a:r>
              <a:rPr lang="en" sz="1500"/>
              <a:t>Syntax similar to C or Java but with no types.</a:t>
            </a:r>
            <a:endParaRPr sz="1500"/>
          </a:p>
          <a:p>
            <a:pPr marL="0" lvl="0" indent="0" algn="l" rtl="0">
              <a:spcBef>
                <a:spcPts val="1600"/>
              </a:spcBef>
              <a:spcAft>
                <a:spcPts val="0"/>
              </a:spcAft>
              <a:buNone/>
            </a:pPr>
            <a:r>
              <a:rPr lang="en" sz="1500"/>
              <a:t>You can change the content of the HTML or the CSS applied to an element.</a:t>
            </a:r>
            <a:endParaRPr sz="1500"/>
          </a:p>
          <a:p>
            <a:pPr marL="0" lvl="0" indent="0" algn="l" rtl="0">
              <a:spcBef>
                <a:spcPts val="1600"/>
              </a:spcBef>
              <a:spcAft>
                <a:spcPts val="1600"/>
              </a:spcAft>
              <a:buNone/>
            </a:pPr>
            <a:r>
              <a:rPr lang="en" sz="1500"/>
              <a:t>You can even send or retrieve information from the internet to update the content of the web without reloading the page.</a:t>
            </a:r>
            <a:endParaRPr sz="1500"/>
          </a:p>
        </p:txBody>
      </p:sp>
      <p:sp>
        <p:nvSpPr>
          <p:cNvPr id="393" name="Google Shape;393;p59"/>
          <p:cNvSpPr txBox="1">
            <a:spLocks noGrp="1"/>
          </p:cNvSpPr>
          <p:nvPr>
            <p:ph type="body" idx="1"/>
          </p:nvPr>
        </p:nvSpPr>
        <p:spPr>
          <a:xfrm>
            <a:off x="5960025" y="1104850"/>
            <a:ext cx="2974500" cy="3819300"/>
          </a:xfrm>
          <a:prstGeom prst="rect">
            <a:avLst/>
          </a:prstGeom>
          <a:solidFill>
            <a:srgbClr val="000000"/>
          </a:solidFill>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500">
                <a:solidFill>
                  <a:srgbClr val="9FC5E8"/>
                </a:solidFill>
                <a:latin typeface="Consolas"/>
                <a:ea typeface="Consolas"/>
                <a:cs typeface="Consolas"/>
                <a:sym typeface="Consolas"/>
              </a:rPr>
              <a:t>var </a:t>
            </a:r>
            <a:r>
              <a:rPr lang="en" sz="1500">
                <a:latin typeface="Consolas"/>
                <a:ea typeface="Consolas"/>
                <a:cs typeface="Consolas"/>
                <a:sym typeface="Consolas"/>
              </a:rPr>
              <a:t>my_number = 10;</a:t>
            </a:r>
            <a:br>
              <a:rPr lang="en" sz="1500">
                <a:latin typeface="Consolas"/>
                <a:ea typeface="Consolas"/>
                <a:cs typeface="Consolas"/>
                <a:sym typeface="Consolas"/>
              </a:rPr>
            </a:br>
            <a:r>
              <a:rPr lang="en" sz="1500">
                <a:latin typeface="Consolas"/>
                <a:ea typeface="Consolas"/>
                <a:cs typeface="Consolas"/>
                <a:sym typeface="Consolas"/>
              </a:rPr>
              <a:t/>
            </a:r>
            <a:br>
              <a:rPr lang="en" sz="1500">
                <a:latin typeface="Consolas"/>
                <a:ea typeface="Consolas"/>
                <a:cs typeface="Consolas"/>
                <a:sym typeface="Consolas"/>
              </a:rPr>
            </a:br>
            <a:r>
              <a:rPr lang="en" sz="1500">
                <a:solidFill>
                  <a:srgbClr val="9FC5E8"/>
                </a:solidFill>
                <a:latin typeface="Consolas"/>
                <a:ea typeface="Consolas"/>
                <a:cs typeface="Consolas"/>
                <a:sym typeface="Consolas"/>
              </a:rPr>
              <a:t>function</a:t>
            </a:r>
            <a:r>
              <a:rPr lang="en" sz="1500">
                <a:latin typeface="Consolas"/>
                <a:ea typeface="Consolas"/>
                <a:cs typeface="Consolas"/>
                <a:sym typeface="Consolas"/>
              </a:rPr>
              <a:t> say( str )</a:t>
            </a:r>
            <a:br>
              <a:rPr lang="en" sz="1500">
                <a:latin typeface="Consolas"/>
                <a:ea typeface="Consolas"/>
                <a:cs typeface="Consolas"/>
                <a:sym typeface="Consolas"/>
              </a:rPr>
            </a:br>
            <a:r>
              <a:rPr lang="en" sz="1500">
                <a:latin typeface="Consolas"/>
                <a:ea typeface="Consolas"/>
                <a:cs typeface="Consolas"/>
                <a:sym typeface="Consolas"/>
              </a:rPr>
              <a:t>{</a:t>
            </a:r>
            <a:br>
              <a:rPr lang="en" sz="1500">
                <a:latin typeface="Consolas"/>
                <a:ea typeface="Consolas"/>
                <a:cs typeface="Consolas"/>
                <a:sym typeface="Consolas"/>
              </a:rPr>
            </a:br>
            <a:r>
              <a:rPr lang="en" sz="1500">
                <a:latin typeface="Consolas"/>
                <a:ea typeface="Consolas"/>
                <a:cs typeface="Consolas"/>
                <a:sym typeface="Consolas"/>
              </a:rPr>
              <a:t>	console.log( str );</a:t>
            </a:r>
            <a:br>
              <a:rPr lang="en" sz="1500">
                <a:latin typeface="Consolas"/>
                <a:ea typeface="Consolas"/>
                <a:cs typeface="Consolas"/>
                <a:sym typeface="Consolas"/>
              </a:rPr>
            </a:br>
            <a:r>
              <a:rPr lang="en" sz="1500">
                <a:latin typeface="Consolas"/>
                <a:ea typeface="Consolas"/>
                <a:cs typeface="Consolas"/>
                <a:sym typeface="Consolas"/>
              </a:rPr>
              <a:t>}</a:t>
            </a:r>
            <a:endParaRPr sz="1500">
              <a:latin typeface="Consolas"/>
              <a:ea typeface="Consolas"/>
              <a:cs typeface="Consolas"/>
              <a:sym typeface="Consolas"/>
            </a:endParaRPr>
          </a:p>
          <a:p>
            <a:pPr marL="0" marR="0" lvl="0" indent="0" algn="l" rtl="0">
              <a:lnSpc>
                <a:spcPct val="115000"/>
              </a:lnSpc>
              <a:spcBef>
                <a:spcPts val="1600"/>
              </a:spcBef>
              <a:spcAft>
                <a:spcPts val="1600"/>
              </a:spcAft>
              <a:buNone/>
            </a:pPr>
            <a:r>
              <a:rPr lang="en" sz="1500">
                <a:latin typeface="Consolas"/>
                <a:ea typeface="Consolas"/>
                <a:cs typeface="Consolas"/>
                <a:sym typeface="Consolas"/>
              </a:rPr>
              <a:t>say(</a:t>
            </a:r>
            <a:r>
              <a:rPr lang="en" sz="1500">
                <a:solidFill>
                  <a:srgbClr val="C27BA0"/>
                </a:solidFill>
                <a:latin typeface="Consolas"/>
                <a:ea typeface="Consolas"/>
                <a:cs typeface="Consolas"/>
                <a:sym typeface="Consolas"/>
              </a:rPr>
              <a:t>"hello"</a:t>
            </a:r>
            <a:r>
              <a:rPr lang="en" sz="1500">
                <a:latin typeface="Consolas"/>
                <a:ea typeface="Consolas"/>
                <a:cs typeface="Consolas"/>
                <a:sym typeface="Consolas"/>
              </a:rPr>
              <a:t>);</a:t>
            </a:r>
            <a:endParaRPr sz="1500">
              <a:latin typeface="Consolas"/>
              <a:ea typeface="Consolas"/>
              <a:cs typeface="Consolas"/>
              <a:sym typeface="Consola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Javascript: insert code</a:t>
            </a:r>
            <a:endParaRPr/>
          </a:p>
        </p:txBody>
      </p:sp>
      <p:sp>
        <p:nvSpPr>
          <p:cNvPr id="399" name="Google Shape;399;p60"/>
          <p:cNvSpPr txBox="1">
            <a:spLocks noGrp="1"/>
          </p:cNvSpPr>
          <p:nvPr>
            <p:ph type="body" idx="1"/>
          </p:nvPr>
        </p:nvSpPr>
        <p:spPr>
          <a:xfrm>
            <a:off x="457200" y="1257300"/>
            <a:ext cx="8229600" cy="372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There is three ways to execute javascript code in a website:</a:t>
            </a:r>
            <a:endParaRPr sz="1600"/>
          </a:p>
          <a:p>
            <a:pPr marL="457200" lvl="0" indent="-330200" algn="l" rtl="0">
              <a:spcBef>
                <a:spcPts val="1600"/>
              </a:spcBef>
              <a:spcAft>
                <a:spcPts val="0"/>
              </a:spcAft>
              <a:buSzPts val="1600"/>
              <a:buChar char="●"/>
            </a:pPr>
            <a:r>
              <a:rPr lang="en" sz="1600">
                <a:solidFill>
                  <a:srgbClr val="FFE599"/>
                </a:solidFill>
              </a:rPr>
              <a:t>Embed </a:t>
            </a:r>
            <a:r>
              <a:rPr lang="en" sz="1600"/>
              <a:t>the code in the HTML using the &lt;script&gt; tag.</a:t>
            </a:r>
            <a:endParaRPr sz="1600"/>
          </a:p>
          <a:p>
            <a:pPr marL="457200" lvl="0" indent="0" algn="l" rtl="0">
              <a:spcBef>
                <a:spcPts val="1600"/>
              </a:spcBef>
              <a:spcAft>
                <a:spcPts val="0"/>
              </a:spcAft>
              <a:buNone/>
            </a:pPr>
            <a:r>
              <a:rPr lang="en" sz="1600">
                <a:solidFill>
                  <a:srgbClr val="6FA8DC"/>
                </a:solidFill>
                <a:latin typeface="Consolas"/>
                <a:ea typeface="Consolas"/>
                <a:cs typeface="Consolas"/>
                <a:sym typeface="Consolas"/>
              </a:rPr>
              <a:t>&lt;script&gt; </a:t>
            </a:r>
            <a:r>
              <a:rPr lang="en" sz="1600">
                <a:solidFill>
                  <a:srgbClr val="FF00FF"/>
                </a:solidFill>
                <a:latin typeface="Consolas"/>
                <a:ea typeface="Consolas"/>
                <a:cs typeface="Consolas"/>
                <a:sym typeface="Consolas"/>
              </a:rPr>
              <a:t>/* some code */</a:t>
            </a:r>
            <a:r>
              <a:rPr lang="en" sz="1600">
                <a:solidFill>
                  <a:srgbClr val="6FA8DC"/>
                </a:solidFill>
                <a:latin typeface="Consolas"/>
                <a:ea typeface="Consolas"/>
                <a:cs typeface="Consolas"/>
                <a:sym typeface="Consolas"/>
              </a:rPr>
              <a:t> &lt;/script&gt;</a:t>
            </a:r>
            <a:endParaRPr sz="1600">
              <a:solidFill>
                <a:srgbClr val="6FA8DC"/>
              </a:solidFill>
              <a:latin typeface="Consolas"/>
              <a:ea typeface="Consolas"/>
              <a:cs typeface="Consolas"/>
              <a:sym typeface="Consolas"/>
            </a:endParaRPr>
          </a:p>
          <a:p>
            <a:pPr marL="457200" lvl="0" indent="-330200" algn="l" rtl="0">
              <a:spcBef>
                <a:spcPts val="1600"/>
              </a:spcBef>
              <a:spcAft>
                <a:spcPts val="0"/>
              </a:spcAft>
              <a:buSzPts val="1600"/>
              <a:buChar char="●"/>
            </a:pPr>
            <a:r>
              <a:rPr lang="en" sz="1600">
                <a:solidFill>
                  <a:srgbClr val="FFE599"/>
                </a:solidFill>
              </a:rPr>
              <a:t>Import </a:t>
            </a:r>
            <a:r>
              <a:rPr lang="en" sz="1600"/>
              <a:t>a Javascript file using the &lt;script&gt; tag:</a:t>
            </a:r>
            <a:endParaRPr sz="1600"/>
          </a:p>
          <a:p>
            <a:pPr marL="457200" lvl="0" indent="0" algn="l" rtl="0">
              <a:spcBef>
                <a:spcPts val="1600"/>
              </a:spcBef>
              <a:spcAft>
                <a:spcPts val="0"/>
              </a:spcAft>
              <a:buNone/>
            </a:pPr>
            <a:r>
              <a:rPr lang="en" sz="1600">
                <a:solidFill>
                  <a:srgbClr val="6FA8DC"/>
                </a:solidFill>
                <a:latin typeface="Consolas"/>
                <a:ea typeface="Consolas"/>
                <a:cs typeface="Consolas"/>
                <a:sym typeface="Consolas"/>
              </a:rPr>
              <a:t>&lt;script src="</a:t>
            </a:r>
            <a:r>
              <a:rPr lang="en" sz="1600">
                <a:solidFill>
                  <a:srgbClr val="FF00FF"/>
                </a:solidFill>
                <a:latin typeface="Consolas"/>
                <a:ea typeface="Consolas"/>
                <a:cs typeface="Consolas"/>
                <a:sym typeface="Consolas"/>
              </a:rPr>
              <a:t>file.js</a:t>
            </a:r>
            <a:r>
              <a:rPr lang="en" sz="1600">
                <a:solidFill>
                  <a:srgbClr val="6FA8DC"/>
                </a:solidFill>
                <a:latin typeface="Consolas"/>
                <a:ea typeface="Consolas"/>
                <a:cs typeface="Consolas"/>
                <a:sym typeface="Consolas"/>
              </a:rPr>
              <a:t>" /&gt;</a:t>
            </a:r>
            <a:endParaRPr sz="1600">
              <a:solidFill>
                <a:srgbClr val="6FA8DC"/>
              </a:solidFill>
              <a:latin typeface="Consolas"/>
              <a:ea typeface="Consolas"/>
              <a:cs typeface="Consolas"/>
              <a:sym typeface="Consolas"/>
            </a:endParaRPr>
          </a:p>
          <a:p>
            <a:pPr marL="457200" lvl="0" indent="-330200" algn="l" rtl="0">
              <a:spcBef>
                <a:spcPts val="1600"/>
              </a:spcBef>
              <a:spcAft>
                <a:spcPts val="0"/>
              </a:spcAft>
              <a:buSzPts val="1600"/>
              <a:buChar char="●"/>
            </a:pPr>
            <a:r>
              <a:rPr lang="en" sz="1600">
                <a:solidFill>
                  <a:srgbClr val="FFE599"/>
                </a:solidFill>
              </a:rPr>
              <a:t>Inject </a:t>
            </a:r>
            <a:r>
              <a:rPr lang="en" sz="1600"/>
              <a:t>the code on an event inside a tag:</a:t>
            </a:r>
            <a:endParaRPr sz="1600"/>
          </a:p>
          <a:p>
            <a:pPr marL="457200" lvl="0" indent="0" algn="l" rtl="0">
              <a:spcBef>
                <a:spcPts val="1600"/>
              </a:spcBef>
              <a:spcAft>
                <a:spcPts val="1600"/>
              </a:spcAft>
              <a:buNone/>
            </a:pPr>
            <a:r>
              <a:rPr lang="en" sz="1600">
                <a:solidFill>
                  <a:srgbClr val="9FC5E8"/>
                </a:solidFill>
                <a:latin typeface="Consolas"/>
                <a:ea typeface="Consolas"/>
                <a:cs typeface="Consolas"/>
                <a:sym typeface="Consolas"/>
              </a:rPr>
              <a:t>&lt;button onclick="javascript: </a:t>
            </a:r>
            <a:r>
              <a:rPr lang="en" sz="1600">
                <a:solidFill>
                  <a:srgbClr val="FF00FF"/>
                </a:solidFill>
                <a:latin typeface="Consolas"/>
                <a:ea typeface="Consolas"/>
                <a:cs typeface="Consolas"/>
                <a:sym typeface="Consolas"/>
              </a:rPr>
              <a:t>/*code*/</a:t>
            </a:r>
            <a:r>
              <a:rPr lang="en" sz="1600">
                <a:solidFill>
                  <a:srgbClr val="9FC5E8"/>
                </a:solidFill>
                <a:latin typeface="Consolas"/>
                <a:ea typeface="Consolas"/>
                <a:cs typeface="Consolas"/>
                <a:sym typeface="Consolas"/>
              </a:rPr>
              <a:t>"&gt;press me&lt;/button&gt;</a:t>
            </a:r>
            <a:endParaRPr sz="1600">
              <a:solidFill>
                <a:srgbClr val="9FC5E8"/>
              </a:solidFill>
              <a:latin typeface="Consolas"/>
              <a:ea typeface="Consolas"/>
              <a:cs typeface="Consolas"/>
              <a:sym typeface="Consola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Javascript: Syntax</a:t>
            </a:r>
            <a:endParaRPr/>
          </a:p>
        </p:txBody>
      </p:sp>
      <p:sp>
        <p:nvSpPr>
          <p:cNvPr id="405" name="Google Shape;405;p61"/>
          <p:cNvSpPr txBox="1">
            <a:spLocks noGrp="1"/>
          </p:cNvSpPr>
          <p:nvPr>
            <p:ph type="body" idx="1"/>
          </p:nvPr>
        </p:nvSpPr>
        <p:spPr>
          <a:xfrm>
            <a:off x="311700" y="1152475"/>
            <a:ext cx="8520600" cy="381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Very similar to C++ or Java but much simpler.</a:t>
            </a:r>
            <a:endParaRPr>
              <a:latin typeface="Courier New"/>
              <a:ea typeface="Courier New"/>
              <a:cs typeface="Courier New"/>
              <a:sym typeface="Courier New"/>
            </a:endParaRPr>
          </a:p>
          <a:p>
            <a:pPr marL="0" marR="0" lvl="0" indent="0" algn="l" rtl="0">
              <a:lnSpc>
                <a:spcPct val="115000"/>
              </a:lnSpc>
              <a:spcBef>
                <a:spcPts val="1600"/>
              </a:spcBef>
              <a:spcAft>
                <a:spcPts val="1600"/>
              </a:spcAft>
              <a:buNone/>
            </a:pPr>
            <a:r>
              <a:rPr lang="en">
                <a:solidFill>
                  <a:srgbClr val="9FC5E8"/>
                </a:solidFill>
                <a:latin typeface="Consolas"/>
                <a:ea typeface="Consolas"/>
                <a:cs typeface="Consolas"/>
                <a:sym typeface="Consolas"/>
              </a:rPr>
              <a:t>var </a:t>
            </a:r>
            <a:r>
              <a:rPr lang="en">
                <a:latin typeface="Consolas"/>
                <a:ea typeface="Consolas"/>
                <a:cs typeface="Consolas"/>
                <a:sym typeface="Consolas"/>
              </a:rPr>
              <a:t>my_number = 10; </a:t>
            </a:r>
            <a:r>
              <a:rPr lang="en">
                <a:solidFill>
                  <a:srgbClr val="B6D7A8"/>
                </a:solidFill>
                <a:latin typeface="Consolas"/>
                <a:ea typeface="Consolas"/>
                <a:cs typeface="Consolas"/>
                <a:sym typeface="Consolas"/>
              </a:rPr>
              <a:t>//this is a comment</a:t>
            </a:r>
            <a:br>
              <a:rPr lang="en">
                <a:solidFill>
                  <a:srgbClr val="B6D7A8"/>
                </a:solidFill>
                <a:latin typeface="Consolas"/>
                <a:ea typeface="Consolas"/>
                <a:cs typeface="Consolas"/>
                <a:sym typeface="Consolas"/>
              </a:rPr>
            </a:br>
            <a:r>
              <a:rPr lang="en">
                <a:solidFill>
                  <a:srgbClr val="9FC5E8"/>
                </a:solidFill>
                <a:latin typeface="Consolas"/>
                <a:ea typeface="Consolas"/>
                <a:cs typeface="Consolas"/>
                <a:sym typeface="Consolas"/>
              </a:rPr>
              <a:t>var</a:t>
            </a:r>
            <a:r>
              <a:rPr lang="en">
                <a:latin typeface="Consolas"/>
                <a:ea typeface="Consolas"/>
                <a:cs typeface="Consolas"/>
                <a:sym typeface="Consolas"/>
              </a:rPr>
              <a:t> my_string = </a:t>
            </a:r>
            <a:r>
              <a:rPr lang="en">
                <a:solidFill>
                  <a:srgbClr val="FF00FF"/>
                </a:solidFill>
                <a:latin typeface="Consolas"/>
                <a:ea typeface="Consolas"/>
                <a:cs typeface="Consolas"/>
                <a:sym typeface="Consolas"/>
              </a:rPr>
              <a:t>"hello"</a:t>
            </a:r>
            <a:r>
              <a:rPr lang="en">
                <a:latin typeface="Consolas"/>
                <a:ea typeface="Consolas"/>
                <a:cs typeface="Consolas"/>
                <a:sym typeface="Consolas"/>
              </a:rPr>
              <a:t>;</a:t>
            </a:r>
            <a:br>
              <a:rPr lang="en">
                <a:latin typeface="Consolas"/>
                <a:ea typeface="Consolas"/>
                <a:cs typeface="Consolas"/>
                <a:sym typeface="Consolas"/>
              </a:rPr>
            </a:br>
            <a:r>
              <a:rPr lang="en">
                <a:solidFill>
                  <a:srgbClr val="9FC5E8"/>
                </a:solidFill>
                <a:latin typeface="Consolas"/>
                <a:ea typeface="Consolas"/>
                <a:cs typeface="Consolas"/>
                <a:sym typeface="Consolas"/>
              </a:rPr>
              <a:t>var</a:t>
            </a:r>
            <a:r>
              <a:rPr lang="en">
                <a:latin typeface="Consolas"/>
                <a:ea typeface="Consolas"/>
                <a:cs typeface="Consolas"/>
                <a:sym typeface="Consolas"/>
              </a:rPr>
              <a:t> my_array = [10,20,</a:t>
            </a:r>
            <a:r>
              <a:rPr lang="en">
                <a:solidFill>
                  <a:srgbClr val="FF00FF"/>
                </a:solidFill>
                <a:latin typeface="Consolas"/>
                <a:ea typeface="Consolas"/>
                <a:cs typeface="Consolas"/>
                <a:sym typeface="Consolas"/>
              </a:rPr>
              <a:t>"name"</a:t>
            </a:r>
            <a:r>
              <a:rPr lang="en">
                <a:latin typeface="Consolas"/>
                <a:ea typeface="Consolas"/>
                <a:cs typeface="Consolas"/>
                <a:sym typeface="Consolas"/>
              </a:rPr>
              <a:t>,true];</a:t>
            </a:r>
            <a:br>
              <a:rPr lang="en">
                <a:latin typeface="Consolas"/>
                <a:ea typeface="Consolas"/>
                <a:cs typeface="Consolas"/>
                <a:sym typeface="Consolas"/>
              </a:rPr>
            </a:br>
            <a:r>
              <a:rPr lang="en">
                <a:solidFill>
                  <a:srgbClr val="9FC5E8"/>
                </a:solidFill>
                <a:latin typeface="Consolas"/>
                <a:ea typeface="Consolas"/>
                <a:cs typeface="Consolas"/>
                <a:sym typeface="Consolas"/>
              </a:rPr>
              <a:t>var</a:t>
            </a:r>
            <a:r>
              <a:rPr lang="en">
                <a:latin typeface="Consolas"/>
                <a:ea typeface="Consolas"/>
                <a:cs typeface="Consolas"/>
                <a:sym typeface="Consolas"/>
              </a:rPr>
              <a:t> my_object = { name: </a:t>
            </a:r>
            <a:r>
              <a:rPr lang="en">
                <a:solidFill>
                  <a:srgbClr val="FF00FF"/>
                </a:solidFill>
                <a:latin typeface="Consolas"/>
                <a:ea typeface="Consolas"/>
                <a:cs typeface="Consolas"/>
                <a:sym typeface="Consolas"/>
              </a:rPr>
              <a:t>"javi"</a:t>
            </a:r>
            <a:r>
              <a:rPr lang="en">
                <a:latin typeface="Consolas"/>
                <a:ea typeface="Consolas"/>
                <a:cs typeface="Consolas"/>
                <a:sym typeface="Consolas"/>
              </a:rPr>
              <a:t>, city: </a:t>
            </a:r>
            <a:r>
              <a:rPr lang="en">
                <a:solidFill>
                  <a:srgbClr val="FF00FF"/>
                </a:solidFill>
                <a:latin typeface="Consolas"/>
                <a:ea typeface="Consolas"/>
                <a:cs typeface="Consolas"/>
                <a:sym typeface="Consolas"/>
              </a:rPr>
              <a:t>"Barcelona"</a:t>
            </a:r>
            <a:r>
              <a:rPr lang="en">
                <a:latin typeface="Consolas"/>
                <a:ea typeface="Consolas"/>
                <a:cs typeface="Consolas"/>
                <a:sym typeface="Consolas"/>
              </a:rPr>
              <a:t> };</a:t>
            </a:r>
            <a:br>
              <a:rPr lang="en">
                <a:latin typeface="Consolas"/>
                <a:ea typeface="Consolas"/>
                <a:cs typeface="Consolas"/>
                <a:sym typeface="Consolas"/>
              </a:rPr>
            </a:br>
            <a:r>
              <a:rPr lang="en">
                <a:latin typeface="Consolas"/>
                <a:ea typeface="Consolas"/>
                <a:cs typeface="Consolas"/>
                <a:sym typeface="Consolas"/>
              </a:rPr>
              <a:t/>
            </a:r>
            <a:br>
              <a:rPr lang="en">
                <a:latin typeface="Consolas"/>
                <a:ea typeface="Consolas"/>
                <a:cs typeface="Consolas"/>
                <a:sym typeface="Consolas"/>
              </a:rPr>
            </a:br>
            <a:r>
              <a:rPr lang="en">
                <a:solidFill>
                  <a:srgbClr val="9FC5E8"/>
                </a:solidFill>
                <a:latin typeface="Consolas"/>
                <a:ea typeface="Consolas"/>
                <a:cs typeface="Consolas"/>
                <a:sym typeface="Consolas"/>
              </a:rPr>
              <a:t>function</a:t>
            </a:r>
            <a:r>
              <a:rPr lang="en">
                <a:latin typeface="Consolas"/>
                <a:ea typeface="Consolas"/>
                <a:cs typeface="Consolas"/>
                <a:sym typeface="Consolas"/>
              </a:rPr>
              <a:t> say( str )</a:t>
            </a:r>
            <a:br>
              <a:rPr lang="en">
                <a:latin typeface="Consolas"/>
                <a:ea typeface="Consolas"/>
                <a:cs typeface="Consolas"/>
                <a:sym typeface="Consolas"/>
              </a:rPr>
            </a:br>
            <a:r>
              <a:rPr lang="en">
                <a:latin typeface="Consolas"/>
                <a:ea typeface="Consolas"/>
                <a:cs typeface="Consolas"/>
                <a:sym typeface="Consolas"/>
              </a:rPr>
              <a:t>{</a:t>
            </a:r>
            <a:br>
              <a:rPr lang="en">
                <a:latin typeface="Consolas"/>
                <a:ea typeface="Consolas"/>
                <a:cs typeface="Consolas"/>
                <a:sym typeface="Consolas"/>
              </a:rPr>
            </a:br>
            <a:r>
              <a:rPr lang="en">
                <a:latin typeface="Consolas"/>
                <a:ea typeface="Consolas"/>
                <a:cs typeface="Consolas"/>
                <a:sym typeface="Consolas"/>
              </a:rPr>
              <a:t>	</a:t>
            </a:r>
            <a:r>
              <a:rPr lang="en">
                <a:solidFill>
                  <a:srgbClr val="9FC5E8"/>
                </a:solidFill>
                <a:latin typeface="Consolas"/>
                <a:ea typeface="Consolas"/>
                <a:cs typeface="Consolas"/>
                <a:sym typeface="Consolas"/>
              </a:rPr>
              <a:t>for</a:t>
            </a:r>
            <a:r>
              <a:rPr lang="en">
                <a:latin typeface="Consolas"/>
                <a:ea typeface="Consolas"/>
                <a:cs typeface="Consolas"/>
                <a:sym typeface="Consolas"/>
              </a:rPr>
              <a:t>(var i = 0; i &lt; 10; ++i)</a:t>
            </a:r>
            <a:br>
              <a:rPr lang="en">
                <a:latin typeface="Consolas"/>
                <a:ea typeface="Consolas"/>
                <a:cs typeface="Consolas"/>
                <a:sym typeface="Consolas"/>
              </a:rPr>
            </a:br>
            <a:r>
              <a:rPr lang="en">
                <a:latin typeface="Consolas"/>
                <a:ea typeface="Consolas"/>
                <a:cs typeface="Consolas"/>
                <a:sym typeface="Consolas"/>
              </a:rPr>
              <a:t>		console.log(</a:t>
            </a:r>
            <a:r>
              <a:rPr lang="en">
                <a:solidFill>
                  <a:srgbClr val="FF00FF"/>
                </a:solidFill>
                <a:latin typeface="Consolas"/>
                <a:ea typeface="Consolas"/>
                <a:cs typeface="Consolas"/>
                <a:sym typeface="Consolas"/>
              </a:rPr>
              <a:t>" say: "</a:t>
            </a:r>
            <a:r>
              <a:rPr lang="en">
                <a:latin typeface="Consolas"/>
                <a:ea typeface="Consolas"/>
                <a:cs typeface="Consolas"/>
                <a:sym typeface="Consolas"/>
              </a:rPr>
              <a:t> + str );</a:t>
            </a:r>
            <a:br>
              <a:rPr lang="en">
                <a:latin typeface="Consolas"/>
                <a:ea typeface="Consolas"/>
                <a:cs typeface="Consolas"/>
                <a:sym typeface="Consolas"/>
              </a:rPr>
            </a:br>
            <a:r>
              <a:rPr lang="en">
                <a:latin typeface="Consolas"/>
                <a:ea typeface="Consolas"/>
                <a:cs typeface="Consolas"/>
                <a:sym typeface="Consolas"/>
              </a:rPr>
              <a:t>}</a:t>
            </a:r>
            <a:endParaRPr>
              <a:latin typeface="Consolas"/>
              <a:ea typeface="Consolas"/>
              <a:cs typeface="Consolas"/>
              <a:sym typeface="Consola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p:nvPr/>
        </p:nvSpPr>
        <p:spPr>
          <a:xfrm>
            <a:off x="4784375" y="-48475"/>
            <a:ext cx="4433100" cy="52416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7"/>
          <p:cNvSpPr txBox="1">
            <a:spLocks noGrp="1"/>
          </p:cNvSpPr>
          <p:nvPr>
            <p:ph type="title"/>
          </p:nvPr>
        </p:nvSpPr>
        <p:spPr>
          <a:xfrm>
            <a:off x="311700" y="445025"/>
            <a:ext cx="381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Goals</a:t>
            </a:r>
            <a:endParaRPr/>
          </a:p>
        </p:txBody>
      </p:sp>
      <p:sp>
        <p:nvSpPr>
          <p:cNvPr id="103" name="Google Shape;103;p17"/>
          <p:cNvSpPr txBox="1">
            <a:spLocks noGrp="1"/>
          </p:cNvSpPr>
          <p:nvPr>
            <p:ph type="body" idx="1"/>
          </p:nvPr>
        </p:nvSpPr>
        <p:spPr>
          <a:xfrm>
            <a:off x="311700" y="1152475"/>
            <a:ext cx="42234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Introduction to web technologies:</a:t>
            </a:r>
            <a:endParaRPr/>
          </a:p>
          <a:p>
            <a:pPr marL="457200" lvl="0" indent="-342900" algn="l" rtl="0">
              <a:lnSpc>
                <a:spcPct val="100000"/>
              </a:lnSpc>
              <a:spcBef>
                <a:spcPts val="1600"/>
              </a:spcBef>
              <a:spcAft>
                <a:spcPts val="0"/>
              </a:spcAft>
              <a:buSzPts val="1800"/>
              <a:buChar char="●"/>
            </a:pPr>
            <a:r>
              <a:rPr lang="en">
                <a:solidFill>
                  <a:srgbClr val="FF9900"/>
                </a:solidFill>
              </a:rPr>
              <a:t>HTML </a:t>
            </a:r>
            <a:r>
              <a:rPr lang="en"/>
              <a:t>to create the document structure and content</a:t>
            </a:r>
            <a:endParaRPr/>
          </a:p>
          <a:p>
            <a:pPr marL="457200" lvl="0" indent="-342900" algn="l" rtl="0">
              <a:lnSpc>
                <a:spcPct val="100000"/>
              </a:lnSpc>
              <a:spcBef>
                <a:spcPts val="1600"/>
              </a:spcBef>
              <a:spcAft>
                <a:spcPts val="0"/>
              </a:spcAft>
              <a:buSzPts val="1800"/>
              <a:buChar char="●"/>
            </a:pPr>
            <a:r>
              <a:rPr lang="en">
                <a:solidFill>
                  <a:srgbClr val="6D9EEB"/>
                </a:solidFill>
              </a:rPr>
              <a:t>CSS </a:t>
            </a:r>
            <a:r>
              <a:rPr lang="en"/>
              <a:t>to control is visual aspect</a:t>
            </a:r>
            <a:endParaRPr/>
          </a:p>
          <a:p>
            <a:pPr marL="457200" lvl="0" indent="-342900" algn="l" rtl="0">
              <a:lnSpc>
                <a:spcPct val="100000"/>
              </a:lnSpc>
              <a:spcBef>
                <a:spcPts val="1600"/>
              </a:spcBef>
              <a:spcAft>
                <a:spcPts val="0"/>
              </a:spcAft>
              <a:buSzPts val="1800"/>
              <a:buChar char="●"/>
            </a:pPr>
            <a:r>
              <a:rPr lang="en">
                <a:solidFill>
                  <a:srgbClr val="93C47D"/>
                </a:solidFill>
              </a:rPr>
              <a:t>Javascript </a:t>
            </a:r>
            <a:r>
              <a:rPr lang="en"/>
              <a:t>for interactivity</a:t>
            </a:r>
            <a:endParaRPr/>
          </a:p>
          <a:p>
            <a:pPr marL="0" lvl="0" indent="0" algn="l" rtl="0">
              <a:lnSpc>
                <a:spcPct val="100000"/>
              </a:lnSpc>
              <a:spcBef>
                <a:spcPts val="1600"/>
              </a:spcBef>
              <a:spcAft>
                <a:spcPts val="1600"/>
              </a:spcAft>
              <a:buNone/>
            </a:pPr>
            <a:endParaRPr/>
          </a:p>
        </p:txBody>
      </p:sp>
      <p:pic>
        <p:nvPicPr>
          <p:cNvPr id="104" name="Google Shape;104;p17"/>
          <p:cNvPicPr preferRelativeResize="0"/>
          <p:nvPr/>
        </p:nvPicPr>
        <p:blipFill>
          <a:blip r:embed="rId3">
            <a:alphaModFix/>
          </a:blip>
          <a:stretch>
            <a:fillRect/>
          </a:stretch>
        </p:blipFill>
        <p:spPr>
          <a:xfrm>
            <a:off x="5022300" y="1017725"/>
            <a:ext cx="3810000" cy="1924050"/>
          </a:xfrm>
          <a:prstGeom prst="rect">
            <a:avLst/>
          </a:prstGeom>
          <a:noFill/>
          <a:ln>
            <a:noFill/>
          </a:ln>
        </p:spPr>
      </p:pic>
      <p:pic>
        <p:nvPicPr>
          <p:cNvPr id="105" name="Google Shape;105;p17"/>
          <p:cNvPicPr preferRelativeResize="0"/>
          <p:nvPr/>
        </p:nvPicPr>
        <p:blipFill>
          <a:blip r:embed="rId4">
            <a:alphaModFix/>
          </a:blip>
          <a:stretch>
            <a:fillRect/>
          </a:stretch>
        </p:blipFill>
        <p:spPr>
          <a:xfrm>
            <a:off x="5022300" y="2941775"/>
            <a:ext cx="1309800" cy="1309800"/>
          </a:xfrm>
          <a:prstGeom prst="rect">
            <a:avLst/>
          </a:prstGeom>
          <a:noFill/>
          <a:ln>
            <a:noFill/>
          </a:ln>
        </p:spPr>
      </p:pic>
      <p:pic>
        <p:nvPicPr>
          <p:cNvPr id="106" name="Google Shape;106;p17"/>
          <p:cNvPicPr preferRelativeResize="0"/>
          <p:nvPr/>
        </p:nvPicPr>
        <p:blipFill>
          <a:blip r:embed="rId5">
            <a:alphaModFix/>
          </a:blip>
          <a:stretch>
            <a:fillRect/>
          </a:stretch>
        </p:blipFill>
        <p:spPr>
          <a:xfrm>
            <a:off x="7522500" y="2941775"/>
            <a:ext cx="1309800" cy="1309800"/>
          </a:xfrm>
          <a:prstGeom prst="rect">
            <a:avLst/>
          </a:prstGeom>
          <a:noFill/>
          <a:ln>
            <a:noFill/>
          </a:ln>
        </p:spPr>
      </p:pic>
      <p:pic>
        <p:nvPicPr>
          <p:cNvPr id="107" name="Google Shape;107;p17"/>
          <p:cNvPicPr preferRelativeResize="0"/>
          <p:nvPr/>
        </p:nvPicPr>
        <p:blipFill>
          <a:blip r:embed="rId6">
            <a:alphaModFix/>
          </a:blip>
          <a:stretch>
            <a:fillRect/>
          </a:stretch>
        </p:blipFill>
        <p:spPr>
          <a:xfrm>
            <a:off x="6212700" y="2941775"/>
            <a:ext cx="1309800" cy="13098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Javascript example</a:t>
            </a:r>
            <a:endParaRPr/>
          </a:p>
        </p:txBody>
      </p:sp>
      <p:sp>
        <p:nvSpPr>
          <p:cNvPr id="411" name="Google Shape;411;p6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nsolas"/>
                <a:ea typeface="Consolas"/>
                <a:cs typeface="Consolas"/>
                <a:sym typeface="Consolas"/>
              </a:rPr>
              <a:t>&lt;html&gt;</a:t>
            </a:r>
            <a:endParaRPr>
              <a:latin typeface="Consolas"/>
              <a:ea typeface="Consolas"/>
              <a:cs typeface="Consolas"/>
              <a:sym typeface="Consolas"/>
            </a:endParaRPr>
          </a:p>
          <a:p>
            <a:pPr marL="0" lvl="0" indent="457200" algn="l" rtl="0">
              <a:spcBef>
                <a:spcPts val="0"/>
              </a:spcBef>
              <a:spcAft>
                <a:spcPts val="0"/>
              </a:spcAft>
              <a:buNone/>
            </a:pPr>
            <a:r>
              <a:rPr lang="en">
                <a:latin typeface="Consolas"/>
                <a:ea typeface="Consolas"/>
                <a:cs typeface="Consolas"/>
                <a:sym typeface="Consolas"/>
              </a:rPr>
              <a:t>&lt;body&gt;</a:t>
            </a:r>
            <a:endParaRPr>
              <a:latin typeface="Consolas"/>
              <a:ea typeface="Consolas"/>
              <a:cs typeface="Consolas"/>
              <a:sym typeface="Consolas"/>
            </a:endParaRPr>
          </a:p>
          <a:p>
            <a:pPr marL="457200" lvl="0" indent="457200" algn="l" rtl="0">
              <a:spcBef>
                <a:spcPts val="0"/>
              </a:spcBef>
              <a:spcAft>
                <a:spcPts val="0"/>
              </a:spcAft>
              <a:buNone/>
            </a:pPr>
            <a:r>
              <a:rPr lang="en">
                <a:latin typeface="Consolas"/>
                <a:ea typeface="Consolas"/>
                <a:cs typeface="Consolas"/>
                <a:sym typeface="Consolas"/>
              </a:rPr>
              <a:t>&lt;</a:t>
            </a:r>
            <a:r>
              <a:rPr lang="en">
                <a:solidFill>
                  <a:srgbClr val="FFD966"/>
                </a:solidFill>
                <a:latin typeface="Consolas"/>
                <a:ea typeface="Consolas"/>
                <a:cs typeface="Consolas"/>
                <a:sym typeface="Consolas"/>
              </a:rPr>
              <a:t>h1</a:t>
            </a:r>
            <a:r>
              <a:rPr lang="en">
                <a:latin typeface="Consolas"/>
                <a:ea typeface="Consolas"/>
                <a:cs typeface="Consolas"/>
                <a:sym typeface="Consolas"/>
              </a:rPr>
              <a:t>&gt;</a:t>
            </a:r>
            <a:r>
              <a:rPr lang="en">
                <a:solidFill>
                  <a:srgbClr val="D5A6BD"/>
                </a:solidFill>
                <a:latin typeface="Consolas"/>
                <a:ea typeface="Consolas"/>
                <a:cs typeface="Consolas"/>
                <a:sym typeface="Consolas"/>
              </a:rPr>
              <a:t>This is a title</a:t>
            </a:r>
            <a:r>
              <a:rPr lang="en">
                <a:latin typeface="Consolas"/>
                <a:ea typeface="Consolas"/>
                <a:cs typeface="Consolas"/>
                <a:sym typeface="Consolas"/>
              </a:rPr>
              <a:t>&lt;/h1&gt;</a:t>
            </a:r>
            <a:endParaRPr>
              <a:latin typeface="Consolas"/>
              <a:ea typeface="Consolas"/>
              <a:cs typeface="Consolas"/>
              <a:sym typeface="Consolas"/>
            </a:endParaRPr>
          </a:p>
          <a:p>
            <a:pPr marL="457200" lvl="0" indent="457200" algn="l" rtl="0">
              <a:spcBef>
                <a:spcPts val="0"/>
              </a:spcBef>
              <a:spcAft>
                <a:spcPts val="0"/>
              </a:spcAft>
              <a:buNone/>
            </a:pPr>
            <a:r>
              <a:rPr lang="en">
                <a:latin typeface="Consolas"/>
                <a:ea typeface="Consolas"/>
                <a:cs typeface="Consolas"/>
                <a:sym typeface="Consolas"/>
              </a:rPr>
              <a:t>&lt;script&gt;</a:t>
            </a:r>
            <a:endParaRPr>
              <a:latin typeface="Consolas"/>
              <a:ea typeface="Consolas"/>
              <a:cs typeface="Consolas"/>
              <a:sym typeface="Consolas"/>
            </a:endParaRPr>
          </a:p>
          <a:p>
            <a:pPr marL="457200" lvl="0" indent="457200" algn="l" rtl="0">
              <a:spcBef>
                <a:spcPts val="0"/>
              </a:spcBef>
              <a:spcAft>
                <a:spcPts val="0"/>
              </a:spcAft>
              <a:buNone/>
            </a:pPr>
            <a:r>
              <a:rPr lang="en">
                <a:latin typeface="Consolas"/>
                <a:ea typeface="Consolas"/>
                <a:cs typeface="Consolas"/>
                <a:sym typeface="Consolas"/>
              </a:rPr>
              <a:t>	</a:t>
            </a:r>
            <a:r>
              <a:rPr lang="en">
                <a:solidFill>
                  <a:srgbClr val="CFE2F3"/>
                </a:solidFill>
                <a:latin typeface="Consolas"/>
                <a:ea typeface="Consolas"/>
                <a:cs typeface="Consolas"/>
                <a:sym typeface="Consolas"/>
              </a:rPr>
              <a:t>var title = document.querySelector(</a:t>
            </a:r>
            <a:r>
              <a:rPr lang="en">
                <a:latin typeface="Consolas"/>
                <a:ea typeface="Consolas"/>
                <a:cs typeface="Consolas"/>
                <a:sym typeface="Consolas"/>
              </a:rPr>
              <a:t>"</a:t>
            </a:r>
            <a:r>
              <a:rPr lang="en">
                <a:solidFill>
                  <a:srgbClr val="FFE599"/>
                </a:solidFill>
                <a:latin typeface="Consolas"/>
                <a:ea typeface="Consolas"/>
                <a:cs typeface="Consolas"/>
                <a:sym typeface="Consolas"/>
              </a:rPr>
              <a:t>h1</a:t>
            </a:r>
            <a:r>
              <a:rPr lang="en">
                <a:latin typeface="Consolas"/>
                <a:ea typeface="Consolas"/>
                <a:cs typeface="Consolas"/>
                <a:sym typeface="Consolas"/>
              </a:rPr>
              <a:t>"</a:t>
            </a:r>
            <a:r>
              <a:rPr lang="en">
                <a:solidFill>
                  <a:srgbClr val="CFE2F3"/>
                </a:solidFill>
                <a:latin typeface="Consolas"/>
                <a:ea typeface="Consolas"/>
                <a:cs typeface="Consolas"/>
                <a:sym typeface="Consolas"/>
              </a:rPr>
              <a:t>);</a:t>
            </a:r>
            <a:endParaRPr>
              <a:solidFill>
                <a:srgbClr val="CFE2F3"/>
              </a:solidFill>
              <a:latin typeface="Consolas"/>
              <a:ea typeface="Consolas"/>
              <a:cs typeface="Consolas"/>
              <a:sym typeface="Consolas"/>
            </a:endParaRPr>
          </a:p>
          <a:p>
            <a:pPr marL="457200" lvl="0" indent="457200" algn="l" rtl="0">
              <a:spcBef>
                <a:spcPts val="0"/>
              </a:spcBef>
              <a:spcAft>
                <a:spcPts val="0"/>
              </a:spcAft>
              <a:buNone/>
            </a:pPr>
            <a:r>
              <a:rPr lang="en">
                <a:solidFill>
                  <a:srgbClr val="CFE2F3"/>
                </a:solidFill>
                <a:latin typeface="Consolas"/>
                <a:ea typeface="Consolas"/>
                <a:cs typeface="Consolas"/>
                <a:sym typeface="Consolas"/>
              </a:rPr>
              <a:t>	title.innerHTML = </a:t>
            </a:r>
            <a:r>
              <a:rPr lang="en">
                <a:latin typeface="Consolas"/>
                <a:ea typeface="Consolas"/>
                <a:cs typeface="Consolas"/>
                <a:sym typeface="Consolas"/>
              </a:rPr>
              <a:t>"</a:t>
            </a:r>
            <a:r>
              <a:rPr lang="en">
                <a:solidFill>
                  <a:srgbClr val="C27BA0"/>
                </a:solidFill>
                <a:latin typeface="Consolas"/>
                <a:ea typeface="Consolas"/>
                <a:cs typeface="Consolas"/>
                <a:sym typeface="Consolas"/>
              </a:rPr>
              <a:t>This is another title</a:t>
            </a:r>
            <a:r>
              <a:rPr lang="en">
                <a:latin typeface="Consolas"/>
                <a:ea typeface="Consolas"/>
                <a:cs typeface="Consolas"/>
                <a:sym typeface="Consolas"/>
              </a:rPr>
              <a:t>"</a:t>
            </a:r>
            <a:r>
              <a:rPr lang="en">
                <a:solidFill>
                  <a:srgbClr val="CFE2F3"/>
                </a:solidFill>
                <a:latin typeface="Consolas"/>
                <a:ea typeface="Consolas"/>
                <a:cs typeface="Consolas"/>
                <a:sym typeface="Consolas"/>
              </a:rPr>
              <a:t>;</a:t>
            </a:r>
            <a:endParaRPr>
              <a:solidFill>
                <a:srgbClr val="CFE2F3"/>
              </a:solidFill>
              <a:latin typeface="Consolas"/>
              <a:ea typeface="Consolas"/>
              <a:cs typeface="Consolas"/>
              <a:sym typeface="Consolas"/>
            </a:endParaRPr>
          </a:p>
          <a:p>
            <a:pPr marL="457200" lvl="0" indent="457200" algn="l" rtl="0">
              <a:spcBef>
                <a:spcPts val="0"/>
              </a:spcBef>
              <a:spcAft>
                <a:spcPts val="0"/>
              </a:spcAft>
              <a:buNone/>
            </a:pPr>
            <a:r>
              <a:rPr lang="en">
                <a:latin typeface="Consolas"/>
                <a:ea typeface="Consolas"/>
                <a:cs typeface="Consolas"/>
                <a:sym typeface="Consolas"/>
              </a:rPr>
              <a:t>&lt;/script&gt;</a:t>
            </a:r>
            <a:endParaRPr>
              <a:latin typeface="Consolas"/>
              <a:ea typeface="Consolas"/>
              <a:cs typeface="Consolas"/>
              <a:sym typeface="Consolas"/>
            </a:endParaRPr>
          </a:p>
          <a:p>
            <a:pPr marL="0" lvl="0" indent="457200" algn="l" rtl="0">
              <a:spcBef>
                <a:spcPts val="0"/>
              </a:spcBef>
              <a:spcAft>
                <a:spcPts val="0"/>
              </a:spcAft>
              <a:buNone/>
            </a:pPr>
            <a:r>
              <a:rPr lang="en">
                <a:latin typeface="Consolas"/>
                <a:ea typeface="Consolas"/>
                <a:cs typeface="Consolas"/>
                <a:sym typeface="Consolas"/>
              </a:rPr>
              <a:t>&lt;/body&gt;</a:t>
            </a:r>
            <a:endParaRPr>
              <a:latin typeface="Consolas"/>
              <a:ea typeface="Consolas"/>
              <a:cs typeface="Consolas"/>
              <a:sym typeface="Consolas"/>
            </a:endParaRPr>
          </a:p>
          <a:p>
            <a:pPr marL="0" lvl="0" indent="0" algn="l" rtl="0">
              <a:spcBef>
                <a:spcPts val="0"/>
              </a:spcBef>
              <a:spcAft>
                <a:spcPts val="0"/>
              </a:spcAft>
              <a:buNone/>
            </a:pPr>
            <a:r>
              <a:rPr lang="en">
                <a:latin typeface="Consolas"/>
                <a:ea typeface="Consolas"/>
                <a:cs typeface="Consolas"/>
                <a:sym typeface="Consolas"/>
              </a:rPr>
              <a:t>&lt;/html&gt;</a:t>
            </a:r>
            <a:endParaRPr>
              <a:latin typeface="Consolas"/>
              <a:ea typeface="Consolas"/>
              <a:cs typeface="Consolas"/>
              <a:sym typeface="Consola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Javascript API</a:t>
            </a:r>
            <a:endParaRPr/>
          </a:p>
        </p:txBody>
      </p:sp>
      <p:sp>
        <p:nvSpPr>
          <p:cNvPr id="417" name="Google Shape;417;p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Javascript comes with a rich API to do many things like:</a:t>
            </a:r>
            <a:endParaRPr/>
          </a:p>
          <a:p>
            <a:pPr marL="457200" lvl="0" indent="-342900" algn="l" rtl="0">
              <a:spcBef>
                <a:spcPts val="1600"/>
              </a:spcBef>
              <a:spcAft>
                <a:spcPts val="0"/>
              </a:spcAft>
              <a:buSzPts val="1800"/>
              <a:buChar char="●"/>
            </a:pPr>
            <a:r>
              <a:rPr lang="en"/>
              <a:t>Access the DOM (HTML nodes)</a:t>
            </a:r>
            <a:endParaRPr/>
          </a:p>
          <a:p>
            <a:pPr marL="457200" lvl="0" indent="-342900" algn="l" rtl="0">
              <a:spcBef>
                <a:spcPts val="0"/>
              </a:spcBef>
              <a:spcAft>
                <a:spcPts val="0"/>
              </a:spcAft>
              <a:buSzPts val="1800"/>
              <a:buChar char="●"/>
            </a:pPr>
            <a:r>
              <a:rPr lang="en"/>
              <a:t>Do HTTP Requests</a:t>
            </a:r>
            <a:endParaRPr/>
          </a:p>
          <a:p>
            <a:pPr marL="457200" lvl="0" indent="-342900" algn="l" rtl="0">
              <a:spcBef>
                <a:spcPts val="0"/>
              </a:spcBef>
              <a:spcAft>
                <a:spcPts val="0"/>
              </a:spcAft>
              <a:buSzPts val="1800"/>
              <a:buChar char="●"/>
            </a:pPr>
            <a:r>
              <a:rPr lang="en"/>
              <a:t>Play videos and sounds</a:t>
            </a:r>
            <a:endParaRPr/>
          </a:p>
          <a:p>
            <a:pPr marL="457200" lvl="0" indent="-342900" algn="l" rtl="0">
              <a:spcBef>
                <a:spcPts val="0"/>
              </a:spcBef>
              <a:spcAft>
                <a:spcPts val="0"/>
              </a:spcAft>
              <a:buSzPts val="1800"/>
              <a:buChar char="●"/>
            </a:pPr>
            <a:r>
              <a:rPr lang="en"/>
              <a:t>Detect user actions (mouse move, key pressed)</a:t>
            </a:r>
            <a:endParaRPr/>
          </a:p>
          <a:p>
            <a:pPr marL="457200" lvl="0" indent="-342900" algn="l" rtl="0">
              <a:spcBef>
                <a:spcPts val="0"/>
              </a:spcBef>
              <a:spcAft>
                <a:spcPts val="0"/>
              </a:spcAft>
              <a:buSzPts val="1800"/>
              <a:buChar char="●"/>
            </a:pPr>
            <a:r>
              <a:rPr lang="en"/>
              <a:t>Launch Threads</a:t>
            </a:r>
            <a:endParaRPr/>
          </a:p>
          <a:p>
            <a:pPr marL="457200" lvl="0" indent="-342900" algn="l" rtl="0">
              <a:spcBef>
                <a:spcPts val="0"/>
              </a:spcBef>
              <a:spcAft>
                <a:spcPts val="0"/>
              </a:spcAft>
              <a:buSzPts val="1800"/>
              <a:buChar char="●"/>
            </a:pPr>
            <a:r>
              <a:rPr lang="en"/>
              <a:t>Access the GPU, get the Webcam image, ...</a:t>
            </a:r>
            <a:endParaRPr/>
          </a:p>
          <a:p>
            <a:pPr marL="0" lvl="0" indent="0" algn="l" rtl="0">
              <a:spcBef>
                <a:spcPts val="1600"/>
              </a:spcBef>
              <a:spcAft>
                <a:spcPts val="0"/>
              </a:spcAft>
              <a:buNone/>
            </a:pPr>
            <a:r>
              <a:rPr lang="en"/>
              <a:t>And the API keeps growing with every new update of the standard.</a:t>
            </a:r>
            <a:endParaRPr/>
          </a:p>
          <a:p>
            <a:pPr marL="0" lvl="0" indent="0" algn="l" rtl="0">
              <a:spcBef>
                <a:spcPts val="1600"/>
              </a:spcBef>
              <a:spcAft>
                <a:spcPts val="1600"/>
              </a:spcAft>
              <a:buNone/>
            </a:pPr>
            <a:r>
              <a:rPr lang="en"/>
              <a:t>Check the </a:t>
            </a:r>
            <a:r>
              <a:rPr lang="en" u="sng">
                <a:solidFill>
                  <a:schemeClr val="hlink"/>
                </a:solidFill>
                <a:hlinkClick r:id="rId3"/>
              </a:rPr>
              <a:t>WEB API reference</a:t>
            </a:r>
            <a:r>
              <a:rPr lang="en"/>
              <a:t> to know more</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Javascript: retrieving element</a:t>
            </a:r>
            <a:endParaRPr/>
          </a:p>
        </p:txBody>
      </p:sp>
      <p:sp>
        <p:nvSpPr>
          <p:cNvPr id="423" name="Google Shape;423;p6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get elements from the DOM (HTML tree) using different approaches.</a:t>
            </a:r>
            <a:endParaRPr/>
          </a:p>
          <a:p>
            <a:pPr marL="457200" lvl="0" indent="-342900" algn="l" rtl="0">
              <a:spcBef>
                <a:spcPts val="1600"/>
              </a:spcBef>
              <a:spcAft>
                <a:spcPts val="0"/>
              </a:spcAft>
              <a:buSzPts val="1800"/>
              <a:buChar char="●"/>
            </a:pPr>
            <a:r>
              <a:rPr lang="en">
                <a:solidFill>
                  <a:srgbClr val="F1C232"/>
                </a:solidFill>
              </a:rPr>
              <a:t>Crawling the HTML tree</a:t>
            </a:r>
            <a:r>
              <a:rPr lang="en"/>
              <a:t> (starting from the body, and traversing its children)</a:t>
            </a:r>
            <a:endParaRPr/>
          </a:p>
          <a:p>
            <a:pPr marL="457200" lvl="0" indent="-342900" algn="l" rtl="0">
              <a:spcBef>
                <a:spcPts val="1600"/>
              </a:spcBef>
              <a:spcAft>
                <a:spcPts val="0"/>
              </a:spcAft>
              <a:buSzPts val="1800"/>
              <a:buChar char="●"/>
            </a:pPr>
            <a:r>
              <a:rPr lang="en">
                <a:solidFill>
                  <a:srgbClr val="F1C232"/>
                </a:solidFill>
              </a:rPr>
              <a:t>Using a selector</a:t>
            </a:r>
            <a:r>
              <a:rPr lang="en"/>
              <a:t> (like in CSS)</a:t>
            </a:r>
            <a:endParaRPr/>
          </a:p>
          <a:p>
            <a:pPr marL="457200" lvl="0" indent="-342900" algn="l" rtl="0">
              <a:spcBef>
                <a:spcPts val="1600"/>
              </a:spcBef>
              <a:spcAft>
                <a:spcPts val="1600"/>
              </a:spcAft>
              <a:buSzPts val="1800"/>
              <a:buChar char="●"/>
            </a:pPr>
            <a:r>
              <a:rPr lang="en">
                <a:solidFill>
                  <a:srgbClr val="F1C232"/>
                </a:solidFill>
              </a:rPr>
              <a:t>Attaching events listeners </a:t>
            </a:r>
            <a:r>
              <a:rPr lang="en"/>
              <a:t>(calling functions when some actions are performed)</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Javascript: crawling the DOM</a:t>
            </a:r>
            <a:endParaRPr/>
          </a:p>
        </p:txBody>
      </p:sp>
      <p:sp>
        <p:nvSpPr>
          <p:cNvPr id="429" name="Google Shape;429;p65"/>
          <p:cNvSpPr txBox="1">
            <a:spLocks noGrp="1"/>
          </p:cNvSpPr>
          <p:nvPr>
            <p:ph type="body" idx="1"/>
          </p:nvPr>
        </p:nvSpPr>
        <p:spPr>
          <a:xfrm>
            <a:off x="457200" y="1257300"/>
            <a:ext cx="8229600" cy="372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From javascript you have different variables that you can access to get information about the website:</a:t>
            </a:r>
            <a:endParaRPr/>
          </a:p>
          <a:p>
            <a:pPr marL="457200" lvl="0" indent="-342900" algn="l" rtl="0">
              <a:spcBef>
                <a:spcPts val="1600"/>
              </a:spcBef>
              <a:spcAft>
                <a:spcPts val="0"/>
              </a:spcAft>
              <a:buSzPts val="1800"/>
              <a:buChar char="●"/>
            </a:pPr>
            <a:r>
              <a:rPr lang="en">
                <a:solidFill>
                  <a:srgbClr val="6D9EEB"/>
                </a:solidFill>
              </a:rPr>
              <a:t>document</a:t>
            </a:r>
            <a:r>
              <a:rPr lang="en"/>
              <a:t>: the DOM information (HTML)</a:t>
            </a:r>
            <a:endParaRPr/>
          </a:p>
          <a:p>
            <a:pPr marL="457200" lvl="0" indent="-342900" algn="l" rtl="0">
              <a:spcBef>
                <a:spcPts val="1600"/>
              </a:spcBef>
              <a:spcAft>
                <a:spcPts val="0"/>
              </a:spcAft>
              <a:buSzPts val="1800"/>
              <a:buChar char="●"/>
            </a:pPr>
            <a:r>
              <a:rPr lang="en">
                <a:solidFill>
                  <a:srgbClr val="6D9EEB"/>
                </a:solidFill>
              </a:rPr>
              <a:t>window</a:t>
            </a:r>
            <a:r>
              <a:rPr lang="en"/>
              <a:t>: the browser window</a:t>
            </a:r>
            <a:endParaRPr/>
          </a:p>
          <a:p>
            <a:pPr marL="0" lvl="0" indent="0" algn="l" rtl="0">
              <a:spcBef>
                <a:spcPts val="1600"/>
              </a:spcBef>
              <a:spcAft>
                <a:spcPts val="0"/>
              </a:spcAft>
              <a:buNone/>
            </a:pPr>
            <a:r>
              <a:rPr lang="en"/>
              <a:t>The document variable allows to crawl the tree:</a:t>
            </a:r>
            <a:endParaRPr/>
          </a:p>
          <a:p>
            <a:pPr marL="0" lvl="0" indent="0" algn="l" rtl="0">
              <a:spcBef>
                <a:spcPts val="1600"/>
              </a:spcBef>
              <a:spcAft>
                <a:spcPts val="0"/>
              </a:spcAft>
              <a:buNone/>
            </a:pPr>
            <a:r>
              <a:rPr lang="en" sz="1600">
                <a:solidFill>
                  <a:srgbClr val="A4C2F4"/>
                </a:solidFill>
                <a:latin typeface="Consolas"/>
                <a:ea typeface="Consolas"/>
                <a:cs typeface="Consolas"/>
                <a:sym typeface="Consolas"/>
              </a:rPr>
              <a:t>document</a:t>
            </a:r>
            <a:r>
              <a:rPr lang="en" sz="1600">
                <a:latin typeface="Consolas"/>
                <a:ea typeface="Consolas"/>
                <a:cs typeface="Consolas"/>
                <a:sym typeface="Consolas"/>
              </a:rPr>
              <a:t>.</a:t>
            </a:r>
            <a:r>
              <a:rPr lang="en" sz="1600">
                <a:solidFill>
                  <a:srgbClr val="FFE599"/>
                </a:solidFill>
                <a:latin typeface="Consolas"/>
                <a:ea typeface="Consolas"/>
                <a:cs typeface="Consolas"/>
                <a:sym typeface="Consolas"/>
              </a:rPr>
              <a:t>body</a:t>
            </a:r>
            <a:r>
              <a:rPr lang="en" sz="1600">
                <a:latin typeface="Consolas"/>
                <a:ea typeface="Consolas"/>
                <a:cs typeface="Consolas"/>
                <a:sym typeface="Consolas"/>
              </a:rPr>
              <a:t>.children</a:t>
            </a:r>
            <a:r>
              <a:rPr lang="en" sz="1600">
                <a:solidFill>
                  <a:srgbClr val="D5A6BD"/>
                </a:solidFill>
                <a:latin typeface="Consolas"/>
                <a:ea typeface="Consolas"/>
                <a:cs typeface="Consolas"/>
                <a:sym typeface="Consolas"/>
              </a:rPr>
              <a:t>[0]</a:t>
            </a:r>
            <a:r>
              <a:rPr lang="en" sz="1600">
                <a:latin typeface="Consolas"/>
                <a:ea typeface="Consolas"/>
                <a:cs typeface="Consolas"/>
                <a:sym typeface="Consolas"/>
              </a:rPr>
              <a:t> </a:t>
            </a:r>
            <a:r>
              <a:rPr lang="en" sz="1600">
                <a:solidFill>
                  <a:srgbClr val="B6D7A8"/>
                </a:solidFill>
                <a:latin typeface="Consolas"/>
                <a:ea typeface="Consolas"/>
                <a:cs typeface="Consolas"/>
                <a:sym typeface="Consolas"/>
              </a:rPr>
              <a:t>// returns the first node inside body tag</a:t>
            </a:r>
            <a:endParaRPr sz="1600">
              <a:solidFill>
                <a:srgbClr val="B6D7A8"/>
              </a:solidFill>
              <a:latin typeface="Consolas"/>
              <a:ea typeface="Consolas"/>
              <a:cs typeface="Consolas"/>
              <a:sym typeface="Consolas"/>
            </a:endParaRPr>
          </a:p>
          <a:p>
            <a:pPr marL="0" lvl="0" indent="0" algn="l" rtl="0">
              <a:spcBef>
                <a:spcPts val="1600"/>
              </a:spcBef>
              <a:spcAft>
                <a:spcPts val="1600"/>
              </a:spcAft>
              <a:buNone/>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Javascript: using selectors</a:t>
            </a:r>
            <a:endParaRPr/>
          </a:p>
        </p:txBody>
      </p:sp>
      <p:sp>
        <p:nvSpPr>
          <p:cNvPr id="435" name="Google Shape;435;p6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retrieve elements using selectors:</a:t>
            </a:r>
            <a:endParaRPr/>
          </a:p>
          <a:p>
            <a:pPr marL="0" lvl="0" indent="0" algn="l" rtl="0">
              <a:spcBef>
                <a:spcPts val="1600"/>
              </a:spcBef>
              <a:spcAft>
                <a:spcPts val="0"/>
              </a:spcAft>
              <a:buNone/>
            </a:pPr>
            <a:r>
              <a:rPr lang="en">
                <a:solidFill>
                  <a:srgbClr val="A4C2F4"/>
                </a:solidFill>
                <a:latin typeface="Consolas"/>
                <a:ea typeface="Consolas"/>
                <a:cs typeface="Consolas"/>
                <a:sym typeface="Consolas"/>
              </a:rPr>
              <a:t>var </a:t>
            </a:r>
            <a:r>
              <a:rPr lang="en">
                <a:solidFill>
                  <a:srgbClr val="FFE599"/>
                </a:solidFill>
                <a:latin typeface="Consolas"/>
                <a:ea typeface="Consolas"/>
                <a:cs typeface="Consolas"/>
                <a:sym typeface="Consolas"/>
              </a:rPr>
              <a:t>nodes </a:t>
            </a:r>
            <a:r>
              <a:rPr lang="en">
                <a:solidFill>
                  <a:srgbClr val="A4C2F4"/>
                </a:solidFill>
                <a:latin typeface="Consolas"/>
                <a:ea typeface="Consolas"/>
                <a:cs typeface="Consolas"/>
                <a:sym typeface="Consolas"/>
              </a:rPr>
              <a:t>= document.</a:t>
            </a:r>
            <a:r>
              <a:rPr lang="en">
                <a:solidFill>
                  <a:srgbClr val="D9D2E9"/>
                </a:solidFill>
                <a:latin typeface="Consolas"/>
                <a:ea typeface="Consolas"/>
                <a:cs typeface="Consolas"/>
                <a:sym typeface="Consolas"/>
              </a:rPr>
              <a:t>querySelectorAll</a:t>
            </a:r>
            <a:r>
              <a:rPr lang="en">
                <a:solidFill>
                  <a:srgbClr val="A4C2F4"/>
                </a:solidFill>
                <a:latin typeface="Consolas"/>
                <a:ea typeface="Consolas"/>
                <a:cs typeface="Consolas"/>
                <a:sym typeface="Consolas"/>
              </a:rPr>
              <a:t>(</a:t>
            </a:r>
            <a:r>
              <a:rPr lang="en">
                <a:solidFill>
                  <a:srgbClr val="C27BA0"/>
                </a:solidFill>
                <a:latin typeface="Consolas"/>
                <a:ea typeface="Consolas"/>
                <a:cs typeface="Consolas"/>
                <a:sym typeface="Consolas"/>
              </a:rPr>
              <a:t>"p.intro"</a:t>
            </a:r>
            <a:r>
              <a:rPr lang="en">
                <a:solidFill>
                  <a:srgbClr val="A4C2F4"/>
                </a:solidFill>
                <a:latin typeface="Consolas"/>
                <a:ea typeface="Consolas"/>
                <a:cs typeface="Consolas"/>
                <a:sym typeface="Consolas"/>
              </a:rPr>
              <a:t>);</a:t>
            </a:r>
            <a:endParaRPr>
              <a:solidFill>
                <a:srgbClr val="A4C2F4"/>
              </a:solidFill>
              <a:latin typeface="Consolas"/>
              <a:ea typeface="Consolas"/>
              <a:cs typeface="Consolas"/>
              <a:sym typeface="Consolas"/>
            </a:endParaRPr>
          </a:p>
          <a:p>
            <a:pPr marL="0" lvl="0" indent="0" algn="l" rtl="0">
              <a:spcBef>
                <a:spcPts val="1600"/>
              </a:spcBef>
              <a:spcAft>
                <a:spcPts val="0"/>
              </a:spcAft>
              <a:buNone/>
            </a:pPr>
            <a:r>
              <a:rPr lang="en"/>
              <a:t>will return an array with all </a:t>
            </a:r>
            <a:r>
              <a:rPr lang="en">
                <a:latin typeface="Courier New"/>
                <a:ea typeface="Courier New"/>
                <a:cs typeface="Courier New"/>
                <a:sym typeface="Courier New"/>
              </a:rPr>
              <a:t>&lt;p class="intro"&gt;</a:t>
            </a:r>
            <a:r>
              <a:rPr lang="en"/>
              <a:t> nodes in the web.</a:t>
            </a:r>
            <a:endParaRPr/>
          </a:p>
          <a:p>
            <a:pPr marL="0" lvl="0" indent="0" algn="l" rtl="0">
              <a:spcBef>
                <a:spcPts val="1600"/>
              </a:spcBef>
              <a:spcAft>
                <a:spcPts val="0"/>
              </a:spcAft>
              <a:buNone/>
            </a:pPr>
            <a:r>
              <a:rPr lang="en"/>
              <a:t>Or if we have already a node and we want to search inside:</a:t>
            </a:r>
            <a:endParaRPr/>
          </a:p>
          <a:p>
            <a:pPr marL="0" lvl="0" indent="0" algn="l" rtl="0">
              <a:spcBef>
                <a:spcPts val="1600"/>
              </a:spcBef>
              <a:spcAft>
                <a:spcPts val="0"/>
              </a:spcAft>
              <a:buNone/>
            </a:pPr>
            <a:r>
              <a:rPr lang="en">
                <a:solidFill>
                  <a:srgbClr val="A4C2F4"/>
                </a:solidFill>
                <a:latin typeface="Consolas"/>
                <a:ea typeface="Consolas"/>
                <a:cs typeface="Consolas"/>
                <a:sym typeface="Consolas"/>
              </a:rPr>
              <a:t>var </a:t>
            </a:r>
            <a:r>
              <a:rPr lang="en">
                <a:solidFill>
                  <a:srgbClr val="FFE599"/>
                </a:solidFill>
                <a:latin typeface="Consolas"/>
                <a:ea typeface="Consolas"/>
                <a:cs typeface="Consolas"/>
                <a:sym typeface="Consolas"/>
              </a:rPr>
              <a:t>node </a:t>
            </a:r>
            <a:r>
              <a:rPr lang="en">
                <a:solidFill>
                  <a:srgbClr val="A4C2F4"/>
                </a:solidFill>
                <a:latin typeface="Consolas"/>
                <a:ea typeface="Consolas"/>
                <a:cs typeface="Consolas"/>
                <a:sym typeface="Consolas"/>
              </a:rPr>
              <a:t>= mynode.</a:t>
            </a:r>
            <a:r>
              <a:rPr lang="en">
                <a:solidFill>
                  <a:srgbClr val="D9D2E9"/>
                </a:solidFill>
                <a:latin typeface="Consolas"/>
                <a:ea typeface="Consolas"/>
                <a:cs typeface="Consolas"/>
                <a:sym typeface="Consolas"/>
              </a:rPr>
              <a:t>querySelectorAll</a:t>
            </a:r>
            <a:r>
              <a:rPr lang="en">
                <a:solidFill>
                  <a:srgbClr val="A4C2F4"/>
                </a:solidFill>
                <a:latin typeface="Consolas"/>
                <a:ea typeface="Consolas"/>
                <a:cs typeface="Consolas"/>
                <a:sym typeface="Consolas"/>
              </a:rPr>
              <a:t>(</a:t>
            </a:r>
            <a:r>
              <a:rPr lang="en">
                <a:solidFill>
                  <a:srgbClr val="C27BA0"/>
                </a:solidFill>
                <a:latin typeface="Consolas"/>
                <a:ea typeface="Consolas"/>
                <a:cs typeface="Consolas"/>
                <a:sym typeface="Consolas"/>
              </a:rPr>
              <a:t>"p.intro"</a:t>
            </a:r>
            <a:r>
              <a:rPr lang="en">
                <a:solidFill>
                  <a:srgbClr val="A4C2F4"/>
                </a:solidFill>
                <a:latin typeface="Consolas"/>
                <a:ea typeface="Consolas"/>
                <a:cs typeface="Consolas"/>
                <a:sym typeface="Consolas"/>
              </a:rPr>
              <a:t>)</a:t>
            </a:r>
            <a:endParaRPr>
              <a:solidFill>
                <a:srgbClr val="A4C2F4"/>
              </a:solidFill>
              <a:latin typeface="Consolas"/>
              <a:ea typeface="Consolas"/>
              <a:cs typeface="Consolas"/>
              <a:sym typeface="Consolas"/>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Javascript: modify nodes</a:t>
            </a:r>
            <a:endParaRPr/>
          </a:p>
        </p:txBody>
      </p:sp>
      <p:sp>
        <p:nvSpPr>
          <p:cNvPr id="441" name="Google Shape;441;p67"/>
          <p:cNvSpPr txBox="1">
            <a:spLocks noGrp="1"/>
          </p:cNvSpPr>
          <p:nvPr>
            <p:ph type="body" idx="1"/>
          </p:nvPr>
        </p:nvSpPr>
        <p:spPr>
          <a:xfrm>
            <a:off x="457200" y="1063238"/>
            <a:ext cx="8229600" cy="392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From JS you can change the attributes</a:t>
            </a:r>
            <a:endParaRPr sz="1400"/>
          </a:p>
          <a:p>
            <a:pPr marL="0" lvl="0" indent="0" algn="l" rtl="0">
              <a:spcBef>
                <a:spcPts val="0"/>
              </a:spcBef>
              <a:spcAft>
                <a:spcPts val="0"/>
              </a:spcAft>
              <a:buNone/>
            </a:pPr>
            <a:r>
              <a:rPr lang="en" sz="1400">
                <a:solidFill>
                  <a:srgbClr val="D0E0E3"/>
                </a:solidFill>
                <a:latin typeface="Consolas"/>
                <a:ea typeface="Consolas"/>
                <a:cs typeface="Consolas"/>
                <a:sym typeface="Consolas"/>
              </a:rPr>
              <a:t>mynode.id = </a:t>
            </a:r>
            <a:r>
              <a:rPr lang="en" sz="1400">
                <a:solidFill>
                  <a:srgbClr val="C27BA0"/>
                </a:solidFill>
                <a:latin typeface="Consolas"/>
                <a:ea typeface="Consolas"/>
                <a:cs typeface="Consolas"/>
                <a:sym typeface="Consolas"/>
              </a:rPr>
              <a:t>"intro"</a:t>
            </a:r>
            <a:r>
              <a:rPr lang="en" sz="1400">
                <a:solidFill>
                  <a:srgbClr val="D0E0E3"/>
                </a:solidFill>
                <a:latin typeface="Consolas"/>
                <a:ea typeface="Consolas"/>
                <a:cs typeface="Consolas"/>
                <a:sym typeface="Consolas"/>
              </a:rPr>
              <a:t>; </a:t>
            </a:r>
            <a:r>
              <a:rPr lang="en" sz="1400">
                <a:solidFill>
                  <a:srgbClr val="B6D7A8"/>
                </a:solidFill>
                <a:latin typeface="Consolas"/>
                <a:ea typeface="Consolas"/>
                <a:cs typeface="Consolas"/>
                <a:sym typeface="Consolas"/>
              </a:rPr>
              <a:t>//sets an id</a:t>
            </a:r>
            <a:endParaRPr sz="1400">
              <a:solidFill>
                <a:srgbClr val="B6D7A8"/>
              </a:solidFill>
              <a:latin typeface="Consolas"/>
              <a:ea typeface="Consolas"/>
              <a:cs typeface="Consolas"/>
              <a:sym typeface="Consolas"/>
            </a:endParaRPr>
          </a:p>
          <a:p>
            <a:pPr marL="0" lvl="0" indent="0" algn="l" rtl="0">
              <a:spcBef>
                <a:spcPts val="0"/>
              </a:spcBef>
              <a:spcAft>
                <a:spcPts val="0"/>
              </a:spcAft>
              <a:buNone/>
            </a:pPr>
            <a:r>
              <a:rPr lang="en" sz="1400">
                <a:solidFill>
                  <a:srgbClr val="D0E0E3"/>
                </a:solidFill>
                <a:latin typeface="Consolas"/>
                <a:ea typeface="Consolas"/>
                <a:cs typeface="Consolas"/>
                <a:sym typeface="Consolas"/>
              </a:rPr>
              <a:t>mynode.className = </a:t>
            </a:r>
            <a:r>
              <a:rPr lang="en" sz="1400">
                <a:solidFill>
                  <a:srgbClr val="C27BA0"/>
                </a:solidFill>
                <a:latin typeface="Consolas"/>
                <a:ea typeface="Consolas"/>
                <a:cs typeface="Consolas"/>
                <a:sym typeface="Consolas"/>
              </a:rPr>
              <a:t>"important"</a:t>
            </a:r>
            <a:r>
              <a:rPr lang="en" sz="1400">
                <a:solidFill>
                  <a:srgbClr val="D0E0E3"/>
                </a:solidFill>
                <a:latin typeface="Consolas"/>
                <a:ea typeface="Consolas"/>
                <a:cs typeface="Consolas"/>
                <a:sym typeface="Consolas"/>
              </a:rPr>
              <a:t>; </a:t>
            </a:r>
            <a:r>
              <a:rPr lang="en" sz="1400">
                <a:solidFill>
                  <a:srgbClr val="B6D7A8"/>
                </a:solidFill>
                <a:latin typeface="Consolas"/>
                <a:ea typeface="Consolas"/>
                <a:cs typeface="Consolas"/>
                <a:sym typeface="Consolas"/>
              </a:rPr>
              <a:t>//set class</a:t>
            </a:r>
            <a:endParaRPr sz="1400">
              <a:solidFill>
                <a:srgbClr val="B6D7A8"/>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sz="1400">
                <a:solidFill>
                  <a:srgbClr val="D0E0E3"/>
                </a:solidFill>
                <a:latin typeface="Consolas"/>
                <a:ea typeface="Consolas"/>
                <a:cs typeface="Consolas"/>
                <a:sym typeface="Consolas"/>
              </a:rPr>
              <a:t>mynode.classList.add(</a:t>
            </a:r>
            <a:r>
              <a:rPr lang="en" sz="1400">
                <a:solidFill>
                  <a:srgbClr val="C27BA0"/>
                </a:solidFill>
                <a:latin typeface="Consolas"/>
                <a:ea typeface="Consolas"/>
                <a:cs typeface="Consolas"/>
                <a:sym typeface="Consolas"/>
              </a:rPr>
              <a:t>"good"</a:t>
            </a:r>
            <a:r>
              <a:rPr lang="en" sz="1400">
                <a:solidFill>
                  <a:srgbClr val="D0E0E3"/>
                </a:solidFill>
                <a:latin typeface="Consolas"/>
                <a:ea typeface="Consolas"/>
                <a:cs typeface="Consolas"/>
                <a:sym typeface="Consolas"/>
              </a:rPr>
              <a:t>); </a:t>
            </a:r>
            <a:r>
              <a:rPr lang="en" sz="1400">
                <a:solidFill>
                  <a:srgbClr val="B6D7A8"/>
                </a:solidFill>
                <a:latin typeface="Consolas"/>
                <a:ea typeface="Consolas"/>
                <a:cs typeface="Consolas"/>
                <a:sym typeface="Consolas"/>
              </a:rPr>
              <a:t>//to add to the current classes</a:t>
            </a:r>
            <a:endParaRPr sz="1400">
              <a:solidFill>
                <a:srgbClr val="B6D7A8"/>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endParaRPr sz="1400"/>
          </a:p>
          <a:p>
            <a:pPr marL="0" lvl="0" indent="0" algn="l" rtl="0">
              <a:spcBef>
                <a:spcPts val="0"/>
              </a:spcBef>
              <a:spcAft>
                <a:spcPts val="0"/>
              </a:spcAft>
              <a:buClr>
                <a:schemeClr val="dk1"/>
              </a:buClr>
              <a:buSzPts val="1100"/>
              <a:buFont typeface="Arial"/>
              <a:buNone/>
            </a:pPr>
            <a:r>
              <a:rPr lang="en" sz="1400"/>
              <a:t>Change the content </a:t>
            </a:r>
            <a:endParaRPr sz="1400"/>
          </a:p>
          <a:p>
            <a:pPr marL="0" lvl="0" indent="0" algn="l" rtl="0">
              <a:spcBef>
                <a:spcPts val="0"/>
              </a:spcBef>
              <a:spcAft>
                <a:spcPts val="0"/>
              </a:spcAft>
              <a:buNone/>
            </a:pPr>
            <a:r>
              <a:rPr lang="en" sz="1400">
                <a:solidFill>
                  <a:srgbClr val="D0E0E3"/>
                </a:solidFill>
                <a:latin typeface="Consolas"/>
                <a:ea typeface="Consolas"/>
                <a:cs typeface="Consolas"/>
                <a:sym typeface="Consolas"/>
              </a:rPr>
              <a:t>mynode.innerHTML = </a:t>
            </a:r>
            <a:r>
              <a:rPr lang="en" sz="1400">
                <a:solidFill>
                  <a:srgbClr val="C27BA0"/>
                </a:solidFill>
                <a:latin typeface="Consolas"/>
                <a:ea typeface="Consolas"/>
                <a:cs typeface="Consolas"/>
                <a:sym typeface="Consolas"/>
              </a:rPr>
              <a:t>"&lt;p&gt;text to show&lt;/p&gt;"</a:t>
            </a:r>
            <a:r>
              <a:rPr lang="en" sz="1400">
                <a:solidFill>
                  <a:srgbClr val="D0E0E3"/>
                </a:solidFill>
                <a:latin typeface="Consolas"/>
                <a:ea typeface="Consolas"/>
                <a:cs typeface="Consolas"/>
                <a:sym typeface="Consolas"/>
              </a:rPr>
              <a:t>; </a:t>
            </a:r>
            <a:r>
              <a:rPr lang="en" sz="1400">
                <a:solidFill>
                  <a:srgbClr val="93C47D"/>
                </a:solidFill>
                <a:latin typeface="Consolas"/>
                <a:ea typeface="Consolas"/>
                <a:cs typeface="Consolas"/>
                <a:sym typeface="Consolas"/>
              </a:rPr>
              <a:t>//change content</a:t>
            </a:r>
            <a:endParaRPr sz="1400">
              <a:solidFill>
                <a:srgbClr val="93C47D"/>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endParaRPr sz="1400"/>
          </a:p>
          <a:p>
            <a:pPr marL="0" lvl="0" indent="0" algn="l" rtl="0">
              <a:spcBef>
                <a:spcPts val="0"/>
              </a:spcBef>
              <a:spcAft>
                <a:spcPts val="0"/>
              </a:spcAft>
              <a:buClr>
                <a:schemeClr val="dk1"/>
              </a:buClr>
              <a:buSzPts val="1100"/>
              <a:buFont typeface="Arial"/>
              <a:buNone/>
            </a:pPr>
            <a:r>
              <a:rPr lang="en" sz="1400"/>
              <a:t>Modify the style (CSS)</a:t>
            </a:r>
            <a:endParaRPr sz="1400">
              <a:solidFill>
                <a:srgbClr val="D0E0E3"/>
              </a:solidFill>
              <a:latin typeface="Courier New"/>
              <a:ea typeface="Courier New"/>
              <a:cs typeface="Courier New"/>
              <a:sym typeface="Courier New"/>
            </a:endParaRPr>
          </a:p>
          <a:p>
            <a:pPr marL="0" lvl="0" indent="0" algn="l" rtl="0">
              <a:spcBef>
                <a:spcPts val="0"/>
              </a:spcBef>
              <a:spcAft>
                <a:spcPts val="0"/>
              </a:spcAft>
              <a:buNone/>
            </a:pPr>
            <a:r>
              <a:rPr lang="en" sz="1400">
                <a:solidFill>
                  <a:srgbClr val="D0E0E3"/>
                </a:solidFill>
                <a:latin typeface="Consolas"/>
                <a:ea typeface="Consolas"/>
                <a:cs typeface="Consolas"/>
                <a:sym typeface="Consolas"/>
              </a:rPr>
              <a:t>mynode.style.color = </a:t>
            </a:r>
            <a:r>
              <a:rPr lang="en" sz="1400">
                <a:solidFill>
                  <a:srgbClr val="C27BA0"/>
                </a:solidFill>
                <a:latin typeface="Consolas"/>
                <a:ea typeface="Consolas"/>
                <a:cs typeface="Consolas"/>
                <a:sym typeface="Consolas"/>
              </a:rPr>
              <a:t>"red"</a:t>
            </a:r>
            <a:r>
              <a:rPr lang="en" sz="1400">
                <a:solidFill>
                  <a:srgbClr val="D0E0E3"/>
                </a:solidFill>
                <a:latin typeface="Consolas"/>
                <a:ea typeface="Consolas"/>
                <a:cs typeface="Consolas"/>
                <a:sym typeface="Consolas"/>
              </a:rPr>
              <a:t>; </a:t>
            </a:r>
            <a:r>
              <a:rPr lang="en" sz="1400">
                <a:solidFill>
                  <a:srgbClr val="93C47D"/>
                </a:solidFill>
                <a:latin typeface="Consolas"/>
                <a:ea typeface="Consolas"/>
                <a:cs typeface="Consolas"/>
                <a:sym typeface="Consolas"/>
              </a:rPr>
              <a:t>//change any css properties</a:t>
            </a:r>
            <a:endParaRPr sz="1400">
              <a:solidFill>
                <a:srgbClr val="93C47D"/>
              </a:solidFill>
              <a:latin typeface="Consolas"/>
              <a:ea typeface="Consolas"/>
              <a:cs typeface="Consolas"/>
              <a:sym typeface="Consolas"/>
            </a:endParaRPr>
          </a:p>
          <a:p>
            <a:pPr marL="0" lvl="0" indent="0" algn="l" rtl="0">
              <a:spcBef>
                <a:spcPts val="0"/>
              </a:spcBef>
              <a:spcAft>
                <a:spcPts val="0"/>
              </a:spcAft>
              <a:buNone/>
            </a:pPr>
            <a:endParaRPr sz="1400"/>
          </a:p>
          <a:p>
            <a:pPr marL="0" lvl="0" indent="0" algn="l" rtl="0">
              <a:spcBef>
                <a:spcPts val="0"/>
              </a:spcBef>
              <a:spcAft>
                <a:spcPts val="0"/>
              </a:spcAft>
              <a:buNone/>
            </a:pPr>
            <a:r>
              <a:rPr lang="en" sz="1400"/>
              <a:t>or add the behaviour of a node</a:t>
            </a:r>
            <a:endParaRPr sz="1400"/>
          </a:p>
          <a:p>
            <a:pPr marL="0" lvl="0" indent="0" algn="l" rtl="0">
              <a:spcBef>
                <a:spcPts val="0"/>
              </a:spcBef>
              <a:spcAft>
                <a:spcPts val="0"/>
              </a:spcAft>
              <a:buNone/>
            </a:pPr>
            <a:r>
              <a:rPr lang="en" sz="1400">
                <a:solidFill>
                  <a:srgbClr val="D0E0E3"/>
                </a:solidFill>
                <a:latin typeface="Consolas"/>
                <a:ea typeface="Consolas"/>
                <a:cs typeface="Consolas"/>
                <a:sym typeface="Consolas"/>
              </a:rPr>
              <a:t>mynode.addEventListener(</a:t>
            </a:r>
            <a:r>
              <a:rPr lang="en" sz="1400">
                <a:solidFill>
                  <a:srgbClr val="C27BA0"/>
                </a:solidFill>
                <a:latin typeface="Consolas"/>
                <a:ea typeface="Consolas"/>
                <a:cs typeface="Consolas"/>
                <a:sym typeface="Consolas"/>
              </a:rPr>
              <a:t>"click"</a:t>
            </a:r>
            <a:r>
              <a:rPr lang="en" sz="1400">
                <a:solidFill>
                  <a:srgbClr val="D0E0E3"/>
                </a:solidFill>
                <a:latin typeface="Consolas"/>
                <a:ea typeface="Consolas"/>
                <a:cs typeface="Consolas"/>
                <a:sym typeface="Consolas"/>
              </a:rPr>
              <a:t>, function(e) {</a:t>
            </a:r>
            <a:endParaRPr sz="1400">
              <a:solidFill>
                <a:srgbClr val="D0E0E3"/>
              </a:solidFill>
              <a:latin typeface="Consolas"/>
              <a:ea typeface="Consolas"/>
              <a:cs typeface="Consolas"/>
              <a:sym typeface="Consolas"/>
            </a:endParaRPr>
          </a:p>
          <a:p>
            <a:pPr marL="0" lvl="0" indent="0" algn="l" rtl="0">
              <a:spcBef>
                <a:spcPts val="0"/>
              </a:spcBef>
              <a:spcAft>
                <a:spcPts val="0"/>
              </a:spcAft>
              <a:buNone/>
            </a:pPr>
            <a:r>
              <a:rPr lang="en" sz="1400">
                <a:solidFill>
                  <a:srgbClr val="D0E0E3"/>
                </a:solidFill>
                <a:latin typeface="Consolas"/>
                <a:ea typeface="Consolas"/>
                <a:cs typeface="Consolas"/>
                <a:sym typeface="Consolas"/>
              </a:rPr>
              <a:t>	</a:t>
            </a:r>
            <a:r>
              <a:rPr lang="en" sz="1400">
                <a:solidFill>
                  <a:srgbClr val="93C47D"/>
                </a:solidFill>
                <a:latin typeface="Consolas"/>
                <a:ea typeface="Consolas"/>
                <a:cs typeface="Consolas"/>
                <a:sym typeface="Consolas"/>
              </a:rPr>
              <a:t>//do something</a:t>
            </a:r>
            <a:endParaRPr sz="1400">
              <a:solidFill>
                <a:srgbClr val="93C47D"/>
              </a:solidFill>
              <a:latin typeface="Consolas"/>
              <a:ea typeface="Consolas"/>
              <a:cs typeface="Consolas"/>
              <a:sym typeface="Consolas"/>
            </a:endParaRPr>
          </a:p>
          <a:p>
            <a:pPr marL="0" lvl="0" indent="0" algn="l" rtl="0">
              <a:spcBef>
                <a:spcPts val="0"/>
              </a:spcBef>
              <a:spcAft>
                <a:spcPts val="0"/>
              </a:spcAft>
              <a:buNone/>
            </a:pPr>
            <a:r>
              <a:rPr lang="en" sz="1400">
                <a:solidFill>
                  <a:srgbClr val="D0E0E3"/>
                </a:solidFill>
                <a:latin typeface="Consolas"/>
                <a:ea typeface="Consolas"/>
                <a:cs typeface="Consolas"/>
                <a:sym typeface="Consolas"/>
              </a:rPr>
              <a:t>});</a:t>
            </a:r>
            <a:endParaRPr sz="1400">
              <a:solidFill>
                <a:srgbClr val="D0E0E3"/>
              </a:solidFill>
              <a:latin typeface="Consolas"/>
              <a:ea typeface="Consolas"/>
              <a:cs typeface="Consolas"/>
              <a:sym typeface="Consola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Javascript: create nodes</a:t>
            </a:r>
            <a:endParaRPr/>
          </a:p>
        </p:txBody>
      </p:sp>
      <p:sp>
        <p:nvSpPr>
          <p:cNvPr id="447" name="Google Shape;447;p6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Create elements:</a:t>
            </a:r>
            <a:endParaRPr sz="1400"/>
          </a:p>
          <a:p>
            <a:pPr marL="0" lvl="0" indent="0" algn="l" rtl="0">
              <a:spcBef>
                <a:spcPts val="0"/>
              </a:spcBef>
              <a:spcAft>
                <a:spcPts val="0"/>
              </a:spcAft>
              <a:buNone/>
            </a:pPr>
            <a:r>
              <a:rPr lang="en" sz="1400">
                <a:solidFill>
                  <a:srgbClr val="A4C2F4"/>
                </a:solidFill>
                <a:latin typeface="Consolas"/>
                <a:ea typeface="Consolas"/>
                <a:cs typeface="Consolas"/>
                <a:sym typeface="Consolas"/>
              </a:rPr>
              <a:t>var </a:t>
            </a:r>
            <a:r>
              <a:rPr lang="en" sz="1400">
                <a:solidFill>
                  <a:srgbClr val="A2C4C9"/>
                </a:solidFill>
                <a:latin typeface="Consolas"/>
                <a:ea typeface="Consolas"/>
                <a:cs typeface="Consolas"/>
                <a:sym typeface="Consolas"/>
              </a:rPr>
              <a:t>element = document.</a:t>
            </a:r>
            <a:r>
              <a:rPr lang="en" sz="1400">
                <a:solidFill>
                  <a:srgbClr val="FFE599"/>
                </a:solidFill>
                <a:latin typeface="Consolas"/>
                <a:ea typeface="Consolas"/>
                <a:cs typeface="Consolas"/>
                <a:sym typeface="Consolas"/>
              </a:rPr>
              <a:t>createElement</a:t>
            </a:r>
            <a:r>
              <a:rPr lang="en" sz="1400">
                <a:solidFill>
                  <a:srgbClr val="A2C4C9"/>
                </a:solidFill>
                <a:latin typeface="Consolas"/>
                <a:ea typeface="Consolas"/>
                <a:cs typeface="Consolas"/>
                <a:sym typeface="Consolas"/>
              </a:rPr>
              <a:t>(</a:t>
            </a:r>
            <a:r>
              <a:rPr lang="en" sz="1400">
                <a:solidFill>
                  <a:srgbClr val="D5A6BD"/>
                </a:solidFill>
                <a:latin typeface="Consolas"/>
                <a:ea typeface="Consolas"/>
                <a:cs typeface="Consolas"/>
                <a:sym typeface="Consolas"/>
              </a:rPr>
              <a:t>"div"</a:t>
            </a:r>
            <a:r>
              <a:rPr lang="en" sz="1400">
                <a:solidFill>
                  <a:srgbClr val="A2C4C9"/>
                </a:solidFill>
                <a:latin typeface="Consolas"/>
                <a:ea typeface="Consolas"/>
                <a:cs typeface="Consolas"/>
                <a:sym typeface="Consolas"/>
              </a:rPr>
              <a:t>);</a:t>
            </a:r>
            <a:r>
              <a:rPr lang="en" sz="1400">
                <a:solidFill>
                  <a:srgbClr val="A2C4C9"/>
                </a:solidFill>
                <a:latin typeface="Courier New"/>
                <a:ea typeface="Courier New"/>
                <a:cs typeface="Courier New"/>
                <a:sym typeface="Courier New"/>
              </a:rPr>
              <a:t/>
            </a:r>
            <a:br>
              <a:rPr lang="en" sz="1400">
                <a:solidFill>
                  <a:srgbClr val="A2C4C9"/>
                </a:solidFill>
                <a:latin typeface="Courier New"/>
                <a:ea typeface="Courier New"/>
                <a:cs typeface="Courier New"/>
                <a:sym typeface="Courier New"/>
              </a:rPr>
            </a:br>
            <a:endParaRPr sz="1400">
              <a:solidFill>
                <a:srgbClr val="A2C4C9"/>
              </a:solidFill>
              <a:latin typeface="Courier New"/>
              <a:ea typeface="Courier New"/>
              <a:cs typeface="Courier New"/>
              <a:sym typeface="Courier New"/>
            </a:endParaRPr>
          </a:p>
          <a:p>
            <a:pPr marL="0" lvl="0" indent="0" algn="l" rtl="0">
              <a:spcBef>
                <a:spcPts val="0"/>
              </a:spcBef>
              <a:spcAft>
                <a:spcPts val="0"/>
              </a:spcAft>
              <a:buNone/>
            </a:pPr>
            <a:r>
              <a:rPr lang="en" sz="1400"/>
              <a:t>And attach them to the DOM:</a:t>
            </a:r>
            <a:endParaRPr sz="1400"/>
          </a:p>
          <a:p>
            <a:pPr marL="0" lvl="0" indent="0" algn="l" rtl="0">
              <a:spcBef>
                <a:spcPts val="0"/>
              </a:spcBef>
              <a:spcAft>
                <a:spcPts val="0"/>
              </a:spcAft>
              <a:buNone/>
            </a:pPr>
            <a:r>
              <a:rPr lang="en" sz="1400">
                <a:solidFill>
                  <a:srgbClr val="A2C4C9"/>
                </a:solidFill>
                <a:latin typeface="Consolas"/>
                <a:ea typeface="Consolas"/>
                <a:cs typeface="Consolas"/>
                <a:sym typeface="Consolas"/>
              </a:rPr>
              <a:t>document.querySelector(</a:t>
            </a:r>
            <a:r>
              <a:rPr lang="en" sz="1400">
                <a:solidFill>
                  <a:srgbClr val="D5A6BD"/>
                </a:solidFill>
                <a:latin typeface="Consolas"/>
                <a:ea typeface="Consolas"/>
                <a:cs typeface="Consolas"/>
                <a:sym typeface="Consolas"/>
              </a:rPr>
              <a:t>"#main"</a:t>
            </a:r>
            <a:r>
              <a:rPr lang="en" sz="1400">
                <a:solidFill>
                  <a:srgbClr val="A2C4C9"/>
                </a:solidFill>
                <a:latin typeface="Consolas"/>
                <a:ea typeface="Consolas"/>
                <a:cs typeface="Consolas"/>
                <a:sym typeface="Consolas"/>
              </a:rPr>
              <a:t>).</a:t>
            </a:r>
            <a:r>
              <a:rPr lang="en" sz="1400">
                <a:solidFill>
                  <a:srgbClr val="FFE599"/>
                </a:solidFill>
                <a:latin typeface="Consolas"/>
                <a:ea typeface="Consolas"/>
                <a:cs typeface="Consolas"/>
                <a:sym typeface="Consolas"/>
              </a:rPr>
              <a:t>appendChild</a:t>
            </a:r>
            <a:r>
              <a:rPr lang="en" sz="1400">
                <a:solidFill>
                  <a:srgbClr val="A2C4C9"/>
                </a:solidFill>
                <a:latin typeface="Consolas"/>
                <a:ea typeface="Consolas"/>
                <a:cs typeface="Consolas"/>
                <a:sym typeface="Consolas"/>
              </a:rPr>
              <a:t>( element );</a:t>
            </a:r>
            <a:r>
              <a:rPr lang="en" sz="1400">
                <a:solidFill>
                  <a:srgbClr val="A2C4C9"/>
                </a:solidFill>
                <a:latin typeface="Courier New"/>
                <a:ea typeface="Courier New"/>
                <a:cs typeface="Courier New"/>
                <a:sym typeface="Courier New"/>
              </a:rPr>
              <a:t/>
            </a:r>
            <a:br>
              <a:rPr lang="en" sz="1400">
                <a:solidFill>
                  <a:srgbClr val="A2C4C9"/>
                </a:solidFill>
                <a:latin typeface="Courier New"/>
                <a:ea typeface="Courier New"/>
                <a:cs typeface="Courier New"/>
                <a:sym typeface="Courier New"/>
              </a:rPr>
            </a:br>
            <a:endParaRPr sz="1400">
              <a:solidFill>
                <a:srgbClr val="A2C4C9"/>
              </a:solidFill>
              <a:latin typeface="Courier New"/>
              <a:ea typeface="Courier New"/>
              <a:cs typeface="Courier New"/>
              <a:sym typeface="Courier New"/>
            </a:endParaRPr>
          </a:p>
          <a:p>
            <a:pPr marL="0" lvl="0" indent="0" algn="l" rtl="0">
              <a:spcBef>
                <a:spcPts val="0"/>
              </a:spcBef>
              <a:spcAft>
                <a:spcPts val="0"/>
              </a:spcAft>
              <a:buNone/>
            </a:pPr>
            <a:r>
              <a:rPr lang="en" sz="1400"/>
              <a:t>Or remove it from its parent:</a:t>
            </a:r>
            <a:endParaRPr sz="1400"/>
          </a:p>
          <a:p>
            <a:pPr marL="0" lvl="0" indent="0" algn="l" rtl="0">
              <a:spcBef>
                <a:spcPts val="0"/>
              </a:spcBef>
              <a:spcAft>
                <a:spcPts val="0"/>
              </a:spcAft>
              <a:buNone/>
            </a:pPr>
            <a:r>
              <a:rPr lang="en" sz="1400">
                <a:solidFill>
                  <a:srgbClr val="A2C4C9"/>
                </a:solidFill>
                <a:latin typeface="Consolas"/>
                <a:ea typeface="Consolas"/>
                <a:cs typeface="Consolas"/>
                <a:sym typeface="Consolas"/>
              </a:rPr>
              <a:t>element.</a:t>
            </a:r>
            <a:r>
              <a:rPr lang="en" sz="1400">
                <a:solidFill>
                  <a:srgbClr val="FFE599"/>
                </a:solidFill>
                <a:latin typeface="Consolas"/>
                <a:ea typeface="Consolas"/>
                <a:cs typeface="Consolas"/>
                <a:sym typeface="Consolas"/>
              </a:rPr>
              <a:t>remove</a:t>
            </a:r>
            <a:r>
              <a:rPr lang="en" sz="1400">
                <a:solidFill>
                  <a:srgbClr val="A2C4C9"/>
                </a:solidFill>
                <a:latin typeface="Consolas"/>
                <a:ea typeface="Consolas"/>
                <a:cs typeface="Consolas"/>
                <a:sym typeface="Consolas"/>
              </a:rPr>
              <a:t>();</a:t>
            </a:r>
            <a:endParaRPr sz="1400">
              <a:solidFill>
                <a:srgbClr val="A2C4C9"/>
              </a:solidFill>
              <a:latin typeface="Consolas"/>
              <a:ea typeface="Consolas"/>
              <a:cs typeface="Consolas"/>
              <a:sym typeface="Consolas"/>
            </a:endParaRPr>
          </a:p>
          <a:p>
            <a:pPr marL="0" lvl="0" indent="0" algn="l" rtl="0">
              <a:spcBef>
                <a:spcPts val="0"/>
              </a:spcBef>
              <a:spcAft>
                <a:spcPts val="0"/>
              </a:spcAft>
              <a:buNone/>
            </a:pPr>
            <a:endParaRPr sz="1400">
              <a:solidFill>
                <a:srgbClr val="A2C4C9"/>
              </a:solidFill>
              <a:latin typeface="Consolas"/>
              <a:ea typeface="Consolas"/>
              <a:cs typeface="Consolas"/>
              <a:sym typeface="Consolas"/>
            </a:endParaRPr>
          </a:p>
          <a:p>
            <a:pPr marL="0" lvl="0" indent="0" algn="l" rtl="0">
              <a:spcBef>
                <a:spcPts val="0"/>
              </a:spcBef>
              <a:spcAft>
                <a:spcPts val="0"/>
              </a:spcAft>
              <a:buNone/>
            </a:pPr>
            <a:r>
              <a:rPr lang="en" sz="1400"/>
              <a:t>You can clone an element also easily:</a:t>
            </a:r>
            <a:endParaRPr sz="1400"/>
          </a:p>
          <a:p>
            <a:pPr marL="0" marR="0" lvl="0" indent="0" algn="l" rtl="0">
              <a:lnSpc>
                <a:spcPct val="115000"/>
              </a:lnSpc>
              <a:spcBef>
                <a:spcPts val="0"/>
              </a:spcBef>
              <a:spcAft>
                <a:spcPts val="0"/>
              </a:spcAft>
              <a:buNone/>
            </a:pPr>
            <a:r>
              <a:rPr lang="en" sz="1400">
                <a:solidFill>
                  <a:srgbClr val="A4C2F4"/>
                </a:solidFill>
                <a:latin typeface="Consolas"/>
                <a:ea typeface="Consolas"/>
                <a:cs typeface="Consolas"/>
                <a:sym typeface="Consolas"/>
              </a:rPr>
              <a:t>var </a:t>
            </a:r>
            <a:r>
              <a:rPr lang="en" sz="1400">
                <a:solidFill>
                  <a:srgbClr val="A2C4C9"/>
                </a:solidFill>
                <a:latin typeface="Consolas"/>
                <a:ea typeface="Consolas"/>
                <a:cs typeface="Consolas"/>
                <a:sym typeface="Consolas"/>
              </a:rPr>
              <a:t>cloned = element.</a:t>
            </a:r>
            <a:r>
              <a:rPr lang="en" sz="1400">
                <a:solidFill>
                  <a:srgbClr val="FFE599"/>
                </a:solidFill>
                <a:latin typeface="Consolas"/>
                <a:ea typeface="Consolas"/>
                <a:cs typeface="Consolas"/>
                <a:sym typeface="Consolas"/>
              </a:rPr>
              <a:t>cloneNode</a:t>
            </a:r>
            <a:r>
              <a:rPr lang="en" sz="1400">
                <a:solidFill>
                  <a:srgbClr val="A2C4C9"/>
                </a:solidFill>
                <a:latin typeface="Consolas"/>
                <a:ea typeface="Consolas"/>
                <a:cs typeface="Consolas"/>
                <a:sym typeface="Consolas"/>
              </a:rPr>
              <a:t>(true);</a:t>
            </a:r>
            <a:endParaRPr sz="1400">
              <a:solidFill>
                <a:srgbClr val="A2C4C9"/>
              </a:solidFill>
              <a:latin typeface="Consolas"/>
              <a:ea typeface="Consolas"/>
              <a:cs typeface="Consolas"/>
              <a:sym typeface="Consolas"/>
            </a:endParaRPr>
          </a:p>
          <a:p>
            <a:pPr marL="0" lvl="0" indent="0" algn="l" rtl="0">
              <a:spcBef>
                <a:spcPts val="0"/>
              </a:spcBef>
              <a:spcAft>
                <a:spcPts val="0"/>
              </a:spcAft>
              <a:buNone/>
            </a:pPr>
            <a:endParaRPr sz="1400">
              <a:solidFill>
                <a:srgbClr val="A2C4C9"/>
              </a:solidFill>
              <a:latin typeface="Consolas"/>
              <a:ea typeface="Consolas"/>
              <a:cs typeface="Consolas"/>
              <a:sym typeface="Consola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Javascript: hide and show elements</a:t>
            </a:r>
            <a:endParaRPr/>
          </a:p>
        </p:txBody>
      </p:sp>
      <p:sp>
        <p:nvSpPr>
          <p:cNvPr id="453" name="Google Shape;453;p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Sometimes it may be useful to hide one element or show another.</a:t>
            </a:r>
            <a:endParaRPr sz="1600"/>
          </a:p>
          <a:p>
            <a:pPr marL="0" lvl="0" indent="0" algn="l" rtl="0">
              <a:spcBef>
                <a:spcPts val="1600"/>
              </a:spcBef>
              <a:spcAft>
                <a:spcPts val="0"/>
              </a:spcAft>
              <a:buNone/>
            </a:pPr>
            <a:r>
              <a:rPr lang="en" sz="1600"/>
              <a:t>You can change an element CSS directly by accessing its property style.</a:t>
            </a:r>
            <a:endParaRPr sz="1600"/>
          </a:p>
          <a:p>
            <a:pPr marL="0" lvl="0" indent="0" algn="l" rtl="0">
              <a:spcBef>
                <a:spcPts val="1600"/>
              </a:spcBef>
              <a:spcAft>
                <a:spcPts val="0"/>
              </a:spcAft>
              <a:buNone/>
            </a:pPr>
            <a:r>
              <a:rPr lang="en" sz="1600"/>
              <a:t>To avoid being displayed on the web change display to "none"</a:t>
            </a:r>
            <a:endParaRPr sz="1600"/>
          </a:p>
          <a:p>
            <a:pPr marL="0" lvl="0" indent="0" algn="l" rtl="0">
              <a:spcBef>
                <a:spcPts val="1600"/>
              </a:spcBef>
              <a:spcAft>
                <a:spcPts val="0"/>
              </a:spcAft>
              <a:buNone/>
            </a:pPr>
            <a:r>
              <a:rPr lang="en" sz="1600">
                <a:latin typeface="Consolas"/>
                <a:ea typeface="Consolas"/>
                <a:cs typeface="Consolas"/>
                <a:sym typeface="Consolas"/>
              </a:rPr>
              <a:t>element.</a:t>
            </a:r>
            <a:r>
              <a:rPr lang="en" sz="1600">
                <a:solidFill>
                  <a:srgbClr val="F9CB9C"/>
                </a:solidFill>
                <a:latin typeface="Consolas"/>
                <a:ea typeface="Consolas"/>
                <a:cs typeface="Consolas"/>
                <a:sym typeface="Consolas"/>
              </a:rPr>
              <a:t>style</a:t>
            </a:r>
            <a:r>
              <a:rPr lang="en" sz="1600">
                <a:latin typeface="Consolas"/>
                <a:ea typeface="Consolas"/>
                <a:cs typeface="Consolas"/>
                <a:sym typeface="Consolas"/>
              </a:rPr>
              <a:t>.display = </a:t>
            </a:r>
            <a:r>
              <a:rPr lang="en" sz="1600">
                <a:solidFill>
                  <a:srgbClr val="D5A6BD"/>
                </a:solidFill>
                <a:latin typeface="Consolas"/>
                <a:ea typeface="Consolas"/>
                <a:cs typeface="Consolas"/>
                <a:sym typeface="Consolas"/>
              </a:rPr>
              <a:t>"none"</a:t>
            </a:r>
            <a:r>
              <a:rPr lang="en" sz="1600">
                <a:latin typeface="Consolas"/>
                <a:ea typeface="Consolas"/>
                <a:cs typeface="Consolas"/>
                <a:sym typeface="Consolas"/>
              </a:rPr>
              <a:t>; </a:t>
            </a:r>
            <a:r>
              <a:rPr lang="en" sz="1600">
                <a:solidFill>
                  <a:srgbClr val="93C47D"/>
                </a:solidFill>
                <a:latin typeface="Consolas"/>
                <a:ea typeface="Consolas"/>
                <a:cs typeface="Consolas"/>
                <a:sym typeface="Consolas"/>
              </a:rPr>
              <a:t>//hides elements from being rendered</a:t>
            </a:r>
            <a:r>
              <a:rPr lang="en" sz="1600">
                <a:latin typeface="Consolas"/>
                <a:ea typeface="Consolas"/>
                <a:cs typeface="Consolas"/>
                <a:sym typeface="Consolas"/>
              </a:rPr>
              <a:t/>
            </a:r>
            <a:br>
              <a:rPr lang="en" sz="1600">
                <a:latin typeface="Consolas"/>
                <a:ea typeface="Consolas"/>
                <a:cs typeface="Consolas"/>
                <a:sym typeface="Consolas"/>
              </a:rPr>
            </a:br>
            <a:r>
              <a:rPr lang="en" sz="1600">
                <a:latin typeface="Consolas"/>
                <a:ea typeface="Consolas"/>
                <a:cs typeface="Consolas"/>
                <a:sym typeface="Consolas"/>
              </a:rPr>
              <a:t>element.</a:t>
            </a:r>
            <a:r>
              <a:rPr lang="en" sz="1600">
                <a:solidFill>
                  <a:srgbClr val="F9CB9C"/>
                </a:solidFill>
                <a:latin typeface="Consolas"/>
                <a:ea typeface="Consolas"/>
                <a:cs typeface="Consolas"/>
                <a:sym typeface="Consolas"/>
              </a:rPr>
              <a:t>style</a:t>
            </a:r>
            <a:r>
              <a:rPr lang="en" sz="1600">
                <a:latin typeface="Consolas"/>
                <a:ea typeface="Consolas"/>
                <a:cs typeface="Consolas"/>
                <a:sym typeface="Consolas"/>
              </a:rPr>
              <a:t>.display = </a:t>
            </a:r>
            <a:r>
              <a:rPr lang="en" sz="1600">
                <a:solidFill>
                  <a:srgbClr val="D5A6BD"/>
                </a:solidFill>
                <a:latin typeface="Consolas"/>
                <a:ea typeface="Consolas"/>
                <a:cs typeface="Consolas"/>
                <a:sym typeface="Consolas"/>
              </a:rPr>
              <a:t>""</a:t>
            </a:r>
            <a:r>
              <a:rPr lang="en" sz="1600">
                <a:latin typeface="Consolas"/>
                <a:ea typeface="Consolas"/>
                <a:cs typeface="Consolas"/>
                <a:sym typeface="Consolas"/>
              </a:rPr>
              <a:t>; </a:t>
            </a:r>
            <a:r>
              <a:rPr lang="en" sz="1600">
                <a:solidFill>
                  <a:srgbClr val="93C47D"/>
                </a:solidFill>
                <a:latin typeface="Consolas"/>
                <a:ea typeface="Consolas"/>
                <a:cs typeface="Consolas"/>
                <a:sym typeface="Consolas"/>
              </a:rPr>
              <a:t>//displays it again</a:t>
            </a:r>
            <a:endParaRPr sz="1600">
              <a:solidFill>
                <a:srgbClr val="93C47D"/>
              </a:solidFill>
              <a:latin typeface="Consolas"/>
              <a:ea typeface="Consolas"/>
              <a:cs typeface="Consolas"/>
              <a:sym typeface="Consolas"/>
            </a:endParaRPr>
          </a:p>
          <a:p>
            <a:pPr marL="0" lvl="0" indent="0" algn="l" rtl="0">
              <a:spcBef>
                <a:spcPts val="1600"/>
              </a:spcBef>
              <a:spcAft>
                <a:spcPts val="1600"/>
              </a:spcAft>
              <a:buNone/>
            </a:pPr>
            <a:endParaRPr sz="1600">
              <a:solidFill>
                <a:srgbClr val="93C47D"/>
              </a:solidFill>
              <a:latin typeface="Consolas"/>
              <a:ea typeface="Consolas"/>
              <a:cs typeface="Consolas"/>
              <a:sym typeface="Consola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Using Inputs</a:t>
            </a:r>
            <a:endParaRPr/>
          </a:p>
        </p:txBody>
      </p:sp>
      <p:sp>
        <p:nvSpPr>
          <p:cNvPr id="459" name="Google Shape;459;p7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 want the user to be able to input some text we use the tag &lt;input&gt;:</a:t>
            </a:r>
            <a:endParaRPr/>
          </a:p>
          <a:p>
            <a:pPr marL="0" lvl="0" indent="0" algn="l" rtl="0">
              <a:spcBef>
                <a:spcPts val="1600"/>
              </a:spcBef>
              <a:spcAft>
                <a:spcPts val="0"/>
              </a:spcAft>
              <a:buNone/>
            </a:pPr>
            <a:r>
              <a:rPr lang="en">
                <a:solidFill>
                  <a:srgbClr val="FF8906"/>
                </a:solidFill>
                <a:latin typeface="Consolas"/>
                <a:ea typeface="Consolas"/>
                <a:cs typeface="Consolas"/>
                <a:sym typeface="Consolas"/>
              </a:rPr>
              <a:t>&lt;</a:t>
            </a:r>
            <a:r>
              <a:rPr lang="en" b="1">
                <a:solidFill>
                  <a:srgbClr val="E66170"/>
                </a:solidFill>
                <a:latin typeface="Consolas"/>
                <a:ea typeface="Consolas"/>
                <a:cs typeface="Consolas"/>
                <a:sym typeface="Consolas"/>
              </a:rPr>
              <a:t>input</a:t>
            </a:r>
            <a:r>
              <a:rPr lang="en">
                <a:solidFill>
                  <a:srgbClr val="D1D1D1"/>
                </a:solidFill>
                <a:latin typeface="Consolas"/>
                <a:ea typeface="Consolas"/>
                <a:cs typeface="Consolas"/>
                <a:sym typeface="Consolas"/>
              </a:rPr>
              <a:t> type</a:t>
            </a:r>
            <a:r>
              <a:rPr lang="en">
                <a:solidFill>
                  <a:srgbClr val="D2CD86"/>
                </a:solidFill>
                <a:latin typeface="Consolas"/>
                <a:ea typeface="Consolas"/>
                <a:cs typeface="Consolas"/>
                <a:sym typeface="Consolas"/>
              </a:rPr>
              <a:t>=</a:t>
            </a:r>
            <a:r>
              <a:rPr lang="en">
                <a:solidFill>
                  <a:srgbClr val="00C4C4"/>
                </a:solidFill>
                <a:latin typeface="Consolas"/>
                <a:ea typeface="Consolas"/>
                <a:cs typeface="Consolas"/>
                <a:sym typeface="Consolas"/>
              </a:rPr>
              <a:t>"text"</a:t>
            </a:r>
            <a:r>
              <a:rPr lang="en">
                <a:solidFill>
                  <a:srgbClr val="FF8906"/>
                </a:solidFill>
                <a:latin typeface="Consolas"/>
                <a:ea typeface="Consolas"/>
                <a:cs typeface="Consolas"/>
                <a:sym typeface="Consolas"/>
              </a:rPr>
              <a:t>/&gt;</a:t>
            </a:r>
            <a:endParaRPr>
              <a:latin typeface="Consolas"/>
              <a:ea typeface="Consolas"/>
              <a:cs typeface="Consolas"/>
              <a:sym typeface="Consolas"/>
            </a:endParaRPr>
          </a:p>
          <a:p>
            <a:pPr marL="0" lvl="0" indent="0" algn="l" rtl="0">
              <a:spcBef>
                <a:spcPts val="1600"/>
              </a:spcBef>
              <a:spcAft>
                <a:spcPts val="0"/>
              </a:spcAft>
              <a:buNone/>
            </a:pPr>
            <a:r>
              <a:rPr lang="en"/>
              <a:t>There are other inputs, you can </a:t>
            </a:r>
            <a:r>
              <a:rPr lang="en" u="sng">
                <a:solidFill>
                  <a:schemeClr val="hlink"/>
                </a:solidFill>
                <a:hlinkClick r:id="rId3"/>
              </a:rPr>
              <a:t>check this list</a:t>
            </a:r>
            <a:r>
              <a:rPr lang="en"/>
              <a:t>.</a:t>
            </a:r>
            <a:endParaRPr/>
          </a:p>
          <a:p>
            <a:pPr marL="0" lvl="0" indent="0" algn="l" rtl="0">
              <a:spcBef>
                <a:spcPts val="1600"/>
              </a:spcBef>
              <a:spcAft>
                <a:spcPts val="0"/>
              </a:spcAft>
              <a:buNone/>
            </a:pPr>
            <a:r>
              <a:rPr lang="en"/>
              <a:t>From Javascript we can attach events like </a:t>
            </a:r>
            <a:r>
              <a:rPr lang="en" sz="1400">
                <a:latin typeface="Courier New"/>
                <a:ea typeface="Courier New"/>
                <a:cs typeface="Courier New"/>
                <a:sym typeface="Courier New"/>
              </a:rPr>
              <a:t>"</a:t>
            </a:r>
            <a:r>
              <a:rPr lang="en"/>
              <a:t>click</a:t>
            </a:r>
            <a:r>
              <a:rPr lang="en" sz="1400">
                <a:latin typeface="Courier New"/>
                <a:ea typeface="Courier New"/>
                <a:cs typeface="Courier New"/>
                <a:sym typeface="Courier New"/>
              </a:rPr>
              <a:t>"</a:t>
            </a:r>
            <a:r>
              <a:rPr lang="en"/>
              <a:t> or </a:t>
            </a:r>
            <a:r>
              <a:rPr lang="en" sz="1400">
                <a:latin typeface="Courier New"/>
                <a:ea typeface="Courier New"/>
                <a:cs typeface="Courier New"/>
                <a:sym typeface="Courier New"/>
              </a:rPr>
              <a:t>"</a:t>
            </a:r>
            <a:r>
              <a:rPr lang="en"/>
              <a:t>keydown</a:t>
            </a:r>
            <a:r>
              <a:rPr lang="en" sz="1400">
                <a:latin typeface="Courier New"/>
                <a:ea typeface="Courier New"/>
                <a:cs typeface="Courier New"/>
                <a:sym typeface="Courier New"/>
              </a:rPr>
              <a:t>"</a:t>
            </a:r>
            <a:r>
              <a:rPr lang="en"/>
              <a:t>.</a:t>
            </a:r>
            <a:endParaRPr/>
          </a:p>
          <a:p>
            <a:pPr marL="0" lvl="0" indent="0" algn="l" rtl="0">
              <a:spcBef>
                <a:spcPts val="1600"/>
              </a:spcBef>
              <a:spcAft>
                <a:spcPts val="0"/>
              </a:spcAft>
              <a:buNone/>
            </a:pPr>
            <a:r>
              <a:rPr lang="en"/>
              <a:t>To read or modify the content of the input:</a:t>
            </a:r>
            <a:endParaRPr/>
          </a:p>
          <a:p>
            <a:pPr marL="0" lvl="0" indent="0" algn="l" rtl="0">
              <a:spcBef>
                <a:spcPts val="1600"/>
              </a:spcBef>
              <a:spcAft>
                <a:spcPts val="1600"/>
              </a:spcAft>
              <a:buNone/>
            </a:pPr>
            <a:r>
              <a:rPr lang="en" sz="1400">
                <a:solidFill>
                  <a:srgbClr val="EA9999"/>
                </a:solidFill>
                <a:latin typeface="Consolas"/>
                <a:ea typeface="Consolas"/>
                <a:cs typeface="Consolas"/>
                <a:sym typeface="Consolas"/>
              </a:rPr>
              <a:t>my_input_element</a:t>
            </a:r>
            <a:r>
              <a:rPr lang="en" sz="1400">
                <a:latin typeface="Consolas"/>
                <a:ea typeface="Consolas"/>
                <a:cs typeface="Consolas"/>
                <a:sym typeface="Consolas"/>
              </a:rPr>
              <a:t>.value = ""; </a:t>
            </a:r>
            <a:r>
              <a:rPr lang="en" sz="1400">
                <a:solidFill>
                  <a:srgbClr val="93C47D"/>
                </a:solidFill>
                <a:latin typeface="Consolas"/>
                <a:ea typeface="Consolas"/>
                <a:cs typeface="Consolas"/>
                <a:sym typeface="Consolas"/>
              </a:rPr>
              <a:t>//this will clear the text inside the input</a:t>
            </a:r>
            <a:endParaRPr sz="1400">
              <a:solidFill>
                <a:srgbClr val="93C47D"/>
              </a:solidFill>
              <a:latin typeface="Consolas"/>
              <a:ea typeface="Consolas"/>
              <a:cs typeface="Consolas"/>
              <a:sym typeface="Consola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71"/>
          <p:cNvSpPr txBox="1">
            <a:spLocks noGrp="1"/>
          </p:cNvSpPr>
          <p:nvPr>
            <p:ph type="title"/>
          </p:nvPr>
        </p:nvSpPr>
        <p:spPr>
          <a:xfrm>
            <a:off x="311700" y="133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of a website</a:t>
            </a:r>
            <a:endParaRPr/>
          </a:p>
        </p:txBody>
      </p:sp>
      <p:sp>
        <p:nvSpPr>
          <p:cNvPr id="465" name="Google Shape;465;p71"/>
          <p:cNvSpPr txBox="1">
            <a:spLocks noGrp="1"/>
          </p:cNvSpPr>
          <p:nvPr>
            <p:ph type="body" idx="1"/>
          </p:nvPr>
        </p:nvSpPr>
        <p:spPr>
          <a:xfrm>
            <a:off x="457200" y="820450"/>
            <a:ext cx="4038900" cy="1956900"/>
          </a:xfrm>
          <a:prstGeom prst="rect">
            <a:avLst/>
          </a:prstGeom>
          <a:solidFill>
            <a:srgbClr val="000000"/>
          </a:solidFill>
          <a:ln w="19050" cap="flat" cmpd="sng">
            <a:solidFill>
              <a:srgbClr val="EFEFE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F1C232"/>
                </a:solidFill>
              </a:rPr>
              <a:t>HTML in </a:t>
            </a:r>
            <a:r>
              <a:rPr lang="en" sz="1400" b="1">
                <a:solidFill>
                  <a:srgbClr val="FFFFFF"/>
                </a:solidFill>
              </a:rPr>
              <a:t>index.html</a:t>
            </a:r>
            <a:endParaRPr sz="1200">
              <a:solidFill>
                <a:srgbClr val="FFFFFF"/>
              </a:solidFill>
              <a:latin typeface="Courier New"/>
              <a:ea typeface="Courier New"/>
              <a:cs typeface="Courier New"/>
              <a:sym typeface="Courier New"/>
            </a:endParaRPr>
          </a:p>
          <a:p>
            <a:pPr marL="0" lvl="0" indent="0" algn="l" rtl="0">
              <a:spcBef>
                <a:spcPts val="1600"/>
              </a:spcBef>
              <a:spcAft>
                <a:spcPts val="0"/>
              </a:spcAft>
              <a:buClr>
                <a:schemeClr val="dk1"/>
              </a:buClr>
              <a:buSzPts val="1100"/>
              <a:buFont typeface="Arial"/>
              <a:buNone/>
            </a:pPr>
            <a:r>
              <a:rPr lang="en" sz="1200">
                <a:solidFill>
                  <a:srgbClr val="9FC5E8"/>
                </a:solidFill>
                <a:latin typeface="Consolas"/>
                <a:ea typeface="Consolas"/>
                <a:cs typeface="Consolas"/>
                <a:sym typeface="Consolas"/>
              </a:rPr>
              <a:t>&lt;link</a:t>
            </a:r>
            <a:r>
              <a:rPr lang="en" sz="1200">
                <a:latin typeface="Consolas"/>
                <a:ea typeface="Consolas"/>
                <a:cs typeface="Consolas"/>
                <a:sym typeface="Consolas"/>
              </a:rPr>
              <a:t> href="</a:t>
            </a:r>
            <a:r>
              <a:rPr lang="en" sz="1200">
                <a:solidFill>
                  <a:srgbClr val="FF00FF"/>
                </a:solidFill>
                <a:latin typeface="Consolas"/>
                <a:ea typeface="Consolas"/>
                <a:cs typeface="Consolas"/>
                <a:sym typeface="Consolas"/>
              </a:rPr>
              <a:t>style.css</a:t>
            </a:r>
            <a:r>
              <a:rPr lang="en" sz="1200">
                <a:latin typeface="Consolas"/>
                <a:ea typeface="Consolas"/>
                <a:cs typeface="Consolas"/>
                <a:sym typeface="Consolas"/>
              </a:rPr>
              <a:t>" rel="stylesheet"/&gt;</a:t>
            </a:r>
            <a:endParaRPr sz="1200">
              <a:solidFill>
                <a:srgbClr val="9FC5E8"/>
              </a:solidFill>
              <a:latin typeface="Consolas"/>
              <a:ea typeface="Consolas"/>
              <a:cs typeface="Consolas"/>
              <a:sym typeface="Consolas"/>
            </a:endParaRPr>
          </a:p>
          <a:p>
            <a:pPr marL="0" lvl="0" indent="0" algn="l" rtl="0">
              <a:spcBef>
                <a:spcPts val="0"/>
              </a:spcBef>
              <a:spcAft>
                <a:spcPts val="0"/>
              </a:spcAft>
              <a:buNone/>
            </a:pPr>
            <a:r>
              <a:rPr lang="en" sz="1200">
                <a:solidFill>
                  <a:srgbClr val="9FC5E8"/>
                </a:solidFill>
                <a:latin typeface="Consolas"/>
                <a:ea typeface="Consolas"/>
                <a:cs typeface="Consolas"/>
                <a:sym typeface="Consolas"/>
              </a:rPr>
              <a:t>&lt;h1&gt;Welcome&lt;/h1&gt;</a:t>
            </a:r>
            <a:endParaRPr sz="1200">
              <a:solidFill>
                <a:srgbClr val="9FC5E8"/>
              </a:solidFill>
              <a:latin typeface="Consolas"/>
              <a:ea typeface="Consolas"/>
              <a:cs typeface="Consolas"/>
              <a:sym typeface="Consolas"/>
            </a:endParaRPr>
          </a:p>
          <a:p>
            <a:pPr marL="0" lvl="0" indent="0" algn="l" rtl="0">
              <a:spcBef>
                <a:spcPts val="0"/>
              </a:spcBef>
              <a:spcAft>
                <a:spcPts val="0"/>
              </a:spcAft>
              <a:buNone/>
            </a:pPr>
            <a:r>
              <a:rPr lang="en" sz="1200">
                <a:solidFill>
                  <a:srgbClr val="9FC5E8"/>
                </a:solidFill>
                <a:latin typeface="Consolas"/>
                <a:ea typeface="Consolas"/>
                <a:cs typeface="Consolas"/>
                <a:sym typeface="Consolas"/>
              </a:rPr>
              <a:t>&lt;p&gt;</a:t>
            </a:r>
            <a:endParaRPr sz="1200">
              <a:solidFill>
                <a:srgbClr val="9FC5E8"/>
              </a:solidFill>
              <a:latin typeface="Consolas"/>
              <a:ea typeface="Consolas"/>
              <a:cs typeface="Consolas"/>
              <a:sym typeface="Consolas"/>
            </a:endParaRPr>
          </a:p>
          <a:p>
            <a:pPr marL="0" lvl="0" indent="457200" algn="l" rtl="0">
              <a:spcBef>
                <a:spcPts val="0"/>
              </a:spcBef>
              <a:spcAft>
                <a:spcPts val="0"/>
              </a:spcAft>
              <a:buNone/>
            </a:pPr>
            <a:r>
              <a:rPr lang="en" sz="1200">
                <a:solidFill>
                  <a:srgbClr val="9FC5E8"/>
                </a:solidFill>
                <a:latin typeface="Consolas"/>
                <a:ea typeface="Consolas"/>
                <a:cs typeface="Consolas"/>
                <a:sym typeface="Consolas"/>
              </a:rPr>
              <a:t>&lt;</a:t>
            </a:r>
            <a:r>
              <a:rPr lang="en" sz="1200">
                <a:solidFill>
                  <a:srgbClr val="8E7CC3"/>
                </a:solidFill>
                <a:latin typeface="Consolas"/>
                <a:ea typeface="Consolas"/>
                <a:cs typeface="Consolas"/>
                <a:sym typeface="Consolas"/>
              </a:rPr>
              <a:t>button</a:t>
            </a:r>
            <a:r>
              <a:rPr lang="en" sz="1200">
                <a:solidFill>
                  <a:srgbClr val="9FC5E8"/>
                </a:solidFill>
                <a:latin typeface="Consolas"/>
                <a:ea typeface="Consolas"/>
                <a:cs typeface="Consolas"/>
                <a:sym typeface="Consolas"/>
              </a:rPr>
              <a:t>&gt;</a:t>
            </a:r>
            <a:r>
              <a:rPr lang="en" sz="1200">
                <a:solidFill>
                  <a:srgbClr val="FFFFFF"/>
                </a:solidFill>
                <a:latin typeface="Consolas"/>
                <a:ea typeface="Consolas"/>
                <a:cs typeface="Consolas"/>
                <a:sym typeface="Consolas"/>
              </a:rPr>
              <a:t>Click me</a:t>
            </a:r>
            <a:r>
              <a:rPr lang="en" sz="1200">
                <a:solidFill>
                  <a:srgbClr val="9FC5E8"/>
                </a:solidFill>
                <a:latin typeface="Consolas"/>
                <a:ea typeface="Consolas"/>
                <a:cs typeface="Consolas"/>
                <a:sym typeface="Consolas"/>
              </a:rPr>
              <a:t>&lt;/</a:t>
            </a:r>
            <a:r>
              <a:rPr lang="en" sz="1200">
                <a:solidFill>
                  <a:srgbClr val="8E7CC3"/>
                </a:solidFill>
                <a:latin typeface="Consolas"/>
                <a:ea typeface="Consolas"/>
                <a:cs typeface="Consolas"/>
                <a:sym typeface="Consolas"/>
              </a:rPr>
              <a:t>button</a:t>
            </a:r>
            <a:r>
              <a:rPr lang="en" sz="1200">
                <a:solidFill>
                  <a:srgbClr val="9FC5E8"/>
                </a:solidFill>
                <a:latin typeface="Consolas"/>
                <a:ea typeface="Consolas"/>
                <a:cs typeface="Consolas"/>
                <a:sym typeface="Consolas"/>
              </a:rPr>
              <a:t>&gt;</a:t>
            </a:r>
            <a:endParaRPr sz="1200">
              <a:solidFill>
                <a:srgbClr val="9FC5E8"/>
              </a:solidFill>
              <a:latin typeface="Consolas"/>
              <a:ea typeface="Consolas"/>
              <a:cs typeface="Consolas"/>
              <a:sym typeface="Consolas"/>
            </a:endParaRPr>
          </a:p>
          <a:p>
            <a:pPr marL="0" lvl="0" indent="0" algn="l" rtl="0">
              <a:spcBef>
                <a:spcPts val="0"/>
              </a:spcBef>
              <a:spcAft>
                <a:spcPts val="0"/>
              </a:spcAft>
              <a:buNone/>
            </a:pPr>
            <a:r>
              <a:rPr lang="en" sz="1200">
                <a:solidFill>
                  <a:srgbClr val="9FC5E8"/>
                </a:solidFill>
                <a:latin typeface="Consolas"/>
                <a:ea typeface="Consolas"/>
                <a:cs typeface="Consolas"/>
                <a:sym typeface="Consolas"/>
              </a:rPr>
              <a:t>&lt;/p&gt;</a:t>
            </a:r>
            <a:endParaRPr sz="1200">
              <a:solidFill>
                <a:srgbClr val="9FC5E8"/>
              </a:solidFill>
              <a:latin typeface="Consolas"/>
              <a:ea typeface="Consolas"/>
              <a:cs typeface="Consolas"/>
              <a:sym typeface="Consolas"/>
            </a:endParaRPr>
          </a:p>
          <a:p>
            <a:pPr marL="0" lvl="0" indent="0" algn="l" rtl="0">
              <a:spcBef>
                <a:spcPts val="0"/>
              </a:spcBef>
              <a:spcAft>
                <a:spcPts val="1600"/>
              </a:spcAft>
              <a:buNone/>
            </a:pPr>
            <a:r>
              <a:rPr lang="en" sz="1200">
                <a:solidFill>
                  <a:srgbClr val="9FC5E8"/>
                </a:solidFill>
                <a:latin typeface="Consolas"/>
                <a:ea typeface="Consolas"/>
                <a:cs typeface="Consolas"/>
                <a:sym typeface="Consolas"/>
              </a:rPr>
              <a:t>&lt;script src="</a:t>
            </a:r>
            <a:r>
              <a:rPr lang="en" sz="1200">
                <a:solidFill>
                  <a:srgbClr val="00FF00"/>
                </a:solidFill>
                <a:latin typeface="Consolas"/>
                <a:ea typeface="Consolas"/>
                <a:cs typeface="Consolas"/>
                <a:sym typeface="Consolas"/>
              </a:rPr>
              <a:t>code.js</a:t>
            </a:r>
            <a:r>
              <a:rPr lang="en" sz="1200">
                <a:solidFill>
                  <a:srgbClr val="9FC5E8"/>
                </a:solidFill>
                <a:latin typeface="Consolas"/>
                <a:ea typeface="Consolas"/>
                <a:cs typeface="Consolas"/>
                <a:sym typeface="Consolas"/>
              </a:rPr>
              <a:t>"/&gt;</a:t>
            </a:r>
            <a:endParaRPr sz="1200">
              <a:solidFill>
                <a:srgbClr val="9FC5E8"/>
              </a:solidFill>
              <a:latin typeface="Consolas"/>
              <a:ea typeface="Consolas"/>
              <a:cs typeface="Consolas"/>
              <a:sym typeface="Consolas"/>
            </a:endParaRPr>
          </a:p>
        </p:txBody>
      </p:sp>
      <p:sp>
        <p:nvSpPr>
          <p:cNvPr id="466" name="Google Shape;466;p71"/>
          <p:cNvSpPr txBox="1">
            <a:spLocks noGrp="1"/>
          </p:cNvSpPr>
          <p:nvPr>
            <p:ph type="body" idx="1"/>
          </p:nvPr>
        </p:nvSpPr>
        <p:spPr>
          <a:xfrm>
            <a:off x="457200" y="2891176"/>
            <a:ext cx="4038900" cy="1816500"/>
          </a:xfrm>
          <a:prstGeom prst="rect">
            <a:avLst/>
          </a:prstGeom>
          <a:solidFill>
            <a:srgbClr val="000000"/>
          </a:solidFill>
          <a:ln w="19050" cap="flat" cmpd="sng">
            <a:solidFill>
              <a:srgbClr val="FF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F1C232"/>
                </a:solidFill>
              </a:rPr>
              <a:t>CSS in </a:t>
            </a:r>
            <a:r>
              <a:rPr lang="en" sz="1400">
                <a:solidFill>
                  <a:srgbClr val="FF00FF"/>
                </a:solidFill>
              </a:rPr>
              <a:t>style.css</a:t>
            </a:r>
            <a:endParaRPr sz="1400">
              <a:solidFill>
                <a:srgbClr val="9FC5E8"/>
              </a:solidFill>
              <a:latin typeface="Courier New"/>
              <a:ea typeface="Courier New"/>
              <a:cs typeface="Courier New"/>
              <a:sym typeface="Courier New"/>
            </a:endParaRPr>
          </a:p>
          <a:p>
            <a:pPr marL="0" lvl="0" indent="0" algn="l" rtl="0">
              <a:spcBef>
                <a:spcPts val="1600"/>
              </a:spcBef>
              <a:spcAft>
                <a:spcPts val="0"/>
              </a:spcAft>
              <a:buNone/>
            </a:pPr>
            <a:r>
              <a:rPr lang="en" sz="1400">
                <a:solidFill>
                  <a:srgbClr val="9FC5E8"/>
                </a:solidFill>
                <a:latin typeface="Consolas"/>
                <a:ea typeface="Consolas"/>
                <a:cs typeface="Consolas"/>
                <a:sym typeface="Consolas"/>
              </a:rPr>
              <a:t>h1 { color: #333; }</a:t>
            </a:r>
            <a:endParaRPr sz="1400">
              <a:solidFill>
                <a:srgbClr val="9FC5E8"/>
              </a:solidFill>
              <a:latin typeface="Consolas"/>
              <a:ea typeface="Consolas"/>
              <a:cs typeface="Consolas"/>
              <a:sym typeface="Consolas"/>
            </a:endParaRPr>
          </a:p>
          <a:p>
            <a:pPr marL="0" lvl="0" indent="0" algn="l" rtl="0">
              <a:spcBef>
                <a:spcPts val="0"/>
              </a:spcBef>
              <a:spcAft>
                <a:spcPts val="0"/>
              </a:spcAft>
              <a:buNone/>
            </a:pPr>
            <a:r>
              <a:rPr lang="en" sz="1400">
                <a:solidFill>
                  <a:srgbClr val="8E7CC3"/>
                </a:solidFill>
                <a:latin typeface="Consolas"/>
                <a:ea typeface="Consolas"/>
                <a:cs typeface="Consolas"/>
                <a:sym typeface="Consolas"/>
              </a:rPr>
              <a:t>button </a:t>
            </a:r>
            <a:r>
              <a:rPr lang="en" sz="1400">
                <a:solidFill>
                  <a:srgbClr val="9FC5E8"/>
                </a:solidFill>
                <a:latin typeface="Consolas"/>
                <a:ea typeface="Consolas"/>
                <a:cs typeface="Consolas"/>
                <a:sym typeface="Consolas"/>
              </a:rPr>
              <a:t>{</a:t>
            </a:r>
            <a:endParaRPr sz="1400">
              <a:solidFill>
                <a:srgbClr val="9FC5E8"/>
              </a:solidFill>
              <a:latin typeface="Consolas"/>
              <a:ea typeface="Consolas"/>
              <a:cs typeface="Consolas"/>
              <a:sym typeface="Consolas"/>
            </a:endParaRPr>
          </a:p>
          <a:p>
            <a:pPr marL="0" lvl="0" indent="457200" algn="l" rtl="0">
              <a:spcBef>
                <a:spcPts val="0"/>
              </a:spcBef>
              <a:spcAft>
                <a:spcPts val="0"/>
              </a:spcAft>
              <a:buNone/>
            </a:pPr>
            <a:r>
              <a:rPr lang="en" sz="1400">
                <a:solidFill>
                  <a:srgbClr val="9FC5E8"/>
                </a:solidFill>
                <a:latin typeface="Consolas"/>
                <a:ea typeface="Consolas"/>
                <a:cs typeface="Consolas"/>
                <a:sym typeface="Consolas"/>
              </a:rPr>
              <a:t>border: 2px solid #AAA;	</a:t>
            </a:r>
            <a:endParaRPr sz="1400">
              <a:solidFill>
                <a:srgbClr val="9FC5E8"/>
              </a:solidFill>
              <a:latin typeface="Consolas"/>
              <a:ea typeface="Consolas"/>
              <a:cs typeface="Consolas"/>
              <a:sym typeface="Consolas"/>
            </a:endParaRPr>
          </a:p>
          <a:p>
            <a:pPr marL="0" lvl="0" indent="457200" algn="l" rtl="0">
              <a:spcBef>
                <a:spcPts val="0"/>
              </a:spcBef>
              <a:spcAft>
                <a:spcPts val="0"/>
              </a:spcAft>
              <a:buNone/>
            </a:pPr>
            <a:r>
              <a:rPr lang="en" sz="1400">
                <a:solidFill>
                  <a:srgbClr val="9FC5E8"/>
                </a:solidFill>
                <a:latin typeface="Consolas"/>
                <a:ea typeface="Consolas"/>
                <a:cs typeface="Consolas"/>
                <a:sym typeface="Consolas"/>
              </a:rPr>
              <a:t>background-color: #555;</a:t>
            </a:r>
            <a:endParaRPr sz="1400">
              <a:solidFill>
                <a:srgbClr val="9FC5E8"/>
              </a:solidFill>
              <a:latin typeface="Consolas"/>
              <a:ea typeface="Consolas"/>
              <a:cs typeface="Consolas"/>
              <a:sym typeface="Consolas"/>
            </a:endParaRPr>
          </a:p>
          <a:p>
            <a:pPr marL="0" lvl="0" indent="0" algn="l" rtl="0">
              <a:spcBef>
                <a:spcPts val="0"/>
              </a:spcBef>
              <a:spcAft>
                <a:spcPts val="0"/>
              </a:spcAft>
              <a:buNone/>
            </a:pPr>
            <a:r>
              <a:rPr lang="en" sz="1400">
                <a:solidFill>
                  <a:srgbClr val="9FC5E8"/>
                </a:solidFill>
                <a:latin typeface="Consolas"/>
                <a:ea typeface="Consolas"/>
                <a:cs typeface="Consolas"/>
                <a:sym typeface="Consolas"/>
              </a:rPr>
              <a:t>}</a:t>
            </a:r>
            <a:endParaRPr sz="1400">
              <a:solidFill>
                <a:srgbClr val="9FC5E8"/>
              </a:solidFill>
              <a:latin typeface="Consolas"/>
              <a:ea typeface="Consolas"/>
              <a:cs typeface="Consolas"/>
              <a:sym typeface="Consolas"/>
            </a:endParaRPr>
          </a:p>
        </p:txBody>
      </p:sp>
      <p:sp>
        <p:nvSpPr>
          <p:cNvPr id="467" name="Google Shape;467;p71"/>
          <p:cNvSpPr txBox="1">
            <a:spLocks noGrp="1"/>
          </p:cNvSpPr>
          <p:nvPr>
            <p:ph type="body" idx="1"/>
          </p:nvPr>
        </p:nvSpPr>
        <p:spPr>
          <a:xfrm>
            <a:off x="4616850" y="820450"/>
            <a:ext cx="4399500" cy="3936900"/>
          </a:xfrm>
          <a:prstGeom prst="rect">
            <a:avLst/>
          </a:prstGeom>
          <a:solidFill>
            <a:srgbClr val="000000"/>
          </a:solidFill>
          <a:ln w="19050" cap="flat" cmpd="sng">
            <a:solidFill>
              <a:srgbClr val="00FF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F1C232"/>
                </a:solidFill>
              </a:rPr>
              <a:t>Javascript in </a:t>
            </a:r>
            <a:r>
              <a:rPr lang="en" sz="1800" b="1">
                <a:solidFill>
                  <a:srgbClr val="00FF00"/>
                </a:solidFill>
              </a:rPr>
              <a:t>code.js</a:t>
            </a:r>
            <a:endParaRPr sz="1800">
              <a:solidFill>
                <a:srgbClr val="9FC5E8"/>
              </a:solidFill>
              <a:latin typeface="Courier New"/>
              <a:ea typeface="Courier New"/>
              <a:cs typeface="Courier New"/>
              <a:sym typeface="Courier New"/>
            </a:endParaRPr>
          </a:p>
          <a:p>
            <a:pPr marL="0" lvl="0" indent="0" algn="l" rtl="0">
              <a:spcBef>
                <a:spcPts val="1600"/>
              </a:spcBef>
              <a:spcAft>
                <a:spcPts val="0"/>
              </a:spcAft>
              <a:buNone/>
            </a:pPr>
            <a:r>
              <a:rPr lang="en" sz="1200">
                <a:solidFill>
                  <a:srgbClr val="B6D7A8"/>
                </a:solidFill>
                <a:latin typeface="Consolas"/>
                <a:ea typeface="Consolas"/>
                <a:cs typeface="Consolas"/>
                <a:sym typeface="Consolas"/>
              </a:rPr>
              <a:t>//fetch the button from the DOM</a:t>
            </a:r>
            <a:endParaRPr sz="1200">
              <a:solidFill>
                <a:srgbClr val="B6D7A8"/>
              </a:solidFill>
              <a:latin typeface="Consolas"/>
              <a:ea typeface="Consolas"/>
              <a:cs typeface="Consolas"/>
              <a:sym typeface="Consolas"/>
            </a:endParaRPr>
          </a:p>
          <a:p>
            <a:pPr marL="0" lvl="0" indent="0" algn="l" rtl="0">
              <a:spcBef>
                <a:spcPts val="0"/>
              </a:spcBef>
              <a:spcAft>
                <a:spcPts val="0"/>
              </a:spcAft>
              <a:buNone/>
            </a:pPr>
            <a:r>
              <a:rPr lang="en" sz="1200">
                <a:solidFill>
                  <a:srgbClr val="9FC5E8"/>
                </a:solidFill>
                <a:latin typeface="Consolas"/>
                <a:ea typeface="Consolas"/>
                <a:cs typeface="Consolas"/>
                <a:sym typeface="Consolas"/>
              </a:rPr>
              <a:t>var </a:t>
            </a:r>
            <a:r>
              <a:rPr lang="en" sz="1200">
                <a:solidFill>
                  <a:srgbClr val="8E7CC3"/>
                </a:solidFill>
                <a:latin typeface="Consolas"/>
                <a:ea typeface="Consolas"/>
                <a:cs typeface="Consolas"/>
                <a:sym typeface="Consolas"/>
              </a:rPr>
              <a:t>button </a:t>
            </a:r>
            <a:r>
              <a:rPr lang="en" sz="1200">
                <a:solidFill>
                  <a:srgbClr val="9FC5E8"/>
                </a:solidFill>
                <a:latin typeface="Consolas"/>
                <a:ea typeface="Consolas"/>
                <a:cs typeface="Consolas"/>
                <a:sym typeface="Consolas"/>
              </a:rPr>
              <a:t>= </a:t>
            </a:r>
            <a:r>
              <a:rPr lang="en" sz="1200">
                <a:solidFill>
                  <a:srgbClr val="F3F3F3"/>
                </a:solidFill>
                <a:latin typeface="Consolas"/>
                <a:ea typeface="Consolas"/>
                <a:cs typeface="Consolas"/>
                <a:sym typeface="Consolas"/>
              </a:rPr>
              <a:t>document</a:t>
            </a:r>
            <a:r>
              <a:rPr lang="en" sz="1200">
                <a:solidFill>
                  <a:srgbClr val="9FC5E8"/>
                </a:solidFill>
                <a:latin typeface="Consolas"/>
                <a:ea typeface="Consolas"/>
                <a:cs typeface="Consolas"/>
                <a:sym typeface="Consolas"/>
              </a:rPr>
              <a:t>.</a:t>
            </a:r>
            <a:r>
              <a:rPr lang="en" sz="1200">
                <a:solidFill>
                  <a:srgbClr val="D9D2E9"/>
                </a:solidFill>
                <a:latin typeface="Consolas"/>
                <a:ea typeface="Consolas"/>
                <a:cs typeface="Consolas"/>
                <a:sym typeface="Consolas"/>
              </a:rPr>
              <a:t>querySelector</a:t>
            </a:r>
            <a:r>
              <a:rPr lang="en" sz="1200">
                <a:solidFill>
                  <a:srgbClr val="9FC5E8"/>
                </a:solidFill>
                <a:latin typeface="Consolas"/>
                <a:ea typeface="Consolas"/>
                <a:cs typeface="Consolas"/>
                <a:sym typeface="Consolas"/>
              </a:rPr>
              <a:t>("</a:t>
            </a:r>
            <a:r>
              <a:rPr lang="en" sz="1200">
                <a:solidFill>
                  <a:srgbClr val="EAD1DC"/>
                </a:solidFill>
                <a:latin typeface="Consolas"/>
                <a:ea typeface="Consolas"/>
                <a:cs typeface="Consolas"/>
                <a:sym typeface="Consolas"/>
              </a:rPr>
              <a:t>button</a:t>
            </a:r>
            <a:r>
              <a:rPr lang="en" sz="1200">
                <a:solidFill>
                  <a:srgbClr val="9FC5E8"/>
                </a:solidFill>
                <a:latin typeface="Consolas"/>
                <a:ea typeface="Consolas"/>
                <a:cs typeface="Consolas"/>
                <a:sym typeface="Consolas"/>
              </a:rPr>
              <a:t>");</a:t>
            </a:r>
            <a:endParaRPr sz="1200">
              <a:solidFill>
                <a:srgbClr val="9FC5E8"/>
              </a:solidFill>
              <a:latin typeface="Consolas"/>
              <a:ea typeface="Consolas"/>
              <a:cs typeface="Consolas"/>
              <a:sym typeface="Consolas"/>
            </a:endParaRPr>
          </a:p>
          <a:p>
            <a:pPr marL="0" lvl="0" indent="0" algn="l" rtl="0">
              <a:spcBef>
                <a:spcPts val="0"/>
              </a:spcBef>
              <a:spcAft>
                <a:spcPts val="0"/>
              </a:spcAft>
              <a:buNone/>
            </a:pPr>
            <a:endParaRPr sz="1200">
              <a:solidFill>
                <a:srgbClr val="9FC5E8"/>
              </a:solidFill>
              <a:latin typeface="Consolas"/>
              <a:ea typeface="Consolas"/>
              <a:cs typeface="Consolas"/>
              <a:sym typeface="Consolas"/>
            </a:endParaRPr>
          </a:p>
          <a:p>
            <a:pPr marL="0" lvl="0" indent="0" algn="l" rtl="0">
              <a:spcBef>
                <a:spcPts val="0"/>
              </a:spcBef>
              <a:spcAft>
                <a:spcPts val="0"/>
              </a:spcAft>
              <a:buNone/>
            </a:pPr>
            <a:r>
              <a:rPr lang="en" sz="1200">
                <a:solidFill>
                  <a:srgbClr val="D9EAD3"/>
                </a:solidFill>
                <a:latin typeface="Consolas"/>
                <a:ea typeface="Consolas"/>
                <a:cs typeface="Consolas"/>
                <a:sym typeface="Consolas"/>
              </a:rPr>
              <a:t>//attach and event when the user clicks it</a:t>
            </a:r>
            <a:endParaRPr sz="1200">
              <a:solidFill>
                <a:srgbClr val="D9EAD3"/>
              </a:solidFill>
              <a:latin typeface="Consolas"/>
              <a:ea typeface="Consolas"/>
              <a:cs typeface="Consolas"/>
              <a:sym typeface="Consolas"/>
            </a:endParaRPr>
          </a:p>
          <a:p>
            <a:pPr marL="0" lvl="0" indent="0" algn="l" rtl="0">
              <a:spcBef>
                <a:spcPts val="0"/>
              </a:spcBef>
              <a:spcAft>
                <a:spcPts val="0"/>
              </a:spcAft>
              <a:buNone/>
            </a:pPr>
            <a:r>
              <a:rPr lang="en" sz="1200">
                <a:solidFill>
                  <a:srgbClr val="8E7CC3"/>
                </a:solidFill>
                <a:latin typeface="Consolas"/>
                <a:ea typeface="Consolas"/>
                <a:cs typeface="Consolas"/>
                <a:sym typeface="Consolas"/>
              </a:rPr>
              <a:t>button</a:t>
            </a:r>
            <a:r>
              <a:rPr lang="en" sz="1200">
                <a:solidFill>
                  <a:srgbClr val="9FC5E8"/>
                </a:solidFill>
                <a:latin typeface="Consolas"/>
                <a:ea typeface="Consolas"/>
                <a:cs typeface="Consolas"/>
                <a:sym typeface="Consolas"/>
              </a:rPr>
              <a:t>.addEventListener(</a:t>
            </a:r>
            <a:r>
              <a:rPr lang="en" sz="1200">
                <a:solidFill>
                  <a:srgbClr val="D5A6BD"/>
                </a:solidFill>
                <a:latin typeface="Consolas"/>
                <a:ea typeface="Consolas"/>
                <a:cs typeface="Consolas"/>
                <a:sym typeface="Consolas"/>
              </a:rPr>
              <a:t>"click"</a:t>
            </a:r>
            <a:r>
              <a:rPr lang="en" sz="1200">
                <a:solidFill>
                  <a:srgbClr val="9FC5E8"/>
                </a:solidFill>
                <a:latin typeface="Consolas"/>
                <a:ea typeface="Consolas"/>
                <a:cs typeface="Consolas"/>
                <a:sym typeface="Consolas"/>
              </a:rPr>
              <a:t>, </a:t>
            </a:r>
            <a:r>
              <a:rPr lang="en" sz="1200">
                <a:solidFill>
                  <a:srgbClr val="F1C232"/>
                </a:solidFill>
                <a:latin typeface="Consolas"/>
                <a:ea typeface="Consolas"/>
                <a:cs typeface="Consolas"/>
                <a:sym typeface="Consolas"/>
              </a:rPr>
              <a:t>myfunction</a:t>
            </a:r>
            <a:r>
              <a:rPr lang="en" sz="1200">
                <a:solidFill>
                  <a:srgbClr val="9FC5E8"/>
                </a:solidFill>
                <a:latin typeface="Consolas"/>
                <a:ea typeface="Consolas"/>
                <a:cs typeface="Consolas"/>
                <a:sym typeface="Consolas"/>
              </a:rPr>
              <a:t>);</a:t>
            </a:r>
            <a:endParaRPr sz="1200">
              <a:solidFill>
                <a:srgbClr val="9FC5E8"/>
              </a:solidFill>
              <a:latin typeface="Consolas"/>
              <a:ea typeface="Consolas"/>
              <a:cs typeface="Consolas"/>
              <a:sym typeface="Consolas"/>
            </a:endParaRPr>
          </a:p>
          <a:p>
            <a:pPr marL="0" lvl="0" indent="0" algn="l" rtl="0">
              <a:spcBef>
                <a:spcPts val="0"/>
              </a:spcBef>
              <a:spcAft>
                <a:spcPts val="0"/>
              </a:spcAft>
              <a:buNone/>
            </a:pPr>
            <a:endParaRPr sz="1200">
              <a:solidFill>
                <a:srgbClr val="9FC5E8"/>
              </a:solidFill>
              <a:latin typeface="Consolas"/>
              <a:ea typeface="Consolas"/>
              <a:cs typeface="Consolas"/>
              <a:sym typeface="Consolas"/>
            </a:endParaRPr>
          </a:p>
          <a:p>
            <a:pPr marL="0" lvl="0" indent="0" algn="l" rtl="0">
              <a:spcBef>
                <a:spcPts val="0"/>
              </a:spcBef>
              <a:spcAft>
                <a:spcPts val="0"/>
              </a:spcAft>
              <a:buNone/>
            </a:pPr>
            <a:r>
              <a:rPr lang="en" sz="1200">
                <a:solidFill>
                  <a:srgbClr val="B6D7A8"/>
                </a:solidFill>
                <a:latin typeface="Consolas"/>
                <a:ea typeface="Consolas"/>
                <a:cs typeface="Consolas"/>
                <a:sym typeface="Consolas"/>
              </a:rPr>
              <a:t>//create the function that will be called when the button is pressed</a:t>
            </a:r>
            <a:endParaRPr sz="1200">
              <a:solidFill>
                <a:srgbClr val="B6D7A8"/>
              </a:solidFill>
              <a:latin typeface="Consolas"/>
              <a:ea typeface="Consolas"/>
              <a:cs typeface="Consolas"/>
              <a:sym typeface="Consolas"/>
            </a:endParaRPr>
          </a:p>
          <a:p>
            <a:pPr marL="0" lvl="0" indent="0" algn="l" rtl="0">
              <a:spcBef>
                <a:spcPts val="0"/>
              </a:spcBef>
              <a:spcAft>
                <a:spcPts val="0"/>
              </a:spcAft>
              <a:buNone/>
            </a:pPr>
            <a:r>
              <a:rPr lang="en" sz="1200">
                <a:solidFill>
                  <a:srgbClr val="9FC5E8"/>
                </a:solidFill>
                <a:latin typeface="Consolas"/>
                <a:ea typeface="Consolas"/>
                <a:cs typeface="Consolas"/>
                <a:sym typeface="Consolas"/>
              </a:rPr>
              <a:t>function </a:t>
            </a:r>
            <a:r>
              <a:rPr lang="en" sz="1200">
                <a:solidFill>
                  <a:srgbClr val="F1C232"/>
                </a:solidFill>
                <a:latin typeface="Consolas"/>
                <a:ea typeface="Consolas"/>
                <a:cs typeface="Consolas"/>
                <a:sym typeface="Consolas"/>
              </a:rPr>
              <a:t>myfunction</a:t>
            </a:r>
            <a:r>
              <a:rPr lang="en" sz="1200">
                <a:solidFill>
                  <a:srgbClr val="9FC5E8"/>
                </a:solidFill>
                <a:latin typeface="Consolas"/>
                <a:ea typeface="Consolas"/>
                <a:cs typeface="Consolas"/>
                <a:sym typeface="Consolas"/>
              </a:rPr>
              <a:t>()</a:t>
            </a:r>
            <a:endParaRPr sz="1200">
              <a:solidFill>
                <a:srgbClr val="9FC5E8"/>
              </a:solidFill>
              <a:latin typeface="Consolas"/>
              <a:ea typeface="Consolas"/>
              <a:cs typeface="Consolas"/>
              <a:sym typeface="Consolas"/>
            </a:endParaRPr>
          </a:p>
          <a:p>
            <a:pPr marL="0" lvl="0" indent="0" algn="l" rtl="0">
              <a:spcBef>
                <a:spcPts val="0"/>
              </a:spcBef>
              <a:spcAft>
                <a:spcPts val="0"/>
              </a:spcAft>
              <a:buNone/>
            </a:pPr>
            <a:r>
              <a:rPr lang="en" sz="1200">
                <a:solidFill>
                  <a:srgbClr val="9FC5E8"/>
                </a:solidFill>
                <a:latin typeface="Consolas"/>
                <a:ea typeface="Consolas"/>
                <a:cs typeface="Consolas"/>
                <a:sym typeface="Consolas"/>
              </a:rPr>
              <a:t>{</a:t>
            </a:r>
            <a:endParaRPr sz="1200">
              <a:solidFill>
                <a:srgbClr val="9FC5E8"/>
              </a:solidFill>
              <a:latin typeface="Consolas"/>
              <a:ea typeface="Consolas"/>
              <a:cs typeface="Consolas"/>
              <a:sym typeface="Consolas"/>
            </a:endParaRPr>
          </a:p>
          <a:p>
            <a:pPr marL="0" lvl="0" indent="0" algn="l" rtl="0">
              <a:spcBef>
                <a:spcPts val="0"/>
              </a:spcBef>
              <a:spcAft>
                <a:spcPts val="0"/>
              </a:spcAft>
              <a:buNone/>
            </a:pPr>
            <a:r>
              <a:rPr lang="en" sz="1200">
                <a:solidFill>
                  <a:srgbClr val="9FC5E8"/>
                </a:solidFill>
                <a:latin typeface="Consolas"/>
                <a:ea typeface="Consolas"/>
                <a:cs typeface="Consolas"/>
                <a:sym typeface="Consolas"/>
              </a:rPr>
              <a:t>	</a:t>
            </a:r>
            <a:r>
              <a:rPr lang="en" sz="1200">
                <a:solidFill>
                  <a:srgbClr val="B6D7A8"/>
                </a:solidFill>
                <a:latin typeface="Consolas"/>
                <a:ea typeface="Consolas"/>
                <a:cs typeface="Consolas"/>
                <a:sym typeface="Consolas"/>
              </a:rPr>
              <a:t>//this shows a popup window</a:t>
            </a:r>
            <a:endParaRPr sz="1200">
              <a:solidFill>
                <a:srgbClr val="B6D7A8"/>
              </a:solidFill>
              <a:latin typeface="Consolas"/>
              <a:ea typeface="Consolas"/>
              <a:cs typeface="Consolas"/>
              <a:sym typeface="Consolas"/>
            </a:endParaRPr>
          </a:p>
          <a:p>
            <a:pPr marL="0" lvl="0" indent="0" algn="l" rtl="0">
              <a:spcBef>
                <a:spcPts val="0"/>
              </a:spcBef>
              <a:spcAft>
                <a:spcPts val="0"/>
              </a:spcAft>
              <a:buNone/>
            </a:pPr>
            <a:r>
              <a:rPr lang="en" sz="1200">
                <a:solidFill>
                  <a:srgbClr val="9FC5E8"/>
                </a:solidFill>
                <a:latin typeface="Consolas"/>
                <a:ea typeface="Consolas"/>
                <a:cs typeface="Consolas"/>
                <a:sym typeface="Consolas"/>
              </a:rPr>
              <a:t>	alert(</a:t>
            </a:r>
            <a:r>
              <a:rPr lang="en" sz="1200">
                <a:solidFill>
                  <a:srgbClr val="D5A6BD"/>
                </a:solidFill>
                <a:latin typeface="Consolas"/>
                <a:ea typeface="Consolas"/>
                <a:cs typeface="Consolas"/>
                <a:sym typeface="Consolas"/>
              </a:rPr>
              <a:t>"button clicked!"</a:t>
            </a:r>
            <a:r>
              <a:rPr lang="en" sz="1200">
                <a:solidFill>
                  <a:srgbClr val="9FC5E8"/>
                </a:solidFill>
                <a:latin typeface="Consolas"/>
                <a:ea typeface="Consolas"/>
                <a:cs typeface="Consolas"/>
                <a:sym typeface="Consolas"/>
              </a:rPr>
              <a:t>);</a:t>
            </a:r>
            <a:endParaRPr sz="1200">
              <a:solidFill>
                <a:srgbClr val="9FC5E8"/>
              </a:solidFill>
              <a:latin typeface="Consolas"/>
              <a:ea typeface="Consolas"/>
              <a:cs typeface="Consolas"/>
              <a:sym typeface="Consolas"/>
            </a:endParaRPr>
          </a:p>
          <a:p>
            <a:pPr marL="0" lvl="0" indent="0" algn="l" rtl="0">
              <a:spcBef>
                <a:spcPts val="0"/>
              </a:spcBef>
              <a:spcAft>
                <a:spcPts val="0"/>
              </a:spcAft>
              <a:buNone/>
            </a:pPr>
            <a:r>
              <a:rPr lang="en" sz="1200">
                <a:solidFill>
                  <a:srgbClr val="9FC5E8"/>
                </a:solidFill>
                <a:latin typeface="Consolas"/>
                <a:ea typeface="Consolas"/>
                <a:cs typeface="Consolas"/>
                <a:sym typeface="Consolas"/>
              </a:rPr>
              <a:t>}</a:t>
            </a:r>
            <a:endParaRPr sz="1200">
              <a:solidFill>
                <a:srgbClr val="9FC5E8"/>
              </a:solidFill>
              <a:latin typeface="Consolas"/>
              <a:ea typeface="Consolas"/>
              <a:cs typeface="Consolas"/>
              <a:sym typeface="Consolas"/>
            </a:endParaRPr>
          </a:p>
        </p:txBody>
      </p:sp>
      <p:sp>
        <p:nvSpPr>
          <p:cNvPr id="468" name="Google Shape;468;p71"/>
          <p:cNvSpPr/>
          <p:nvPr/>
        </p:nvSpPr>
        <p:spPr>
          <a:xfrm>
            <a:off x="97200" y="1479450"/>
            <a:ext cx="318525" cy="1610776"/>
          </a:xfrm>
          <a:custGeom>
            <a:avLst/>
            <a:gdLst/>
            <a:ahLst/>
            <a:cxnLst/>
            <a:rect l="l" t="t" r="r" b="b"/>
            <a:pathLst>
              <a:path w="12741" h="81301" extrusionOk="0">
                <a:moveTo>
                  <a:pt x="12741" y="0"/>
                </a:moveTo>
                <a:cubicBezTo>
                  <a:pt x="10851" y="1982"/>
                  <a:pt x="3293" y="277"/>
                  <a:pt x="1403" y="11891"/>
                </a:cubicBezTo>
                <a:cubicBezTo>
                  <a:pt x="-487" y="23506"/>
                  <a:pt x="-440" y="58119"/>
                  <a:pt x="1403" y="69687"/>
                </a:cubicBezTo>
                <a:cubicBezTo>
                  <a:pt x="3247" y="81255"/>
                  <a:pt x="10621" y="79365"/>
                  <a:pt x="12464" y="81301"/>
                </a:cubicBezTo>
              </a:path>
            </a:pathLst>
          </a:custGeom>
          <a:noFill/>
          <a:ln w="19050" cap="flat" cmpd="sng">
            <a:solidFill>
              <a:srgbClr val="FF00FF"/>
            </a:solidFill>
            <a:prstDash val="solid"/>
            <a:round/>
            <a:headEnd type="oval" w="med" len="med"/>
            <a:tailEnd type="triangle" w="med" len="med"/>
          </a:ln>
        </p:spPr>
      </p:sp>
      <p:sp>
        <p:nvSpPr>
          <p:cNvPr id="469" name="Google Shape;469;p71"/>
          <p:cNvSpPr/>
          <p:nvPr/>
        </p:nvSpPr>
        <p:spPr>
          <a:xfrm>
            <a:off x="2751500" y="1078475"/>
            <a:ext cx="1935725" cy="1437975"/>
          </a:xfrm>
          <a:custGeom>
            <a:avLst/>
            <a:gdLst/>
            <a:ahLst/>
            <a:cxnLst/>
            <a:rect l="l" t="t" r="r" b="b"/>
            <a:pathLst>
              <a:path w="77429" h="57519" extrusionOk="0">
                <a:moveTo>
                  <a:pt x="0" y="57519"/>
                </a:moveTo>
                <a:cubicBezTo>
                  <a:pt x="10186" y="56505"/>
                  <a:pt x="49960" y="59869"/>
                  <a:pt x="61113" y="51435"/>
                </a:cubicBezTo>
                <a:cubicBezTo>
                  <a:pt x="72267" y="43001"/>
                  <a:pt x="64202" y="15486"/>
                  <a:pt x="66921" y="6913"/>
                </a:cubicBezTo>
                <a:cubicBezTo>
                  <a:pt x="69640" y="-1659"/>
                  <a:pt x="75678" y="1152"/>
                  <a:pt x="77429" y="0"/>
                </a:cubicBezTo>
              </a:path>
            </a:pathLst>
          </a:custGeom>
          <a:noFill/>
          <a:ln w="19050" cap="flat" cmpd="sng">
            <a:solidFill>
              <a:srgbClr val="00FF00"/>
            </a:solidFill>
            <a:prstDash val="solid"/>
            <a:round/>
            <a:headEnd type="oval" w="med" len="med"/>
            <a:tailEnd type="triangle" w="med" len="med"/>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311700" y="1405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Tools</a:t>
            </a:r>
            <a:endParaRPr/>
          </a:p>
        </p:txBody>
      </p:sp>
      <p:sp>
        <p:nvSpPr>
          <p:cNvPr id="113" name="Google Shape;113;p18"/>
          <p:cNvSpPr txBox="1">
            <a:spLocks noGrp="1"/>
          </p:cNvSpPr>
          <p:nvPr>
            <p:ph type="body" idx="1"/>
          </p:nvPr>
        </p:nvSpPr>
        <p:spPr>
          <a:xfrm>
            <a:off x="311700" y="797525"/>
            <a:ext cx="8520600" cy="377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What do we need to start:</a:t>
            </a:r>
            <a:endParaRPr sz="2000"/>
          </a:p>
          <a:p>
            <a:pPr marL="457200" lvl="0" indent="-355600" algn="l" rtl="0">
              <a:spcBef>
                <a:spcPts val="0"/>
              </a:spcBef>
              <a:spcAft>
                <a:spcPts val="0"/>
              </a:spcAft>
              <a:buSzPts val="2000"/>
              <a:buChar char="●"/>
            </a:pPr>
            <a:r>
              <a:rPr lang="en" sz="2000"/>
              <a:t>a good web-browser (Chrome or Firefox)</a:t>
            </a:r>
            <a:endParaRPr sz="2000"/>
          </a:p>
          <a:p>
            <a:pPr marL="457200" lvl="0" indent="-355600" algn="l" rtl="0">
              <a:spcBef>
                <a:spcPts val="0"/>
              </a:spcBef>
              <a:spcAft>
                <a:spcPts val="0"/>
              </a:spcAft>
              <a:buSzPts val="2000"/>
              <a:buChar char="●"/>
            </a:pPr>
            <a:r>
              <a:rPr lang="en" sz="2000"/>
              <a:t>a good text editor like:</a:t>
            </a:r>
            <a:endParaRPr sz="2000"/>
          </a:p>
          <a:p>
            <a:pPr marL="914400" lvl="1" indent="-355600" algn="l" rtl="0">
              <a:spcBef>
                <a:spcPts val="0"/>
              </a:spcBef>
              <a:spcAft>
                <a:spcPts val="0"/>
              </a:spcAft>
              <a:buSzPts val="2000"/>
              <a:buChar char="○"/>
            </a:pPr>
            <a:r>
              <a:rPr lang="en" sz="2000" u="sng">
                <a:solidFill>
                  <a:schemeClr val="hlink"/>
                </a:solidFill>
                <a:hlinkClick r:id="rId3"/>
              </a:rPr>
              <a:t>VSCode</a:t>
            </a:r>
            <a:r>
              <a:rPr lang="en" sz="2000"/>
              <a:t> (cross platform)</a:t>
            </a:r>
            <a:endParaRPr sz="2000"/>
          </a:p>
          <a:p>
            <a:pPr marL="914400" lvl="1" indent="-355600" algn="l" rtl="0">
              <a:spcBef>
                <a:spcPts val="0"/>
              </a:spcBef>
              <a:spcAft>
                <a:spcPts val="0"/>
              </a:spcAft>
              <a:buSzPts val="2000"/>
              <a:buChar char="○"/>
            </a:pPr>
            <a:r>
              <a:rPr lang="en" sz="2000" u="sng">
                <a:solidFill>
                  <a:schemeClr val="accent5"/>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Notepad++</a:t>
            </a:r>
            <a:r>
              <a:rPr lang="en" sz="2000"/>
              <a:t> (win)</a:t>
            </a:r>
            <a:endParaRPr sz="2000"/>
          </a:p>
          <a:p>
            <a:pPr marL="914400" lvl="1" indent="-355600" algn="l" rtl="0">
              <a:spcBef>
                <a:spcPts val="0"/>
              </a:spcBef>
              <a:spcAft>
                <a:spcPts val="0"/>
              </a:spcAft>
              <a:buSzPts val="2000"/>
              <a:buChar char="○"/>
            </a:pPr>
            <a:r>
              <a:rPr lang="en" sz="2000"/>
              <a:t>textWrangler (osx)</a:t>
            </a:r>
            <a:endParaRPr sz="2000"/>
          </a:p>
          <a:p>
            <a:pPr marL="914400" lvl="1" indent="-355600" algn="l" rtl="0">
              <a:spcBef>
                <a:spcPts val="0"/>
              </a:spcBef>
              <a:spcAft>
                <a:spcPts val="0"/>
              </a:spcAft>
              <a:buSzPts val="2000"/>
              <a:buChar char="○"/>
            </a:pPr>
            <a:r>
              <a:rPr lang="en" sz="2000" u="sng">
                <a:solidFill>
                  <a:schemeClr val="hlink"/>
                </a:solidFill>
                <a:hlinkClick r:id="rId5"/>
              </a:rPr>
              <a:t>sublime text</a:t>
            </a:r>
            <a:r>
              <a:rPr lang="en" sz="2000"/>
              <a:t> (cross platform)</a:t>
            </a:r>
            <a:endParaRPr sz="2000"/>
          </a:p>
          <a:p>
            <a:pPr marL="914400" lvl="1" indent="-355600" algn="l" rtl="0">
              <a:spcBef>
                <a:spcPts val="0"/>
              </a:spcBef>
              <a:spcAft>
                <a:spcPts val="0"/>
              </a:spcAft>
              <a:buSzPts val="2000"/>
              <a:buChar char="○"/>
            </a:pPr>
            <a:r>
              <a:rPr lang="en" sz="2000" u="sng">
                <a:solidFill>
                  <a:schemeClr val="hlink"/>
                </a:solidFill>
                <a:hlinkClick r:id="rId6"/>
              </a:rPr>
              <a:t>ecode</a:t>
            </a:r>
            <a:r>
              <a:rPr lang="en" sz="2000"/>
              <a:t> (cross platform)</a:t>
            </a:r>
            <a:endParaRPr sz="2000"/>
          </a:p>
          <a:p>
            <a:pPr marL="457200" lvl="0" indent="-355600" algn="l" rtl="0">
              <a:spcBef>
                <a:spcPts val="0"/>
              </a:spcBef>
              <a:spcAft>
                <a:spcPts val="0"/>
              </a:spcAft>
              <a:buSzPts val="2000"/>
              <a:buChar char="●"/>
            </a:pPr>
            <a:r>
              <a:rPr lang="en" sz="2000" u="sng">
                <a:solidFill>
                  <a:schemeClr val="accent5"/>
                </a:solidFil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the example HTML code</a:t>
            </a:r>
            <a:r>
              <a:rPr lang="en" sz="2000"/>
              <a:t> to start</a:t>
            </a:r>
            <a:endParaRPr sz="20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Execution flow</a:t>
            </a:r>
            <a:endParaRPr/>
          </a:p>
        </p:txBody>
      </p:sp>
      <p:sp>
        <p:nvSpPr>
          <p:cNvPr id="475" name="Google Shape;475;p72"/>
          <p:cNvSpPr txBox="1">
            <a:spLocks noGrp="1"/>
          </p:cNvSpPr>
          <p:nvPr>
            <p:ph type="body" idx="1"/>
          </p:nvPr>
        </p:nvSpPr>
        <p:spPr>
          <a:xfrm>
            <a:off x="311700" y="1152475"/>
            <a:ext cx="34602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 is important to have a clear understanding of the execution flow of your code.</a:t>
            </a:r>
            <a:endParaRPr/>
          </a:p>
          <a:p>
            <a:pPr marL="0" lvl="0" indent="0" algn="l" rtl="0">
              <a:spcBef>
                <a:spcPts val="1600"/>
              </a:spcBef>
              <a:spcAft>
                <a:spcPts val="0"/>
              </a:spcAft>
              <a:buNone/>
            </a:pPr>
            <a:r>
              <a:rPr lang="en"/>
              <a:t>Scripts are executed when the html is being parsed.</a:t>
            </a:r>
            <a:endParaRPr/>
          </a:p>
          <a:p>
            <a:pPr marL="0" lvl="0" indent="0" algn="l" rtl="0">
              <a:spcBef>
                <a:spcPts val="1600"/>
              </a:spcBef>
              <a:spcAft>
                <a:spcPts val="0"/>
              </a:spcAft>
              <a:buNone/>
            </a:pPr>
            <a:r>
              <a:rPr lang="en"/>
              <a:t>Be careful accessing the DOM as the DOM won’t contain all until all the HTML is parsed.</a:t>
            </a:r>
            <a:endParaRPr/>
          </a:p>
          <a:p>
            <a:pPr marL="0" lvl="0" indent="0" algn="l" rtl="0">
              <a:spcBef>
                <a:spcPts val="1600"/>
              </a:spcBef>
              <a:spcAft>
                <a:spcPts val="1600"/>
              </a:spcAft>
              <a:buNone/>
            </a:pPr>
            <a:r>
              <a:rPr lang="en"/>
              <a:t>It is good practice to start your code with an init function called at the end of your HTML. </a:t>
            </a:r>
            <a:endParaRPr/>
          </a:p>
        </p:txBody>
      </p:sp>
      <p:sp>
        <p:nvSpPr>
          <p:cNvPr id="476" name="Google Shape;476;p72"/>
          <p:cNvSpPr txBox="1">
            <a:spLocks noGrp="1"/>
          </p:cNvSpPr>
          <p:nvPr>
            <p:ph type="body" idx="1"/>
          </p:nvPr>
        </p:nvSpPr>
        <p:spPr>
          <a:xfrm>
            <a:off x="4038600" y="1152475"/>
            <a:ext cx="4896000" cy="3771900"/>
          </a:xfrm>
          <a:prstGeom prst="rect">
            <a:avLst/>
          </a:prstGeom>
          <a:solidFill>
            <a:srgbClr val="000000"/>
          </a:solidFill>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
                <a:solidFill>
                  <a:srgbClr val="9FC5E8"/>
                </a:solidFill>
                <a:latin typeface="Consolas"/>
                <a:ea typeface="Consolas"/>
                <a:cs typeface="Consolas"/>
                <a:sym typeface="Consolas"/>
              </a:rPr>
              <a:t>&lt;script&gt;</a:t>
            </a:r>
            <a:br>
              <a:rPr lang="en">
                <a:solidFill>
                  <a:srgbClr val="9FC5E8"/>
                </a:solidFill>
                <a:latin typeface="Consolas"/>
                <a:ea typeface="Consolas"/>
                <a:cs typeface="Consolas"/>
                <a:sym typeface="Consolas"/>
              </a:rPr>
            </a:br>
            <a:r>
              <a:rPr lang="en">
                <a:solidFill>
                  <a:srgbClr val="9FC5E8"/>
                </a:solidFill>
                <a:latin typeface="Consolas"/>
                <a:ea typeface="Consolas"/>
                <a:cs typeface="Consolas"/>
                <a:sym typeface="Consolas"/>
              </a:rPr>
              <a:t>	</a:t>
            </a:r>
            <a:r>
              <a:rPr lang="en">
                <a:solidFill>
                  <a:srgbClr val="B7B7B7"/>
                </a:solidFill>
                <a:latin typeface="Consolas"/>
                <a:ea typeface="Consolas"/>
                <a:cs typeface="Consolas"/>
                <a:sym typeface="Consolas"/>
              </a:rPr>
              <a:t>var </a:t>
            </a:r>
            <a:r>
              <a:rPr lang="en">
                <a:solidFill>
                  <a:srgbClr val="FFD966"/>
                </a:solidFill>
                <a:latin typeface="Consolas"/>
                <a:ea typeface="Consolas"/>
                <a:cs typeface="Consolas"/>
                <a:sym typeface="Consolas"/>
              </a:rPr>
              <a:t>main</a:t>
            </a:r>
            <a:r>
              <a:rPr lang="en">
                <a:solidFill>
                  <a:srgbClr val="B7B7B7"/>
                </a:solidFill>
                <a:latin typeface="Consolas"/>
                <a:ea typeface="Consolas"/>
                <a:cs typeface="Consolas"/>
                <a:sym typeface="Consolas"/>
              </a:rPr>
              <a:t> = document.querySelector("#main");</a:t>
            </a:r>
            <a:r>
              <a:rPr lang="en">
                <a:solidFill>
                  <a:srgbClr val="9FC5E8"/>
                </a:solidFill>
                <a:latin typeface="Consolas"/>
                <a:ea typeface="Consolas"/>
                <a:cs typeface="Consolas"/>
                <a:sym typeface="Consolas"/>
              </a:rPr>
              <a:t/>
            </a:r>
            <a:br>
              <a:rPr lang="en">
                <a:solidFill>
                  <a:srgbClr val="9FC5E8"/>
                </a:solidFill>
                <a:latin typeface="Consolas"/>
                <a:ea typeface="Consolas"/>
                <a:cs typeface="Consolas"/>
                <a:sym typeface="Consolas"/>
              </a:rPr>
            </a:br>
            <a:r>
              <a:rPr lang="en">
                <a:solidFill>
                  <a:srgbClr val="E06666"/>
                </a:solidFill>
                <a:latin typeface="Consolas"/>
                <a:ea typeface="Consolas"/>
                <a:cs typeface="Consolas"/>
                <a:sym typeface="Consolas"/>
              </a:rPr>
              <a:t>	//main here is null, as the element does</a:t>
            </a:r>
            <a:br>
              <a:rPr lang="en">
                <a:solidFill>
                  <a:srgbClr val="E06666"/>
                </a:solidFill>
                <a:latin typeface="Consolas"/>
                <a:ea typeface="Consolas"/>
                <a:cs typeface="Consolas"/>
                <a:sym typeface="Consolas"/>
              </a:rPr>
            </a:br>
            <a:r>
              <a:rPr lang="en">
                <a:solidFill>
                  <a:srgbClr val="E06666"/>
                </a:solidFill>
                <a:latin typeface="Consolas"/>
                <a:ea typeface="Consolas"/>
                <a:cs typeface="Consolas"/>
                <a:sym typeface="Consolas"/>
              </a:rPr>
              <a:t>	//exist yet</a:t>
            </a:r>
            <a:r>
              <a:rPr lang="en">
                <a:solidFill>
                  <a:srgbClr val="9FC5E8"/>
                </a:solidFill>
                <a:latin typeface="Consolas"/>
                <a:ea typeface="Consolas"/>
                <a:cs typeface="Consolas"/>
                <a:sym typeface="Consolas"/>
              </a:rPr>
              <a:t/>
            </a:r>
            <a:br>
              <a:rPr lang="en">
                <a:solidFill>
                  <a:srgbClr val="9FC5E8"/>
                </a:solidFill>
                <a:latin typeface="Consolas"/>
                <a:ea typeface="Consolas"/>
                <a:cs typeface="Consolas"/>
                <a:sym typeface="Consolas"/>
              </a:rPr>
            </a:br>
            <a:r>
              <a:rPr lang="en">
                <a:solidFill>
                  <a:srgbClr val="9FC5E8"/>
                </a:solidFill>
                <a:latin typeface="Consolas"/>
                <a:ea typeface="Consolas"/>
                <a:cs typeface="Consolas"/>
                <a:sym typeface="Consolas"/>
              </a:rPr>
              <a:t>&lt;/script&gt;</a:t>
            </a:r>
            <a:br>
              <a:rPr lang="en">
                <a:solidFill>
                  <a:srgbClr val="9FC5E8"/>
                </a:solidFill>
                <a:latin typeface="Consolas"/>
                <a:ea typeface="Consolas"/>
                <a:cs typeface="Consolas"/>
                <a:sym typeface="Consolas"/>
              </a:rPr>
            </a:br>
            <a:r>
              <a:rPr lang="en">
                <a:solidFill>
                  <a:srgbClr val="9FC5E8"/>
                </a:solidFill>
                <a:latin typeface="Consolas"/>
                <a:ea typeface="Consolas"/>
                <a:cs typeface="Consolas"/>
                <a:sym typeface="Consolas"/>
              </a:rPr>
              <a:t>&lt;div id="</a:t>
            </a:r>
            <a:r>
              <a:rPr lang="en">
                <a:solidFill>
                  <a:srgbClr val="FFE599"/>
                </a:solidFill>
                <a:latin typeface="Consolas"/>
                <a:ea typeface="Consolas"/>
                <a:cs typeface="Consolas"/>
                <a:sym typeface="Consolas"/>
              </a:rPr>
              <a:t>main</a:t>
            </a:r>
            <a:r>
              <a:rPr lang="en">
                <a:solidFill>
                  <a:srgbClr val="9FC5E8"/>
                </a:solidFill>
                <a:latin typeface="Consolas"/>
                <a:ea typeface="Consolas"/>
                <a:cs typeface="Consolas"/>
                <a:sym typeface="Consolas"/>
              </a:rPr>
              <a:t>"&gt;&lt;/div&gt;</a:t>
            </a:r>
            <a:br>
              <a:rPr lang="en">
                <a:solidFill>
                  <a:srgbClr val="9FC5E8"/>
                </a:solidFill>
                <a:latin typeface="Consolas"/>
                <a:ea typeface="Consolas"/>
                <a:cs typeface="Consolas"/>
                <a:sym typeface="Consolas"/>
              </a:rPr>
            </a:br>
            <a:r>
              <a:rPr lang="en">
                <a:solidFill>
                  <a:srgbClr val="9FC5E8"/>
                </a:solidFill>
                <a:latin typeface="Consolas"/>
                <a:ea typeface="Consolas"/>
                <a:cs typeface="Consolas"/>
                <a:sym typeface="Consolas"/>
              </a:rPr>
              <a:t>&lt;script&gt;</a:t>
            </a:r>
            <a:br>
              <a:rPr lang="en">
                <a:solidFill>
                  <a:srgbClr val="9FC5E8"/>
                </a:solidFill>
                <a:latin typeface="Consolas"/>
                <a:ea typeface="Consolas"/>
                <a:cs typeface="Consolas"/>
                <a:sym typeface="Consolas"/>
              </a:rPr>
            </a:br>
            <a:r>
              <a:rPr lang="en">
                <a:solidFill>
                  <a:srgbClr val="9FC5E8"/>
                </a:solidFill>
                <a:latin typeface="Consolas"/>
                <a:ea typeface="Consolas"/>
                <a:cs typeface="Consolas"/>
                <a:sym typeface="Consolas"/>
              </a:rPr>
              <a:t>	</a:t>
            </a:r>
            <a:r>
              <a:rPr lang="en">
                <a:solidFill>
                  <a:srgbClr val="B7B7B7"/>
                </a:solidFill>
                <a:latin typeface="Consolas"/>
                <a:ea typeface="Consolas"/>
                <a:cs typeface="Consolas"/>
                <a:sym typeface="Consolas"/>
              </a:rPr>
              <a:t>var </a:t>
            </a:r>
            <a:r>
              <a:rPr lang="en">
                <a:solidFill>
                  <a:srgbClr val="FFD966"/>
                </a:solidFill>
                <a:latin typeface="Consolas"/>
                <a:ea typeface="Consolas"/>
                <a:cs typeface="Consolas"/>
                <a:sym typeface="Consolas"/>
              </a:rPr>
              <a:t>main</a:t>
            </a:r>
            <a:r>
              <a:rPr lang="en">
                <a:solidFill>
                  <a:srgbClr val="B7B7B7"/>
                </a:solidFill>
                <a:latin typeface="Consolas"/>
                <a:ea typeface="Consolas"/>
                <a:cs typeface="Consolas"/>
                <a:sym typeface="Consolas"/>
              </a:rPr>
              <a:t> = document.querySelector("#main");</a:t>
            </a:r>
            <a:r>
              <a:rPr lang="en">
                <a:solidFill>
                  <a:srgbClr val="9FC5E8"/>
                </a:solidFill>
                <a:latin typeface="Consolas"/>
                <a:ea typeface="Consolas"/>
                <a:cs typeface="Consolas"/>
                <a:sym typeface="Consolas"/>
              </a:rPr>
              <a:t/>
            </a:r>
            <a:br>
              <a:rPr lang="en">
                <a:solidFill>
                  <a:srgbClr val="9FC5E8"/>
                </a:solidFill>
                <a:latin typeface="Consolas"/>
                <a:ea typeface="Consolas"/>
                <a:cs typeface="Consolas"/>
                <a:sym typeface="Consolas"/>
              </a:rPr>
            </a:br>
            <a:r>
              <a:rPr lang="en">
                <a:solidFill>
                  <a:srgbClr val="E06666"/>
                </a:solidFill>
                <a:latin typeface="Consolas"/>
                <a:ea typeface="Consolas"/>
                <a:cs typeface="Consolas"/>
                <a:sym typeface="Consolas"/>
              </a:rPr>
              <a:t>	</a:t>
            </a:r>
            <a:r>
              <a:rPr lang="en">
                <a:solidFill>
                  <a:srgbClr val="93C47D"/>
                </a:solidFill>
                <a:latin typeface="Consolas"/>
                <a:ea typeface="Consolas"/>
                <a:cs typeface="Consolas"/>
                <a:sym typeface="Consolas"/>
              </a:rPr>
              <a:t>//main now is the right element</a:t>
            </a:r>
            <a:r>
              <a:rPr lang="en">
                <a:solidFill>
                  <a:srgbClr val="E06666"/>
                </a:solidFill>
                <a:latin typeface="Consolas"/>
                <a:ea typeface="Consolas"/>
                <a:cs typeface="Consolas"/>
                <a:sym typeface="Consolas"/>
              </a:rPr>
              <a:t/>
            </a:r>
            <a:br>
              <a:rPr lang="en">
                <a:solidFill>
                  <a:srgbClr val="E06666"/>
                </a:solidFill>
                <a:latin typeface="Consolas"/>
                <a:ea typeface="Consolas"/>
                <a:cs typeface="Consolas"/>
                <a:sym typeface="Consolas"/>
              </a:rPr>
            </a:br>
            <a:r>
              <a:rPr lang="en">
                <a:solidFill>
                  <a:srgbClr val="9FC5E8"/>
                </a:solidFill>
                <a:latin typeface="Consolas"/>
                <a:ea typeface="Consolas"/>
                <a:cs typeface="Consolas"/>
                <a:sym typeface="Consolas"/>
              </a:rPr>
              <a:t>&lt;/script&gt;</a:t>
            </a:r>
            <a:br>
              <a:rPr lang="en">
                <a:solidFill>
                  <a:srgbClr val="9FC5E8"/>
                </a:solidFill>
                <a:latin typeface="Consolas"/>
                <a:ea typeface="Consolas"/>
                <a:cs typeface="Consolas"/>
                <a:sym typeface="Consolas"/>
              </a:rPr>
            </a:br>
            <a:endParaRPr>
              <a:latin typeface="Consolas"/>
              <a:ea typeface="Consolas"/>
              <a:cs typeface="Consolas"/>
              <a:sym typeface="Consola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jQuery</a:t>
            </a:r>
            <a:endParaRPr/>
          </a:p>
        </p:txBody>
      </p:sp>
      <p:sp>
        <p:nvSpPr>
          <p:cNvPr id="482" name="Google Shape;482;p73"/>
          <p:cNvSpPr txBox="1">
            <a:spLocks noGrp="1"/>
          </p:cNvSpPr>
          <p:nvPr>
            <p:ph type="body" idx="1"/>
          </p:nvPr>
        </p:nvSpPr>
        <p:spPr>
          <a:xfrm>
            <a:off x="311700" y="1152475"/>
            <a:ext cx="8520600" cy="372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jQuery is a library that makes working with the DOM much easier, using an unified syntax and taking advantage of selectors:</a:t>
            </a:r>
            <a:endParaRPr/>
          </a:p>
          <a:p>
            <a:pPr marL="0" lvl="0" indent="0" algn="l" rtl="0">
              <a:spcBef>
                <a:spcPts val="0"/>
              </a:spcBef>
              <a:spcAft>
                <a:spcPts val="0"/>
              </a:spcAft>
              <a:buNone/>
            </a:pPr>
            <a:endParaRPr/>
          </a:p>
          <a:p>
            <a:pPr marL="0" lvl="0" indent="0" algn="l" rtl="0">
              <a:spcBef>
                <a:spcPts val="0"/>
              </a:spcBef>
              <a:spcAft>
                <a:spcPts val="0"/>
              </a:spcAft>
              <a:buNone/>
            </a:pPr>
            <a:r>
              <a:rPr lang="en" sz="1400">
                <a:solidFill>
                  <a:srgbClr val="A2C4C9"/>
                </a:solidFill>
                <a:latin typeface="Consolas"/>
                <a:ea typeface="Consolas"/>
                <a:cs typeface="Consolas"/>
                <a:sym typeface="Consolas"/>
              </a:rPr>
              <a:t>$(</a:t>
            </a:r>
            <a:r>
              <a:rPr lang="en" sz="1400">
                <a:solidFill>
                  <a:srgbClr val="D5A6BD"/>
                </a:solidFill>
                <a:latin typeface="Consolas"/>
                <a:ea typeface="Consolas"/>
                <a:cs typeface="Consolas"/>
                <a:sym typeface="Consolas"/>
              </a:rPr>
              <a:t>"p"</a:t>
            </a:r>
            <a:r>
              <a:rPr lang="en" sz="1400">
                <a:solidFill>
                  <a:srgbClr val="A2C4C9"/>
                </a:solidFill>
                <a:latin typeface="Consolas"/>
                <a:ea typeface="Consolas"/>
                <a:cs typeface="Consolas"/>
                <a:sym typeface="Consolas"/>
              </a:rPr>
              <a:t>).remove();</a:t>
            </a:r>
            <a:r>
              <a:rPr lang="en" sz="1400">
                <a:latin typeface="Consolas"/>
                <a:ea typeface="Consolas"/>
                <a:cs typeface="Consolas"/>
                <a:sym typeface="Consolas"/>
              </a:rPr>
              <a:t> </a:t>
            </a:r>
            <a:r>
              <a:rPr lang="en" sz="1400">
                <a:solidFill>
                  <a:srgbClr val="93C47D"/>
                </a:solidFill>
                <a:latin typeface="Consolas"/>
                <a:ea typeface="Consolas"/>
                <a:cs typeface="Consolas"/>
                <a:sym typeface="Consolas"/>
              </a:rPr>
              <a:t>//remove all tags p</a:t>
            </a:r>
            <a:endParaRPr sz="1400">
              <a:solidFill>
                <a:srgbClr val="93C47D"/>
              </a:solidFill>
              <a:latin typeface="Consolas"/>
              <a:ea typeface="Consolas"/>
              <a:cs typeface="Consolas"/>
              <a:sym typeface="Consolas"/>
            </a:endParaRPr>
          </a:p>
          <a:p>
            <a:pPr marL="0" lvl="0" indent="0" algn="l" rtl="0">
              <a:spcBef>
                <a:spcPts val="0"/>
              </a:spcBef>
              <a:spcAft>
                <a:spcPts val="0"/>
              </a:spcAft>
              <a:buNone/>
            </a:pPr>
            <a:r>
              <a:rPr lang="en" sz="1400">
                <a:solidFill>
                  <a:srgbClr val="A2C4C9"/>
                </a:solidFill>
                <a:latin typeface="Consolas"/>
                <a:ea typeface="Consolas"/>
                <a:cs typeface="Consolas"/>
                <a:sym typeface="Consolas"/>
              </a:rPr>
              <a:t>$(</a:t>
            </a:r>
            <a:r>
              <a:rPr lang="en" sz="1400">
                <a:solidFill>
                  <a:srgbClr val="D5A6BD"/>
                </a:solidFill>
                <a:latin typeface="Consolas"/>
                <a:ea typeface="Consolas"/>
                <a:cs typeface="Consolas"/>
                <a:sym typeface="Consolas"/>
              </a:rPr>
              <a:t>"#main"</a:t>
            </a:r>
            <a:r>
              <a:rPr lang="en" sz="1400">
                <a:solidFill>
                  <a:srgbClr val="A2C4C9"/>
                </a:solidFill>
                <a:latin typeface="Consolas"/>
                <a:ea typeface="Consolas"/>
                <a:cs typeface="Consolas"/>
                <a:sym typeface="Consolas"/>
              </a:rPr>
              <a:t>).hide();</a:t>
            </a:r>
            <a:r>
              <a:rPr lang="en" sz="1400">
                <a:latin typeface="Consolas"/>
                <a:ea typeface="Consolas"/>
                <a:cs typeface="Consolas"/>
                <a:sym typeface="Consolas"/>
              </a:rPr>
              <a:t> </a:t>
            </a:r>
            <a:r>
              <a:rPr lang="en" sz="1400">
                <a:solidFill>
                  <a:srgbClr val="93C47D"/>
                </a:solidFill>
                <a:latin typeface="Consolas"/>
                <a:ea typeface="Consolas"/>
                <a:cs typeface="Consolas"/>
                <a:sym typeface="Consolas"/>
              </a:rPr>
              <a:t>//hides the element of id main</a:t>
            </a:r>
            <a:endParaRPr sz="1400">
              <a:solidFill>
                <a:srgbClr val="93C47D"/>
              </a:solidFill>
              <a:latin typeface="Consolas"/>
              <a:ea typeface="Consolas"/>
              <a:cs typeface="Consolas"/>
              <a:sym typeface="Consolas"/>
            </a:endParaRPr>
          </a:p>
          <a:p>
            <a:pPr marL="0" lvl="0" indent="0" algn="l" rtl="0">
              <a:spcBef>
                <a:spcPts val="0"/>
              </a:spcBef>
              <a:spcAft>
                <a:spcPts val="0"/>
              </a:spcAft>
              <a:buNone/>
            </a:pPr>
            <a:r>
              <a:rPr lang="en" sz="1400">
                <a:solidFill>
                  <a:srgbClr val="A2C4C9"/>
                </a:solidFill>
                <a:latin typeface="Consolas"/>
                <a:ea typeface="Consolas"/>
                <a:cs typeface="Consolas"/>
                <a:sym typeface="Consolas"/>
              </a:rPr>
              <a:t>$(</a:t>
            </a:r>
            <a:r>
              <a:rPr lang="en" sz="1400">
                <a:solidFill>
                  <a:srgbClr val="D5A6BD"/>
                </a:solidFill>
                <a:latin typeface="Consolas"/>
                <a:ea typeface="Consolas"/>
                <a:cs typeface="Consolas"/>
                <a:sym typeface="Consolas"/>
              </a:rPr>
              <a:t>"#main"</a:t>
            </a:r>
            <a:r>
              <a:rPr lang="en" sz="1400">
                <a:solidFill>
                  <a:srgbClr val="A2C4C9"/>
                </a:solidFill>
                <a:latin typeface="Consolas"/>
                <a:ea typeface="Consolas"/>
                <a:cs typeface="Consolas"/>
                <a:sym typeface="Consolas"/>
              </a:rPr>
              <a:t>).append(</a:t>
            </a:r>
            <a:r>
              <a:rPr lang="en" sz="1400">
                <a:solidFill>
                  <a:srgbClr val="D5A6BD"/>
                </a:solidFill>
                <a:latin typeface="Consolas"/>
                <a:ea typeface="Consolas"/>
                <a:cs typeface="Consolas"/>
                <a:sym typeface="Consolas"/>
              </a:rPr>
              <a:t>"&lt;h1&gt;titulo&lt;/h1&gt;"</a:t>
            </a:r>
            <a:r>
              <a:rPr lang="en" sz="1400">
                <a:solidFill>
                  <a:srgbClr val="A2C4C9"/>
                </a:solidFill>
                <a:latin typeface="Consolas"/>
                <a:ea typeface="Consolas"/>
                <a:cs typeface="Consolas"/>
                <a:sym typeface="Consolas"/>
              </a:rPr>
              <a:t>)</a:t>
            </a:r>
            <a:r>
              <a:rPr lang="en" sz="1400">
                <a:latin typeface="Consolas"/>
                <a:ea typeface="Consolas"/>
                <a:cs typeface="Consolas"/>
                <a:sym typeface="Consolas"/>
              </a:rPr>
              <a:t> </a:t>
            </a:r>
            <a:r>
              <a:rPr lang="en" sz="1400">
                <a:solidFill>
                  <a:srgbClr val="93C47D"/>
                </a:solidFill>
                <a:latin typeface="Consolas"/>
                <a:ea typeface="Consolas"/>
                <a:cs typeface="Consolas"/>
                <a:sym typeface="Consolas"/>
              </a:rPr>
              <a:t>//adds content to an element</a:t>
            </a:r>
            <a:endParaRPr sz="1400">
              <a:solidFill>
                <a:srgbClr val="93C47D"/>
              </a:solidFill>
              <a:latin typeface="Consolas"/>
              <a:ea typeface="Consolas"/>
              <a:cs typeface="Consolas"/>
              <a:sym typeface="Consolas"/>
            </a:endParaRPr>
          </a:p>
          <a:p>
            <a:pPr marL="0" lvl="0" indent="0" algn="l" rtl="0">
              <a:spcBef>
                <a:spcPts val="0"/>
              </a:spcBef>
              <a:spcAft>
                <a:spcPts val="0"/>
              </a:spcAft>
              <a:buNone/>
            </a:pPr>
            <a:endParaRPr sz="1400">
              <a:latin typeface="Consolas"/>
              <a:ea typeface="Consolas"/>
              <a:cs typeface="Consolas"/>
              <a:sym typeface="Consolas"/>
            </a:endParaRPr>
          </a:p>
          <a:p>
            <a:pPr marL="0" lvl="0" indent="0" algn="l" rtl="0">
              <a:spcBef>
                <a:spcPts val="0"/>
              </a:spcBef>
              <a:spcAft>
                <a:spcPts val="0"/>
              </a:spcAft>
              <a:buNone/>
            </a:pPr>
            <a:r>
              <a:rPr lang="en" sz="1400">
                <a:solidFill>
                  <a:srgbClr val="A2C4C9"/>
                </a:solidFill>
                <a:latin typeface="Consolas"/>
                <a:ea typeface="Consolas"/>
                <a:cs typeface="Consolas"/>
                <a:sym typeface="Consolas"/>
              </a:rPr>
              <a:t>$(</a:t>
            </a:r>
            <a:r>
              <a:rPr lang="en" sz="1400">
                <a:solidFill>
                  <a:srgbClr val="D5A6BD"/>
                </a:solidFill>
                <a:latin typeface="Consolas"/>
                <a:ea typeface="Consolas"/>
                <a:cs typeface="Consolas"/>
                <a:sym typeface="Consolas"/>
              </a:rPr>
              <a:t>"#wrap"</a:t>
            </a:r>
            <a:r>
              <a:rPr lang="en" sz="1400">
                <a:solidFill>
                  <a:srgbClr val="A2C4C9"/>
                </a:solidFill>
                <a:latin typeface="Consolas"/>
                <a:ea typeface="Consolas"/>
                <a:cs typeface="Consolas"/>
                <a:sym typeface="Consolas"/>
              </a:rPr>
              <a:t>).css({ color: </a:t>
            </a:r>
            <a:r>
              <a:rPr lang="en" sz="1400">
                <a:solidFill>
                  <a:srgbClr val="D5A6BD"/>
                </a:solidFill>
                <a:latin typeface="Consolas"/>
                <a:ea typeface="Consolas"/>
                <a:cs typeface="Consolas"/>
                <a:sym typeface="Consolas"/>
              </a:rPr>
              <a:t>"red"</a:t>
            </a:r>
            <a:r>
              <a:rPr lang="en" sz="1400">
                <a:solidFill>
                  <a:srgbClr val="A2C4C9"/>
                </a:solidFill>
                <a:latin typeface="Consolas"/>
                <a:ea typeface="Consolas"/>
                <a:cs typeface="Consolas"/>
                <a:sym typeface="Consolas"/>
              </a:rPr>
              <a:t> });</a:t>
            </a:r>
            <a:r>
              <a:rPr lang="en" sz="1400">
                <a:latin typeface="Consolas"/>
                <a:ea typeface="Consolas"/>
                <a:cs typeface="Consolas"/>
                <a:sym typeface="Consolas"/>
              </a:rPr>
              <a:t> </a:t>
            </a:r>
            <a:r>
              <a:rPr lang="en" sz="1400">
                <a:solidFill>
                  <a:srgbClr val="93C47D"/>
                </a:solidFill>
                <a:latin typeface="Consolas"/>
                <a:ea typeface="Consolas"/>
                <a:cs typeface="Consolas"/>
                <a:sym typeface="Consolas"/>
              </a:rPr>
              <a:t>//change the css</a:t>
            </a:r>
            <a:endParaRPr sz="1400">
              <a:solidFill>
                <a:srgbClr val="93C47D"/>
              </a:solidFill>
              <a:latin typeface="Consolas"/>
              <a:ea typeface="Consolas"/>
              <a:cs typeface="Consolas"/>
              <a:sym typeface="Consolas"/>
            </a:endParaRPr>
          </a:p>
          <a:p>
            <a:pPr marL="0" lvl="0" indent="0" algn="l" rtl="0">
              <a:spcBef>
                <a:spcPts val="0"/>
              </a:spcBef>
              <a:spcAft>
                <a:spcPts val="0"/>
              </a:spcAft>
              <a:buNone/>
            </a:pPr>
            <a:endParaRPr sz="1400">
              <a:latin typeface="Consolas"/>
              <a:ea typeface="Consolas"/>
              <a:cs typeface="Consolas"/>
              <a:sym typeface="Consolas"/>
            </a:endParaRPr>
          </a:p>
          <a:p>
            <a:pPr marL="0" lvl="0" indent="0" algn="l" rtl="0">
              <a:spcBef>
                <a:spcPts val="0"/>
              </a:spcBef>
              <a:spcAft>
                <a:spcPts val="0"/>
              </a:spcAft>
              <a:buNone/>
            </a:pPr>
            <a:r>
              <a:rPr lang="en" sz="1400">
                <a:solidFill>
                  <a:srgbClr val="A2C4C9"/>
                </a:solidFill>
                <a:latin typeface="Consolas"/>
                <a:ea typeface="Consolas"/>
                <a:cs typeface="Consolas"/>
                <a:sym typeface="Consolas"/>
              </a:rPr>
              <a:t>$(</a:t>
            </a:r>
            <a:r>
              <a:rPr lang="en" sz="1400">
                <a:solidFill>
                  <a:srgbClr val="D5A6BD"/>
                </a:solidFill>
                <a:latin typeface="Consolas"/>
                <a:ea typeface="Consolas"/>
                <a:cs typeface="Consolas"/>
                <a:sym typeface="Consolas"/>
              </a:rPr>
              <a:t>"button#send"</a:t>
            </a:r>
            <a:r>
              <a:rPr lang="en" sz="1400">
                <a:solidFill>
                  <a:srgbClr val="A2C4C9"/>
                </a:solidFill>
                <a:latin typeface="Consolas"/>
                <a:ea typeface="Consolas"/>
                <a:cs typeface="Consolas"/>
                <a:sym typeface="Consolas"/>
              </a:rPr>
              <a:t>).click( function() { </a:t>
            </a:r>
            <a:r>
              <a:rPr lang="en" sz="1400">
                <a:solidFill>
                  <a:srgbClr val="B6D7A8"/>
                </a:solidFill>
                <a:latin typeface="Consolas"/>
                <a:ea typeface="Consolas"/>
                <a:cs typeface="Consolas"/>
                <a:sym typeface="Consolas"/>
              </a:rPr>
              <a:t>/* code */</a:t>
            </a:r>
            <a:r>
              <a:rPr lang="en" sz="1400">
                <a:solidFill>
                  <a:srgbClr val="A2C4C9"/>
                </a:solidFill>
                <a:latin typeface="Consolas"/>
                <a:ea typeface="Consolas"/>
                <a:cs typeface="Consolas"/>
                <a:sym typeface="Consolas"/>
              </a:rPr>
              <a:t> });</a:t>
            </a:r>
            <a:endParaRPr sz="1400">
              <a:solidFill>
                <a:srgbClr val="A2C4C9"/>
              </a:solidFill>
              <a:latin typeface="Consolas"/>
              <a:ea typeface="Consolas"/>
              <a:cs typeface="Consolas"/>
              <a:sym typeface="Consolas"/>
            </a:endParaRPr>
          </a:p>
          <a:p>
            <a:pPr marL="0" lvl="0" indent="0" algn="l" rtl="0">
              <a:spcBef>
                <a:spcPts val="0"/>
              </a:spcBef>
              <a:spcAft>
                <a:spcPts val="0"/>
              </a:spcAft>
              <a:buNone/>
            </a:pPr>
            <a:endParaRPr sz="1400">
              <a:solidFill>
                <a:srgbClr val="A2C4C9"/>
              </a:solidFill>
              <a:latin typeface="Courier New"/>
              <a:ea typeface="Courier New"/>
              <a:cs typeface="Courier New"/>
              <a:sym typeface="Courier New"/>
            </a:endParaRPr>
          </a:p>
          <a:p>
            <a:pPr marL="0" lvl="0" indent="0" algn="l" rtl="0">
              <a:spcBef>
                <a:spcPts val="0"/>
              </a:spcBef>
              <a:spcAft>
                <a:spcPts val="0"/>
              </a:spcAft>
              <a:buNone/>
            </a:pPr>
            <a:r>
              <a:rPr lang="en"/>
              <a:t>To include this library just add this to your HTML: </a:t>
            </a:r>
            <a:br>
              <a:rPr lang="en"/>
            </a:br>
            <a:r>
              <a:rPr lang="en" sz="1200">
                <a:solidFill>
                  <a:srgbClr val="D9D9D9"/>
                </a:solidFill>
                <a:latin typeface="Consolas"/>
                <a:ea typeface="Consolas"/>
                <a:cs typeface="Consolas"/>
                <a:sym typeface="Consolas"/>
              </a:rPr>
              <a:t>&lt;script src="https://ajax.googleapis.com/ajax/libs/jquery/3.4.1/jquery.min.js"&gt;&lt;/script&gt;</a:t>
            </a:r>
            <a:endParaRPr sz="1200">
              <a:solidFill>
                <a:srgbClr val="D9D9D9"/>
              </a:solidFill>
              <a:latin typeface="Consolas"/>
              <a:ea typeface="Consolas"/>
              <a:cs typeface="Consolas"/>
              <a:sym typeface="Consola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74"/>
          <p:cNvSpPr txBox="1">
            <a:spLocks noGrp="1"/>
          </p:cNvSpPr>
          <p:nvPr>
            <p:ph type="title"/>
          </p:nvPr>
        </p:nvSpPr>
        <p:spPr>
          <a:xfrm>
            <a:off x="311700" y="1684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Using the Dev Tools</a:t>
            </a:r>
            <a:endParaRPr/>
          </a:p>
        </p:txBody>
      </p:sp>
      <p:sp>
        <p:nvSpPr>
          <p:cNvPr id="488" name="Google Shape;488;p74"/>
          <p:cNvSpPr txBox="1">
            <a:spLocks noGrp="1"/>
          </p:cNvSpPr>
          <p:nvPr>
            <p:ph type="body" idx="1"/>
          </p:nvPr>
        </p:nvSpPr>
        <p:spPr>
          <a:xfrm>
            <a:off x="311700" y="741175"/>
            <a:ext cx="5792700" cy="430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Press Control + Shift + I (or F12) to open DevTools</a:t>
            </a:r>
            <a:endParaRPr/>
          </a:p>
        </p:txBody>
      </p:sp>
      <p:pic>
        <p:nvPicPr>
          <p:cNvPr id="489" name="Google Shape;489;p74"/>
          <p:cNvPicPr preferRelativeResize="0"/>
          <p:nvPr/>
        </p:nvPicPr>
        <p:blipFill>
          <a:blip r:embed="rId3">
            <a:alphaModFix/>
          </a:blip>
          <a:stretch>
            <a:fillRect/>
          </a:stretch>
        </p:blipFill>
        <p:spPr>
          <a:xfrm>
            <a:off x="2001725" y="1171975"/>
            <a:ext cx="5140553" cy="3666724"/>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Exercise</a:t>
            </a:r>
            <a:endParaRPr/>
          </a:p>
        </p:txBody>
      </p:sp>
      <p:sp>
        <p:nvSpPr>
          <p:cNvPr id="495" name="Google Shape;495;p75"/>
          <p:cNvSpPr txBox="1">
            <a:spLocks noGrp="1"/>
          </p:cNvSpPr>
          <p:nvPr>
            <p:ph type="body" idx="1"/>
          </p:nvPr>
        </p:nvSpPr>
        <p:spPr>
          <a:xfrm>
            <a:off x="311700" y="1152475"/>
            <a:ext cx="3048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Create the layout for a messaging application.</a:t>
            </a:r>
            <a:endParaRPr/>
          </a:p>
          <a:p>
            <a:pPr marL="0" lvl="0" indent="0" algn="l" rtl="0">
              <a:spcBef>
                <a:spcPts val="1600"/>
              </a:spcBef>
              <a:spcAft>
                <a:spcPts val="0"/>
              </a:spcAft>
              <a:buNone/>
            </a:pPr>
            <a:r>
              <a:rPr lang="en"/>
              <a:t>Structured like:</a:t>
            </a:r>
            <a:endParaRPr/>
          </a:p>
          <a:p>
            <a:pPr marL="457200" lvl="0" indent="-342900" algn="l" rtl="0">
              <a:spcBef>
                <a:spcPts val="1600"/>
              </a:spcBef>
              <a:spcAft>
                <a:spcPts val="0"/>
              </a:spcAft>
              <a:buSzPts val="1800"/>
              <a:buChar char="●"/>
            </a:pPr>
            <a:r>
              <a:rPr lang="en"/>
              <a:t>Main container</a:t>
            </a:r>
            <a:endParaRPr/>
          </a:p>
          <a:p>
            <a:pPr marL="914400" lvl="1" indent="-317500" algn="l" rtl="0">
              <a:spcBef>
                <a:spcPts val="0"/>
              </a:spcBef>
              <a:spcAft>
                <a:spcPts val="0"/>
              </a:spcAft>
              <a:buSzPts val="1400"/>
              <a:buChar char="○"/>
            </a:pPr>
            <a:r>
              <a:rPr lang="en"/>
              <a:t>Messages area</a:t>
            </a:r>
            <a:endParaRPr/>
          </a:p>
          <a:p>
            <a:pPr marL="1371600" lvl="2" indent="-317500" algn="l" rtl="0">
              <a:spcBef>
                <a:spcPts val="0"/>
              </a:spcBef>
              <a:spcAft>
                <a:spcPts val="0"/>
              </a:spcAft>
              <a:buSzPts val="1400"/>
              <a:buChar char="■"/>
            </a:pPr>
            <a:r>
              <a:rPr lang="en"/>
              <a:t>message</a:t>
            </a:r>
            <a:endParaRPr/>
          </a:p>
          <a:p>
            <a:pPr marL="914400" lvl="1" indent="-317500" algn="l" rtl="0">
              <a:spcBef>
                <a:spcPts val="0"/>
              </a:spcBef>
              <a:spcAft>
                <a:spcPts val="0"/>
              </a:spcAft>
              <a:buSzPts val="1400"/>
              <a:buChar char="○"/>
            </a:pPr>
            <a:r>
              <a:rPr lang="en"/>
              <a:t>Typing area area</a:t>
            </a:r>
            <a:endParaRPr/>
          </a:p>
          <a:p>
            <a:pPr marL="1371600" lvl="2" indent="-317500" algn="l" rtl="0">
              <a:spcBef>
                <a:spcPts val="0"/>
              </a:spcBef>
              <a:spcAft>
                <a:spcPts val="0"/>
              </a:spcAft>
              <a:buSzPts val="1400"/>
              <a:buChar char="■"/>
            </a:pPr>
            <a:r>
              <a:rPr lang="en"/>
              <a:t>input</a:t>
            </a:r>
            <a:endParaRPr/>
          </a:p>
        </p:txBody>
      </p:sp>
      <p:pic>
        <p:nvPicPr>
          <p:cNvPr id="496" name="Google Shape;496;p75"/>
          <p:cNvPicPr preferRelativeResize="0"/>
          <p:nvPr/>
        </p:nvPicPr>
        <p:blipFill>
          <a:blip r:embed="rId3">
            <a:alphaModFix/>
          </a:blip>
          <a:stretch>
            <a:fillRect/>
          </a:stretch>
        </p:blipFill>
        <p:spPr>
          <a:xfrm>
            <a:off x="3505950" y="764976"/>
            <a:ext cx="5326351" cy="4005199"/>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Further info</a:t>
            </a:r>
            <a:endParaRPr/>
          </a:p>
        </p:txBody>
      </p:sp>
      <p:sp>
        <p:nvSpPr>
          <p:cNvPr id="502" name="Google Shape;502;p76"/>
          <p:cNvSpPr txBox="1">
            <a:spLocks noGrp="1"/>
          </p:cNvSpPr>
          <p:nvPr>
            <p:ph type="body" idx="1"/>
          </p:nvPr>
        </p:nvSpPr>
        <p:spPr>
          <a:xfrm>
            <a:off x="457200" y="1063225"/>
            <a:ext cx="4057800" cy="372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t>API References: </a:t>
            </a:r>
            <a:r>
              <a:rPr lang="en" sz="2100" u="sng">
                <a:solidFill>
                  <a:schemeClr val="hlink"/>
                </a:solidFill>
                <a:hlinkClick r:id="rId3"/>
              </a:rPr>
              <a:t>DevDocs.io</a:t>
            </a:r>
            <a:endParaRPr sz="2100"/>
          </a:p>
          <a:p>
            <a:pPr marL="0" lvl="0" indent="0" algn="l" rtl="0">
              <a:spcBef>
                <a:spcPts val="1600"/>
              </a:spcBef>
              <a:spcAft>
                <a:spcPts val="0"/>
              </a:spcAft>
              <a:buNone/>
            </a:pPr>
            <a:r>
              <a:rPr lang="en" sz="2100"/>
              <a:t>Selectors: </a:t>
            </a:r>
            <a:r>
              <a:rPr lang="en" sz="2100" u="sng">
                <a:solidFill>
                  <a:schemeClr val="hlink"/>
                </a:solidFill>
                <a:hlinkClick r:id="rId4"/>
              </a:rPr>
              <a:t>MDN Tutorial</a:t>
            </a:r>
            <a:endParaRPr sz="1500">
              <a:solidFill>
                <a:srgbClr val="9FC5E8"/>
              </a:solidFill>
            </a:endParaRPr>
          </a:p>
          <a:p>
            <a:pPr marL="0" lvl="0" indent="0" algn="l" rtl="0">
              <a:spcBef>
                <a:spcPts val="1600"/>
              </a:spcBef>
              <a:spcAft>
                <a:spcPts val="0"/>
              </a:spcAft>
              <a:buNone/>
            </a:pPr>
            <a:r>
              <a:rPr lang="en" sz="2100"/>
              <a:t>To learn Javascript.</a:t>
            </a:r>
            <a:endParaRPr sz="2100"/>
          </a:p>
          <a:p>
            <a:pPr marL="0" lvl="0" indent="0" algn="l" rtl="0">
              <a:spcBef>
                <a:spcPts val="1600"/>
              </a:spcBef>
              <a:spcAft>
                <a:spcPts val="0"/>
              </a:spcAft>
              <a:buNone/>
            </a:pPr>
            <a:r>
              <a:rPr lang="en" sz="2100">
                <a:solidFill>
                  <a:srgbClr val="9FC5E8"/>
                </a:solidFill>
              </a:rPr>
              <a:t>http://codeacademy.com </a:t>
            </a:r>
            <a:endParaRPr sz="2100">
              <a:solidFill>
                <a:srgbClr val="9FC5E8"/>
              </a:solidFill>
            </a:endParaRPr>
          </a:p>
          <a:p>
            <a:pPr marL="0" lvl="0" indent="0" algn="l" rtl="0">
              <a:spcBef>
                <a:spcPts val="1600"/>
              </a:spcBef>
              <a:spcAft>
                <a:spcPts val="0"/>
              </a:spcAft>
              <a:buNone/>
            </a:pPr>
            <a:r>
              <a:rPr lang="en" sz="2100"/>
              <a:t>To learn jQuery:</a:t>
            </a:r>
            <a:endParaRPr sz="2100"/>
          </a:p>
          <a:p>
            <a:pPr marL="0" lvl="0" indent="0" algn="l" rtl="0">
              <a:spcBef>
                <a:spcPts val="1600"/>
              </a:spcBef>
              <a:spcAft>
                <a:spcPts val="1600"/>
              </a:spcAft>
              <a:buNone/>
            </a:pPr>
            <a:r>
              <a:rPr lang="en" sz="2100">
                <a:solidFill>
                  <a:srgbClr val="9FC5E8"/>
                </a:solidFill>
              </a:rPr>
              <a:t>http://docs.jquery.com/Tutorials</a:t>
            </a:r>
            <a:endParaRPr sz="2100">
              <a:solidFill>
                <a:srgbClr val="9FC5E8"/>
              </a:solidFill>
            </a:endParaRPr>
          </a:p>
        </p:txBody>
      </p:sp>
      <p:pic>
        <p:nvPicPr>
          <p:cNvPr id="503" name="Google Shape;503;p76">
            <a:hlinkClick r:id="rId5"/>
          </p:cNvPr>
          <p:cNvPicPr preferRelativeResize="0"/>
          <p:nvPr/>
        </p:nvPicPr>
        <p:blipFill>
          <a:blip r:embed="rId6">
            <a:alphaModFix/>
          </a:blip>
          <a:stretch>
            <a:fillRect/>
          </a:stretch>
        </p:blipFill>
        <p:spPr>
          <a:xfrm>
            <a:off x="5647100" y="786400"/>
            <a:ext cx="2521217" cy="3820975"/>
          </a:xfrm>
          <a:prstGeom prst="rect">
            <a:avLst/>
          </a:prstGeom>
          <a:noFill/>
          <a:ln w="19050" cap="flat" cmpd="sng">
            <a:solidFill>
              <a:srgbClr val="FFFFFF"/>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can I test my code </a:t>
            </a:r>
            <a:endParaRPr/>
          </a:p>
        </p:txBody>
      </p:sp>
      <p:sp>
        <p:nvSpPr>
          <p:cNvPr id="119" name="Google Shape;119;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Just open the </a:t>
            </a:r>
            <a:r>
              <a:rPr lang="en" sz="2000">
                <a:solidFill>
                  <a:srgbClr val="FFE599"/>
                </a:solidFill>
              </a:rPr>
              <a:t>index.html</a:t>
            </a:r>
            <a:r>
              <a:rPr lang="en" sz="2000"/>
              <a:t> from the template in your text editor and in your browser.</a:t>
            </a:r>
            <a:endParaRPr sz="2000"/>
          </a:p>
          <a:p>
            <a:pPr marL="0" lvl="0" indent="0" algn="l" rtl="0">
              <a:spcBef>
                <a:spcPts val="0"/>
              </a:spcBef>
              <a:spcAft>
                <a:spcPts val="0"/>
              </a:spcAft>
              <a:buNone/>
            </a:pPr>
            <a:r>
              <a:rPr lang="en" sz="2000"/>
              <a:t>When you do any change to the code, check it in the browser by pressing F5 (refresh site)</a:t>
            </a:r>
            <a:endParaRPr sz="2000"/>
          </a:p>
          <a:p>
            <a:pPr marL="0" lvl="0" indent="0" algn="l" rtl="0">
              <a:spcBef>
                <a:spcPts val="0"/>
              </a:spcBef>
              <a:spcAft>
                <a:spcPts val="0"/>
              </a:spcAft>
              <a:buNone/>
            </a:pPr>
            <a:r>
              <a:rPr lang="en" sz="2000"/>
              <a:t>To open the developer tools press:</a:t>
            </a:r>
            <a:endParaRPr sz="2000"/>
          </a:p>
          <a:p>
            <a:pPr marL="0" lvl="0" indent="0" algn="l" rtl="0">
              <a:spcBef>
                <a:spcPts val="0"/>
              </a:spcBef>
              <a:spcAft>
                <a:spcPts val="0"/>
              </a:spcAft>
              <a:buNone/>
            </a:pPr>
            <a:r>
              <a:rPr lang="en" sz="2000"/>
              <a:t>Windows:</a:t>
            </a:r>
            <a:r>
              <a:rPr lang="en" sz="2000">
                <a:latin typeface="Courier New"/>
                <a:ea typeface="Courier New"/>
                <a:cs typeface="Courier New"/>
                <a:sym typeface="Courier New"/>
              </a:rPr>
              <a:t> Control + Shift + I  or </a:t>
            </a:r>
            <a:endParaRPr sz="2000">
              <a:solidFill>
                <a:srgbClr val="434343"/>
              </a:solidFill>
              <a:highlight>
                <a:srgbClr val="D9D9D9"/>
              </a:highlight>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 sz="2000"/>
              <a:t>OSX:</a:t>
            </a:r>
            <a:r>
              <a:rPr lang="en" sz="2000">
                <a:latin typeface="Courier New"/>
                <a:ea typeface="Courier New"/>
                <a:cs typeface="Courier New"/>
                <a:sym typeface="Courier New"/>
              </a:rPr>
              <a:t> Command + Opt + I </a:t>
            </a:r>
            <a:endParaRPr sz="2000">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 sz="2000"/>
              <a:t>Other tools are online editors like </a:t>
            </a:r>
            <a:r>
              <a:rPr lang="en" sz="2000" u="sng">
                <a:solidFill>
                  <a:schemeClr val="hlink"/>
                </a:solidFill>
                <a:hlinkClick r:id="rId3"/>
              </a:rPr>
              <a:t>scratchpad</a:t>
            </a:r>
            <a:r>
              <a:rPr lang="en" sz="2000"/>
              <a:t> or </a:t>
            </a:r>
            <a:r>
              <a:rPr lang="en" sz="2000" u="sng">
                <a:solidFill>
                  <a:schemeClr val="hlink"/>
                </a:solidFill>
                <a:hlinkClick r:id="rId4"/>
              </a:rPr>
              <a:t>htmledit</a:t>
            </a:r>
            <a:endParaRPr sz="2000">
              <a:latin typeface="Courier New"/>
              <a:ea typeface="Courier New"/>
              <a:cs typeface="Courier New"/>
              <a:sym typeface="Courier New"/>
            </a:endParaRPr>
          </a:p>
        </p:txBody>
      </p:sp>
      <p:pic>
        <p:nvPicPr>
          <p:cNvPr id="120" name="Google Shape;120;p19"/>
          <p:cNvPicPr preferRelativeResize="0"/>
          <p:nvPr/>
        </p:nvPicPr>
        <p:blipFill>
          <a:blip r:embed="rId5">
            <a:alphaModFix/>
          </a:blip>
          <a:stretch>
            <a:fillRect/>
          </a:stretch>
        </p:blipFill>
        <p:spPr>
          <a:xfrm>
            <a:off x="5400675" y="2669867"/>
            <a:ext cx="942975" cy="887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311700" y="2490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Anatomy of a Browser</a:t>
            </a:r>
            <a:endParaRPr/>
          </a:p>
        </p:txBody>
      </p:sp>
      <p:pic>
        <p:nvPicPr>
          <p:cNvPr id="126" name="Google Shape;126;p20"/>
          <p:cNvPicPr preferRelativeResize="0"/>
          <p:nvPr/>
        </p:nvPicPr>
        <p:blipFill>
          <a:blip r:embed="rId3">
            <a:alphaModFix/>
          </a:blip>
          <a:stretch>
            <a:fillRect/>
          </a:stretch>
        </p:blipFill>
        <p:spPr>
          <a:xfrm>
            <a:off x="1737650" y="943275"/>
            <a:ext cx="5668675" cy="38209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311700" y="445025"/>
            <a:ext cx="3140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Inside a browser</a:t>
            </a:r>
            <a:endParaRPr/>
          </a:p>
        </p:txBody>
      </p:sp>
      <p:sp>
        <p:nvSpPr>
          <p:cNvPr id="132" name="Google Shape;132;p21"/>
          <p:cNvSpPr txBox="1">
            <a:spLocks noGrp="1"/>
          </p:cNvSpPr>
          <p:nvPr>
            <p:ph type="body" idx="1"/>
          </p:nvPr>
        </p:nvSpPr>
        <p:spPr>
          <a:xfrm>
            <a:off x="311700" y="1152475"/>
            <a:ext cx="3545700" cy="372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Browsers have very differentiate parts.</a:t>
            </a:r>
            <a:endParaRPr sz="1500"/>
          </a:p>
          <a:p>
            <a:pPr marL="0" lvl="0" indent="0" algn="l" rtl="0">
              <a:spcBef>
                <a:spcPts val="1600"/>
              </a:spcBef>
              <a:spcAft>
                <a:spcPts val="0"/>
              </a:spcAft>
              <a:buNone/>
            </a:pPr>
            <a:r>
              <a:rPr lang="en" sz="1500"/>
              <a:t>We are interested in two of them:</a:t>
            </a:r>
            <a:endParaRPr sz="1500"/>
          </a:p>
          <a:p>
            <a:pPr marL="457200" lvl="0" indent="-323850" algn="l" rtl="0">
              <a:spcBef>
                <a:spcPts val="1600"/>
              </a:spcBef>
              <a:spcAft>
                <a:spcPts val="0"/>
              </a:spcAft>
              <a:buSzPts val="1500"/>
              <a:buChar char="●"/>
            </a:pPr>
            <a:r>
              <a:rPr lang="en" sz="1500"/>
              <a:t>the </a:t>
            </a:r>
            <a:r>
              <a:rPr lang="en" sz="1500">
                <a:solidFill>
                  <a:srgbClr val="B4A7D6"/>
                </a:solidFill>
              </a:rPr>
              <a:t>Rendering Engine</a:t>
            </a:r>
            <a:r>
              <a:rPr lang="en" sz="1500"/>
              <a:t> (in charge of transforming our </a:t>
            </a:r>
            <a:r>
              <a:rPr lang="en" sz="1500">
                <a:solidFill>
                  <a:srgbClr val="FFD966"/>
                </a:solidFill>
              </a:rPr>
              <a:t>HTML+CSS</a:t>
            </a:r>
            <a:r>
              <a:rPr lang="en" sz="1500"/>
              <a:t> in a visual image).</a:t>
            </a:r>
            <a:endParaRPr sz="1500"/>
          </a:p>
          <a:p>
            <a:pPr marL="457200" lvl="0" indent="-323850" algn="l" rtl="0">
              <a:spcBef>
                <a:spcPts val="0"/>
              </a:spcBef>
              <a:spcAft>
                <a:spcPts val="0"/>
              </a:spcAft>
              <a:buSzPts val="1500"/>
              <a:buChar char="●"/>
            </a:pPr>
            <a:r>
              <a:rPr lang="en" sz="1500"/>
              <a:t>The </a:t>
            </a:r>
            <a:r>
              <a:rPr lang="en" sz="1500">
                <a:solidFill>
                  <a:srgbClr val="9FC5E8"/>
                </a:solidFill>
              </a:rPr>
              <a:t>Javascript Interpreter</a:t>
            </a:r>
            <a:r>
              <a:rPr lang="en" sz="1500"/>
              <a:t> (also known as VM), in charge of executing the </a:t>
            </a:r>
            <a:r>
              <a:rPr lang="en" sz="1500">
                <a:solidFill>
                  <a:srgbClr val="FFD966"/>
                </a:solidFill>
              </a:rPr>
              <a:t>Javascript </a:t>
            </a:r>
            <a:r>
              <a:rPr lang="en" sz="1500"/>
              <a:t>code.</a:t>
            </a:r>
            <a:endParaRPr sz="1500"/>
          </a:p>
        </p:txBody>
      </p:sp>
      <p:pic>
        <p:nvPicPr>
          <p:cNvPr id="133" name="Google Shape;133;p21"/>
          <p:cNvPicPr preferRelativeResize="0"/>
          <p:nvPr/>
        </p:nvPicPr>
        <p:blipFill>
          <a:blip r:embed="rId3">
            <a:alphaModFix/>
          </a:blip>
          <a:stretch>
            <a:fillRect/>
          </a:stretch>
        </p:blipFill>
        <p:spPr>
          <a:xfrm>
            <a:off x="4022950" y="670275"/>
            <a:ext cx="4634599" cy="3802951"/>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3464</Words>
  <Application>Microsoft Office PowerPoint</Application>
  <PresentationFormat>On-screen Show (16:9)</PresentationFormat>
  <Paragraphs>543</Paragraphs>
  <Slides>64</Slides>
  <Notes>64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Consolas</vt:lpstr>
      <vt:lpstr>Courier New</vt:lpstr>
      <vt:lpstr>Simple Dark</vt:lpstr>
      <vt:lpstr>Introduction to web technologies</vt:lpstr>
      <vt:lpstr>Introduction</vt:lpstr>
      <vt:lpstr>Framework and OS</vt:lpstr>
      <vt:lpstr>The Web Framework</vt:lpstr>
      <vt:lpstr>Goals</vt:lpstr>
      <vt:lpstr>Tools</vt:lpstr>
      <vt:lpstr>How can I test my code </vt:lpstr>
      <vt:lpstr>Anatomy of a Browser</vt:lpstr>
      <vt:lpstr>Inside a browser</vt:lpstr>
      <vt:lpstr>Technologies</vt:lpstr>
      <vt:lpstr>Browsers as a renderer</vt:lpstr>
      <vt:lpstr>Markup language</vt:lpstr>
      <vt:lpstr>HTML</vt:lpstr>
      <vt:lpstr>HTML: basic rules</vt:lpstr>
      <vt:lpstr>HTML: syntax example</vt:lpstr>
      <vt:lpstr>HTML: syntax example</vt:lpstr>
      <vt:lpstr>DOM is a tree</vt:lpstr>
      <vt:lpstr>PowerPoint Presentation</vt:lpstr>
      <vt:lpstr>HTML: main tags</vt:lpstr>
      <vt:lpstr>HTML: other interesting tags</vt:lpstr>
      <vt:lpstr>HTML: wrapping the info</vt:lpstr>
      <vt:lpstr>HTML: tagging correctly</vt:lpstr>
      <vt:lpstr>HTML good use</vt:lpstr>
      <vt:lpstr>HTML references</vt:lpstr>
      <vt:lpstr>Technologies</vt:lpstr>
      <vt:lpstr>CSS</vt:lpstr>
      <vt:lpstr>CSS example</vt:lpstr>
      <vt:lpstr>CSS fields</vt:lpstr>
      <vt:lpstr>CSS how to add it</vt:lpstr>
      <vt:lpstr>CSS selectors</vt:lpstr>
      <vt:lpstr>CSS selectors</vt:lpstr>
      <vt:lpstr>CSS Selectors</vt:lpstr>
      <vt:lpstr>CSS Selectors</vt:lpstr>
      <vt:lpstr>CSS Selectors</vt:lpstr>
      <vt:lpstr>CSS Selectors</vt:lpstr>
      <vt:lpstr>HTML arrange</vt:lpstr>
      <vt:lpstr>Box Model</vt:lpstr>
      <vt:lpstr>Layout</vt:lpstr>
      <vt:lpstr>Flexbox</vt:lpstr>
      <vt:lpstr>Grid system</vt:lpstr>
      <vt:lpstr>Fullscreen divs</vt:lpstr>
      <vt:lpstr>Trick to center</vt:lpstr>
      <vt:lpstr>CSS further reading</vt:lpstr>
      <vt:lpstr>CSS Templates</vt:lpstr>
      <vt:lpstr>Technologies</vt:lpstr>
      <vt:lpstr>Interactivity</vt:lpstr>
      <vt:lpstr>Javascript</vt:lpstr>
      <vt:lpstr>Javascript: insert code</vt:lpstr>
      <vt:lpstr>Javascript: Syntax</vt:lpstr>
      <vt:lpstr>Javascript example</vt:lpstr>
      <vt:lpstr>Javascript API</vt:lpstr>
      <vt:lpstr>Javascript: retrieving element</vt:lpstr>
      <vt:lpstr>Javascript: crawling the DOM</vt:lpstr>
      <vt:lpstr>Javascript: using selectors</vt:lpstr>
      <vt:lpstr>Javascript: modify nodes</vt:lpstr>
      <vt:lpstr>Javascript: create nodes</vt:lpstr>
      <vt:lpstr>Javascript: hide and show elements</vt:lpstr>
      <vt:lpstr>Using Inputs</vt:lpstr>
      <vt:lpstr>Example of a website</vt:lpstr>
      <vt:lpstr>Execution flow</vt:lpstr>
      <vt:lpstr>jQuery</vt:lpstr>
      <vt:lpstr>Using the Dev Tools</vt:lpstr>
      <vt:lpstr>Exercise</vt:lpstr>
      <vt:lpstr>Further info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web technologies</dc:title>
  <cp:lastModifiedBy>vebi</cp:lastModifiedBy>
  <cp:revision>1</cp:revision>
  <dcterms:modified xsi:type="dcterms:W3CDTF">2025-04-24T02:06:40Z</dcterms:modified>
</cp:coreProperties>
</file>