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41" r:id="rId3"/>
    <p:sldId id="346" r:id="rId4"/>
    <p:sldId id="347" r:id="rId5"/>
    <p:sldId id="348" r:id="rId6"/>
    <p:sldId id="342" r:id="rId7"/>
    <p:sldId id="349" r:id="rId8"/>
    <p:sldId id="318" r:id="rId9"/>
    <p:sldId id="331" r:id="rId10"/>
    <p:sldId id="351" r:id="rId11"/>
    <p:sldId id="332" r:id="rId12"/>
    <p:sldId id="335" r:id="rId13"/>
    <p:sldId id="343" r:id="rId14"/>
    <p:sldId id="344" r:id="rId15"/>
    <p:sldId id="350" r:id="rId16"/>
    <p:sldId id="345" r:id="rId17"/>
    <p:sldId id="300" r:id="rId18"/>
  </p:sldIdLst>
  <p:sldSz cx="9144000" cy="6858000" type="screen4x3"/>
  <p:notesSz cx="7045325" cy="934561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0" autoAdjust="0"/>
    <p:restoredTop sz="94580" autoAdjust="0"/>
  </p:normalViewPr>
  <p:slideViewPr>
    <p:cSldViewPr>
      <p:cViewPr>
        <p:scale>
          <a:sx n="60" d="100"/>
          <a:sy n="60" d="100"/>
        </p:scale>
        <p:origin x="150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12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/>
              <a:t>BKPM </a:t>
            </a:r>
            <a:r>
              <a:rPr lang="en-ID" dirty="0" err="1"/>
              <a:t>adalah</a:t>
            </a:r>
            <a:r>
              <a:rPr lang="en-ID" dirty="0"/>
              <a:t> 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Badan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Koordinasi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en-ID" b="1" i="0" dirty="0" err="1">
                <a:solidFill>
                  <a:srgbClr val="001D35"/>
                </a:solidFill>
                <a:effectLst/>
                <a:latin typeface="Google Sans"/>
              </a:rPr>
              <a:t>Penanaman</a:t>
            </a:r>
            <a:r>
              <a:rPr lang="en-ID" b="1" i="0" dirty="0">
                <a:solidFill>
                  <a:srgbClr val="001D35"/>
                </a:solidFill>
                <a:effectLst/>
                <a:latin typeface="Google Sans"/>
              </a:rPr>
              <a:t> Modal</a:t>
            </a:r>
          </a:p>
          <a:p>
            <a:r>
              <a:rPr lang="en-ID" dirty="0" err="1"/>
              <a:t>Perjanjian</a:t>
            </a:r>
            <a:r>
              <a:rPr lang="en-ID" dirty="0"/>
              <a:t> </a:t>
            </a:r>
            <a:r>
              <a:rPr lang="en-ID" b="1" dirty="0">
                <a:effectLst/>
              </a:rPr>
              <a:t>bilateral</a:t>
            </a:r>
            <a:r>
              <a:rPr lang="en-ID" dirty="0"/>
              <a:t> 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kesepakatan</a:t>
            </a:r>
            <a:r>
              <a:rPr lang="en-ID" dirty="0"/>
              <a:t> yang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melibatkan</a:t>
            </a:r>
            <a:r>
              <a:rPr lang="en-ID" dirty="0"/>
              <a:t> </a:t>
            </a:r>
            <a:r>
              <a:rPr lang="en-ID" b="1" dirty="0" err="1">
                <a:effectLst/>
              </a:rPr>
              <a:t>dua</a:t>
            </a:r>
            <a:r>
              <a:rPr lang="en-ID" b="1" dirty="0">
                <a:effectLst/>
              </a:rPr>
              <a:t> negara</a:t>
            </a:r>
            <a:r>
              <a:rPr lang="en-ID" dirty="0"/>
              <a:t>, </a:t>
            </a:r>
            <a:r>
              <a:rPr lang="en-ID" dirty="0" err="1"/>
              <a:t>sementara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 </a:t>
            </a:r>
            <a:r>
              <a:rPr lang="en-ID" b="1" dirty="0" err="1">
                <a:effectLst/>
              </a:rPr>
              <a:t>internasional</a:t>
            </a:r>
            <a:r>
              <a:rPr lang="en-ID" dirty="0"/>
              <a:t> (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)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bilateral (</a:t>
            </a:r>
            <a:r>
              <a:rPr lang="en-ID" dirty="0" err="1"/>
              <a:t>dua</a:t>
            </a:r>
            <a:r>
              <a:rPr lang="en-ID" dirty="0"/>
              <a:t> negara) </a:t>
            </a:r>
            <a:r>
              <a:rPr lang="en-ID" dirty="0" err="1"/>
              <a:t>atau</a:t>
            </a:r>
            <a:r>
              <a:rPr lang="en-ID" dirty="0"/>
              <a:t> </a:t>
            </a:r>
            <a:r>
              <a:rPr lang="en-ID" b="1" dirty="0">
                <a:effectLst/>
              </a:rPr>
              <a:t>multilateral</a:t>
            </a:r>
            <a:r>
              <a:rPr lang="en-ID" dirty="0"/>
              <a:t> (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dua</a:t>
            </a:r>
            <a:r>
              <a:rPr lang="en-ID" dirty="0"/>
              <a:t> negara)</a:t>
            </a:r>
            <a:r>
              <a:rPr lang="en-ID" b="0" i="0" dirty="0">
                <a:solidFill>
                  <a:srgbClr val="001D35"/>
                </a:solidFill>
                <a:effectLst/>
                <a:latin typeface="Google Sans"/>
              </a:rPr>
              <a:t>. 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61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70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63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78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572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70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045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559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PENANAMAN MODAL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5BD7397-3F11-46CB-9501-2CE7C24CBE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920880" cy="561662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ID" sz="6200" b="1" dirty="0">
                <a:solidFill>
                  <a:schemeClr val="tx1"/>
                </a:solidFill>
              </a:rPr>
              <a:t>4. </a:t>
            </a:r>
            <a:r>
              <a:rPr lang="en-ID" sz="9600" b="1" dirty="0" err="1">
                <a:solidFill>
                  <a:schemeClr val="tx1"/>
                </a:solidFill>
              </a:rPr>
              <a:t>Penanaman</a:t>
            </a:r>
            <a:r>
              <a:rPr lang="en-ID" sz="9600" b="1" dirty="0">
                <a:solidFill>
                  <a:schemeClr val="tx1"/>
                </a:solidFill>
              </a:rPr>
              <a:t> modal </a:t>
            </a:r>
            <a:r>
              <a:rPr lang="en-ID" sz="9600" b="1" dirty="0" err="1">
                <a:solidFill>
                  <a:schemeClr val="tx1"/>
                </a:solidFill>
              </a:rPr>
              <a:t>asing</a:t>
            </a:r>
            <a:r>
              <a:rPr lang="en-ID" sz="9600" b="1" dirty="0">
                <a:solidFill>
                  <a:schemeClr val="tx1"/>
                </a:solidFill>
              </a:rPr>
              <a:t> (PMA)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9600" dirty="0" err="1">
                <a:solidFill>
                  <a:schemeClr val="tx1"/>
                </a:solidFill>
              </a:rPr>
              <a:t>Kegiatan</a:t>
            </a:r>
            <a:r>
              <a:rPr lang="en-ID" sz="9600" dirty="0">
                <a:solidFill>
                  <a:schemeClr val="tx1"/>
                </a:solidFill>
              </a:rPr>
              <a:t> </a:t>
            </a:r>
            <a:r>
              <a:rPr lang="en-ID" sz="9600" dirty="0" err="1">
                <a:solidFill>
                  <a:schemeClr val="tx1"/>
                </a:solidFill>
              </a:rPr>
              <a:t>menanam</a:t>
            </a:r>
            <a:r>
              <a:rPr lang="en-ID" sz="9600" dirty="0">
                <a:solidFill>
                  <a:schemeClr val="tx1"/>
                </a:solidFill>
              </a:rPr>
              <a:t> modal </a:t>
            </a:r>
            <a:r>
              <a:rPr lang="en-ID" sz="9600" dirty="0" err="1">
                <a:solidFill>
                  <a:schemeClr val="tx1"/>
                </a:solidFill>
              </a:rPr>
              <a:t>untuk</a:t>
            </a:r>
            <a:r>
              <a:rPr lang="en-ID" sz="9600" dirty="0">
                <a:solidFill>
                  <a:schemeClr val="tx1"/>
                </a:solidFill>
              </a:rPr>
              <a:t> </a:t>
            </a:r>
            <a:r>
              <a:rPr lang="en-ID" sz="9600" dirty="0" err="1">
                <a:solidFill>
                  <a:schemeClr val="tx1"/>
                </a:solidFill>
              </a:rPr>
              <a:t>melakukan</a:t>
            </a:r>
            <a:r>
              <a:rPr lang="en-ID" sz="9600" dirty="0">
                <a:solidFill>
                  <a:schemeClr val="tx1"/>
                </a:solidFill>
              </a:rPr>
              <a:t> </a:t>
            </a:r>
            <a:r>
              <a:rPr lang="en-ID" sz="9600" dirty="0" err="1">
                <a:solidFill>
                  <a:schemeClr val="tx1"/>
                </a:solidFill>
              </a:rPr>
              <a:t>usaha</a:t>
            </a:r>
            <a:r>
              <a:rPr lang="en-ID" sz="9600" dirty="0">
                <a:solidFill>
                  <a:schemeClr val="tx1"/>
                </a:solidFill>
              </a:rPr>
              <a:t> di wilayah negara RI yang di </a:t>
            </a:r>
            <a:r>
              <a:rPr lang="en-ID" sz="9600" dirty="0" err="1">
                <a:solidFill>
                  <a:schemeClr val="tx1"/>
                </a:solidFill>
              </a:rPr>
              <a:t>lakukan</a:t>
            </a:r>
            <a:r>
              <a:rPr lang="en-ID" sz="9600" dirty="0">
                <a:solidFill>
                  <a:schemeClr val="tx1"/>
                </a:solidFill>
              </a:rPr>
              <a:t> oleh </a:t>
            </a:r>
            <a:r>
              <a:rPr lang="en-ID" sz="9600" dirty="0" err="1">
                <a:solidFill>
                  <a:schemeClr val="tx1"/>
                </a:solidFill>
              </a:rPr>
              <a:t>penanam</a:t>
            </a:r>
            <a:r>
              <a:rPr lang="en-ID" sz="9600" dirty="0">
                <a:solidFill>
                  <a:schemeClr val="tx1"/>
                </a:solidFill>
              </a:rPr>
              <a:t> modal </a:t>
            </a:r>
            <a:r>
              <a:rPr lang="en-ID" sz="9600" dirty="0" err="1">
                <a:solidFill>
                  <a:schemeClr val="tx1"/>
                </a:solidFill>
              </a:rPr>
              <a:t>asing</a:t>
            </a:r>
            <a:r>
              <a:rPr lang="en-ID" sz="9600" dirty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9600" dirty="0" err="1">
                <a:solidFill>
                  <a:schemeClr val="tx1"/>
                </a:solidFill>
              </a:rPr>
              <a:t>Contoh</a:t>
            </a:r>
            <a:r>
              <a:rPr lang="en-ID" sz="9600" dirty="0">
                <a:solidFill>
                  <a:schemeClr val="tx1"/>
                </a:solidFill>
              </a:rPr>
              <a:t> </a:t>
            </a:r>
            <a:r>
              <a:rPr lang="en-ID" sz="9600" dirty="0" err="1">
                <a:solidFill>
                  <a:schemeClr val="tx1"/>
                </a:solidFill>
              </a:rPr>
              <a:t>perusahaan</a:t>
            </a:r>
            <a:r>
              <a:rPr lang="en-ID" sz="9600" dirty="0">
                <a:solidFill>
                  <a:schemeClr val="tx1"/>
                </a:solidFill>
              </a:rPr>
              <a:t> : 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ID" sz="9600" b="0" i="0" dirty="0">
              <a:solidFill>
                <a:srgbClr val="001D35"/>
              </a:solidFill>
              <a:effectLst/>
              <a:latin typeface="Google Sans"/>
            </a:endParaRPr>
          </a:p>
          <a:p>
            <a:pPr marL="0" lvl="1" algn="just">
              <a:buFont typeface="Arial" panose="020B0604020202020204" pitchFamily="34" charset="0"/>
              <a:buChar char="•"/>
            </a:pPr>
            <a:r>
              <a:rPr lang="en-ID" sz="9600" b="1" i="0" dirty="0">
                <a:solidFill>
                  <a:srgbClr val="001D35"/>
                </a:solidFill>
                <a:effectLst/>
              </a:rPr>
              <a:t>Unilever: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 Perusahaan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konsumer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multinasional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yang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berasal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dari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Belanda.</a:t>
            </a:r>
          </a:p>
          <a:p>
            <a:pPr marL="0" lvl="1" algn="just">
              <a:buFont typeface="Arial" panose="020B0604020202020204" pitchFamily="34" charset="0"/>
              <a:buChar char="•"/>
            </a:pPr>
            <a:r>
              <a:rPr lang="en-ID" sz="9600" b="1" i="0" dirty="0">
                <a:solidFill>
                  <a:srgbClr val="001D35"/>
                </a:solidFill>
                <a:effectLst/>
              </a:rPr>
              <a:t>Toyota &amp; Honda: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 Perusahaan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otomotif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asal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Jepang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yang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memiliki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fasilitas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produksi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di Indonesia.</a:t>
            </a:r>
          </a:p>
          <a:p>
            <a:pPr marL="0" lvl="1" algn="just">
              <a:buFont typeface="Arial" panose="020B0604020202020204" pitchFamily="34" charset="0"/>
              <a:buChar char="•"/>
            </a:pPr>
            <a:r>
              <a:rPr lang="en-ID" sz="9600" b="1" i="0" dirty="0">
                <a:solidFill>
                  <a:srgbClr val="001D35"/>
                </a:solidFill>
                <a:effectLst/>
              </a:rPr>
              <a:t>Samsung &amp; LG: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 Perusahaan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elektronik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asal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Korea Selatan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dengan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pabrik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di Indonesia.</a:t>
            </a:r>
          </a:p>
          <a:p>
            <a:pPr marL="0" lvl="1" algn="just">
              <a:buFont typeface="Arial" panose="020B0604020202020204" pitchFamily="34" charset="0"/>
              <a:buChar char="•"/>
            </a:pPr>
            <a:r>
              <a:rPr lang="en-ID" sz="9600" b="1" i="0" dirty="0">
                <a:solidFill>
                  <a:srgbClr val="001D35"/>
                </a:solidFill>
                <a:effectLst/>
              </a:rPr>
              <a:t>Freeport: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 Perusahaan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pertambangan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dari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Amerika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Serikat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yang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beroperasi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di Indonesia.</a:t>
            </a:r>
          </a:p>
          <a:p>
            <a:pPr marL="0" lvl="1" algn="just">
              <a:buFont typeface="Arial" panose="020B0604020202020204" pitchFamily="34" charset="0"/>
              <a:buChar char="•"/>
            </a:pPr>
            <a:r>
              <a:rPr lang="en-ID" sz="9600" b="1" i="0" dirty="0">
                <a:solidFill>
                  <a:srgbClr val="001D35"/>
                </a:solidFill>
                <a:effectLst/>
              </a:rPr>
              <a:t>Bank </a:t>
            </a:r>
            <a:r>
              <a:rPr lang="en-ID" sz="9600" b="1" i="0" dirty="0" err="1">
                <a:solidFill>
                  <a:srgbClr val="001D35"/>
                </a:solidFill>
                <a:effectLst/>
              </a:rPr>
              <a:t>Asing</a:t>
            </a:r>
            <a:r>
              <a:rPr lang="en-ID" sz="9600" b="1" i="0" dirty="0">
                <a:solidFill>
                  <a:srgbClr val="001D35"/>
                </a:solidFill>
                <a:effectLst/>
              </a:rPr>
              <a:t>: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 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Seperti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HSBC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atau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Citibank yang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memiliki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sz="9600" b="0" i="0" dirty="0" err="1">
                <a:solidFill>
                  <a:srgbClr val="001D35"/>
                </a:solidFill>
                <a:effectLst/>
              </a:rPr>
              <a:t>cabang</a:t>
            </a:r>
            <a:r>
              <a:rPr lang="en-ID" sz="9600" b="0" i="0" dirty="0">
                <a:solidFill>
                  <a:srgbClr val="001D35"/>
                </a:solidFill>
                <a:effectLst/>
              </a:rPr>
              <a:t> di Indonesia.</a:t>
            </a:r>
          </a:p>
          <a:p>
            <a:br>
              <a:rPr lang="en-ID" sz="9600" dirty="0"/>
            </a:br>
            <a:endParaRPr lang="en-ID" sz="9600" dirty="0">
              <a:solidFill>
                <a:schemeClr val="tx1"/>
              </a:solidFill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2549149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91580" y="476672"/>
            <a:ext cx="7560840" cy="5904656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Hak</a:t>
            </a:r>
            <a:r>
              <a:rPr lang="en-US" b="1" dirty="0">
                <a:solidFill>
                  <a:schemeClr val="tx1"/>
                </a:solidFill>
              </a:rPr>
              <a:t> dan </a:t>
            </a:r>
            <a:r>
              <a:rPr lang="en-US" b="1" dirty="0" err="1">
                <a:solidFill>
                  <a:schemeClr val="tx1"/>
                </a:solidFill>
              </a:rPr>
              <a:t>Kewajiban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Penanam</a:t>
            </a:r>
            <a:r>
              <a:rPr lang="en-US" b="1" dirty="0">
                <a:solidFill>
                  <a:schemeClr val="tx1"/>
                </a:solidFill>
              </a:rPr>
              <a:t> Modal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Di </a:t>
            </a:r>
            <a:r>
              <a:rPr lang="en-US" sz="2400" dirty="0" err="1">
                <a:solidFill>
                  <a:schemeClr val="tx1"/>
                </a:solidFill>
              </a:rPr>
              <a:t>atur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pasal</a:t>
            </a:r>
            <a:r>
              <a:rPr lang="en-US" sz="2400" dirty="0">
                <a:solidFill>
                  <a:schemeClr val="tx1"/>
                </a:solidFill>
              </a:rPr>
              <a:t> 6-8 </a:t>
            </a:r>
            <a:r>
              <a:rPr lang="en-US" sz="2400" dirty="0" err="1">
                <a:solidFill>
                  <a:schemeClr val="tx1"/>
                </a:solidFill>
              </a:rPr>
              <a:t>peraturan</a:t>
            </a:r>
            <a:r>
              <a:rPr lang="en-US" sz="2400" dirty="0">
                <a:solidFill>
                  <a:schemeClr val="tx1"/>
                </a:solidFill>
              </a:rPr>
              <a:t> Badan </a:t>
            </a:r>
            <a:r>
              <a:rPr lang="en-US" sz="2400" dirty="0" err="1">
                <a:solidFill>
                  <a:schemeClr val="tx1"/>
                </a:solidFill>
              </a:rPr>
              <a:t>koordinasi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Penanaman</a:t>
            </a:r>
            <a:r>
              <a:rPr lang="en-US" sz="2400" dirty="0">
                <a:solidFill>
                  <a:schemeClr val="tx1"/>
                </a:solidFill>
              </a:rPr>
              <a:t> Modal RI no.14 </a:t>
            </a:r>
            <a:r>
              <a:rPr lang="en-US" sz="2400" dirty="0" err="1">
                <a:solidFill>
                  <a:schemeClr val="tx1"/>
                </a:solidFill>
              </a:rPr>
              <a:t>thn</a:t>
            </a:r>
            <a:r>
              <a:rPr lang="en-US" sz="2400" dirty="0">
                <a:solidFill>
                  <a:schemeClr val="tx1"/>
                </a:solidFill>
              </a:rPr>
              <a:t> 2017.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r>
              <a:rPr lang="en-US" b="1" dirty="0" err="1">
                <a:solidFill>
                  <a:schemeClr val="tx1"/>
                </a:solidFill>
              </a:rPr>
              <a:t>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Penanam</a:t>
            </a:r>
            <a:r>
              <a:rPr lang="en-US" b="1" dirty="0">
                <a:solidFill>
                  <a:schemeClr val="tx1"/>
                </a:solidFill>
              </a:rPr>
              <a:t> Modal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Kepastian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Informasi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terbuka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mengenai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bidang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>
                <a:solidFill>
                  <a:schemeClr val="tx1"/>
                </a:solidFill>
              </a:rPr>
              <a:t> yang di </a:t>
            </a:r>
            <a:r>
              <a:rPr lang="en-US" sz="2400" dirty="0" err="1">
                <a:solidFill>
                  <a:schemeClr val="tx1"/>
                </a:solidFill>
              </a:rPr>
              <a:t>jalankan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pelayanan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Berbagai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fasilitas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kemudahan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sesuai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Peraturan</a:t>
            </a:r>
            <a:r>
              <a:rPr lang="en-US" sz="2400" dirty="0">
                <a:solidFill>
                  <a:schemeClr val="tx1"/>
                </a:solidFill>
              </a:rPr>
              <a:t> Perundang2an  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404664"/>
            <a:ext cx="7560840" cy="5544616"/>
          </a:xfrm>
        </p:spPr>
        <p:txBody>
          <a:bodyPr>
            <a:no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Kewajiban</a:t>
            </a:r>
            <a:r>
              <a:rPr lang="en-US" b="1" dirty="0">
                <a:solidFill>
                  <a:schemeClr val="tx1"/>
                </a:solidFill>
              </a:rPr>
              <a:t>  </a:t>
            </a:r>
            <a:r>
              <a:rPr lang="en-US" b="1" dirty="0" err="1">
                <a:solidFill>
                  <a:schemeClr val="tx1"/>
                </a:solidFill>
              </a:rPr>
              <a:t>Penanam</a:t>
            </a:r>
            <a:r>
              <a:rPr lang="en-US" b="1" dirty="0">
                <a:solidFill>
                  <a:schemeClr val="tx1"/>
                </a:solidFill>
              </a:rPr>
              <a:t> Modal 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kompetensi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WNI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pelatihan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Perundang2an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Merapkan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perinsip</a:t>
            </a:r>
            <a:r>
              <a:rPr lang="en-US" dirty="0">
                <a:solidFill>
                  <a:schemeClr val="tx1"/>
                </a:solidFill>
              </a:rPr>
              <a:t> tata Kelola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Melaksanakan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jawab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perundang2an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17305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2463602-5A3F-44E7-8405-5E626F892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728700"/>
            <a:ext cx="6912768" cy="5400600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Tanggung</a:t>
            </a:r>
            <a:r>
              <a:rPr lang="en-US" b="1" dirty="0">
                <a:solidFill>
                  <a:schemeClr val="tx1"/>
                </a:solidFill>
              </a:rPr>
              <a:t> Jawab </a:t>
            </a:r>
            <a:r>
              <a:rPr lang="en-US" b="1" dirty="0" err="1">
                <a:solidFill>
                  <a:schemeClr val="tx1"/>
                </a:solidFill>
              </a:rPr>
              <a:t>Penanam</a:t>
            </a:r>
            <a:r>
              <a:rPr lang="en-US" b="1" dirty="0">
                <a:solidFill>
                  <a:schemeClr val="tx1"/>
                </a:solidFill>
              </a:rPr>
              <a:t> Modal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Menjamin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tersedianya</a:t>
            </a:r>
            <a:r>
              <a:rPr lang="en-US" sz="2400" dirty="0">
                <a:solidFill>
                  <a:schemeClr val="tx1"/>
                </a:solidFill>
              </a:rPr>
              <a:t> modal yang </a:t>
            </a:r>
            <a:r>
              <a:rPr lang="en-US" sz="2400" dirty="0" err="1">
                <a:solidFill>
                  <a:schemeClr val="tx1"/>
                </a:solidFill>
              </a:rPr>
              <a:t>berasal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sumber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bertentangan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perundang2an</a:t>
            </a: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Menanggung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menyelesaikan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segala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kewajiban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kerugian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Menjaga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kelestarian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lingkungan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hidup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Mencipatakan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keselamatan</a:t>
            </a:r>
            <a:r>
              <a:rPr lang="en-US" sz="2400" dirty="0">
                <a:solidFill>
                  <a:schemeClr val="tx1"/>
                </a:solidFill>
              </a:rPr>
              <a:t>, Kesehatan, </a:t>
            </a:r>
            <a:r>
              <a:rPr lang="en-US" sz="2400" dirty="0" err="1">
                <a:solidFill>
                  <a:schemeClr val="tx1"/>
                </a:solidFill>
              </a:rPr>
              <a:t>kenyamanan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kesejahteraan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Mematuhi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smua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ketentuan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peraturan</a:t>
            </a:r>
            <a:r>
              <a:rPr lang="en-US" sz="2400" dirty="0">
                <a:solidFill>
                  <a:schemeClr val="tx1"/>
                </a:solidFill>
              </a:rPr>
              <a:t> perundang2an</a:t>
            </a:r>
          </a:p>
        </p:txBody>
      </p:sp>
    </p:spTree>
    <p:extLst>
      <p:ext uri="{BB962C8B-B14F-4D97-AF65-F5344CB8AC3E}">
        <p14:creationId xmlns:p14="http://schemas.microsoft.com/office/powerpoint/2010/main" val="421785798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495AD41-C79B-4B97-A854-A4F9023E9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404664"/>
            <a:ext cx="7200800" cy="5688632"/>
          </a:xfrm>
        </p:spPr>
        <p:txBody>
          <a:bodyPr>
            <a:noAutofit/>
          </a:bodyPr>
          <a:lstStyle/>
          <a:p>
            <a:pPr algn="just"/>
            <a:r>
              <a:rPr lang="en-ID" sz="2400" b="1" dirty="0" err="1">
                <a:solidFill>
                  <a:schemeClr val="tx1"/>
                </a:solidFill>
              </a:rPr>
              <a:t>mekanisme</a:t>
            </a:r>
            <a:r>
              <a:rPr lang="en-ID" sz="2400" b="1" dirty="0">
                <a:solidFill>
                  <a:schemeClr val="tx1"/>
                </a:solidFill>
              </a:rPr>
              <a:t> dan </a:t>
            </a:r>
            <a:r>
              <a:rPr lang="en-ID" sz="2400" b="1" dirty="0" err="1">
                <a:solidFill>
                  <a:schemeClr val="tx1"/>
                </a:solidFill>
              </a:rPr>
              <a:t>prosedur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penanaman</a:t>
            </a:r>
            <a:r>
              <a:rPr lang="en-ID" sz="2400" b="1" dirty="0">
                <a:solidFill>
                  <a:schemeClr val="tx1"/>
                </a:solidFill>
              </a:rPr>
              <a:t> modal</a:t>
            </a:r>
            <a:r>
              <a:rPr lang="en-ID" sz="2400" dirty="0">
                <a:solidFill>
                  <a:schemeClr val="tx1"/>
                </a:solidFill>
              </a:rPr>
              <a:t> di Indonesia </a:t>
            </a:r>
            <a:r>
              <a:rPr lang="en-ID" sz="2400" dirty="0" err="1">
                <a:solidFill>
                  <a:schemeClr val="tx1"/>
                </a:solidFill>
              </a:rPr>
              <a:t>secara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jelas</a:t>
            </a:r>
            <a:r>
              <a:rPr lang="en-ID" sz="2400" b="1" dirty="0">
                <a:solidFill>
                  <a:schemeClr val="tx1"/>
                </a:solidFill>
              </a:rPr>
              <a:t> dan </a:t>
            </a:r>
            <a:r>
              <a:rPr lang="en-ID" sz="2400" b="1" dirty="0" err="1">
                <a:solidFill>
                  <a:schemeClr val="tx1"/>
                </a:solidFill>
              </a:rPr>
              <a:t>lengkap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sesuai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ketentuan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praktik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terkini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mengacu</a:t>
            </a:r>
            <a:r>
              <a:rPr lang="en-ID" sz="2400" dirty="0">
                <a:solidFill>
                  <a:schemeClr val="tx1"/>
                </a:solidFill>
              </a:rPr>
              <a:t> pada:</a:t>
            </a:r>
          </a:p>
          <a:p>
            <a:pPr algn="just"/>
            <a:r>
              <a:rPr lang="en-ID" sz="2400" b="1" dirty="0">
                <a:solidFill>
                  <a:schemeClr val="tx1"/>
                </a:solidFill>
              </a:rPr>
              <a:t>UU No. 25 </a:t>
            </a:r>
            <a:r>
              <a:rPr lang="en-ID" sz="2400" b="1" dirty="0" err="1">
                <a:solidFill>
                  <a:schemeClr val="tx1"/>
                </a:solidFill>
              </a:rPr>
              <a:t>Tahun</a:t>
            </a:r>
            <a:r>
              <a:rPr lang="en-ID" sz="2400" b="1" dirty="0">
                <a:solidFill>
                  <a:schemeClr val="tx1"/>
                </a:solidFill>
              </a:rPr>
              <a:t> 2007 </a:t>
            </a:r>
            <a:r>
              <a:rPr lang="en-ID" sz="2400" b="1" dirty="0" err="1">
                <a:solidFill>
                  <a:schemeClr val="tx1"/>
                </a:solidFill>
              </a:rPr>
              <a:t>tentang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Penanaman</a:t>
            </a:r>
            <a:r>
              <a:rPr lang="en-ID" sz="2400" b="1" dirty="0">
                <a:solidFill>
                  <a:schemeClr val="tx1"/>
                </a:solidFill>
              </a:rPr>
              <a:t> Modal</a:t>
            </a:r>
          </a:p>
          <a:p>
            <a:pPr algn="just"/>
            <a:endParaRPr lang="en-ID" sz="2400" b="1" dirty="0">
              <a:solidFill>
                <a:schemeClr val="tx1"/>
              </a:solidFill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Tantangan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Isu</a:t>
            </a:r>
            <a:r>
              <a:rPr lang="en-ID" sz="2400" dirty="0">
                <a:solidFill>
                  <a:schemeClr val="tx1"/>
                </a:solidFill>
              </a:rPr>
              <a:t> Hukum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Penanaman</a:t>
            </a:r>
            <a:r>
              <a:rPr lang="en-ID" sz="2400" dirty="0">
                <a:solidFill>
                  <a:schemeClr val="tx1"/>
                </a:solidFill>
              </a:rPr>
              <a:t> Modal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Kepastian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birokrasi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Tumpang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tindih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regulasi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pusat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daerah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Sengketa</a:t>
            </a:r>
            <a:r>
              <a:rPr lang="en-ID" sz="2400" dirty="0">
                <a:solidFill>
                  <a:schemeClr val="tx1"/>
                </a:solidFill>
              </a:rPr>
              <a:t> investor</a:t>
            </a:r>
          </a:p>
          <a:p>
            <a:pPr marL="457200" indent="-457200" algn="just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Korupsi</a:t>
            </a:r>
            <a:r>
              <a:rPr lang="en-ID" sz="2400" dirty="0">
                <a:solidFill>
                  <a:schemeClr val="tx1"/>
                </a:solidFill>
              </a:rPr>
              <a:t> dan </a:t>
            </a:r>
            <a:r>
              <a:rPr lang="en-ID" sz="2400" dirty="0" err="1">
                <a:solidFill>
                  <a:schemeClr val="tx1"/>
                </a:solidFill>
              </a:rPr>
              <a:t>hambatan</a:t>
            </a:r>
            <a:r>
              <a:rPr lang="en-ID" sz="2400" dirty="0">
                <a:solidFill>
                  <a:schemeClr val="tx1"/>
                </a:solidFill>
              </a:rPr>
              <a:t> non </a:t>
            </a:r>
            <a:r>
              <a:rPr lang="en-ID" sz="2400" dirty="0" err="1">
                <a:solidFill>
                  <a:schemeClr val="tx1"/>
                </a:solidFill>
              </a:rPr>
              <a:t>teknis</a:t>
            </a:r>
            <a:endParaRPr lang="en-ID" sz="2400" dirty="0">
              <a:solidFill>
                <a:schemeClr val="tx1"/>
              </a:solidFill>
            </a:endParaRPr>
          </a:p>
          <a:p>
            <a:pPr algn="l"/>
            <a:endParaRPr lang="en-ID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46535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92BC350-489C-484F-A647-B3682D1EB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472608"/>
          </a:xfrm>
        </p:spPr>
        <p:txBody>
          <a:bodyPr>
            <a:normAutofit fontScale="92500"/>
          </a:bodyPr>
          <a:lstStyle/>
          <a:p>
            <a:pPr algn="l"/>
            <a:r>
              <a:rPr lang="sv-SE" b="1" dirty="0">
                <a:solidFill>
                  <a:schemeClr val="tx1"/>
                </a:solidFill>
              </a:rPr>
              <a:t>Pembatalan perizinan penanaman modal dapat terjadi karena dua alasan besar:</a:t>
            </a:r>
          </a:p>
          <a:p>
            <a:pPr algn="l"/>
            <a:endParaRPr lang="sv-SE" sz="1200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sv-SE" sz="2400" dirty="0">
                <a:solidFill>
                  <a:schemeClr val="tx1"/>
                </a:solidFill>
              </a:rPr>
              <a:t>Permintaan dari Investor Sendiri (Sukarela)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sz="2400" dirty="0">
                <a:solidFill>
                  <a:schemeClr val="tx1"/>
                </a:solidFill>
              </a:rPr>
              <a:t>Usaha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dilanjutkan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dibubarkan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sz="2400" dirty="0">
                <a:solidFill>
                  <a:schemeClr val="tx1"/>
                </a:solidFill>
              </a:rPr>
              <a:t>Perusahaan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aktif</a:t>
            </a:r>
            <a:r>
              <a:rPr lang="en-ID" sz="2400" dirty="0">
                <a:solidFill>
                  <a:schemeClr val="tx1"/>
                </a:solidFill>
              </a:rPr>
              <a:t> /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jadi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realisasi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investasi</a:t>
            </a:r>
            <a:endParaRPr lang="en-ID" sz="2400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ID" sz="2400" dirty="0" err="1">
                <a:solidFill>
                  <a:schemeClr val="tx1"/>
                </a:solidFill>
              </a:rPr>
              <a:t>Perubahan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rencana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bisnis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ganti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sektor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lokasi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bentuk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sv-SE" sz="1000" dirty="0">
              <a:solidFill>
                <a:schemeClr val="tx1"/>
              </a:solidFill>
            </a:endParaRPr>
          </a:p>
          <a:p>
            <a:pPr algn="l"/>
            <a:r>
              <a:rPr lang="sv-SE" sz="2400" dirty="0">
                <a:solidFill>
                  <a:schemeClr val="tx1"/>
                </a:solidFill>
              </a:rPr>
              <a:t>2. Ditetapkan oleh Pemerintah (Pencabutan Paksa</a:t>
            </a:r>
            <a:r>
              <a:rPr lang="sv-SE" sz="2400" b="1" dirty="0">
                <a:solidFill>
                  <a:schemeClr val="tx1"/>
                </a:solidFill>
              </a:rPr>
              <a:t>)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ID" sz="2400" dirty="0">
                <a:solidFill>
                  <a:schemeClr val="tx1"/>
                </a:solidFill>
              </a:rPr>
              <a:t>Investor </a:t>
            </a:r>
            <a:r>
              <a:rPr lang="en-ID" sz="2400" b="1" dirty="0" err="1">
                <a:solidFill>
                  <a:schemeClr val="tx1"/>
                </a:solidFill>
              </a:rPr>
              <a:t>melanggar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ketentuan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hukum</a:t>
            </a:r>
            <a:endParaRPr lang="sv-SE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merealisasikan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investasi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setelah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izin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terbit</a:t>
            </a:r>
            <a:endParaRPr lang="sv-SE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ID" sz="2400" b="1" dirty="0" err="1">
                <a:solidFill>
                  <a:schemeClr val="tx1"/>
                </a:solidFill>
              </a:rPr>
              <a:t>Menyalahgunakan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izin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seperti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beda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kegiatan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endParaRPr lang="en-ID" sz="24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pt-BR" sz="2400" dirty="0">
                <a:solidFill>
                  <a:schemeClr val="tx1"/>
                </a:solidFill>
              </a:rPr>
              <a:t>Terlibat tindak pidana atau pelanggaran administratif serius</a:t>
            </a:r>
            <a:endParaRPr lang="sv-SE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sv-SE" sz="2400" dirty="0">
              <a:solidFill>
                <a:schemeClr val="tx1"/>
              </a:solidFill>
            </a:endParaRP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23229923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6A9B251-EDA9-4698-8E20-2B74156F93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488832" cy="561662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Tata  </a:t>
            </a:r>
            <a:r>
              <a:rPr lang="en-US" b="1" dirty="0" err="1">
                <a:solidFill>
                  <a:schemeClr val="tx1"/>
                </a:solidFill>
              </a:rPr>
              <a:t>cara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pencabutan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perizinan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penanaman</a:t>
            </a:r>
            <a:r>
              <a:rPr lang="en-US" b="1" dirty="0">
                <a:solidFill>
                  <a:schemeClr val="tx1"/>
                </a:solidFill>
              </a:rPr>
              <a:t> modal di </a:t>
            </a:r>
            <a:r>
              <a:rPr lang="en-US" b="1" dirty="0" err="1">
                <a:solidFill>
                  <a:schemeClr val="tx1"/>
                </a:solidFill>
              </a:rPr>
              <a:t>lakukan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berdasarkan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Permohonan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perusahaan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Usulan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Propinsi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Usulan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Kabupaten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kota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pengadilan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mempunyai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kekuatan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tetap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Usulan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pencabutan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kementrian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Lembaga </a:t>
            </a: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 non </a:t>
            </a:r>
            <a:r>
              <a:rPr lang="en-US" dirty="0" err="1">
                <a:solidFill>
                  <a:schemeClr val="tx1"/>
                </a:solidFill>
              </a:rPr>
              <a:t>kementrian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teknis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dirty="0"/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87358991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r>
              <a:rPr lang="en-US" sz="1900" dirty="0"/>
              <a:t> 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endParaRPr lang="en-US" sz="40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  <a:p>
            <a:pPr algn="r"/>
            <a:r>
              <a:rPr lang="en-US" sz="1400" b="1" dirty="0">
                <a:solidFill>
                  <a:schemeClr val="accent1"/>
                </a:solidFill>
              </a:rPr>
              <a:t>https://www.youtube.com/watch?v=vMXu86PQqqw</a:t>
            </a: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344816" cy="4658072"/>
          </a:xfrm>
        </p:spPr>
        <p:txBody>
          <a:bodyPr>
            <a:normAutofit/>
          </a:bodyPr>
          <a:lstStyle/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  <a:p>
            <a:pPr algn="just"/>
            <a:r>
              <a:rPr lang="en-ID" b="1" dirty="0" err="1">
                <a:solidFill>
                  <a:schemeClr val="tx1"/>
                </a:solidFill>
              </a:rPr>
              <a:t>Mengapa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Penanaman</a:t>
            </a:r>
            <a:r>
              <a:rPr lang="en-ID" b="1" dirty="0">
                <a:solidFill>
                  <a:schemeClr val="tx1"/>
                </a:solidFill>
              </a:rPr>
              <a:t> Modal </a:t>
            </a:r>
            <a:r>
              <a:rPr lang="en-ID" b="1" dirty="0" err="1">
                <a:solidFill>
                  <a:schemeClr val="tx1"/>
                </a:solidFill>
              </a:rPr>
              <a:t>Penting</a:t>
            </a:r>
            <a:r>
              <a:rPr lang="en-ID" b="1" dirty="0">
                <a:solidFill>
                  <a:schemeClr val="tx1"/>
                </a:solidFill>
              </a:rPr>
              <a:t> ?????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1A4D93B2-9EAE-47D7-AC87-185B7AE5FD3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755650" y="1826647"/>
            <a:ext cx="749756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Investasi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sebagai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penggerak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utama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pertumbuhan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ekonomi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Peran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strategis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dalam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pembangunan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nasional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Daya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saing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negara di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kancah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global.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Perlunya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kepastian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hukum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investor.</a:t>
            </a:r>
          </a:p>
        </p:txBody>
      </p:sp>
    </p:spTree>
    <p:extLst>
      <p:ext uri="{BB962C8B-B14F-4D97-AF65-F5344CB8AC3E}">
        <p14:creationId xmlns:p14="http://schemas.microsoft.com/office/powerpoint/2010/main" val="242733324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7CBE48C-9A8D-4744-BB9E-2CFBBA21B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272808" cy="4874096"/>
          </a:xfrm>
        </p:spPr>
        <p:txBody>
          <a:bodyPr/>
          <a:lstStyle/>
          <a:p>
            <a:r>
              <a:rPr lang="en-ID" b="1" dirty="0">
                <a:solidFill>
                  <a:schemeClr val="tx1"/>
                </a:solidFill>
              </a:rPr>
              <a:t>Dasar Hukum </a:t>
            </a:r>
            <a:r>
              <a:rPr lang="en-ID" b="1" dirty="0" err="1">
                <a:solidFill>
                  <a:schemeClr val="tx1"/>
                </a:solidFill>
              </a:rPr>
              <a:t>Penanaman</a:t>
            </a:r>
            <a:r>
              <a:rPr lang="en-ID" b="1" dirty="0">
                <a:solidFill>
                  <a:schemeClr val="tx1"/>
                </a:solidFill>
              </a:rPr>
              <a:t> Modal</a:t>
            </a:r>
          </a:p>
          <a:p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it-IT" sz="2400" dirty="0">
                <a:solidFill>
                  <a:schemeClr val="tx1"/>
                </a:solidFill>
              </a:rPr>
              <a:t>Landasan Hukum Investasi di Indonesia</a:t>
            </a:r>
          </a:p>
          <a:p>
            <a:pPr marL="514350" indent="-514350" algn="l">
              <a:buAutoNum type="arabicPeriod"/>
            </a:pPr>
            <a:r>
              <a:rPr lang="es-ES" sz="2400" dirty="0">
                <a:solidFill>
                  <a:schemeClr val="tx1"/>
                </a:solidFill>
              </a:rPr>
              <a:t>UUD 1945 </a:t>
            </a:r>
            <a:r>
              <a:rPr lang="es-ES" sz="2400" dirty="0" err="1">
                <a:solidFill>
                  <a:schemeClr val="tx1"/>
                </a:solidFill>
              </a:rPr>
              <a:t>Pasal</a:t>
            </a:r>
            <a:r>
              <a:rPr lang="es-ES" sz="2400" dirty="0">
                <a:solidFill>
                  <a:schemeClr val="tx1"/>
                </a:solidFill>
              </a:rPr>
              <a:t> 33 </a:t>
            </a:r>
            <a:r>
              <a:rPr lang="es-ES" sz="2400" dirty="0" err="1">
                <a:solidFill>
                  <a:schemeClr val="tx1"/>
                </a:solidFill>
              </a:rPr>
              <a:t>ayat</a:t>
            </a:r>
            <a:r>
              <a:rPr lang="es-ES" sz="2400" dirty="0">
                <a:solidFill>
                  <a:schemeClr val="tx1"/>
                </a:solidFill>
              </a:rPr>
              <a:t> (1)-(4)</a:t>
            </a:r>
          </a:p>
          <a:p>
            <a:pPr marL="514350" indent="-514350" algn="l">
              <a:buAutoNum type="arabicPeriod"/>
            </a:pPr>
            <a:r>
              <a:rPr lang="es-ES" sz="2400" dirty="0">
                <a:solidFill>
                  <a:schemeClr val="tx1"/>
                </a:solidFill>
              </a:rPr>
              <a:t>UU No. 25 </a:t>
            </a:r>
            <a:r>
              <a:rPr lang="es-ES" sz="2400" dirty="0" err="1">
                <a:solidFill>
                  <a:schemeClr val="tx1"/>
                </a:solidFill>
              </a:rPr>
              <a:t>Tahun</a:t>
            </a:r>
            <a:r>
              <a:rPr lang="es-ES" sz="2400" dirty="0">
                <a:solidFill>
                  <a:schemeClr val="tx1"/>
                </a:solidFill>
              </a:rPr>
              <a:t> 2007 </a:t>
            </a:r>
            <a:r>
              <a:rPr lang="es-ES" sz="2400" dirty="0" err="1">
                <a:solidFill>
                  <a:schemeClr val="tx1"/>
                </a:solidFill>
              </a:rPr>
              <a:t>tentang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  <a:r>
              <a:rPr lang="es-ES" sz="2400" dirty="0" err="1">
                <a:solidFill>
                  <a:schemeClr val="tx1"/>
                </a:solidFill>
              </a:rPr>
              <a:t>Penanaman</a:t>
            </a:r>
            <a:r>
              <a:rPr lang="es-ES" sz="2400" dirty="0">
                <a:solidFill>
                  <a:schemeClr val="tx1"/>
                </a:solidFill>
              </a:rPr>
              <a:t> Modal</a:t>
            </a:r>
          </a:p>
          <a:p>
            <a:pPr marL="514350" indent="-514350" algn="l">
              <a:buAutoNum type="arabicPeriod"/>
            </a:pPr>
            <a:r>
              <a:rPr lang="sv-SE" sz="2400" dirty="0">
                <a:solidFill>
                  <a:schemeClr val="tx1"/>
                </a:solidFill>
              </a:rPr>
              <a:t>Peraturan BKPM (sekarang Kementerian Investasi)</a:t>
            </a:r>
            <a:endParaRPr lang="es-ES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Perjanjian</a:t>
            </a:r>
            <a:r>
              <a:rPr lang="en-ID" sz="2400" dirty="0">
                <a:solidFill>
                  <a:schemeClr val="tx1"/>
                </a:solidFill>
              </a:rPr>
              <a:t> Bilateral &amp; </a:t>
            </a:r>
            <a:r>
              <a:rPr lang="en-ID" sz="2400" dirty="0" err="1">
                <a:solidFill>
                  <a:schemeClr val="tx1"/>
                </a:solidFill>
              </a:rPr>
              <a:t>Internasional</a:t>
            </a: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92998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2B21A96-4083-4BB9-8C3B-97EF93A40C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344816" cy="5112568"/>
          </a:xfrm>
        </p:spPr>
        <p:txBody>
          <a:bodyPr>
            <a:normAutofit fontScale="92500"/>
          </a:bodyPr>
          <a:lstStyle/>
          <a:p>
            <a:r>
              <a:rPr lang="en-US" sz="3000" b="1" dirty="0" err="1">
                <a:solidFill>
                  <a:schemeClr val="tx1"/>
                </a:solidFill>
              </a:rPr>
              <a:t>Penanaman</a:t>
            </a:r>
            <a:r>
              <a:rPr lang="en-US" sz="3000" b="1" dirty="0">
                <a:solidFill>
                  <a:schemeClr val="tx1"/>
                </a:solidFill>
              </a:rPr>
              <a:t> modal /</a:t>
            </a:r>
            <a:r>
              <a:rPr lang="en-US" sz="3000" b="1" dirty="0" err="1">
                <a:solidFill>
                  <a:schemeClr val="tx1"/>
                </a:solidFill>
              </a:rPr>
              <a:t>investasi</a:t>
            </a:r>
            <a:endParaRPr lang="en-US" sz="3000" b="1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1 </a:t>
            </a:r>
            <a:r>
              <a:rPr lang="en-US" dirty="0" err="1">
                <a:solidFill>
                  <a:schemeClr val="tx1"/>
                </a:solidFill>
              </a:rPr>
              <a:t>peraturan</a:t>
            </a:r>
            <a:r>
              <a:rPr lang="en-US" dirty="0">
                <a:solidFill>
                  <a:schemeClr val="tx1"/>
                </a:solidFill>
              </a:rPr>
              <a:t> badan </a:t>
            </a:r>
            <a:r>
              <a:rPr lang="en-US" dirty="0" err="1">
                <a:solidFill>
                  <a:schemeClr val="tx1"/>
                </a:solidFill>
              </a:rPr>
              <a:t>koordinasi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penanaman</a:t>
            </a:r>
            <a:r>
              <a:rPr lang="en-US" dirty="0">
                <a:solidFill>
                  <a:schemeClr val="tx1"/>
                </a:solidFill>
              </a:rPr>
              <a:t> Modal RI no.14 </a:t>
            </a:r>
            <a:r>
              <a:rPr lang="en-US" dirty="0" err="1">
                <a:solidFill>
                  <a:schemeClr val="tx1"/>
                </a:solidFill>
              </a:rPr>
              <a:t>thn</a:t>
            </a:r>
            <a:r>
              <a:rPr lang="en-US" dirty="0">
                <a:solidFill>
                  <a:schemeClr val="tx1"/>
                </a:solidFill>
              </a:rPr>
              <a:t> 2017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pedoman</a:t>
            </a:r>
            <a:r>
              <a:rPr lang="en-US" dirty="0">
                <a:solidFill>
                  <a:schemeClr val="tx1"/>
                </a:solidFill>
              </a:rPr>
              <a:t> dan tata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pengendalian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pelaksanaan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penanaman</a:t>
            </a:r>
            <a:r>
              <a:rPr lang="en-US" dirty="0">
                <a:solidFill>
                  <a:schemeClr val="tx1"/>
                </a:solidFill>
              </a:rPr>
              <a:t> modal.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Penanaman</a:t>
            </a:r>
            <a:r>
              <a:rPr lang="en-US" dirty="0">
                <a:solidFill>
                  <a:schemeClr val="tx1"/>
                </a:solidFill>
              </a:rPr>
              <a:t> modal 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Segala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menanam</a:t>
            </a:r>
            <a:r>
              <a:rPr lang="en-US" dirty="0">
                <a:solidFill>
                  <a:schemeClr val="tx1"/>
                </a:solidFill>
              </a:rPr>
              <a:t> modal, </a:t>
            </a:r>
            <a:r>
              <a:rPr lang="en-US" dirty="0" err="1">
                <a:solidFill>
                  <a:schemeClr val="tx1"/>
                </a:solidFill>
              </a:rPr>
              <a:t>baik</a:t>
            </a:r>
            <a:r>
              <a:rPr lang="en-US" dirty="0">
                <a:solidFill>
                  <a:schemeClr val="tx1"/>
                </a:solidFill>
              </a:rPr>
              <a:t> oleh </a:t>
            </a:r>
            <a:r>
              <a:rPr lang="en-US" dirty="0" err="1">
                <a:solidFill>
                  <a:schemeClr val="tx1"/>
                </a:solidFill>
              </a:rPr>
              <a:t>penanam</a:t>
            </a:r>
            <a:r>
              <a:rPr lang="en-US" dirty="0">
                <a:solidFill>
                  <a:schemeClr val="tx1"/>
                </a:solidFill>
              </a:rPr>
              <a:t> modal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negeri </a:t>
            </a:r>
            <a:r>
              <a:rPr lang="en-US" dirty="0" err="1">
                <a:solidFill>
                  <a:schemeClr val="tx1"/>
                </a:solidFill>
              </a:rPr>
              <a:t>maupun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penanam</a:t>
            </a:r>
            <a:r>
              <a:rPr lang="en-US" dirty="0">
                <a:solidFill>
                  <a:schemeClr val="tx1"/>
                </a:solidFill>
              </a:rPr>
              <a:t> modal </a:t>
            </a:r>
            <a:r>
              <a:rPr lang="en-US" dirty="0" err="1">
                <a:solidFill>
                  <a:schemeClr val="tx1"/>
                </a:solidFill>
              </a:rPr>
              <a:t>asing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 di wilayah negara RI</a:t>
            </a:r>
          </a:p>
        </p:txBody>
      </p:sp>
    </p:spTree>
    <p:extLst>
      <p:ext uri="{BB962C8B-B14F-4D97-AF65-F5344CB8AC3E}">
        <p14:creationId xmlns:p14="http://schemas.microsoft.com/office/powerpoint/2010/main" val="32073576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272808" cy="5688632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</a:rPr>
              <a:t>Modal </a:t>
            </a:r>
            <a:r>
              <a:rPr lang="en-US" sz="2200" dirty="0" err="1">
                <a:solidFill>
                  <a:schemeClr val="tx1"/>
                </a:solidFill>
              </a:rPr>
              <a:t>merupakan</a:t>
            </a:r>
            <a:r>
              <a:rPr lang="en-US" sz="2200" dirty="0">
                <a:solidFill>
                  <a:schemeClr val="tx1"/>
                </a:solidFill>
              </a:rPr>
              <a:t> factor yang </a:t>
            </a:r>
            <a:r>
              <a:rPr lang="en-US" sz="2200" dirty="0" err="1">
                <a:solidFill>
                  <a:schemeClr val="tx1"/>
                </a:solidFill>
              </a:rPr>
              <a:t>sangat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penting</a:t>
            </a:r>
            <a:r>
              <a:rPr lang="en-US" sz="2200" dirty="0">
                <a:solidFill>
                  <a:schemeClr val="tx1"/>
                </a:solidFill>
              </a:rPr>
              <a:t> dan </a:t>
            </a:r>
            <a:r>
              <a:rPr lang="en-US" sz="2200" dirty="0" err="1">
                <a:solidFill>
                  <a:schemeClr val="tx1"/>
                </a:solidFill>
              </a:rPr>
              <a:t>menentukan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bagi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pembangunan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ekonomi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nasional</a:t>
            </a:r>
            <a:endParaRPr lang="en-US" sz="2200" dirty="0">
              <a:solidFill>
                <a:schemeClr val="tx1"/>
              </a:solidFill>
            </a:endParaRPr>
          </a:p>
          <a:p>
            <a:pPr algn="just"/>
            <a:endParaRPr 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</a:rPr>
              <a:t>Modal : </a:t>
            </a:r>
            <a:r>
              <a:rPr lang="en-US" sz="2200" dirty="0" err="1">
                <a:solidFill>
                  <a:schemeClr val="tx1"/>
                </a:solidFill>
              </a:rPr>
              <a:t>sekumpulan</a:t>
            </a:r>
            <a:r>
              <a:rPr lang="en-US" sz="2200" dirty="0">
                <a:solidFill>
                  <a:schemeClr val="tx1"/>
                </a:solidFill>
              </a:rPr>
              <a:t> uang </a:t>
            </a:r>
            <a:r>
              <a:rPr lang="en-US" sz="2200" dirty="0" err="1">
                <a:solidFill>
                  <a:schemeClr val="tx1"/>
                </a:solidFill>
              </a:rPr>
              <a:t>atau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barang</a:t>
            </a:r>
            <a:r>
              <a:rPr lang="en-US" sz="2200" dirty="0">
                <a:solidFill>
                  <a:schemeClr val="tx1"/>
                </a:solidFill>
              </a:rPr>
              <a:t> yang di </a:t>
            </a:r>
            <a:r>
              <a:rPr lang="en-US" sz="2200" dirty="0" err="1">
                <a:solidFill>
                  <a:schemeClr val="tx1"/>
                </a:solidFill>
              </a:rPr>
              <a:t>gunakan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sebagai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dasar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untuk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melaksanakan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suatu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pekerjaan</a:t>
            </a:r>
            <a:endParaRPr lang="en-US" sz="2200" dirty="0">
              <a:solidFill>
                <a:schemeClr val="tx1"/>
              </a:solidFill>
            </a:endParaRPr>
          </a:p>
          <a:p>
            <a:pPr algn="just"/>
            <a:endParaRPr lang="en-US" sz="2200" dirty="0">
              <a:solidFill>
                <a:schemeClr val="tx1"/>
              </a:solidFill>
            </a:endParaRPr>
          </a:p>
          <a:p>
            <a:pPr algn="just"/>
            <a:r>
              <a:rPr lang="en-US" sz="2200" dirty="0" err="1">
                <a:solidFill>
                  <a:schemeClr val="tx1"/>
                </a:solidFill>
              </a:rPr>
              <a:t>Menurut</a:t>
            </a:r>
            <a:r>
              <a:rPr lang="en-US" sz="2200" dirty="0">
                <a:solidFill>
                  <a:schemeClr val="tx1"/>
                </a:solidFill>
              </a:rPr>
              <a:t> Paul M </a:t>
            </a:r>
            <a:r>
              <a:rPr lang="en-US" sz="2200" dirty="0" err="1">
                <a:solidFill>
                  <a:schemeClr val="tx1"/>
                </a:solidFill>
              </a:rPr>
              <a:t>Jhonson</a:t>
            </a:r>
            <a:r>
              <a:rPr lang="en-US" sz="2200" dirty="0">
                <a:solidFill>
                  <a:schemeClr val="tx1"/>
                </a:solidFill>
              </a:rPr>
              <a:t> :</a:t>
            </a:r>
          </a:p>
          <a:p>
            <a:pPr algn="just"/>
            <a:r>
              <a:rPr lang="en-US" sz="2200" dirty="0" err="1">
                <a:solidFill>
                  <a:schemeClr val="tx1"/>
                </a:solidFill>
              </a:rPr>
              <a:t>Investasi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adalah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seluruh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pendapatan</a:t>
            </a:r>
            <a:r>
              <a:rPr lang="en-US" sz="2200" dirty="0">
                <a:solidFill>
                  <a:schemeClr val="tx1"/>
                </a:solidFill>
              </a:rPr>
              <a:t> yang di </a:t>
            </a:r>
            <a:r>
              <a:rPr lang="en-US" sz="2200" dirty="0" err="1">
                <a:solidFill>
                  <a:schemeClr val="tx1"/>
                </a:solidFill>
              </a:rPr>
              <a:t>belanjakan</a:t>
            </a:r>
            <a:r>
              <a:rPr lang="en-US" sz="2200" dirty="0">
                <a:solidFill>
                  <a:schemeClr val="tx1"/>
                </a:solidFill>
              </a:rPr>
              <a:t> oleh </a:t>
            </a:r>
            <a:r>
              <a:rPr lang="en-US" sz="2200" dirty="0" err="1">
                <a:solidFill>
                  <a:schemeClr val="tx1"/>
                </a:solidFill>
              </a:rPr>
              <a:t>perusahaan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atau</a:t>
            </a:r>
            <a:r>
              <a:rPr lang="en-US" sz="2200" dirty="0">
                <a:solidFill>
                  <a:schemeClr val="tx1"/>
                </a:solidFill>
              </a:rPr>
              <a:t> Lembaga </a:t>
            </a:r>
            <a:r>
              <a:rPr lang="en-US" sz="2200" dirty="0" err="1">
                <a:solidFill>
                  <a:schemeClr val="tx1"/>
                </a:solidFill>
              </a:rPr>
              <a:t>pemerintah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untuk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barang-barang</a:t>
            </a:r>
            <a:r>
              <a:rPr lang="en-US" sz="2200" dirty="0">
                <a:solidFill>
                  <a:schemeClr val="tx1"/>
                </a:solidFill>
              </a:rPr>
              <a:t> modal yang </a:t>
            </a:r>
            <a:r>
              <a:rPr lang="en-US" sz="2200" dirty="0" err="1">
                <a:solidFill>
                  <a:schemeClr val="tx1"/>
                </a:solidFill>
              </a:rPr>
              <a:t>akan</a:t>
            </a:r>
            <a:r>
              <a:rPr lang="en-US" sz="2200" dirty="0">
                <a:solidFill>
                  <a:schemeClr val="tx1"/>
                </a:solidFill>
              </a:rPr>
              <a:t> di </a:t>
            </a:r>
            <a:r>
              <a:rPr lang="en-US" sz="2200" dirty="0" err="1">
                <a:solidFill>
                  <a:schemeClr val="tx1"/>
                </a:solidFill>
              </a:rPr>
              <a:t>gunakan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dalam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aktifitas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produktif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66636E4-31B2-4731-A1EC-29FFAB3F7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344816" cy="4802088"/>
          </a:xfrm>
        </p:spPr>
        <p:txBody>
          <a:bodyPr/>
          <a:lstStyle/>
          <a:p>
            <a:r>
              <a:rPr lang="en-ID" b="1" dirty="0" err="1">
                <a:solidFill>
                  <a:schemeClr val="tx1"/>
                </a:solidFill>
              </a:rPr>
              <a:t>Tujuan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Penanaman</a:t>
            </a:r>
            <a:r>
              <a:rPr lang="en-ID" b="1" dirty="0">
                <a:solidFill>
                  <a:schemeClr val="tx1"/>
                </a:solidFill>
              </a:rPr>
              <a:t> Modal</a:t>
            </a:r>
          </a:p>
          <a:p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1. </a:t>
            </a:r>
            <a:r>
              <a:rPr lang="en-ID" dirty="0" err="1">
                <a:solidFill>
                  <a:schemeClr val="tx1"/>
                </a:solidFill>
              </a:rPr>
              <a:t>Mendorong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pertumbuhan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ekonomi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nasional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2. </a:t>
            </a:r>
            <a:r>
              <a:rPr lang="en-ID" dirty="0" err="1">
                <a:solidFill>
                  <a:schemeClr val="tx1"/>
                </a:solidFill>
              </a:rPr>
              <a:t>Menciptakan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lapangan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kerja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3. </a:t>
            </a:r>
            <a:r>
              <a:rPr lang="en-ID" dirty="0" err="1">
                <a:solidFill>
                  <a:schemeClr val="tx1"/>
                </a:solidFill>
              </a:rPr>
              <a:t>Meningkatkan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nasional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dirty="0">
                <a:solidFill>
                  <a:schemeClr val="tx1"/>
                </a:solidFill>
              </a:rPr>
              <a:t>4. Transfer </a:t>
            </a:r>
            <a:r>
              <a:rPr lang="en-ID" dirty="0" err="1">
                <a:solidFill>
                  <a:schemeClr val="tx1"/>
                </a:solidFill>
              </a:rPr>
              <a:t>teknologi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manajemen</a:t>
            </a:r>
            <a:endParaRPr lang="en-ID" b="1" dirty="0">
              <a:solidFill>
                <a:schemeClr val="tx1"/>
              </a:solidFill>
            </a:endParaRPr>
          </a:p>
          <a:p>
            <a:pPr algn="l"/>
            <a:r>
              <a:rPr lang="en-ID" b="1" dirty="0">
                <a:solidFill>
                  <a:schemeClr val="tx1"/>
                </a:solidFill>
              </a:rPr>
              <a:t>5. </a:t>
            </a:r>
            <a:r>
              <a:rPr lang="en-ID" dirty="0" err="1">
                <a:solidFill>
                  <a:schemeClr val="tx1"/>
                </a:solidFill>
              </a:rPr>
              <a:t>Pemerataan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pembangunan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</a:t>
            </a:r>
            <a:r>
              <a:rPr lang="en-ID" dirty="0">
                <a:solidFill>
                  <a:schemeClr val="tx1"/>
                </a:solidFill>
              </a:rPr>
              <a:t> wilayah</a:t>
            </a:r>
          </a:p>
          <a:p>
            <a:pPr algn="l"/>
            <a:endParaRPr lang="en-ID" sz="2400" dirty="0">
              <a:solidFill>
                <a:schemeClr val="tx1"/>
              </a:solidFill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89981540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6074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b="1" dirty="0" err="1">
                <a:solidFill>
                  <a:schemeClr val="tx1"/>
                </a:solidFill>
              </a:rPr>
              <a:t>Jenis-jenis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Penanaman</a:t>
            </a:r>
            <a:r>
              <a:rPr lang="en-ID" b="1" dirty="0">
                <a:solidFill>
                  <a:schemeClr val="tx1"/>
                </a:solidFill>
              </a:rPr>
              <a:t> Modal</a:t>
            </a:r>
          </a:p>
          <a:p>
            <a:pPr algn="l"/>
            <a:endParaRPr lang="en-ID" sz="12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modal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Panjang/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investasi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(investor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kegaiatan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pengelolaan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Investasi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modal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kegaiatan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pasar modal dan di pasar uang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singkat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258914"/>
            <a:ext cx="7848872" cy="5976664"/>
          </a:xfrm>
        </p:spPr>
        <p:txBody>
          <a:bodyPr>
            <a:normAutofit/>
          </a:bodyPr>
          <a:lstStyle/>
          <a:p>
            <a:pPr algn="l"/>
            <a:endParaRPr lang="en-US" sz="2200" b="1" dirty="0">
              <a:solidFill>
                <a:schemeClr val="tx1"/>
              </a:solidFill>
            </a:endParaRPr>
          </a:p>
          <a:p>
            <a:pPr algn="l"/>
            <a:r>
              <a:rPr lang="en-US" sz="2200" b="1" dirty="0">
                <a:solidFill>
                  <a:schemeClr val="tx1"/>
                </a:solidFill>
              </a:rPr>
              <a:t>3</a:t>
            </a:r>
            <a:r>
              <a:rPr lang="en-ID" sz="2200" b="1" dirty="0">
                <a:solidFill>
                  <a:schemeClr val="tx1"/>
                </a:solidFill>
              </a:rPr>
              <a:t>. </a:t>
            </a:r>
            <a:r>
              <a:rPr lang="en-ID" sz="2400" b="1" dirty="0" err="1">
                <a:solidFill>
                  <a:schemeClr val="tx1"/>
                </a:solidFill>
              </a:rPr>
              <a:t>Penanaman</a:t>
            </a:r>
            <a:r>
              <a:rPr lang="en-ID" sz="2400" b="1" dirty="0">
                <a:solidFill>
                  <a:schemeClr val="tx1"/>
                </a:solidFill>
              </a:rPr>
              <a:t> modal </a:t>
            </a:r>
            <a:r>
              <a:rPr lang="en-ID" sz="2400" b="1" dirty="0" err="1">
                <a:solidFill>
                  <a:schemeClr val="tx1"/>
                </a:solidFill>
              </a:rPr>
              <a:t>dalam</a:t>
            </a:r>
            <a:r>
              <a:rPr lang="en-ID" sz="2400" b="1" dirty="0">
                <a:solidFill>
                  <a:schemeClr val="tx1"/>
                </a:solidFill>
              </a:rPr>
              <a:t> negeri (PMDN)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Kegaiatan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menanam</a:t>
            </a:r>
            <a:r>
              <a:rPr lang="en-ID" sz="2400" dirty="0">
                <a:solidFill>
                  <a:schemeClr val="tx1"/>
                </a:solidFill>
              </a:rPr>
              <a:t> modal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di wilayah negara RI yang di </a:t>
            </a:r>
            <a:r>
              <a:rPr lang="en-ID" sz="2400" dirty="0" err="1">
                <a:solidFill>
                  <a:schemeClr val="tx1"/>
                </a:solidFill>
              </a:rPr>
              <a:t>lakukan</a:t>
            </a:r>
            <a:r>
              <a:rPr lang="en-ID" sz="2400" dirty="0">
                <a:solidFill>
                  <a:schemeClr val="tx1"/>
                </a:solidFill>
              </a:rPr>
              <a:t> oleh </a:t>
            </a:r>
            <a:r>
              <a:rPr lang="en-ID" sz="2400" dirty="0" err="1">
                <a:solidFill>
                  <a:schemeClr val="tx1"/>
                </a:solidFill>
              </a:rPr>
              <a:t>penanam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negeri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menggunakan</a:t>
            </a:r>
            <a:r>
              <a:rPr lang="en-ID" sz="2400" dirty="0">
                <a:solidFill>
                  <a:schemeClr val="tx1"/>
                </a:solidFill>
              </a:rPr>
              <a:t> modal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negeri.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Contoh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perusahaan</a:t>
            </a:r>
            <a:r>
              <a:rPr lang="en-ID" sz="2400" dirty="0">
                <a:solidFill>
                  <a:schemeClr val="tx1"/>
                </a:solidFill>
              </a:rPr>
              <a:t> :</a:t>
            </a:r>
          </a:p>
          <a:p>
            <a:pPr marL="273050" lvl="1" indent="-96838" algn="l"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</a:rPr>
              <a:t>Astra International:</a:t>
            </a:r>
            <a:r>
              <a:rPr lang="en-ID" b="0" i="0" dirty="0">
                <a:solidFill>
                  <a:srgbClr val="001D35"/>
                </a:solidFill>
                <a:effectLst/>
              </a:rPr>
              <a:t> Salah </a:t>
            </a:r>
            <a:r>
              <a:rPr lang="en-ID" b="0" i="0" dirty="0" err="1">
                <a:solidFill>
                  <a:srgbClr val="001D35"/>
                </a:solidFill>
                <a:effectLst/>
              </a:rPr>
              <a:t>satu</a:t>
            </a:r>
            <a:r>
              <a:rPr lang="en-ID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</a:rPr>
              <a:t>konglomerasi</a:t>
            </a:r>
            <a:r>
              <a:rPr lang="en-ID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</a:rPr>
              <a:t>bisnis</a:t>
            </a:r>
            <a:r>
              <a:rPr lang="en-ID" b="0" i="0" dirty="0">
                <a:solidFill>
                  <a:srgbClr val="001D35"/>
                </a:solidFill>
                <a:effectLst/>
              </a:rPr>
              <a:t> </a:t>
            </a:r>
            <a:r>
              <a:rPr lang="en-ID" b="0" i="0" dirty="0" err="1">
                <a:solidFill>
                  <a:srgbClr val="001D35"/>
                </a:solidFill>
                <a:effectLst/>
              </a:rPr>
              <a:t>terbesar</a:t>
            </a:r>
            <a:r>
              <a:rPr lang="en-ID" b="0" i="0" dirty="0">
                <a:solidFill>
                  <a:srgbClr val="001D35"/>
                </a:solidFill>
                <a:effectLst/>
              </a:rPr>
              <a:t> di Indonesia, yang </a:t>
            </a:r>
            <a:r>
              <a:rPr lang="en-ID" b="0" i="0" dirty="0" err="1">
                <a:solidFill>
                  <a:srgbClr val="001D35"/>
                </a:solidFill>
                <a:effectLst/>
              </a:rPr>
              <a:t>didirikan</a:t>
            </a:r>
            <a:r>
              <a:rPr lang="en-ID" b="0" i="0" dirty="0">
                <a:solidFill>
                  <a:srgbClr val="001D35"/>
                </a:solidFill>
                <a:effectLst/>
              </a:rPr>
              <a:t> oleh investor Indonesia.</a:t>
            </a:r>
          </a:p>
          <a:p>
            <a:pPr marL="273050" lvl="1" indent="-96838" algn="l"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</a:rPr>
              <a:t>HM </a:t>
            </a:r>
            <a:r>
              <a:rPr lang="en-ID" b="1" i="0" dirty="0" err="1">
                <a:solidFill>
                  <a:srgbClr val="001D35"/>
                </a:solidFill>
                <a:effectLst/>
              </a:rPr>
              <a:t>Sampoerna</a:t>
            </a:r>
            <a:r>
              <a:rPr lang="en-ID" b="1" i="0" dirty="0">
                <a:solidFill>
                  <a:srgbClr val="001D35"/>
                </a:solidFill>
                <a:effectLst/>
              </a:rPr>
              <a:t>:</a:t>
            </a:r>
            <a:r>
              <a:rPr lang="en-ID" b="0" i="0" dirty="0">
                <a:solidFill>
                  <a:srgbClr val="001D35"/>
                </a:solidFill>
                <a:effectLst/>
              </a:rPr>
              <a:t> Perusahaan </a:t>
            </a:r>
            <a:r>
              <a:rPr lang="en-ID" b="0" i="0" dirty="0" err="1">
                <a:solidFill>
                  <a:srgbClr val="001D35"/>
                </a:solidFill>
                <a:effectLst/>
              </a:rPr>
              <a:t>rokok</a:t>
            </a:r>
            <a:r>
              <a:rPr lang="en-ID" b="0" i="0" dirty="0">
                <a:solidFill>
                  <a:srgbClr val="001D35"/>
                </a:solidFill>
                <a:effectLst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</a:rPr>
              <a:t>didirikan</a:t>
            </a:r>
            <a:r>
              <a:rPr lang="en-ID" b="0" i="0" dirty="0">
                <a:solidFill>
                  <a:srgbClr val="001D35"/>
                </a:solidFill>
                <a:effectLst/>
              </a:rPr>
              <a:t> oleh </a:t>
            </a:r>
            <a:r>
              <a:rPr lang="en-ID" b="0" i="0" dirty="0" err="1">
                <a:solidFill>
                  <a:srgbClr val="001D35"/>
                </a:solidFill>
                <a:effectLst/>
              </a:rPr>
              <a:t>pengusaha</a:t>
            </a:r>
            <a:r>
              <a:rPr lang="en-ID" b="0" i="0" dirty="0">
                <a:solidFill>
                  <a:srgbClr val="001D35"/>
                </a:solidFill>
                <a:effectLst/>
              </a:rPr>
              <a:t> Indonesia.</a:t>
            </a:r>
          </a:p>
          <a:p>
            <a:pPr marL="273050" lvl="1" indent="-96838" algn="l">
              <a:buFont typeface="Arial" panose="020B0604020202020204" pitchFamily="34" charset="0"/>
              <a:buChar char="•"/>
            </a:pPr>
            <a:r>
              <a:rPr lang="en-ID" b="1" i="0" dirty="0">
                <a:solidFill>
                  <a:srgbClr val="001D35"/>
                </a:solidFill>
                <a:effectLst/>
              </a:rPr>
              <a:t>Medco </a:t>
            </a:r>
            <a:r>
              <a:rPr lang="en-ID" b="1" i="0" dirty="0" err="1">
                <a:solidFill>
                  <a:srgbClr val="001D35"/>
                </a:solidFill>
                <a:effectLst/>
              </a:rPr>
              <a:t>Energi</a:t>
            </a:r>
            <a:r>
              <a:rPr lang="en-ID" b="1" i="0" dirty="0">
                <a:solidFill>
                  <a:srgbClr val="001D35"/>
                </a:solidFill>
                <a:effectLst/>
              </a:rPr>
              <a:t>:</a:t>
            </a:r>
            <a:r>
              <a:rPr lang="en-ID" b="0" i="0" dirty="0">
                <a:solidFill>
                  <a:srgbClr val="001D35"/>
                </a:solidFill>
                <a:effectLst/>
              </a:rPr>
              <a:t> Perusahaan </a:t>
            </a:r>
            <a:r>
              <a:rPr lang="en-ID" b="0" i="0" dirty="0" err="1">
                <a:solidFill>
                  <a:srgbClr val="001D35"/>
                </a:solidFill>
                <a:effectLst/>
              </a:rPr>
              <a:t>energi</a:t>
            </a:r>
            <a:r>
              <a:rPr lang="en-ID" b="0" i="0" dirty="0">
                <a:solidFill>
                  <a:srgbClr val="001D35"/>
                </a:solidFill>
                <a:effectLst/>
              </a:rPr>
              <a:t> yang </a:t>
            </a:r>
            <a:r>
              <a:rPr lang="en-ID" b="0" i="0" dirty="0" err="1">
                <a:solidFill>
                  <a:srgbClr val="001D35"/>
                </a:solidFill>
                <a:effectLst/>
              </a:rPr>
              <a:t>didirikan</a:t>
            </a:r>
            <a:r>
              <a:rPr lang="en-ID" b="0" i="0" dirty="0">
                <a:solidFill>
                  <a:srgbClr val="001D35"/>
                </a:solidFill>
                <a:effectLst/>
              </a:rPr>
              <a:t> oleh </a:t>
            </a:r>
            <a:r>
              <a:rPr lang="en-ID" b="0" i="0" dirty="0" err="1">
                <a:solidFill>
                  <a:srgbClr val="001D35"/>
                </a:solidFill>
                <a:effectLst/>
              </a:rPr>
              <a:t>warga</a:t>
            </a:r>
            <a:r>
              <a:rPr lang="en-ID" b="0" i="0" dirty="0">
                <a:solidFill>
                  <a:srgbClr val="001D35"/>
                </a:solidFill>
                <a:effectLst/>
              </a:rPr>
              <a:t> negara Indonesia.</a:t>
            </a:r>
          </a:p>
          <a:p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6319</TotalTime>
  <Words>808</Words>
  <Application>Microsoft Office PowerPoint</Application>
  <PresentationFormat>On-screen Show (4:3)</PresentationFormat>
  <Paragraphs>137</Paragraphs>
  <Slides>17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581</cp:revision>
  <cp:lastPrinted>2017-08-29T02:54:51Z</cp:lastPrinted>
  <dcterms:created xsi:type="dcterms:W3CDTF">2010-04-18T12:06:30Z</dcterms:created>
  <dcterms:modified xsi:type="dcterms:W3CDTF">2025-10-19T16:28:05Z</dcterms:modified>
</cp:coreProperties>
</file>