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sldIdLst>
    <p:sldId id="256" r:id="rId2"/>
    <p:sldId id="271" r:id="rId3"/>
    <p:sldId id="272" r:id="rId4"/>
    <p:sldId id="273" r:id="rId5"/>
    <p:sldId id="274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3" d="100"/>
          <a:sy n="73" d="100"/>
        </p:scale>
        <p:origin x="108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Brickwork-SD-R1acrop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 useBgFill="1">
        <p:nvSpPr>
          <p:cNvPr id="13" name="Freeform 12"/>
          <p:cNvSpPr/>
          <p:nvPr/>
        </p:nvSpPr>
        <p:spPr>
          <a:xfrm>
            <a:off x="-8467" y="-16933"/>
            <a:ext cx="8754534" cy="6451600"/>
          </a:xfrm>
          <a:custGeom>
            <a:avLst/>
            <a:gdLst/>
            <a:ahLst/>
            <a:cxnLst/>
            <a:rect l="l" t="t" r="r" b="b"/>
            <a:pathLst>
              <a:path w="8754534" h="6451600">
                <a:moveTo>
                  <a:pt x="8373534" y="0"/>
                </a:moveTo>
                <a:lnTo>
                  <a:pt x="8754534" y="5994400"/>
                </a:lnTo>
                <a:lnTo>
                  <a:pt x="0" y="6451600"/>
                </a:lnTo>
                <a:lnTo>
                  <a:pt x="0" y="0"/>
                </a:lnTo>
                <a:lnTo>
                  <a:pt x="8373534" y="0"/>
                </a:lnTo>
                <a:close/>
              </a:path>
            </a:pathLst>
          </a:custGeom>
          <a:ln>
            <a:noFill/>
          </a:ln>
          <a:effectLst>
            <a:outerShdw blurRad="98425" dist="76200" dir="4380000" algn="tl" rotWithShape="0">
              <a:srgbClr val="000000">
                <a:alpha val="6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Freeform 22"/>
          <p:cNvSpPr/>
          <p:nvPr/>
        </p:nvSpPr>
        <p:spPr>
          <a:xfrm>
            <a:off x="-10379" y="4445000"/>
            <a:ext cx="8464695" cy="1715811"/>
          </a:xfrm>
          <a:custGeom>
            <a:avLst/>
            <a:gdLst/>
            <a:ahLst/>
            <a:cxnLst/>
            <a:rect l="l" t="t" r="r" b="b"/>
            <a:pathLst>
              <a:path w="8428428" h="1878553">
                <a:moveTo>
                  <a:pt x="0" y="438229"/>
                </a:moveTo>
                <a:lnTo>
                  <a:pt x="8343246" y="0"/>
                </a:lnTo>
                <a:lnTo>
                  <a:pt x="8428428" y="1424838"/>
                </a:lnTo>
                <a:lnTo>
                  <a:pt x="7515" y="1878553"/>
                </a:lnTo>
                <a:lnTo>
                  <a:pt x="0" y="438229"/>
                </a:lnTo>
                <a:close/>
              </a:path>
            </a:pathLst>
          </a:custGeom>
          <a:gradFill flip="none" rotWithShape="1">
            <a:gsLst>
              <a:gs pos="34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9" name="Freeform 28"/>
          <p:cNvSpPr/>
          <p:nvPr/>
        </p:nvSpPr>
        <p:spPr>
          <a:xfrm>
            <a:off x="-2864" y="0"/>
            <a:ext cx="5811235" cy="321615"/>
          </a:xfrm>
          <a:custGeom>
            <a:avLst/>
            <a:gdLst/>
            <a:ahLst/>
            <a:cxnLst/>
            <a:rect l="l" t="t" r="r" b="b"/>
            <a:pathLst>
              <a:path w="5811235" h="321615">
                <a:moveTo>
                  <a:pt x="0" y="0"/>
                </a:moveTo>
                <a:lnTo>
                  <a:pt x="5811235" y="0"/>
                </a:lnTo>
                <a:lnTo>
                  <a:pt x="1" y="321615"/>
                </a:lnTo>
                <a:cubicBezTo>
                  <a:pt x="1" y="214410"/>
                  <a:pt x="0" y="107205"/>
                  <a:pt x="0" y="0"/>
                </a:cubicBezTo>
                <a:close/>
              </a:path>
            </a:pathLst>
          </a:custGeom>
          <a:gradFill flip="none" rotWithShape="1">
            <a:gsLst>
              <a:gs pos="34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0" name="Freeform 29"/>
          <p:cNvSpPr/>
          <p:nvPr/>
        </p:nvSpPr>
        <p:spPr>
          <a:xfrm rot="21420000">
            <a:off x="-170768" y="213023"/>
            <a:ext cx="8480534" cy="5746008"/>
          </a:xfrm>
          <a:custGeom>
            <a:avLst/>
            <a:gdLst/>
            <a:ahLst/>
            <a:cxnLst/>
            <a:rect l="l" t="t" r="r" b="b"/>
            <a:pathLst>
              <a:path w="11307378" h="5746008">
                <a:moveTo>
                  <a:pt x="11270997" y="0"/>
                </a:moveTo>
                <a:lnTo>
                  <a:pt x="11307378" y="5746008"/>
                </a:lnTo>
                <a:lnTo>
                  <a:pt x="1" y="5743137"/>
                </a:lnTo>
              </a:path>
            </a:pathLst>
          </a:custGeom>
          <a:ln w="82550">
            <a:solidFill>
              <a:schemeClr val="tx1">
                <a:lumMod val="50000"/>
                <a:lumOff val="50000"/>
              </a:schemeClr>
            </a:solidFill>
            <a:miter lim="800000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21420000">
            <a:off x="451416" y="668338"/>
            <a:ext cx="7533524" cy="2766528"/>
          </a:xfrm>
        </p:spPr>
        <p:txBody>
          <a:bodyPr anchor="b">
            <a:normAutofit/>
          </a:bodyPr>
          <a:lstStyle>
            <a:lvl1pPr algn="r"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21420000">
            <a:off x="554462" y="3446830"/>
            <a:ext cx="7512060" cy="550333"/>
          </a:xfrm>
        </p:spPr>
        <p:txBody>
          <a:bodyPr anchor="t">
            <a:noAutofit/>
          </a:bodyPr>
          <a:lstStyle>
            <a:lvl1pPr marL="0" indent="0" algn="r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21420000">
            <a:off x="3669071" y="4714242"/>
            <a:ext cx="4607740" cy="942356"/>
          </a:xfrm>
        </p:spPr>
        <p:txBody>
          <a:bodyPr/>
          <a:lstStyle>
            <a:lvl1pPr algn="ctr">
              <a:defRPr sz="4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21420000">
            <a:off x="9144" y="4956048"/>
            <a:ext cx="2990088" cy="914400"/>
          </a:xfrm>
          <a:noFill/>
        </p:spPr>
        <p:txBody>
          <a:bodyPr wrap="square" rtlCol="0">
            <a:spAutoFit/>
          </a:bodyPr>
          <a:lstStyle>
            <a:lvl1pPr>
              <a:defRPr lang="en-US" sz="4200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21420000">
            <a:off x="7401518" y="3819948"/>
            <a:ext cx="680390" cy="498470"/>
          </a:xfrm>
        </p:spPr>
        <p:txBody>
          <a:bodyPr/>
          <a:lstStyle>
            <a:lvl1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33" name="5-Point Star 32"/>
          <p:cNvSpPr/>
          <p:nvPr/>
        </p:nvSpPr>
        <p:spPr>
          <a:xfrm rot="21420000">
            <a:off x="3121951" y="5057183"/>
            <a:ext cx="515386" cy="515386"/>
          </a:xfrm>
          <a:prstGeom prst="star5">
            <a:avLst>
              <a:gd name="adj" fmla="val 26693"/>
              <a:gd name="hf" fmla="val 105146"/>
              <a:gd name="vf" fmla="val 110557"/>
            </a:avLst>
          </a:prstGeom>
          <a:solidFill>
            <a:schemeClr val="accent1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9572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4106333"/>
            <a:ext cx="7796031" cy="58884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4351" y="685800"/>
            <a:ext cx="7794385" cy="3194903"/>
          </a:xfr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35" y="4702923"/>
            <a:ext cx="7796046" cy="682472"/>
          </a:xfrm>
        </p:spPr>
        <p:txBody>
          <a:bodyPr anchor="t"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591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685801"/>
            <a:ext cx="7797677" cy="3194903"/>
          </a:xfrm>
        </p:spPr>
        <p:txBody>
          <a:bodyPr anchor="ctr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35" y="4106333"/>
            <a:ext cx="7796047" cy="127360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4203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99" y="685800"/>
            <a:ext cx="7143765" cy="2916704"/>
          </a:xfrm>
        </p:spPr>
        <p:txBody>
          <a:bodyPr anchor="ctr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162698" y="3610032"/>
            <a:ext cx="6500967" cy="377768"/>
          </a:xfrm>
        </p:spPr>
        <p:txBody>
          <a:bodyPr anchor="t">
            <a:normAutofit/>
          </a:bodyPr>
          <a:lstStyle>
            <a:lvl1pPr marL="0" indent="0" algn="r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1" y="4106334"/>
            <a:ext cx="7797662" cy="1268252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04280" y="88785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897147" y="2906482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509926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1723855"/>
            <a:ext cx="7796030" cy="2511835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1" y="4247468"/>
            <a:ext cx="7796030" cy="114064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1560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14351" y="685801"/>
            <a:ext cx="7796030" cy="115196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14352" y="2063395"/>
            <a:ext cx="24825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14352" y="2639658"/>
            <a:ext cx="2482596" cy="273492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175967" y="2063395"/>
            <a:ext cx="24825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175966" y="2639658"/>
            <a:ext cx="2482596" cy="273492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27785" y="2063395"/>
            <a:ext cx="24825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27785" y="2639658"/>
            <a:ext cx="2482596" cy="273492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1944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514351" y="685801"/>
            <a:ext cx="7797662" cy="115196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18880" y="3813025"/>
            <a:ext cx="24825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2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14335" y="2063396"/>
            <a:ext cx="2482596" cy="1536725"/>
          </a:xfrm>
          <a:prstGeom prst="roundRect">
            <a:avLst>
              <a:gd name="adj" fmla="val 0"/>
            </a:avLst>
          </a:prstGeo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18880" y="4389288"/>
            <a:ext cx="2482596" cy="98529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178058" y="3813025"/>
            <a:ext cx="24825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2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176999" y="2063396"/>
            <a:ext cx="2482596" cy="1535237"/>
          </a:xfrm>
          <a:prstGeom prst="roundRect">
            <a:avLst>
              <a:gd name="adj" fmla="val 0"/>
            </a:avLst>
          </a:prstGeo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176998" y="4389286"/>
            <a:ext cx="2483655" cy="98530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26708" y="3813025"/>
            <a:ext cx="24825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2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26614" y="2063394"/>
            <a:ext cx="2482596" cy="1537196"/>
          </a:xfrm>
          <a:prstGeom prst="roundRect">
            <a:avLst>
              <a:gd name="adj" fmla="val 0"/>
            </a:avLst>
          </a:prstGeo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26614" y="4389284"/>
            <a:ext cx="2482596" cy="985302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0547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514351" y="2063396"/>
            <a:ext cx="7796030" cy="331119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9881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1896" y="685801"/>
            <a:ext cx="1698485" cy="468878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514351" y="685801"/>
            <a:ext cx="5928323" cy="4688785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268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514351" y="2063396"/>
            <a:ext cx="7796030" cy="33111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918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685801"/>
            <a:ext cx="7796030" cy="3193487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1" y="3742267"/>
            <a:ext cx="7796030" cy="1639614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749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514351" y="685800"/>
            <a:ext cx="7797662" cy="115814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514350" y="2063396"/>
            <a:ext cx="3816536" cy="3311189"/>
          </a:xfrm>
        </p:spPr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495478" y="2063396"/>
            <a:ext cx="3814904" cy="3311189"/>
          </a:xfrm>
        </p:spPr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589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514351" y="685800"/>
            <a:ext cx="7796030" cy="115814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9569" y="2063396"/>
            <a:ext cx="3591317" cy="679994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6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514352" y="2861733"/>
            <a:ext cx="3816534" cy="2512852"/>
          </a:xfrm>
        </p:spPr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5340" y="2063396"/>
            <a:ext cx="3596671" cy="679994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6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495477" y="2861733"/>
            <a:ext cx="3816535" cy="2512852"/>
          </a:xfrm>
        </p:spPr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314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779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064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232" y="685800"/>
            <a:ext cx="3095145" cy="2023252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784600" y="685801"/>
            <a:ext cx="4525781" cy="46887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232" y="2709053"/>
            <a:ext cx="3095146" cy="2665533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440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685800"/>
            <a:ext cx="4408172" cy="2023252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47740" y="1"/>
            <a:ext cx="3162641" cy="5071533"/>
          </a:xfr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1" y="2709053"/>
            <a:ext cx="4408171" cy="2362481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802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jp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Brickwork-SD-R1acrop.jp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10" name="Group 9"/>
          <p:cNvGrpSpPr/>
          <p:nvPr/>
        </p:nvGrpSpPr>
        <p:grpSpPr>
          <a:xfrm>
            <a:off x="-19048" y="1"/>
            <a:ext cx="9004013" cy="6644081"/>
            <a:chOff x="-25397" y="0"/>
            <a:chExt cx="12005350" cy="6644081"/>
          </a:xfrm>
        </p:grpSpPr>
        <p:sp useBgFill="1">
          <p:nvSpPr>
            <p:cNvPr id="11" name="Rectangle 10"/>
            <p:cNvSpPr/>
            <p:nvPr/>
          </p:nvSpPr>
          <p:spPr>
            <a:xfrm>
              <a:off x="1" y="0"/>
              <a:ext cx="11979952" cy="6644081"/>
            </a:xfrm>
            <a:prstGeom prst="rect">
              <a:avLst/>
            </a:prstGeom>
            <a:ln>
              <a:noFill/>
            </a:ln>
            <a:effectLst>
              <a:outerShdw blurRad="98425" dist="76200" dir="4380000" algn="tl" rotWithShape="0">
                <a:srgbClr val="000000">
                  <a:alpha val="68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12"/>
            <p:cNvSpPr/>
            <p:nvPr/>
          </p:nvSpPr>
          <p:spPr>
            <a:xfrm>
              <a:off x="1" y="5600215"/>
              <a:ext cx="11706512" cy="780581"/>
            </a:xfrm>
            <a:prstGeom prst="rect">
              <a:avLst/>
            </a:prstGeom>
            <a:gradFill flip="none" rotWithShape="1">
              <a:gsLst>
                <a:gs pos="34000">
                  <a:schemeClr val="accent1"/>
                </a:gs>
                <a:gs pos="100000">
                  <a:schemeClr val="accent1">
                    <a:lumMod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-25397" y="0"/>
              <a:ext cx="11773291" cy="6419514"/>
            </a:xfrm>
            <a:custGeom>
              <a:avLst/>
              <a:gdLst/>
              <a:ahLst/>
              <a:cxnLst/>
              <a:rect l="l" t="t" r="r" b="b"/>
              <a:pathLst>
                <a:path w="11773291" h="6419514">
                  <a:moveTo>
                    <a:pt x="11750059" y="0"/>
                  </a:moveTo>
                  <a:lnTo>
                    <a:pt x="11773291" y="6419514"/>
                  </a:lnTo>
                  <a:lnTo>
                    <a:pt x="0" y="6411047"/>
                  </a:lnTo>
                </a:path>
              </a:pathLst>
            </a:custGeom>
            <a:ln w="82550">
              <a:solidFill>
                <a:schemeClr val="tx1">
                  <a:lumMod val="50000"/>
                  <a:lumOff val="50000"/>
                </a:schemeClr>
              </a:solidFill>
              <a:miter lim="800000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4351" y="685801"/>
            <a:ext cx="7797662" cy="11519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1" y="2063396"/>
            <a:ext cx="7797662" cy="33111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73562" y="5757334"/>
            <a:ext cx="2838450" cy="4984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0" cap="all" baseline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4351" y="5757334"/>
            <a:ext cx="4124789" cy="4984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0" cap="all" baseline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715341" y="5757334"/>
            <a:ext cx="680390" cy="4984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0" cap="all" baseline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659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cap="all" baseline="0">
          <a:solidFill>
            <a:schemeClr val="accent1">
              <a:lumMod val="60000"/>
              <a:lumOff val="40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>
            <a:lumMod val="60000"/>
            <a:lumOff val="40000"/>
          </a:schemeClr>
        </a:buClr>
        <a:buSzPct val="160000"/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SzPct val="160000"/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SzPct val="160000"/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Pola E-Business</a:t>
            </a:r>
            <a:br>
              <a:rPr lang="en-ID" dirty="0"/>
            </a:br>
            <a:endParaRPr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6899137-D621-4966-85BD-8A701D959EA9}"/>
              </a:ext>
            </a:extLst>
          </p:cNvPr>
          <p:cNvSpPr/>
          <p:nvPr/>
        </p:nvSpPr>
        <p:spPr>
          <a:xfrm>
            <a:off x="1166949" y="2274838"/>
            <a:ext cx="684788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D" dirty="0">
                <a:latin typeface="Inter"/>
              </a:rPr>
              <a:t>Pola e-</a:t>
            </a:r>
            <a:r>
              <a:rPr lang="en-ID" dirty="0" err="1">
                <a:latin typeface="Inter"/>
              </a:rPr>
              <a:t>bisnis</a:t>
            </a:r>
            <a:r>
              <a:rPr lang="en-ID" dirty="0">
                <a:latin typeface="Inter"/>
              </a:rPr>
              <a:t> </a:t>
            </a:r>
            <a:r>
              <a:rPr lang="en-ID" dirty="0" err="1">
                <a:latin typeface="Inter"/>
              </a:rPr>
              <a:t>adalah</a:t>
            </a:r>
            <a:r>
              <a:rPr lang="en-ID" dirty="0">
                <a:latin typeface="Inter"/>
              </a:rPr>
              <a:t> </a:t>
            </a:r>
            <a:r>
              <a:rPr lang="en-ID" dirty="0" err="1">
                <a:latin typeface="Inter"/>
              </a:rPr>
              <a:t>cetak</a:t>
            </a:r>
            <a:r>
              <a:rPr lang="en-ID" dirty="0">
                <a:latin typeface="Inter"/>
              </a:rPr>
              <a:t> </a:t>
            </a:r>
            <a:r>
              <a:rPr lang="en-ID" dirty="0" err="1">
                <a:latin typeface="Inter"/>
              </a:rPr>
              <a:t>biru</a:t>
            </a:r>
            <a:r>
              <a:rPr lang="en-ID" dirty="0">
                <a:latin typeface="Inter"/>
              </a:rPr>
              <a:t> </a:t>
            </a:r>
            <a:r>
              <a:rPr lang="en-ID" dirty="0" err="1">
                <a:latin typeface="Inter"/>
              </a:rPr>
              <a:t>tentang</a:t>
            </a:r>
            <a:r>
              <a:rPr lang="en-ID" dirty="0">
                <a:latin typeface="Inter"/>
              </a:rPr>
              <a:t> </a:t>
            </a:r>
            <a:r>
              <a:rPr lang="en-ID" dirty="0" err="1">
                <a:latin typeface="Inter"/>
              </a:rPr>
              <a:t>bagaimana</a:t>
            </a:r>
            <a:r>
              <a:rPr lang="en-ID" dirty="0">
                <a:latin typeface="Inter"/>
              </a:rPr>
              <a:t> </a:t>
            </a:r>
            <a:r>
              <a:rPr lang="en-ID" dirty="0" err="1">
                <a:latin typeface="Inter"/>
              </a:rPr>
              <a:t>perusahaan</a:t>
            </a:r>
            <a:r>
              <a:rPr lang="en-ID" dirty="0">
                <a:latin typeface="Inter"/>
              </a:rPr>
              <a:t> </a:t>
            </a:r>
            <a:r>
              <a:rPr lang="en-ID" dirty="0" err="1">
                <a:latin typeface="Inter"/>
              </a:rPr>
              <a:t>menggunakan</a:t>
            </a:r>
            <a:r>
              <a:rPr lang="en-ID" dirty="0">
                <a:latin typeface="Inter"/>
              </a:rPr>
              <a:t> </a:t>
            </a:r>
            <a:r>
              <a:rPr lang="en-ID" dirty="0" err="1">
                <a:latin typeface="Inter"/>
              </a:rPr>
              <a:t>teknologi</a:t>
            </a:r>
            <a:r>
              <a:rPr lang="en-ID" dirty="0">
                <a:latin typeface="Inter"/>
              </a:rPr>
              <a:t> digital </a:t>
            </a:r>
            <a:r>
              <a:rPr lang="en-ID" dirty="0" err="1">
                <a:latin typeface="Inter"/>
              </a:rPr>
              <a:t>untuk</a:t>
            </a:r>
            <a:r>
              <a:rPr lang="en-ID" dirty="0">
                <a:latin typeface="Inter"/>
              </a:rPr>
              <a:t> </a:t>
            </a:r>
            <a:r>
              <a:rPr lang="en-ID" dirty="0" err="1">
                <a:latin typeface="Inter"/>
              </a:rPr>
              <a:t>menciptakan</a:t>
            </a:r>
            <a:r>
              <a:rPr lang="en-ID" dirty="0">
                <a:latin typeface="Inter"/>
              </a:rPr>
              <a:t> </a:t>
            </a:r>
            <a:r>
              <a:rPr lang="en-ID" dirty="0" err="1">
                <a:latin typeface="Inter"/>
              </a:rPr>
              <a:t>nilai</a:t>
            </a:r>
            <a:r>
              <a:rPr lang="en-ID" dirty="0">
                <a:latin typeface="Inter"/>
              </a:rPr>
              <a:t>. </a:t>
            </a:r>
            <a:r>
              <a:rPr lang="en-ID" dirty="0" err="1">
                <a:latin typeface="Inter"/>
              </a:rPr>
              <a:t>Ini</a:t>
            </a:r>
            <a:r>
              <a:rPr lang="en-ID" dirty="0">
                <a:latin typeface="Inter"/>
              </a:rPr>
              <a:t> </a:t>
            </a:r>
            <a:r>
              <a:rPr lang="en-ID" dirty="0" err="1">
                <a:latin typeface="Inter"/>
              </a:rPr>
              <a:t>mencakup</a:t>
            </a:r>
            <a:r>
              <a:rPr lang="en-ID" dirty="0">
                <a:latin typeface="Inter"/>
              </a:rPr>
              <a:t> </a:t>
            </a:r>
            <a:r>
              <a:rPr lang="en-ID" dirty="0" err="1">
                <a:latin typeface="Inter"/>
              </a:rPr>
              <a:t>berbagai</a:t>
            </a:r>
            <a:r>
              <a:rPr lang="en-ID" dirty="0">
                <a:latin typeface="Inter"/>
              </a:rPr>
              <a:t> </a:t>
            </a:r>
            <a:r>
              <a:rPr lang="en-ID" dirty="0" err="1">
                <a:latin typeface="Inter"/>
              </a:rPr>
              <a:t>cara</a:t>
            </a:r>
            <a:r>
              <a:rPr lang="en-ID" dirty="0">
                <a:latin typeface="Inter"/>
              </a:rPr>
              <a:t> </a:t>
            </a:r>
            <a:r>
              <a:rPr lang="en-ID" dirty="0" err="1">
                <a:latin typeface="Inter"/>
              </a:rPr>
              <a:t>perusahaan</a:t>
            </a:r>
            <a:r>
              <a:rPr lang="en-ID" dirty="0">
                <a:latin typeface="Inter"/>
              </a:rPr>
              <a:t> </a:t>
            </a:r>
            <a:r>
              <a:rPr lang="en-ID" dirty="0" err="1">
                <a:latin typeface="Inter"/>
              </a:rPr>
              <a:t>berinteraksi</a:t>
            </a:r>
            <a:r>
              <a:rPr lang="en-ID" dirty="0">
                <a:latin typeface="Inter"/>
              </a:rPr>
              <a:t> </a:t>
            </a:r>
            <a:r>
              <a:rPr lang="en-ID" dirty="0" err="1">
                <a:latin typeface="Inter"/>
              </a:rPr>
              <a:t>dengan</a:t>
            </a:r>
            <a:r>
              <a:rPr lang="en-ID" dirty="0">
                <a:latin typeface="Inter"/>
              </a:rPr>
              <a:t> </a:t>
            </a:r>
            <a:r>
              <a:rPr lang="en-ID" dirty="0" err="1">
                <a:latin typeface="Inter"/>
              </a:rPr>
              <a:t>pelanggan</a:t>
            </a:r>
            <a:r>
              <a:rPr lang="en-ID" dirty="0">
                <a:latin typeface="Inter"/>
              </a:rPr>
              <a:t>, </a:t>
            </a:r>
            <a:r>
              <a:rPr lang="en-ID" dirty="0" err="1">
                <a:latin typeface="Inter"/>
              </a:rPr>
              <a:t>pemasok</a:t>
            </a:r>
            <a:r>
              <a:rPr lang="en-ID" dirty="0">
                <a:latin typeface="Inter"/>
              </a:rPr>
              <a:t>, dan </a:t>
            </a:r>
            <a:r>
              <a:rPr lang="en-ID" dirty="0" err="1">
                <a:latin typeface="Inter"/>
              </a:rPr>
              <a:t>mitra</a:t>
            </a:r>
            <a:r>
              <a:rPr lang="en-ID" dirty="0">
                <a:latin typeface="Inter"/>
              </a:rPr>
              <a:t> </a:t>
            </a:r>
            <a:r>
              <a:rPr lang="en-ID" dirty="0" err="1">
                <a:latin typeface="Inter"/>
              </a:rPr>
              <a:t>melalui</a:t>
            </a:r>
            <a:r>
              <a:rPr lang="en-ID" dirty="0">
                <a:latin typeface="Inter"/>
              </a:rPr>
              <a:t> internet. Pola </a:t>
            </a:r>
            <a:r>
              <a:rPr lang="en-ID" dirty="0" err="1">
                <a:latin typeface="Inter"/>
              </a:rPr>
              <a:t>ini</a:t>
            </a:r>
            <a:r>
              <a:rPr lang="en-ID" dirty="0">
                <a:latin typeface="Inter"/>
              </a:rPr>
              <a:t> </a:t>
            </a:r>
            <a:r>
              <a:rPr lang="en-ID" dirty="0" err="1">
                <a:latin typeface="Inter"/>
              </a:rPr>
              <a:t>membantu</a:t>
            </a:r>
            <a:r>
              <a:rPr lang="en-ID" dirty="0">
                <a:latin typeface="Inter"/>
              </a:rPr>
              <a:t> </a:t>
            </a:r>
            <a:r>
              <a:rPr lang="en-ID" dirty="0" err="1">
                <a:latin typeface="Inter"/>
              </a:rPr>
              <a:t>perusahaan</a:t>
            </a:r>
            <a:r>
              <a:rPr lang="en-ID" dirty="0">
                <a:latin typeface="Inter"/>
              </a:rPr>
              <a:t> </a:t>
            </a:r>
            <a:r>
              <a:rPr lang="en-ID" dirty="0" err="1">
                <a:latin typeface="Inter"/>
              </a:rPr>
              <a:t>untuk</a:t>
            </a:r>
            <a:r>
              <a:rPr lang="en-ID" dirty="0">
                <a:latin typeface="Inter"/>
              </a:rPr>
              <a:t> </a:t>
            </a:r>
            <a:r>
              <a:rPr lang="en-ID" dirty="0" err="1">
                <a:latin typeface="Inter"/>
              </a:rPr>
              <a:t>tetap</a:t>
            </a:r>
            <a:r>
              <a:rPr lang="en-ID" dirty="0">
                <a:latin typeface="Inter"/>
              </a:rPr>
              <a:t> </a:t>
            </a:r>
            <a:r>
              <a:rPr lang="en-ID" dirty="0" err="1">
                <a:latin typeface="Inter"/>
              </a:rPr>
              <a:t>kompetitif</a:t>
            </a:r>
            <a:r>
              <a:rPr lang="en-ID" dirty="0">
                <a:latin typeface="Inter"/>
              </a:rPr>
              <a:t> di era digital.</a:t>
            </a:r>
            <a:endParaRPr lang="en-ID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4008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003366"/>
                </a:solidFill>
              </a:defRPr>
            </a:pPr>
            <a:r>
              <a:t>Pola C2B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554480"/>
            <a:ext cx="7772400" cy="4114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 algn="l">
              <a:defRPr sz="2000">
                <a:solidFill>
                  <a:srgbClr val="323232"/>
                </a:solidFill>
              </a:defRPr>
            </a:pPr>
            <a:r>
              <a:t>Individu menawarkan jasa/produk kepada perusahaan.</a:t>
            </a:r>
          </a:p>
          <a:p>
            <a:pPr algn="l">
              <a:defRPr sz="2000">
                <a:solidFill>
                  <a:srgbClr val="323232"/>
                </a:solidFill>
              </a:defRPr>
            </a:pPr>
            <a:r>
              <a:t>Contoh: influencer dan freelancer (Upwork, Fiverr).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4008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003366"/>
                </a:solidFill>
              </a:defRPr>
            </a:pPr>
            <a:r>
              <a:t>Pola G2C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554480"/>
            <a:ext cx="7772400" cy="4114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 algn="l">
              <a:defRPr sz="2000">
                <a:solidFill>
                  <a:srgbClr val="323232"/>
                </a:solidFill>
              </a:defRPr>
            </a:pPr>
            <a:r>
              <a:t>Hubungan pemerintah dan warga melalui layanan online.</a:t>
            </a:r>
          </a:p>
          <a:p>
            <a:pPr algn="l">
              <a:defRPr sz="2000">
                <a:solidFill>
                  <a:srgbClr val="323232"/>
                </a:solidFill>
              </a:defRPr>
            </a:pPr>
            <a:r>
              <a:t>Contoh: e-procurement, e-tax, portal publik.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4008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003366"/>
                </a:solidFill>
              </a:defRPr>
            </a:pPr>
            <a:r>
              <a:t>Infrastruktur Teknologi E-Business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554480"/>
            <a:ext cx="7772400" cy="4114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 algn="l">
              <a:defRPr sz="2000">
                <a:solidFill>
                  <a:srgbClr val="323232"/>
                </a:solidFill>
              </a:defRPr>
            </a:pPr>
            <a:r>
              <a:rPr dirty="0"/>
              <a:t>1. Internet dan cloud computing</a:t>
            </a:r>
          </a:p>
          <a:p>
            <a:pPr algn="l">
              <a:defRPr sz="2000">
                <a:solidFill>
                  <a:srgbClr val="323232"/>
                </a:solidFill>
              </a:defRPr>
            </a:pPr>
            <a:r>
              <a:rPr dirty="0"/>
              <a:t>2. ERP (Enterprise Resource Planning)</a:t>
            </a:r>
          </a:p>
          <a:p>
            <a:pPr algn="l">
              <a:defRPr sz="2000">
                <a:solidFill>
                  <a:srgbClr val="323232"/>
                </a:solidFill>
              </a:defRPr>
            </a:pPr>
            <a:r>
              <a:rPr dirty="0"/>
              <a:t>3. CRM (Customer Relationship Management)</a:t>
            </a:r>
          </a:p>
          <a:p>
            <a:pPr algn="l">
              <a:defRPr sz="2000">
                <a:solidFill>
                  <a:srgbClr val="323232"/>
                </a:solidFill>
              </a:defRPr>
            </a:pPr>
            <a:r>
              <a:rPr dirty="0"/>
              <a:t>4. Payment gateway dan mobile apps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64008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003366"/>
                </a:solidFill>
              </a:defRPr>
            </a:pPr>
            <a:r>
              <a:t>Model Revenue dalam E-Business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554480"/>
            <a:ext cx="7772400" cy="4114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 algn="l">
              <a:defRPr sz="2000">
                <a:solidFill>
                  <a:srgbClr val="323232"/>
                </a:solidFill>
              </a:defRPr>
            </a:pPr>
            <a:r>
              <a:t>1. Iklan online</a:t>
            </a:r>
          </a:p>
          <a:p>
            <a:pPr algn="l">
              <a:defRPr sz="2000">
                <a:solidFill>
                  <a:srgbClr val="323232"/>
                </a:solidFill>
              </a:defRPr>
            </a:pPr>
            <a:r>
              <a:t>2. Langganan (Subscription)</a:t>
            </a:r>
          </a:p>
          <a:p>
            <a:pPr algn="l">
              <a:defRPr sz="2000">
                <a:solidFill>
                  <a:srgbClr val="323232"/>
                </a:solidFill>
              </a:defRPr>
            </a:pPr>
            <a:r>
              <a:t>3. Komisi (Commission-based)</a:t>
            </a:r>
          </a:p>
          <a:p>
            <a:pPr algn="l">
              <a:defRPr sz="2000">
                <a:solidFill>
                  <a:srgbClr val="323232"/>
                </a:solidFill>
              </a:defRPr>
            </a:pPr>
            <a:r>
              <a:t>4. Penjualan langsung</a:t>
            </a:r>
          </a:p>
          <a:p>
            <a:pPr algn="l">
              <a:defRPr sz="2000">
                <a:solidFill>
                  <a:srgbClr val="323232"/>
                </a:solidFill>
              </a:defRPr>
            </a:pPr>
            <a:r>
              <a:t>5. Freemium model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4008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003366"/>
                </a:solidFill>
              </a:defRPr>
            </a:pPr>
            <a:r>
              <a:t>Tantangan dalam E-Business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554480"/>
            <a:ext cx="7772400" cy="4114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 algn="l">
              <a:defRPr sz="2000">
                <a:solidFill>
                  <a:srgbClr val="323232"/>
                </a:solidFill>
              </a:defRPr>
            </a:pPr>
            <a:r>
              <a:t>1. Keamanan data dan privasi</a:t>
            </a:r>
          </a:p>
          <a:p>
            <a:pPr algn="l">
              <a:defRPr sz="2000">
                <a:solidFill>
                  <a:srgbClr val="323232"/>
                </a:solidFill>
              </a:defRPr>
            </a:pPr>
            <a:r>
              <a:t>2. Kesiapan SDM digital</a:t>
            </a:r>
          </a:p>
          <a:p>
            <a:pPr algn="l">
              <a:defRPr sz="2000">
                <a:solidFill>
                  <a:srgbClr val="323232"/>
                </a:solidFill>
              </a:defRPr>
            </a:pPr>
            <a:r>
              <a:t>3. Persaingan global</a:t>
            </a:r>
          </a:p>
          <a:p>
            <a:pPr algn="l">
              <a:defRPr sz="2000">
                <a:solidFill>
                  <a:srgbClr val="323232"/>
                </a:solidFill>
              </a:defRPr>
            </a:pPr>
            <a:r>
              <a:t>4. Regulasi dan hukum siber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4008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003366"/>
                </a:solidFill>
              </a:defRPr>
            </a:pPr>
            <a:r>
              <a:t>Peluang dan Tren Terkini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554480"/>
            <a:ext cx="7772400" cy="4114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 algn="l">
              <a:defRPr sz="2000">
                <a:solidFill>
                  <a:srgbClr val="323232"/>
                </a:solidFill>
              </a:defRPr>
            </a:pPr>
            <a:r>
              <a:rPr dirty="0"/>
              <a:t>• AI </a:t>
            </a:r>
            <a:r>
              <a:rPr dirty="0" err="1"/>
              <a:t>dalam</a:t>
            </a:r>
            <a:r>
              <a:rPr dirty="0"/>
              <a:t> </a:t>
            </a:r>
            <a:r>
              <a:rPr dirty="0" err="1"/>
              <a:t>layanan</a:t>
            </a:r>
            <a:r>
              <a:rPr dirty="0"/>
              <a:t> </a:t>
            </a:r>
            <a:r>
              <a:rPr dirty="0" err="1"/>
              <a:t>pelanggan</a:t>
            </a:r>
            <a:endParaRPr dirty="0"/>
          </a:p>
          <a:p>
            <a:pPr algn="l">
              <a:defRPr sz="2000">
                <a:solidFill>
                  <a:srgbClr val="323232"/>
                </a:solidFill>
              </a:defRPr>
            </a:pPr>
            <a:r>
              <a:rPr dirty="0"/>
              <a:t>• Big Data Analytics</a:t>
            </a:r>
          </a:p>
          <a:p>
            <a:pPr algn="l">
              <a:defRPr sz="2000">
                <a:solidFill>
                  <a:srgbClr val="323232"/>
                </a:solidFill>
              </a:defRPr>
            </a:pPr>
            <a:r>
              <a:rPr dirty="0"/>
              <a:t>• Live shopping &amp; social commerce</a:t>
            </a:r>
          </a:p>
          <a:p>
            <a:pPr algn="l">
              <a:defRPr sz="2000">
                <a:solidFill>
                  <a:srgbClr val="323232"/>
                </a:solidFill>
              </a:defRPr>
            </a:pPr>
            <a:r>
              <a:rPr dirty="0"/>
              <a:t>• </a:t>
            </a:r>
            <a:r>
              <a:rPr dirty="0" err="1"/>
              <a:t>Integrasi</a:t>
            </a:r>
            <a:r>
              <a:rPr dirty="0"/>
              <a:t> omnichannel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204754" y="2656116"/>
            <a:ext cx="287382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600" b="1">
                <a:solidFill>
                  <a:srgbClr val="003366"/>
                </a:solidFill>
              </a:defRPr>
            </a:pPr>
            <a:r>
              <a:rPr lang="en-US" dirty="0"/>
              <a:t>TERIMAKASIH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69A3E3-1673-4816-9F3E-D2641021C0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beberapa</a:t>
            </a:r>
            <a:r>
              <a:rPr lang="en-ID" dirty="0"/>
              <a:t> </a:t>
            </a:r>
            <a:r>
              <a:rPr lang="en-ID" dirty="0" err="1"/>
              <a:t>pola</a:t>
            </a:r>
            <a:r>
              <a:rPr lang="en-ID" dirty="0"/>
              <a:t> e-</a:t>
            </a:r>
            <a:r>
              <a:rPr lang="en-ID" dirty="0" err="1"/>
              <a:t>bisnis</a:t>
            </a:r>
            <a:r>
              <a:rPr lang="en-ID" dirty="0"/>
              <a:t> </a:t>
            </a:r>
            <a:r>
              <a:rPr lang="en-ID" dirty="0" err="1"/>
              <a:t>umum</a:t>
            </a:r>
            <a:r>
              <a:rPr lang="en-ID" dirty="0"/>
              <a:t>: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C8B1649-7692-4AF8-98C6-AA2E67ADF5AB}"/>
              </a:ext>
            </a:extLst>
          </p:cNvPr>
          <p:cNvSpPr/>
          <p:nvPr/>
        </p:nvSpPr>
        <p:spPr>
          <a:xfrm>
            <a:off x="91440" y="1853755"/>
            <a:ext cx="896112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ID" b="1" dirty="0" err="1">
                <a:solidFill>
                  <a:srgbClr val="000000"/>
                </a:solidFill>
                <a:latin typeface="Inter"/>
              </a:rPr>
              <a:t>Toko</a:t>
            </a:r>
            <a:r>
              <a:rPr lang="en-ID" b="1" dirty="0">
                <a:solidFill>
                  <a:srgbClr val="000000"/>
                </a:solidFill>
                <a:latin typeface="Inter"/>
              </a:rPr>
              <a:t> daring (e-commerce):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 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Menjual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produk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atau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layanan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langsung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ke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pelanggan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melalui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situs web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atau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aplikasi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b="1" dirty="0">
                <a:solidFill>
                  <a:srgbClr val="000000"/>
                </a:solidFill>
                <a:latin typeface="Inter"/>
              </a:rPr>
              <a:t>Pasar daring: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 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Memfasilitasi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transaksi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antara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pembeli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dan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penjual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,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seperti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eBay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atau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Amazon.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b="1" dirty="0" err="1">
                <a:solidFill>
                  <a:srgbClr val="000000"/>
                </a:solidFill>
                <a:latin typeface="Inter"/>
              </a:rPr>
              <a:t>Langganan</a:t>
            </a:r>
            <a:r>
              <a:rPr lang="en-ID" b="1" dirty="0">
                <a:solidFill>
                  <a:srgbClr val="000000"/>
                </a:solidFill>
                <a:latin typeface="Inter"/>
              </a:rPr>
              <a:t>: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 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Menawarkan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akses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berkelanjutan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ke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produk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atau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layanan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dengan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biaya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rutin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,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seperti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Netflix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atau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Spotify.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b="1" dirty="0">
                <a:solidFill>
                  <a:srgbClr val="000000"/>
                </a:solidFill>
                <a:latin typeface="Inter"/>
              </a:rPr>
              <a:t>Freemium: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 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Menyediakan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layanan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dasar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gratis,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dengan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opsi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untuk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membayar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fitur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tambahan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atau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konten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premium.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b="1" dirty="0" err="1">
                <a:solidFill>
                  <a:srgbClr val="000000"/>
                </a:solidFill>
                <a:latin typeface="Inter"/>
              </a:rPr>
              <a:t>Periklanan</a:t>
            </a:r>
            <a:r>
              <a:rPr lang="en-ID" b="1" dirty="0">
                <a:solidFill>
                  <a:srgbClr val="000000"/>
                </a:solidFill>
                <a:latin typeface="Inter"/>
              </a:rPr>
              <a:t>: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 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Menghasilkan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pendapatan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dengan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menampilkan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iklan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di situs web,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aplikasi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,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atau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platform daring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lainnya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39503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6353AB6-84B7-41DF-9F7F-951D3802EDAB}"/>
              </a:ext>
            </a:extLst>
          </p:cNvPr>
          <p:cNvSpPr/>
          <p:nvPr/>
        </p:nvSpPr>
        <p:spPr>
          <a:xfrm>
            <a:off x="618309" y="1028343"/>
            <a:ext cx="6239691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ID" b="1" dirty="0" err="1">
                <a:solidFill>
                  <a:srgbClr val="000000"/>
                </a:solidFill>
                <a:latin typeface="Inter"/>
              </a:rPr>
              <a:t>Afiliasi</a:t>
            </a:r>
            <a:r>
              <a:rPr lang="en-ID" b="1" dirty="0">
                <a:solidFill>
                  <a:srgbClr val="000000"/>
                </a:solidFill>
                <a:latin typeface="Inter"/>
              </a:rPr>
              <a:t>: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 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Mendapatkan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komisi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dengan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mempromosikan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produk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atau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layanan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perusahaan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lain.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b="1" dirty="0" err="1">
                <a:solidFill>
                  <a:srgbClr val="000000"/>
                </a:solidFill>
                <a:latin typeface="Inter"/>
              </a:rPr>
              <a:t>Personalisasi</a:t>
            </a:r>
            <a:r>
              <a:rPr lang="en-ID" b="1" dirty="0">
                <a:solidFill>
                  <a:srgbClr val="000000"/>
                </a:solidFill>
                <a:latin typeface="Inter"/>
              </a:rPr>
              <a:t>: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 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Menyesuaikan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pengalaman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pelanggan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berdasarkan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data dan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preferensi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mereka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b="1" dirty="0" err="1">
                <a:solidFill>
                  <a:srgbClr val="000000"/>
                </a:solidFill>
                <a:latin typeface="Inter"/>
              </a:rPr>
              <a:t>Komunitas</a:t>
            </a:r>
            <a:r>
              <a:rPr lang="en-ID" b="1" dirty="0">
                <a:solidFill>
                  <a:srgbClr val="000000"/>
                </a:solidFill>
                <a:latin typeface="Inter"/>
              </a:rPr>
              <a:t> daring: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 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Membangun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platform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bagi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pelanggan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untuk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berinteraksi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,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berbagi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informasi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, dan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memberikan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dukungan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satu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sama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lain.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b="1" dirty="0" err="1">
                <a:solidFill>
                  <a:srgbClr val="000000"/>
                </a:solidFill>
                <a:latin typeface="Inter"/>
              </a:rPr>
              <a:t>Layanan</a:t>
            </a:r>
            <a:r>
              <a:rPr lang="en-ID" b="1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b="1" dirty="0" err="1">
                <a:solidFill>
                  <a:srgbClr val="000000"/>
                </a:solidFill>
                <a:latin typeface="Inter"/>
              </a:rPr>
              <a:t>mandiri</a:t>
            </a:r>
            <a:r>
              <a:rPr lang="en-ID" b="1" dirty="0">
                <a:solidFill>
                  <a:srgbClr val="000000"/>
                </a:solidFill>
                <a:latin typeface="Inter"/>
              </a:rPr>
              <a:t>: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 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Memberdayakan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pelanggan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untuk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menemukan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informasi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,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memecahkan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masalah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, dan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menyelesaikan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tugas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secara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mandiri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melalui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alat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dan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sumber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daya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daring.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b="1" dirty="0" err="1">
                <a:solidFill>
                  <a:srgbClr val="000000"/>
                </a:solidFill>
                <a:latin typeface="Inter"/>
              </a:rPr>
              <a:t>Kolaborasi</a:t>
            </a:r>
            <a:r>
              <a:rPr lang="en-ID" b="1" dirty="0">
                <a:solidFill>
                  <a:srgbClr val="000000"/>
                </a:solidFill>
                <a:latin typeface="Inter"/>
              </a:rPr>
              <a:t>: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 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Menggunakan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platform digital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untuk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memfasilitasi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kolaborasi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antara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karyawan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,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pelanggan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,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atau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mitra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765266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BA70437-902B-4927-AB96-33054CEF22E8}"/>
              </a:ext>
            </a:extLst>
          </p:cNvPr>
          <p:cNvSpPr/>
          <p:nvPr/>
        </p:nvSpPr>
        <p:spPr>
          <a:xfrm>
            <a:off x="587827" y="1308187"/>
            <a:ext cx="827749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D" dirty="0">
                <a:latin typeface="Inter"/>
              </a:rPr>
              <a:t>Pola e-</a:t>
            </a:r>
            <a:r>
              <a:rPr lang="en-ID" dirty="0" err="1">
                <a:latin typeface="Inter"/>
              </a:rPr>
              <a:t>bisnis</a:t>
            </a:r>
            <a:r>
              <a:rPr lang="en-ID" dirty="0">
                <a:latin typeface="Inter"/>
              </a:rPr>
              <a:t> </a:t>
            </a:r>
            <a:r>
              <a:rPr lang="en-ID" dirty="0" err="1">
                <a:latin typeface="Inter"/>
              </a:rPr>
              <a:t>khusus</a:t>
            </a:r>
            <a:r>
              <a:rPr lang="en-ID" dirty="0">
                <a:latin typeface="Inter"/>
              </a:rPr>
              <a:t> </a:t>
            </a:r>
            <a:r>
              <a:rPr lang="en-ID" dirty="0" err="1">
                <a:latin typeface="Inter"/>
              </a:rPr>
              <a:t>adalah</a:t>
            </a:r>
            <a:r>
              <a:rPr lang="en-ID" dirty="0">
                <a:latin typeface="Inter"/>
              </a:rPr>
              <a:t> </a:t>
            </a:r>
            <a:r>
              <a:rPr lang="en-ID" dirty="0" err="1">
                <a:latin typeface="Inter"/>
              </a:rPr>
              <a:t>strategi</a:t>
            </a:r>
            <a:r>
              <a:rPr lang="en-ID" dirty="0">
                <a:latin typeface="Inter"/>
              </a:rPr>
              <a:t> yang </a:t>
            </a:r>
            <a:r>
              <a:rPr lang="en-ID" dirty="0" err="1">
                <a:latin typeface="Inter"/>
              </a:rPr>
              <a:t>disesuaikan</a:t>
            </a:r>
            <a:r>
              <a:rPr lang="en-ID" dirty="0">
                <a:latin typeface="Inter"/>
              </a:rPr>
              <a:t> </a:t>
            </a:r>
            <a:r>
              <a:rPr lang="en-ID" dirty="0" err="1">
                <a:latin typeface="Inter"/>
              </a:rPr>
              <a:t>dengan</a:t>
            </a:r>
            <a:r>
              <a:rPr lang="en-ID" dirty="0">
                <a:latin typeface="Inter"/>
              </a:rPr>
              <a:t> </a:t>
            </a:r>
            <a:r>
              <a:rPr lang="en-ID" dirty="0" err="1">
                <a:latin typeface="Inter"/>
              </a:rPr>
              <a:t>kebutuhan</a:t>
            </a:r>
            <a:r>
              <a:rPr lang="en-ID" dirty="0">
                <a:latin typeface="Inter"/>
              </a:rPr>
              <a:t> dan </a:t>
            </a:r>
            <a:r>
              <a:rPr lang="en-ID" dirty="0" err="1">
                <a:latin typeface="Inter"/>
              </a:rPr>
              <a:t>karakteristik</a:t>
            </a:r>
            <a:r>
              <a:rPr lang="en-ID" dirty="0">
                <a:latin typeface="Inter"/>
              </a:rPr>
              <a:t> </a:t>
            </a:r>
            <a:r>
              <a:rPr lang="en-ID" dirty="0" err="1">
                <a:latin typeface="Inter"/>
              </a:rPr>
              <a:t>unik</a:t>
            </a:r>
            <a:r>
              <a:rPr lang="en-ID" dirty="0">
                <a:latin typeface="Inter"/>
              </a:rPr>
              <a:t> </a:t>
            </a:r>
            <a:r>
              <a:rPr lang="en-ID" dirty="0" err="1">
                <a:latin typeface="Inter"/>
              </a:rPr>
              <a:t>perusahaan</a:t>
            </a:r>
            <a:r>
              <a:rPr lang="en-ID" dirty="0">
                <a:latin typeface="Inter"/>
              </a:rPr>
              <a:t> </a:t>
            </a:r>
            <a:r>
              <a:rPr lang="en-ID" dirty="0" err="1">
                <a:latin typeface="Inter"/>
              </a:rPr>
              <a:t>atau</a:t>
            </a:r>
            <a:r>
              <a:rPr lang="en-ID" dirty="0">
                <a:latin typeface="Inter"/>
              </a:rPr>
              <a:t> </a:t>
            </a:r>
            <a:r>
              <a:rPr lang="en-ID" dirty="0" err="1">
                <a:latin typeface="Inter"/>
              </a:rPr>
              <a:t>industri</a:t>
            </a:r>
            <a:r>
              <a:rPr lang="en-ID" dirty="0">
                <a:latin typeface="Inter"/>
              </a:rPr>
              <a:t> </a:t>
            </a:r>
            <a:r>
              <a:rPr lang="en-ID" dirty="0" err="1">
                <a:latin typeface="Inter"/>
              </a:rPr>
              <a:t>tertentu</a:t>
            </a:r>
            <a:r>
              <a:rPr lang="en-ID" dirty="0">
                <a:latin typeface="Inter"/>
              </a:rPr>
              <a:t>. Pola </a:t>
            </a:r>
            <a:r>
              <a:rPr lang="en-ID" dirty="0" err="1">
                <a:latin typeface="Inter"/>
              </a:rPr>
              <a:t>ini</a:t>
            </a:r>
            <a:r>
              <a:rPr lang="en-ID" dirty="0">
                <a:latin typeface="Inter"/>
              </a:rPr>
              <a:t> </a:t>
            </a:r>
            <a:r>
              <a:rPr lang="en-ID" dirty="0" err="1">
                <a:latin typeface="Inter"/>
              </a:rPr>
              <a:t>sering</a:t>
            </a:r>
            <a:r>
              <a:rPr lang="en-ID" dirty="0">
                <a:latin typeface="Inter"/>
              </a:rPr>
              <a:t> kali </a:t>
            </a:r>
            <a:r>
              <a:rPr lang="en-ID" dirty="0" err="1">
                <a:latin typeface="Inter"/>
              </a:rPr>
              <a:t>menggabungkan</a:t>
            </a:r>
            <a:r>
              <a:rPr lang="en-ID" dirty="0">
                <a:latin typeface="Inter"/>
              </a:rPr>
              <a:t> </a:t>
            </a:r>
            <a:r>
              <a:rPr lang="en-ID" dirty="0" err="1">
                <a:latin typeface="Inter"/>
              </a:rPr>
              <a:t>elemen</a:t>
            </a:r>
            <a:r>
              <a:rPr lang="en-ID" dirty="0">
                <a:latin typeface="Inter"/>
              </a:rPr>
              <a:t> </a:t>
            </a:r>
            <a:r>
              <a:rPr lang="en-ID" dirty="0" err="1">
                <a:latin typeface="Inter"/>
              </a:rPr>
              <a:t>dari</a:t>
            </a:r>
            <a:r>
              <a:rPr lang="en-ID" dirty="0">
                <a:latin typeface="Inter"/>
              </a:rPr>
              <a:t> </a:t>
            </a:r>
            <a:r>
              <a:rPr lang="en-ID" dirty="0" err="1">
                <a:latin typeface="Inter"/>
              </a:rPr>
              <a:t>pola</a:t>
            </a:r>
            <a:r>
              <a:rPr lang="en-ID" dirty="0">
                <a:latin typeface="Inter"/>
              </a:rPr>
              <a:t> </a:t>
            </a:r>
            <a:r>
              <a:rPr lang="en-ID" dirty="0" err="1">
                <a:latin typeface="Inter"/>
              </a:rPr>
              <a:t>umum</a:t>
            </a:r>
            <a:r>
              <a:rPr lang="en-ID" dirty="0">
                <a:latin typeface="Inter"/>
              </a:rPr>
              <a:t>, </a:t>
            </a:r>
            <a:r>
              <a:rPr lang="en-ID" dirty="0" err="1">
                <a:latin typeface="Inter"/>
              </a:rPr>
              <a:t>tetapi</a:t>
            </a:r>
            <a:r>
              <a:rPr lang="en-ID" dirty="0">
                <a:latin typeface="Inter"/>
              </a:rPr>
              <a:t> </a:t>
            </a:r>
            <a:r>
              <a:rPr lang="en-ID" dirty="0" err="1">
                <a:latin typeface="Inter"/>
              </a:rPr>
              <a:t>dengan</a:t>
            </a:r>
            <a:r>
              <a:rPr lang="en-ID" dirty="0">
                <a:latin typeface="Inter"/>
              </a:rPr>
              <a:t> </a:t>
            </a:r>
            <a:r>
              <a:rPr lang="en-ID" dirty="0" err="1">
                <a:latin typeface="Inter"/>
              </a:rPr>
              <a:t>modifikasi</a:t>
            </a:r>
            <a:r>
              <a:rPr lang="en-ID" dirty="0">
                <a:latin typeface="Inter"/>
              </a:rPr>
              <a:t> dan </a:t>
            </a:r>
            <a:r>
              <a:rPr lang="en-ID" dirty="0" err="1">
                <a:latin typeface="Inter"/>
              </a:rPr>
              <a:t>penyesuaian</a:t>
            </a:r>
            <a:r>
              <a:rPr lang="en-ID" dirty="0">
                <a:latin typeface="Inter"/>
              </a:rPr>
              <a:t> </a:t>
            </a:r>
            <a:r>
              <a:rPr lang="en-ID" dirty="0" err="1">
                <a:latin typeface="Inter"/>
              </a:rPr>
              <a:t>untuk</a:t>
            </a:r>
            <a:r>
              <a:rPr lang="en-ID" dirty="0">
                <a:latin typeface="Inter"/>
              </a:rPr>
              <a:t> </a:t>
            </a:r>
            <a:r>
              <a:rPr lang="en-ID" dirty="0" err="1">
                <a:latin typeface="Inter"/>
              </a:rPr>
              <a:t>mencapai</a:t>
            </a:r>
            <a:r>
              <a:rPr lang="en-ID" dirty="0">
                <a:latin typeface="Inter"/>
              </a:rPr>
              <a:t> </a:t>
            </a:r>
            <a:r>
              <a:rPr lang="en-ID" dirty="0" err="1">
                <a:latin typeface="Inter"/>
              </a:rPr>
              <a:t>keunggulan</a:t>
            </a:r>
            <a:r>
              <a:rPr lang="en-ID" dirty="0">
                <a:latin typeface="Inter"/>
              </a:rPr>
              <a:t> </a:t>
            </a:r>
            <a:r>
              <a:rPr lang="en-ID" dirty="0" err="1">
                <a:latin typeface="Inter"/>
              </a:rPr>
              <a:t>kompetitif</a:t>
            </a:r>
            <a:r>
              <a:rPr lang="en-ID" dirty="0">
                <a:latin typeface="Inter"/>
              </a:rPr>
              <a:t> </a:t>
            </a:r>
            <a:r>
              <a:rPr lang="en-ID" dirty="0" err="1">
                <a:latin typeface="Inter"/>
              </a:rPr>
              <a:t>dalam</a:t>
            </a:r>
            <a:r>
              <a:rPr lang="en-ID" dirty="0">
                <a:latin typeface="Inter"/>
              </a:rPr>
              <a:t> </a:t>
            </a:r>
            <a:r>
              <a:rPr lang="en-ID" dirty="0" err="1">
                <a:latin typeface="Inter"/>
              </a:rPr>
              <a:t>ceruk</a:t>
            </a:r>
            <a:r>
              <a:rPr lang="en-ID" dirty="0">
                <a:latin typeface="Inter"/>
              </a:rPr>
              <a:t> pasar </a:t>
            </a:r>
            <a:r>
              <a:rPr lang="en-ID" dirty="0" err="1">
                <a:latin typeface="Inter"/>
              </a:rPr>
              <a:t>tertentu</a:t>
            </a:r>
            <a:r>
              <a:rPr lang="en-ID" dirty="0">
                <a:latin typeface="Inter"/>
              </a:rPr>
              <a:t>.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0177749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C04FFF-E6A5-4B01-8C00-0D26BD3480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4351" y="109818"/>
            <a:ext cx="7797662" cy="1151965"/>
          </a:xfrm>
        </p:spPr>
        <p:txBody>
          <a:bodyPr/>
          <a:lstStyle/>
          <a:p>
            <a:r>
              <a:rPr lang="en-ID" b="1" dirty="0" err="1">
                <a:solidFill>
                  <a:srgbClr val="000000"/>
                </a:solidFill>
                <a:latin typeface="Inter"/>
              </a:rPr>
              <a:t>Contoh</a:t>
            </a:r>
            <a:r>
              <a:rPr lang="en-ID" b="1" dirty="0">
                <a:solidFill>
                  <a:srgbClr val="000000"/>
                </a:solidFill>
                <a:latin typeface="Inter"/>
              </a:rPr>
              <a:t> Pola E-</a:t>
            </a:r>
            <a:r>
              <a:rPr lang="en-ID" b="1" dirty="0" err="1">
                <a:solidFill>
                  <a:srgbClr val="000000"/>
                </a:solidFill>
                <a:latin typeface="Inter"/>
              </a:rPr>
              <a:t>Bisnis</a:t>
            </a:r>
            <a:r>
              <a:rPr lang="en-ID" b="1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b="1" dirty="0" err="1">
                <a:solidFill>
                  <a:srgbClr val="000000"/>
                </a:solidFill>
                <a:latin typeface="Inter"/>
              </a:rPr>
              <a:t>Khusus</a:t>
            </a:r>
            <a:br>
              <a:rPr lang="en-ID" b="1" dirty="0">
                <a:solidFill>
                  <a:srgbClr val="000000"/>
                </a:solidFill>
                <a:latin typeface="Inter"/>
              </a:rPr>
            </a:br>
            <a:endParaRPr lang="en-ID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5A824EF-07E5-46D0-9094-6D74D6C7042C}"/>
              </a:ext>
            </a:extLst>
          </p:cNvPr>
          <p:cNvSpPr/>
          <p:nvPr/>
        </p:nvSpPr>
        <p:spPr>
          <a:xfrm>
            <a:off x="205151" y="730058"/>
            <a:ext cx="8416062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ID" b="1" dirty="0" err="1">
                <a:solidFill>
                  <a:srgbClr val="000000"/>
                </a:solidFill>
                <a:latin typeface="Inter"/>
              </a:rPr>
              <a:t>Personalisasi</a:t>
            </a:r>
            <a:r>
              <a:rPr lang="en-ID" b="1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b="1" dirty="0" err="1">
                <a:solidFill>
                  <a:srgbClr val="000000"/>
                </a:solidFill>
                <a:latin typeface="Inter"/>
              </a:rPr>
              <a:t>Massal</a:t>
            </a:r>
            <a:r>
              <a:rPr lang="en-ID" b="1" dirty="0">
                <a:solidFill>
                  <a:srgbClr val="000000"/>
                </a:solidFill>
                <a:latin typeface="Inter"/>
              </a:rPr>
              <a:t>: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 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Menawarkan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produk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yang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disesuaikan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dengan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preferensi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individu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dalam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skala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besar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.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Contohnya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termasuk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pakaian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yang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dirancang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khusus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,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suplemen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nutrisi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yang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dipersonalisasi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,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atau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perangkat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lunak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yang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disesuaikan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b="1" dirty="0">
                <a:solidFill>
                  <a:srgbClr val="000000"/>
                </a:solidFill>
                <a:latin typeface="Inter"/>
              </a:rPr>
              <a:t>Platform </a:t>
            </a:r>
            <a:r>
              <a:rPr lang="en-ID" b="1" dirty="0" err="1">
                <a:solidFill>
                  <a:srgbClr val="000000"/>
                </a:solidFill>
                <a:latin typeface="Inter"/>
              </a:rPr>
              <a:t>Ceruk</a:t>
            </a:r>
            <a:r>
              <a:rPr lang="en-ID" b="1" dirty="0">
                <a:solidFill>
                  <a:srgbClr val="000000"/>
                </a:solidFill>
                <a:latin typeface="Inter"/>
              </a:rPr>
              <a:t>: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 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Membangun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komunitas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daring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atau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pasar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untuk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kelompok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tertentu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dengan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minat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atau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kebutuhan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bersama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.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Contohnya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termasuk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forum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untuk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penggemar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mobil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antik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, pasar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untuk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seni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dan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kerajinan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buatan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tangan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,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atau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jaringan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profesional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untuk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eksekutif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perawatan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kesehatan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b="1" dirty="0" err="1">
                <a:solidFill>
                  <a:srgbClr val="000000"/>
                </a:solidFill>
                <a:latin typeface="Inter"/>
              </a:rPr>
              <a:t>Layanan</a:t>
            </a:r>
            <a:r>
              <a:rPr lang="en-ID" b="1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b="1" dirty="0" err="1">
                <a:solidFill>
                  <a:srgbClr val="000000"/>
                </a:solidFill>
                <a:latin typeface="Inter"/>
              </a:rPr>
              <a:t>Berbasis</a:t>
            </a:r>
            <a:r>
              <a:rPr lang="en-ID" b="1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b="1" dirty="0" err="1">
                <a:solidFill>
                  <a:srgbClr val="000000"/>
                </a:solidFill>
                <a:latin typeface="Inter"/>
              </a:rPr>
              <a:t>Lokasi</a:t>
            </a:r>
            <a:r>
              <a:rPr lang="en-ID" b="1" dirty="0">
                <a:solidFill>
                  <a:srgbClr val="000000"/>
                </a:solidFill>
                <a:latin typeface="Inter"/>
              </a:rPr>
              <a:t>: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 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Memberikan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layanan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yang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disesuaikan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dengan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lokasi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geografis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pelanggan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.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Contohnya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termasuk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aplikasi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pengiriman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makanan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lokal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,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panduan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wisata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yang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dipersonalisasi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,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atau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penawaran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dan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diskon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berbasis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lokasi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b="1" dirty="0">
                <a:solidFill>
                  <a:srgbClr val="000000"/>
                </a:solidFill>
                <a:latin typeface="Inter"/>
              </a:rPr>
              <a:t>Model </a:t>
            </a:r>
            <a:r>
              <a:rPr lang="en-ID" b="1" dirty="0" err="1">
                <a:solidFill>
                  <a:srgbClr val="000000"/>
                </a:solidFill>
                <a:latin typeface="Inter"/>
              </a:rPr>
              <a:t>Berbasis</a:t>
            </a:r>
            <a:r>
              <a:rPr lang="en-ID" b="1" dirty="0">
                <a:solidFill>
                  <a:srgbClr val="000000"/>
                </a:solidFill>
                <a:latin typeface="Inter"/>
              </a:rPr>
              <a:t> Data: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 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Menggunakan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data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untuk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memberikan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wawasan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dan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rekomendasi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yang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dipersonalisasi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kepada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pelanggan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.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Contohnya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termasuk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platform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investasi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yang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didorong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oleh AI,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layanan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perawatan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kesehatan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preventif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,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atau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kampanye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pemasaran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yang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ditargetkan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b="1" dirty="0">
                <a:solidFill>
                  <a:srgbClr val="000000"/>
                </a:solidFill>
                <a:latin typeface="Inter"/>
              </a:rPr>
              <a:t>Model </a:t>
            </a:r>
            <a:r>
              <a:rPr lang="en-ID" b="1" dirty="0" err="1">
                <a:solidFill>
                  <a:srgbClr val="000000"/>
                </a:solidFill>
                <a:latin typeface="Inter"/>
              </a:rPr>
              <a:t>Berkelanjutan</a:t>
            </a:r>
            <a:r>
              <a:rPr lang="en-ID" b="1" dirty="0">
                <a:solidFill>
                  <a:srgbClr val="000000"/>
                </a:solidFill>
                <a:latin typeface="Inter"/>
              </a:rPr>
              <a:t>: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 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Berfokus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pada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praktik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ramah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lingkungan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dan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etis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untuk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menarik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konsumen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yang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sadar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sosial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.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Contohnya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termasuk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pakaian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berkelanjutan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,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produk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bebas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limbah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,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atau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energi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Inter"/>
              </a:rPr>
              <a:t>terbarukan</a:t>
            </a:r>
            <a:r>
              <a:rPr lang="en-ID" dirty="0">
                <a:solidFill>
                  <a:srgbClr val="000000"/>
                </a:solidFill>
                <a:latin typeface="Inter"/>
              </a:rPr>
              <a:t>.</a:t>
            </a:r>
            <a:endParaRPr lang="en-ID" b="0" i="0" dirty="0">
              <a:solidFill>
                <a:srgbClr val="000000"/>
              </a:solidFill>
              <a:effectLst/>
              <a:latin typeface="Inter"/>
            </a:endParaRPr>
          </a:p>
        </p:txBody>
      </p:sp>
    </p:spTree>
    <p:extLst>
      <p:ext uri="{BB962C8B-B14F-4D97-AF65-F5344CB8AC3E}">
        <p14:creationId xmlns:p14="http://schemas.microsoft.com/office/powerpoint/2010/main" val="6679613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Jenis-Jenis</a:t>
            </a:r>
            <a:r>
              <a:rPr lang="en-ID" dirty="0"/>
              <a:t> Pola E-Business</a:t>
            </a:r>
            <a:br>
              <a:rPr lang="en-ID" dirty="0"/>
            </a:br>
            <a:endParaRPr dirty="0"/>
          </a:p>
        </p:txBody>
      </p:sp>
      <p:sp>
        <p:nvSpPr>
          <p:cNvPr id="4" name="TextBox 3"/>
          <p:cNvSpPr txBox="1"/>
          <p:nvPr/>
        </p:nvSpPr>
        <p:spPr>
          <a:xfrm>
            <a:off x="1371600" y="1938680"/>
            <a:ext cx="7772400" cy="4114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 algn="l">
              <a:defRPr sz="2000">
                <a:solidFill>
                  <a:srgbClr val="323232"/>
                </a:solidFill>
              </a:defRPr>
            </a:pPr>
            <a:r>
              <a:rPr dirty="0"/>
              <a:t>1. B2C (Business to Consumer)</a:t>
            </a:r>
          </a:p>
          <a:p>
            <a:pPr algn="l">
              <a:defRPr sz="2000">
                <a:solidFill>
                  <a:srgbClr val="323232"/>
                </a:solidFill>
              </a:defRPr>
            </a:pPr>
            <a:r>
              <a:rPr dirty="0"/>
              <a:t>2. B2B (Business to Business)</a:t>
            </a:r>
          </a:p>
          <a:p>
            <a:pPr algn="l">
              <a:defRPr sz="2000">
                <a:solidFill>
                  <a:srgbClr val="323232"/>
                </a:solidFill>
              </a:defRPr>
            </a:pPr>
            <a:r>
              <a:rPr dirty="0"/>
              <a:t>3. C2C (Consumer to Consumer)</a:t>
            </a:r>
          </a:p>
          <a:p>
            <a:pPr algn="l">
              <a:defRPr sz="2000">
                <a:solidFill>
                  <a:srgbClr val="323232"/>
                </a:solidFill>
              </a:defRPr>
            </a:pPr>
            <a:r>
              <a:rPr dirty="0"/>
              <a:t>4. C2B (Consumer to Business)</a:t>
            </a:r>
          </a:p>
          <a:p>
            <a:pPr algn="l">
              <a:defRPr sz="2000">
                <a:solidFill>
                  <a:srgbClr val="323232"/>
                </a:solidFill>
              </a:defRPr>
            </a:pPr>
            <a:r>
              <a:rPr dirty="0"/>
              <a:t>5. G2C (Government to Citizen)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4008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003366"/>
                </a:solidFill>
              </a:defRPr>
            </a:pPr>
            <a:r>
              <a:t>Pola B2C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563446"/>
            <a:ext cx="7772400" cy="4114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 algn="l">
              <a:defRPr sz="2000">
                <a:solidFill>
                  <a:srgbClr val="323232"/>
                </a:solidFill>
              </a:defRPr>
            </a:pPr>
            <a:r>
              <a:t>Hubungan langsung antara perusahaan dan konsumen.</a:t>
            </a:r>
          </a:p>
          <a:p>
            <a:pPr algn="l">
              <a:defRPr sz="2000">
                <a:solidFill>
                  <a:srgbClr val="323232"/>
                </a:solidFill>
              </a:defRPr>
            </a:pPr>
            <a:r>
              <a:t>Contoh: Shopee, Lazada, Zalora.</a:t>
            </a:r>
          </a:p>
          <a:p>
            <a:pPr algn="l">
              <a:defRPr sz="2000">
                <a:solidFill>
                  <a:srgbClr val="323232"/>
                </a:solidFill>
              </a:defRPr>
            </a:pPr>
            <a:r>
              <a:t>Kelebihan: jangkauan luas, efisiensi waktu.</a:t>
            </a:r>
          </a:p>
          <a:p>
            <a:pPr algn="l">
              <a:defRPr sz="2000">
                <a:solidFill>
                  <a:srgbClr val="323232"/>
                </a:solidFill>
              </a:defRPr>
            </a:pPr>
            <a:r>
              <a:t>Tantangan: persaingan harga dan loyalitas pelanggan.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4008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003366"/>
                </a:solidFill>
              </a:defRPr>
            </a:pPr>
            <a:r>
              <a:t>Pola B2B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554480"/>
            <a:ext cx="7772400" cy="4114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 algn="l">
              <a:defRPr sz="2000">
                <a:solidFill>
                  <a:srgbClr val="323232"/>
                </a:solidFill>
              </a:defRPr>
            </a:pPr>
            <a:r>
              <a:rPr dirty="0" err="1"/>
              <a:t>Transaksi</a:t>
            </a:r>
            <a:r>
              <a:rPr dirty="0"/>
              <a:t> </a:t>
            </a:r>
            <a:r>
              <a:rPr dirty="0" err="1"/>
              <a:t>antarperusahaan</a:t>
            </a:r>
            <a:r>
              <a:rPr dirty="0"/>
              <a:t> </a:t>
            </a:r>
            <a:r>
              <a:rPr dirty="0" err="1"/>
              <a:t>seperti</a:t>
            </a:r>
            <a:r>
              <a:rPr dirty="0"/>
              <a:t> </a:t>
            </a:r>
            <a:r>
              <a:rPr dirty="0" err="1"/>
              <a:t>grosir</a:t>
            </a:r>
            <a:r>
              <a:rPr dirty="0"/>
              <a:t> dan supply chain.</a:t>
            </a:r>
          </a:p>
          <a:p>
            <a:pPr algn="l">
              <a:defRPr sz="2000">
                <a:solidFill>
                  <a:srgbClr val="323232"/>
                </a:solidFill>
              </a:defRPr>
            </a:pPr>
            <a:r>
              <a:rPr dirty="0" err="1"/>
              <a:t>Contoh</a:t>
            </a:r>
            <a:r>
              <a:rPr dirty="0"/>
              <a:t>: Alibaba Wholesale, </a:t>
            </a:r>
            <a:r>
              <a:rPr dirty="0" err="1"/>
              <a:t>Indotrading</a:t>
            </a:r>
            <a:r>
              <a:rPr dirty="0"/>
              <a:t>.</a:t>
            </a:r>
          </a:p>
          <a:p>
            <a:pPr algn="l">
              <a:defRPr sz="2000">
                <a:solidFill>
                  <a:srgbClr val="323232"/>
                </a:solidFill>
              </a:defRPr>
            </a:pPr>
            <a:r>
              <a:rPr dirty="0" err="1"/>
              <a:t>Fokus</a:t>
            </a:r>
            <a:r>
              <a:rPr dirty="0"/>
              <a:t> pada </a:t>
            </a:r>
            <a:r>
              <a:rPr dirty="0" err="1"/>
              <a:t>efisiensi</a:t>
            </a:r>
            <a:r>
              <a:rPr dirty="0"/>
              <a:t> dan </a:t>
            </a:r>
            <a:r>
              <a:rPr dirty="0" err="1"/>
              <a:t>integrasi</a:t>
            </a:r>
            <a:r>
              <a:rPr dirty="0"/>
              <a:t> </a:t>
            </a:r>
            <a:r>
              <a:rPr dirty="0" err="1"/>
              <a:t>sistem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4008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003366"/>
                </a:solidFill>
              </a:defRPr>
            </a:pPr>
            <a:r>
              <a:t>Pola C2C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554480"/>
            <a:ext cx="7772400" cy="4114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 algn="l">
              <a:defRPr sz="2000">
                <a:solidFill>
                  <a:srgbClr val="323232"/>
                </a:solidFill>
              </a:defRPr>
            </a:pPr>
            <a:r>
              <a:t>Transaksi antarindividu dengan platform perantara.</a:t>
            </a:r>
          </a:p>
          <a:p>
            <a:pPr algn="l">
              <a:defRPr sz="2000">
                <a:solidFill>
                  <a:srgbClr val="323232"/>
                </a:solidFill>
              </a:defRPr>
            </a:pPr>
            <a:r>
              <a:t>Contoh: OLX, Facebook Marketplace.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in Event">
  <a:themeElements>
    <a:clrScheme name="Main Event">
      <a:dk1>
        <a:sysClr val="windowText" lastClr="000000"/>
      </a:dk1>
      <a:lt1>
        <a:sysClr val="window" lastClr="FFFFFF"/>
      </a:lt1>
      <a:dk2>
        <a:srgbClr val="424242"/>
      </a:dk2>
      <a:lt2>
        <a:srgbClr val="C8C8C8"/>
      </a:lt2>
      <a:accent1>
        <a:srgbClr val="346492"/>
      </a:accent1>
      <a:accent2>
        <a:srgbClr val="6DA5D4"/>
      </a:accent2>
      <a:accent3>
        <a:srgbClr val="538C79"/>
      </a:accent3>
      <a:accent4>
        <a:srgbClr val="93B75D"/>
      </a:accent4>
      <a:accent5>
        <a:srgbClr val="DEB050"/>
      </a:accent5>
      <a:accent6>
        <a:srgbClr val="BB5354"/>
      </a:accent6>
      <a:hlink>
        <a:srgbClr val="3289DD"/>
      </a:hlink>
      <a:folHlink>
        <a:srgbClr val="859EB6"/>
      </a:folHlink>
    </a:clrScheme>
    <a:fontScheme name="Main Event">
      <a:majorFont>
        <a:latin typeface="Impact" panose="020B080603090205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Impact" panose="020B080603090205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in Even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blipFill>
          <a:blip xmlns:r="http://schemas.openxmlformats.org/officeDocument/2006/relationships" r:embed="rId1">
            <a:duotone>
              <a:schemeClr val="phClr">
                <a:shade val="88000"/>
                <a:lumMod val="88000"/>
              </a:schemeClr>
              <a:schemeClr val="phClr"/>
            </a:duotone>
          </a:blip>
          <a:tile tx="0" ty="0" sx="100000" sy="100000" flip="none" algn="tl"/>
        </a:blip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25400" dist="127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0"/>
        </a:gradFill>
        <a:blipFill>
          <a:blip xmlns:r="http://schemas.openxmlformats.org/officeDocument/2006/relationships" r:embed="rId2">
            <a:duotone>
              <a:schemeClr val="phClr">
                <a:shade val="48000"/>
                <a:satMod val="110000"/>
                <a:lumMod val="40000"/>
              </a:schemeClr>
              <a:schemeClr val="phClr">
                <a:tint val="90000"/>
                <a:lumMod val="10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in Event" id="{AC372BB4-D83D-411E-B849-B641926BA760}" vid="{FE3530EC-BA5B-407C-9B36-00820F39551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Main Event</Template>
  <TotalTime>253</TotalTime>
  <Words>698</Words>
  <Application>Microsoft Office PowerPoint</Application>
  <PresentationFormat>On-screen Show (4:3)</PresentationFormat>
  <Paragraphs>76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Impact</vt:lpstr>
      <vt:lpstr>Inter</vt:lpstr>
      <vt:lpstr>Main Event</vt:lpstr>
      <vt:lpstr>Pola E-Business </vt:lpstr>
      <vt:lpstr>beberapa pola e-bisnis umum:</vt:lpstr>
      <vt:lpstr>PowerPoint Presentation</vt:lpstr>
      <vt:lpstr>PowerPoint Presentation</vt:lpstr>
      <vt:lpstr>Contoh Pola E-Bisnis Khusus </vt:lpstr>
      <vt:lpstr>Jenis-Jenis Pola E-Business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Pola E-Business</dc:title>
  <dc:subject/>
  <dc:creator>A C E R</dc:creator>
  <cp:keywords/>
  <dc:description>generated using python-pptx</dc:description>
  <cp:lastModifiedBy>A C E R</cp:lastModifiedBy>
  <cp:revision>4</cp:revision>
  <dcterms:created xsi:type="dcterms:W3CDTF">2013-01-27T09:14:16Z</dcterms:created>
  <dcterms:modified xsi:type="dcterms:W3CDTF">2025-10-24T10:39:57Z</dcterms:modified>
  <cp:category/>
</cp:coreProperties>
</file>