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982"/>
    <p:restoredTop sz="96064"/>
  </p:normalViewPr>
  <p:slideViewPr>
    <p:cSldViewPr snapToGrid="0" snapToObjects="1">
      <p:cViewPr varScale="1">
        <p:scale>
          <a:sx n="95" d="100"/>
          <a:sy n="95" d="100"/>
        </p:scale>
        <p:origin x="216"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5270833-55FD-9A4A-9952-C62721533551}" type="datetimeFigureOut">
              <a:rPr lang="en-US" smtClean="0"/>
              <a:t>10/3/23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AD13B729-B5C0-6143-9E2C-46CE05D3921B}" type="slidenum">
              <a:rPr lang="en-US" smtClean="0"/>
              <a:t>‹#›</a:t>
            </a:fld>
            <a:endParaRPr lang="en-US"/>
          </a:p>
        </p:txBody>
      </p:sp>
    </p:spTree>
    <p:extLst>
      <p:ext uri="{BB962C8B-B14F-4D97-AF65-F5344CB8AC3E}">
        <p14:creationId xmlns:p14="http://schemas.microsoft.com/office/powerpoint/2010/main" val="1590217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270833-55FD-9A4A-9952-C62721533551}" type="datetimeFigureOut">
              <a:rPr lang="en-US" smtClean="0"/>
              <a:t>10/3/23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13B729-B5C0-6143-9E2C-46CE05D3921B}" type="slidenum">
              <a:rPr lang="en-US" smtClean="0"/>
              <a:t>‹#›</a:t>
            </a:fld>
            <a:endParaRPr lang="en-US"/>
          </a:p>
        </p:txBody>
      </p:sp>
    </p:spTree>
    <p:extLst>
      <p:ext uri="{BB962C8B-B14F-4D97-AF65-F5344CB8AC3E}">
        <p14:creationId xmlns:p14="http://schemas.microsoft.com/office/powerpoint/2010/main" val="385971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270833-55FD-9A4A-9952-C62721533551}" type="datetimeFigureOut">
              <a:rPr lang="en-US" smtClean="0"/>
              <a:t>10/3/23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13B729-B5C0-6143-9E2C-46CE05D3921B}" type="slidenum">
              <a:rPr lang="en-US" smtClean="0"/>
              <a:t>‹#›</a:t>
            </a:fld>
            <a:endParaRPr lang="en-US"/>
          </a:p>
        </p:txBody>
      </p:sp>
    </p:spTree>
    <p:extLst>
      <p:ext uri="{BB962C8B-B14F-4D97-AF65-F5344CB8AC3E}">
        <p14:creationId xmlns:p14="http://schemas.microsoft.com/office/powerpoint/2010/main" val="3839811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5270833-55FD-9A4A-9952-C62721533551}" type="datetimeFigureOut">
              <a:rPr lang="en-US" smtClean="0"/>
              <a:t>10/3/23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13B729-B5C0-6143-9E2C-46CE05D3921B}" type="slidenum">
              <a:rPr lang="en-US" smtClean="0"/>
              <a:t>‹#›</a:t>
            </a:fld>
            <a:endParaRPr lang="en-US"/>
          </a:p>
        </p:txBody>
      </p:sp>
    </p:spTree>
    <p:extLst>
      <p:ext uri="{BB962C8B-B14F-4D97-AF65-F5344CB8AC3E}">
        <p14:creationId xmlns:p14="http://schemas.microsoft.com/office/powerpoint/2010/main" val="900292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65270833-55FD-9A4A-9952-C62721533551}" type="datetimeFigureOut">
              <a:rPr lang="en-US" smtClean="0"/>
              <a:t>10/3/23</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AD13B729-B5C0-6143-9E2C-46CE05D3921B}" type="slidenum">
              <a:rPr lang="en-US" smtClean="0"/>
              <a:t>‹#›</a:t>
            </a:fld>
            <a:endParaRPr lang="en-US"/>
          </a:p>
        </p:txBody>
      </p:sp>
    </p:spTree>
    <p:extLst>
      <p:ext uri="{BB962C8B-B14F-4D97-AF65-F5344CB8AC3E}">
        <p14:creationId xmlns:p14="http://schemas.microsoft.com/office/powerpoint/2010/main" val="74817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5270833-55FD-9A4A-9952-C62721533551}" type="datetimeFigureOut">
              <a:rPr lang="en-US" smtClean="0"/>
              <a:t>10/3/23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13B729-B5C0-6143-9E2C-46CE05D3921B}" type="slidenum">
              <a:rPr lang="en-US" smtClean="0"/>
              <a:t>‹#›</a:t>
            </a:fld>
            <a:endParaRPr lang="en-US"/>
          </a:p>
        </p:txBody>
      </p:sp>
    </p:spTree>
    <p:extLst>
      <p:ext uri="{BB962C8B-B14F-4D97-AF65-F5344CB8AC3E}">
        <p14:creationId xmlns:p14="http://schemas.microsoft.com/office/powerpoint/2010/main" val="1677327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5270833-55FD-9A4A-9952-C62721533551}" type="datetimeFigureOut">
              <a:rPr lang="en-US" smtClean="0"/>
              <a:t>10/3/23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13B729-B5C0-6143-9E2C-46CE05D3921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5352178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5270833-55FD-9A4A-9952-C62721533551}" type="datetimeFigureOut">
              <a:rPr lang="en-US" smtClean="0"/>
              <a:t>10/3/23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13B729-B5C0-6143-9E2C-46CE05D3921B}"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54240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270833-55FD-9A4A-9952-C62721533551}" type="datetimeFigureOut">
              <a:rPr lang="en-US" smtClean="0"/>
              <a:t>10/3/23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13B729-B5C0-6143-9E2C-46CE05D3921B}" type="slidenum">
              <a:rPr lang="en-US" smtClean="0"/>
              <a:t>‹#›</a:t>
            </a:fld>
            <a:endParaRPr lang="en-US"/>
          </a:p>
        </p:txBody>
      </p:sp>
    </p:spTree>
    <p:extLst>
      <p:ext uri="{BB962C8B-B14F-4D97-AF65-F5344CB8AC3E}">
        <p14:creationId xmlns:p14="http://schemas.microsoft.com/office/powerpoint/2010/main" val="1671624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270833-55FD-9A4A-9952-C62721533551}" type="datetimeFigureOut">
              <a:rPr lang="en-US" smtClean="0"/>
              <a:t>10/3/23</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AD13B729-B5C0-6143-9E2C-46CE05D3921B}" type="slidenum">
              <a:rPr lang="en-US" smtClean="0"/>
              <a:t>‹#›</a:t>
            </a:fld>
            <a:endParaRPr lang="en-US"/>
          </a:p>
        </p:txBody>
      </p:sp>
    </p:spTree>
    <p:extLst>
      <p:ext uri="{BB962C8B-B14F-4D97-AF65-F5344CB8AC3E}">
        <p14:creationId xmlns:p14="http://schemas.microsoft.com/office/powerpoint/2010/main" val="146634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270833-55FD-9A4A-9952-C62721533551}" type="datetimeFigureOut">
              <a:rPr lang="en-US" smtClean="0"/>
              <a:t>10/3/23</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AD13B729-B5C0-6143-9E2C-46CE05D3921B}" type="slidenum">
              <a:rPr lang="en-US" smtClean="0"/>
              <a:t>‹#›</a:t>
            </a:fld>
            <a:endParaRPr lang="en-US"/>
          </a:p>
        </p:txBody>
      </p:sp>
    </p:spTree>
    <p:extLst>
      <p:ext uri="{BB962C8B-B14F-4D97-AF65-F5344CB8AC3E}">
        <p14:creationId xmlns:p14="http://schemas.microsoft.com/office/powerpoint/2010/main" val="940070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65270833-55FD-9A4A-9952-C62721533551}" type="datetimeFigureOut">
              <a:rPr lang="en-US" smtClean="0"/>
              <a:t>10/3/23</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AD13B729-B5C0-6143-9E2C-46CE05D3921B}" type="slidenum">
              <a:rPr lang="en-US" smtClean="0"/>
              <a:t>‹#›</a:t>
            </a:fld>
            <a:endParaRPr lang="en-US"/>
          </a:p>
        </p:txBody>
      </p:sp>
    </p:spTree>
    <p:extLst>
      <p:ext uri="{BB962C8B-B14F-4D97-AF65-F5344CB8AC3E}">
        <p14:creationId xmlns:p14="http://schemas.microsoft.com/office/powerpoint/2010/main" val="967677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35A17-AC35-824B-B62C-BF35214953C4}"/>
              </a:ext>
            </a:extLst>
          </p:cNvPr>
          <p:cNvSpPr>
            <a:spLocks noGrp="1"/>
          </p:cNvSpPr>
          <p:nvPr>
            <p:ph type="ctrTitle"/>
          </p:nvPr>
        </p:nvSpPr>
        <p:spPr/>
        <p:txBody>
          <a:bodyPr/>
          <a:lstStyle/>
          <a:p>
            <a:pPr marL="12700" algn="r">
              <a:lnSpc>
                <a:spcPct val="100000"/>
              </a:lnSpc>
              <a:spcBef>
                <a:spcPts val="100"/>
              </a:spcBef>
            </a:pPr>
            <a:br>
              <a:rPr lang="en-ID" sz="7200" spc="95" dirty="0">
                <a:latin typeface="Tahoma"/>
                <a:cs typeface="Tahoma"/>
              </a:rPr>
            </a:br>
            <a:r>
              <a:rPr lang="en-ID" sz="7200" spc="95" dirty="0">
                <a:latin typeface="Tahoma"/>
                <a:cs typeface="Tahoma"/>
              </a:rPr>
              <a:t>PSIKOLOGI  </a:t>
            </a:r>
            <a:r>
              <a:rPr lang="en-ID" sz="7200" spc="45" dirty="0">
                <a:latin typeface="Tahoma"/>
                <a:cs typeface="Tahoma"/>
              </a:rPr>
              <a:t>PERSEPSI</a:t>
            </a:r>
            <a:br>
              <a:rPr lang="en-ID" sz="7200" spc="45" dirty="0">
                <a:latin typeface="Tahoma"/>
                <a:cs typeface="Tahoma"/>
              </a:rPr>
            </a:br>
            <a:r>
              <a:rPr lang="en-ID" sz="3600" spc="229" dirty="0" err="1">
                <a:latin typeface="Tahoma"/>
                <a:cs typeface="Tahoma"/>
              </a:rPr>
              <a:t>Psikologi</a:t>
            </a:r>
            <a:r>
              <a:rPr lang="en-ID" sz="3600" spc="229" dirty="0">
                <a:latin typeface="Tahoma"/>
                <a:cs typeface="Tahoma"/>
              </a:rPr>
              <a:t> </a:t>
            </a:r>
            <a:r>
              <a:rPr lang="en-ID" sz="3600" spc="165" dirty="0">
                <a:latin typeface="Tahoma"/>
                <a:cs typeface="Tahoma"/>
              </a:rPr>
              <a:t>dan</a:t>
            </a:r>
            <a:r>
              <a:rPr lang="en-ID" sz="3600" spc="15" dirty="0">
                <a:latin typeface="Tahoma"/>
                <a:cs typeface="Tahoma"/>
              </a:rPr>
              <a:t> </a:t>
            </a:r>
            <a:r>
              <a:rPr lang="en-ID" sz="3600" spc="195" dirty="0">
                <a:latin typeface="Tahoma"/>
                <a:cs typeface="Tahoma"/>
              </a:rPr>
              <a:t>DKV</a:t>
            </a:r>
            <a:br>
              <a:rPr lang="en-ID" sz="7200" dirty="0">
                <a:latin typeface="Tahoma"/>
                <a:cs typeface="Tahoma"/>
              </a:rPr>
            </a:br>
            <a:endParaRPr lang="en-US" sz="7200" dirty="0"/>
          </a:p>
        </p:txBody>
      </p:sp>
      <p:sp>
        <p:nvSpPr>
          <p:cNvPr id="3" name="Subtitle 2">
            <a:extLst>
              <a:ext uri="{FF2B5EF4-FFF2-40B4-BE49-F238E27FC236}">
                <a16:creationId xmlns:a16="http://schemas.microsoft.com/office/drawing/2014/main" id="{D102BC6A-C288-C34A-B0AD-1360F78613DE}"/>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760856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4">
            <a:extLst>
              <a:ext uri="{FF2B5EF4-FFF2-40B4-BE49-F238E27FC236}">
                <a16:creationId xmlns:a16="http://schemas.microsoft.com/office/drawing/2014/main" id="{C8DC83F8-7FCA-FE4A-829F-3FA8E4C00F63}"/>
              </a:ext>
            </a:extLst>
          </p:cNvPr>
          <p:cNvPicPr/>
          <p:nvPr/>
        </p:nvPicPr>
        <p:blipFill>
          <a:blip r:embed="rId2" cstate="print"/>
          <a:stretch>
            <a:fillRect/>
          </a:stretch>
        </p:blipFill>
        <p:spPr>
          <a:xfrm>
            <a:off x="2415898" y="377952"/>
            <a:ext cx="8238743" cy="6102095"/>
          </a:xfrm>
          <a:prstGeom prst="rect">
            <a:avLst/>
          </a:prstGeom>
        </p:spPr>
      </p:pic>
    </p:spTree>
    <p:extLst>
      <p:ext uri="{BB962C8B-B14F-4D97-AF65-F5344CB8AC3E}">
        <p14:creationId xmlns:p14="http://schemas.microsoft.com/office/powerpoint/2010/main" val="3611121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211D8-0063-7249-A92C-B8D058CB7356}"/>
              </a:ext>
            </a:extLst>
          </p:cNvPr>
          <p:cNvSpPr>
            <a:spLocks noGrp="1"/>
          </p:cNvSpPr>
          <p:nvPr>
            <p:ph type="title"/>
          </p:nvPr>
        </p:nvSpPr>
        <p:spPr/>
        <p:txBody>
          <a:bodyPr>
            <a:normAutofit/>
          </a:bodyPr>
          <a:lstStyle/>
          <a:p>
            <a:r>
              <a:rPr lang="en-ID" sz="4000" spc="-5" dirty="0" err="1"/>
              <a:t>Aplikasi</a:t>
            </a:r>
            <a:r>
              <a:rPr lang="en-ID" sz="4000" spc="-30" dirty="0"/>
              <a:t> </a:t>
            </a:r>
            <a:r>
              <a:rPr lang="en-ID" sz="4000" spc="-5" dirty="0" err="1"/>
              <a:t>Psikologi</a:t>
            </a:r>
            <a:r>
              <a:rPr lang="en-ID" sz="4000" spc="-25" dirty="0"/>
              <a:t> </a:t>
            </a:r>
            <a:r>
              <a:rPr lang="en-ID" sz="4000" spc="-5" dirty="0" err="1"/>
              <a:t>Persepsi</a:t>
            </a:r>
            <a:r>
              <a:rPr lang="en-ID" sz="4000" spc="-25" dirty="0"/>
              <a:t> </a:t>
            </a:r>
            <a:r>
              <a:rPr lang="en-ID" sz="4000" dirty="0" err="1"/>
              <a:t>dalam</a:t>
            </a:r>
            <a:r>
              <a:rPr lang="en-ID" sz="4000" spc="-20" dirty="0"/>
              <a:t> </a:t>
            </a:r>
            <a:r>
              <a:rPr lang="en-ID" sz="4000" spc="-5" dirty="0"/>
              <a:t>DKV</a:t>
            </a:r>
            <a:endParaRPr lang="en-US" sz="4000" dirty="0"/>
          </a:p>
        </p:txBody>
      </p:sp>
      <p:sp>
        <p:nvSpPr>
          <p:cNvPr id="4" name="Rectangle 3">
            <a:extLst>
              <a:ext uri="{FF2B5EF4-FFF2-40B4-BE49-F238E27FC236}">
                <a16:creationId xmlns:a16="http://schemas.microsoft.com/office/drawing/2014/main" id="{C6EE6190-FE3B-244D-A0D3-D7D42A314529}"/>
              </a:ext>
            </a:extLst>
          </p:cNvPr>
          <p:cNvSpPr/>
          <p:nvPr/>
        </p:nvSpPr>
        <p:spPr>
          <a:xfrm>
            <a:off x="1069848" y="1918464"/>
            <a:ext cx="10058400" cy="4031873"/>
          </a:xfrm>
          <a:prstGeom prst="rect">
            <a:avLst/>
          </a:prstGeom>
        </p:spPr>
        <p:txBody>
          <a:bodyPr wrap="square">
            <a:spAutoFit/>
          </a:bodyPr>
          <a:lstStyle/>
          <a:p>
            <a:r>
              <a:rPr lang="en-ID" sz="3200" spc="-5" dirty="0" err="1">
                <a:latin typeface="Arial MT"/>
                <a:cs typeface="Arial MT"/>
              </a:rPr>
              <a:t>Bahwa</a:t>
            </a:r>
            <a:r>
              <a:rPr lang="en-ID" sz="3200" spc="-30" dirty="0">
                <a:latin typeface="Arial MT"/>
                <a:cs typeface="Arial MT"/>
              </a:rPr>
              <a:t> </a:t>
            </a:r>
            <a:r>
              <a:rPr lang="en-ID" sz="3200" spc="-5" dirty="0" err="1">
                <a:latin typeface="Arial MT"/>
                <a:cs typeface="Arial MT"/>
              </a:rPr>
              <a:t>ada</a:t>
            </a:r>
            <a:r>
              <a:rPr lang="en-ID" sz="3200" spc="-40" dirty="0">
                <a:latin typeface="Arial MT"/>
                <a:cs typeface="Arial MT"/>
              </a:rPr>
              <a:t> </a:t>
            </a:r>
            <a:r>
              <a:rPr lang="en-ID" sz="3200" dirty="0" err="1">
                <a:latin typeface="Arial MT"/>
                <a:cs typeface="Arial MT"/>
              </a:rPr>
              <a:t>faktor</a:t>
            </a:r>
            <a:r>
              <a:rPr lang="en-ID" sz="3200" spc="-25" dirty="0">
                <a:latin typeface="Arial MT"/>
                <a:cs typeface="Arial MT"/>
              </a:rPr>
              <a:t> </a:t>
            </a:r>
            <a:r>
              <a:rPr lang="en-ID" sz="3200" spc="-5" dirty="0" err="1">
                <a:latin typeface="Arial MT"/>
                <a:cs typeface="Arial MT"/>
              </a:rPr>
              <a:t>untuk</a:t>
            </a:r>
            <a:r>
              <a:rPr lang="en-ID" sz="3200" spc="-25" dirty="0">
                <a:latin typeface="Arial MT"/>
                <a:cs typeface="Arial MT"/>
              </a:rPr>
              <a:t> </a:t>
            </a:r>
            <a:r>
              <a:rPr lang="en-ID" sz="3200" spc="-5" dirty="0" err="1">
                <a:latin typeface="Arial MT"/>
                <a:cs typeface="Arial MT"/>
              </a:rPr>
              <a:t>harus</a:t>
            </a:r>
            <a:r>
              <a:rPr lang="en-ID" sz="3200" spc="-5" dirty="0">
                <a:latin typeface="Arial MT"/>
                <a:cs typeface="Arial MT"/>
              </a:rPr>
              <a:t> </a:t>
            </a:r>
            <a:r>
              <a:rPr lang="en-ID" sz="3200" spc="-819" dirty="0">
                <a:latin typeface="Arial MT"/>
                <a:cs typeface="Arial MT"/>
              </a:rPr>
              <a:t> </a:t>
            </a:r>
            <a:r>
              <a:rPr lang="en-ID" sz="3200" spc="-5" dirty="0" err="1">
                <a:latin typeface="Arial MT"/>
                <a:cs typeface="Arial MT"/>
              </a:rPr>
              <a:t>menyampaikan</a:t>
            </a:r>
            <a:r>
              <a:rPr lang="en-ID" sz="3200" spc="-35" dirty="0">
                <a:latin typeface="Arial MT"/>
                <a:cs typeface="Arial MT"/>
              </a:rPr>
              <a:t> </a:t>
            </a:r>
            <a:r>
              <a:rPr lang="en-ID" sz="3200" spc="-5" dirty="0" err="1">
                <a:latin typeface="Arial MT"/>
                <a:cs typeface="Arial MT"/>
              </a:rPr>
              <a:t>suatu</a:t>
            </a:r>
            <a:r>
              <a:rPr lang="en-ID" sz="3200" spc="-35" dirty="0">
                <a:latin typeface="Arial MT"/>
                <a:cs typeface="Arial MT"/>
              </a:rPr>
              <a:t> </a:t>
            </a:r>
            <a:r>
              <a:rPr lang="en-ID" sz="3200" spc="-5" dirty="0" err="1">
                <a:latin typeface="Arial MT"/>
                <a:cs typeface="Arial MT"/>
              </a:rPr>
              <a:t>pesan</a:t>
            </a:r>
            <a:r>
              <a:rPr lang="en-ID" sz="3200" spc="-35" dirty="0">
                <a:latin typeface="Arial MT"/>
                <a:cs typeface="Arial MT"/>
              </a:rPr>
              <a:t> </a:t>
            </a:r>
            <a:r>
              <a:rPr lang="en-ID" sz="3200" spc="-5" dirty="0">
                <a:latin typeface="Arial MT"/>
                <a:cs typeface="Arial MT"/>
              </a:rPr>
              <a:t>yang </a:t>
            </a:r>
            <a:r>
              <a:rPr lang="en-ID" sz="3200" spc="-819" dirty="0">
                <a:latin typeface="Arial MT"/>
                <a:cs typeface="Arial MT"/>
              </a:rPr>
              <a:t> </a:t>
            </a:r>
            <a:r>
              <a:rPr lang="en-ID" sz="3200" spc="-5" dirty="0" err="1">
                <a:latin typeface="Arial MT"/>
                <a:cs typeface="Arial MT"/>
              </a:rPr>
              <a:t>sifatnya</a:t>
            </a:r>
            <a:r>
              <a:rPr lang="en-ID" sz="3200" spc="-5" dirty="0">
                <a:latin typeface="Arial MT"/>
                <a:cs typeface="Arial MT"/>
              </a:rPr>
              <a:t> </a:t>
            </a:r>
            <a:r>
              <a:rPr lang="en-ID" sz="3200" spc="-5" dirty="0" err="1">
                <a:latin typeface="Arial MT"/>
                <a:cs typeface="Arial MT"/>
              </a:rPr>
              <a:t>persuasif</a:t>
            </a:r>
            <a:r>
              <a:rPr lang="en-ID" sz="3200" spc="-5" dirty="0">
                <a:latin typeface="Arial MT"/>
                <a:cs typeface="Arial MT"/>
              </a:rPr>
              <a:t>, </a:t>
            </a:r>
            <a:r>
              <a:rPr lang="en-ID" sz="3200" spc="-5" dirty="0" err="1">
                <a:latin typeface="Arial MT"/>
                <a:cs typeface="Arial MT"/>
              </a:rPr>
              <a:t>maka</a:t>
            </a:r>
            <a:r>
              <a:rPr lang="en-ID" sz="3200" spc="-5" dirty="0">
                <a:latin typeface="Arial MT"/>
                <a:cs typeface="Arial MT"/>
              </a:rPr>
              <a:t> </a:t>
            </a:r>
            <a:r>
              <a:rPr lang="en-ID" sz="3200" spc="-5" dirty="0" err="1">
                <a:latin typeface="Arial MT"/>
                <a:cs typeface="Arial MT"/>
              </a:rPr>
              <a:t>peranan</a:t>
            </a:r>
            <a:r>
              <a:rPr lang="en-ID" sz="3200" spc="-5" dirty="0">
                <a:latin typeface="Arial MT"/>
                <a:cs typeface="Arial MT"/>
              </a:rPr>
              <a:t> </a:t>
            </a:r>
            <a:r>
              <a:rPr lang="en-ID" sz="3200" spc="-819" dirty="0">
                <a:latin typeface="Arial MT"/>
                <a:cs typeface="Arial MT"/>
              </a:rPr>
              <a:t> </a:t>
            </a:r>
            <a:r>
              <a:rPr lang="en-ID" sz="3200" spc="-5" dirty="0" err="1">
                <a:latin typeface="Arial MT"/>
                <a:cs typeface="Arial MT"/>
              </a:rPr>
              <a:t>psikologi</a:t>
            </a:r>
            <a:r>
              <a:rPr lang="en-ID" sz="3200" spc="-30" dirty="0">
                <a:latin typeface="Arial MT"/>
                <a:cs typeface="Arial MT"/>
              </a:rPr>
              <a:t> </a:t>
            </a:r>
            <a:r>
              <a:rPr lang="en-ID" sz="3200" spc="-5" dirty="0" err="1">
                <a:latin typeface="Arial MT"/>
                <a:cs typeface="Arial MT"/>
              </a:rPr>
              <a:t>persepsi</a:t>
            </a:r>
            <a:r>
              <a:rPr lang="en-ID" sz="3200" spc="-25" dirty="0">
                <a:latin typeface="Arial MT"/>
                <a:cs typeface="Arial MT"/>
              </a:rPr>
              <a:t> </a:t>
            </a:r>
            <a:r>
              <a:rPr lang="en-ID" sz="3200" spc="-5" dirty="0" err="1">
                <a:latin typeface="Arial MT"/>
                <a:cs typeface="Arial MT"/>
              </a:rPr>
              <a:t>sangat</a:t>
            </a:r>
            <a:r>
              <a:rPr lang="en-ID" sz="3200" dirty="0">
                <a:latin typeface="Arial MT"/>
                <a:cs typeface="Arial MT"/>
              </a:rPr>
              <a:t> </a:t>
            </a:r>
            <a:r>
              <a:rPr lang="en-ID" sz="3200" spc="-5" dirty="0" err="1">
                <a:latin typeface="Arial MT"/>
                <a:cs typeface="Arial MT"/>
              </a:rPr>
              <a:t>dibutuhkan</a:t>
            </a:r>
            <a:r>
              <a:rPr lang="en-ID" sz="3200" spc="-65" dirty="0">
                <a:latin typeface="Arial MT"/>
                <a:cs typeface="Arial MT"/>
              </a:rPr>
              <a:t> </a:t>
            </a:r>
            <a:r>
              <a:rPr lang="en-ID" sz="3200" spc="-5" dirty="0">
                <a:latin typeface="Arial MT"/>
                <a:cs typeface="Arial MT"/>
              </a:rPr>
              <a:t>di</a:t>
            </a:r>
            <a:r>
              <a:rPr lang="en-ID" sz="3200" spc="-50" dirty="0">
                <a:latin typeface="Arial MT"/>
                <a:cs typeface="Arial MT"/>
              </a:rPr>
              <a:t> </a:t>
            </a:r>
            <a:r>
              <a:rPr lang="en-ID" sz="3200" spc="-5" dirty="0" err="1">
                <a:latin typeface="Arial MT"/>
                <a:cs typeface="Arial MT"/>
              </a:rPr>
              <a:t>sini</a:t>
            </a:r>
            <a:r>
              <a:rPr lang="en-ID" sz="3200" spc="-5" dirty="0">
                <a:latin typeface="Arial MT"/>
                <a:cs typeface="Arial MT"/>
              </a:rPr>
              <a:t>. </a:t>
            </a:r>
          </a:p>
          <a:p>
            <a:r>
              <a:rPr lang="en-ID" sz="3200" spc="-5" dirty="0" err="1">
                <a:latin typeface="Arial MT"/>
                <a:cs typeface="Arial MT"/>
              </a:rPr>
              <a:t>Sebagai</a:t>
            </a:r>
            <a:r>
              <a:rPr lang="en-ID" sz="3200" spc="-35" dirty="0">
                <a:latin typeface="Arial MT"/>
                <a:cs typeface="Arial MT"/>
              </a:rPr>
              <a:t> </a:t>
            </a:r>
            <a:r>
              <a:rPr lang="en-ID" sz="3200" spc="-5" dirty="0" err="1">
                <a:latin typeface="Arial MT"/>
                <a:cs typeface="Arial MT"/>
              </a:rPr>
              <a:t>penyampai</a:t>
            </a:r>
            <a:r>
              <a:rPr lang="en-ID" sz="3200" spc="-35" dirty="0">
                <a:latin typeface="Arial MT"/>
                <a:cs typeface="Arial MT"/>
              </a:rPr>
              <a:t> </a:t>
            </a:r>
            <a:r>
              <a:rPr lang="en-ID" sz="3200" spc="-5" dirty="0" err="1">
                <a:latin typeface="Arial MT"/>
                <a:cs typeface="Arial MT"/>
              </a:rPr>
              <a:t>pesan</a:t>
            </a:r>
            <a:r>
              <a:rPr lang="en-ID" sz="3200" spc="-40" dirty="0">
                <a:latin typeface="Arial MT"/>
                <a:cs typeface="Arial MT"/>
              </a:rPr>
              <a:t> </a:t>
            </a:r>
            <a:r>
              <a:rPr lang="en-ID" sz="3200" spc="-5" dirty="0" err="1">
                <a:latin typeface="Arial MT"/>
                <a:cs typeface="Arial MT"/>
              </a:rPr>
              <a:t>kita</a:t>
            </a:r>
            <a:r>
              <a:rPr lang="en-ID" sz="3200" spc="-5" dirty="0">
                <a:latin typeface="Arial MT"/>
                <a:cs typeface="Arial MT"/>
              </a:rPr>
              <a:t> </a:t>
            </a:r>
            <a:r>
              <a:rPr lang="en-ID" sz="3200" spc="-819" dirty="0">
                <a:latin typeface="Arial MT"/>
                <a:cs typeface="Arial MT"/>
              </a:rPr>
              <a:t> </a:t>
            </a:r>
            <a:r>
              <a:rPr lang="en-ID" sz="3200" spc="-5" dirty="0" err="1">
                <a:latin typeface="Arial MT"/>
                <a:cs typeface="Arial MT"/>
              </a:rPr>
              <a:t>harus</a:t>
            </a:r>
            <a:r>
              <a:rPr lang="en-ID" sz="3200" spc="-5" dirty="0">
                <a:latin typeface="Arial MT"/>
                <a:cs typeface="Arial MT"/>
              </a:rPr>
              <a:t> </a:t>
            </a:r>
            <a:r>
              <a:rPr lang="en-ID" sz="3200" spc="-5" dirty="0" err="1">
                <a:latin typeface="Arial MT"/>
                <a:cs typeface="Arial MT"/>
              </a:rPr>
              <a:t>memahami</a:t>
            </a:r>
            <a:r>
              <a:rPr lang="en-ID" sz="3200" spc="-5" dirty="0">
                <a:latin typeface="Arial MT"/>
                <a:cs typeface="Arial MT"/>
              </a:rPr>
              <a:t> </a:t>
            </a:r>
            <a:r>
              <a:rPr lang="en-ID" sz="3200" spc="-5" dirty="0" err="1">
                <a:latin typeface="Arial MT"/>
                <a:cs typeface="Arial MT"/>
              </a:rPr>
              <a:t>keadaan</a:t>
            </a:r>
            <a:r>
              <a:rPr lang="en-ID" sz="3200" spc="-5" dirty="0">
                <a:latin typeface="Arial MT"/>
                <a:cs typeface="Arial MT"/>
              </a:rPr>
              <a:t> dan </a:t>
            </a:r>
            <a:r>
              <a:rPr lang="en-ID" sz="3200" dirty="0">
                <a:latin typeface="Arial MT"/>
                <a:cs typeface="Arial MT"/>
              </a:rPr>
              <a:t> </a:t>
            </a:r>
            <a:r>
              <a:rPr lang="en-ID" sz="3200" dirty="0" err="1">
                <a:latin typeface="Arial MT"/>
                <a:cs typeface="Arial MT"/>
              </a:rPr>
              <a:t>sifat-sifat</a:t>
            </a:r>
            <a:r>
              <a:rPr lang="en-ID" sz="3200" dirty="0">
                <a:latin typeface="Arial MT"/>
                <a:cs typeface="Arial MT"/>
              </a:rPr>
              <a:t> </a:t>
            </a:r>
            <a:r>
              <a:rPr lang="en-ID" sz="3200" spc="-5" dirty="0" err="1">
                <a:latin typeface="Arial MT"/>
                <a:cs typeface="Arial MT"/>
              </a:rPr>
              <a:t>dari</a:t>
            </a:r>
            <a:r>
              <a:rPr lang="en-ID" sz="3200" spc="-5" dirty="0">
                <a:latin typeface="Arial MT"/>
                <a:cs typeface="Arial MT"/>
              </a:rPr>
              <a:t> </a:t>
            </a:r>
            <a:r>
              <a:rPr lang="en-ID" sz="3200" dirty="0" err="1">
                <a:latin typeface="Arial MT"/>
                <a:cs typeface="Arial MT"/>
              </a:rPr>
              <a:t>sasaran</a:t>
            </a:r>
            <a:r>
              <a:rPr lang="en-ID" sz="3200" dirty="0">
                <a:latin typeface="Arial MT"/>
                <a:cs typeface="Arial MT"/>
              </a:rPr>
              <a:t> </a:t>
            </a:r>
            <a:r>
              <a:rPr lang="en-ID" sz="3200" dirty="0" err="1">
                <a:latin typeface="Arial MT"/>
                <a:cs typeface="Arial MT"/>
              </a:rPr>
              <a:t>kita</a:t>
            </a:r>
            <a:r>
              <a:rPr lang="en-ID" sz="3200" dirty="0">
                <a:latin typeface="Arial MT"/>
                <a:cs typeface="Arial MT"/>
              </a:rPr>
              <a:t> </a:t>
            </a:r>
            <a:r>
              <a:rPr lang="en-ID" sz="3200" i="1" dirty="0">
                <a:latin typeface="Arial"/>
                <a:cs typeface="Arial"/>
              </a:rPr>
              <a:t>(target </a:t>
            </a:r>
            <a:r>
              <a:rPr lang="en-ID" sz="3200" i="1" spc="-5" dirty="0">
                <a:latin typeface="Arial"/>
                <a:cs typeface="Arial"/>
              </a:rPr>
              <a:t>audience)</a:t>
            </a:r>
            <a:r>
              <a:rPr lang="en-ID" sz="3200" spc="-5" dirty="0">
                <a:latin typeface="Arial MT"/>
                <a:cs typeface="Arial MT"/>
              </a:rPr>
              <a:t>.</a:t>
            </a:r>
            <a:r>
              <a:rPr lang="en-ID" sz="3200" spc="-30" dirty="0">
                <a:latin typeface="Arial MT"/>
                <a:cs typeface="Arial MT"/>
              </a:rPr>
              <a:t> </a:t>
            </a:r>
            <a:r>
              <a:rPr lang="en-ID" sz="3200" spc="-5" dirty="0" err="1">
                <a:latin typeface="Arial MT"/>
                <a:cs typeface="Arial MT"/>
              </a:rPr>
              <a:t>Dengan</a:t>
            </a:r>
            <a:r>
              <a:rPr lang="en-ID" sz="3200" spc="-40" dirty="0">
                <a:latin typeface="Arial MT"/>
                <a:cs typeface="Arial MT"/>
              </a:rPr>
              <a:t> </a:t>
            </a:r>
            <a:r>
              <a:rPr lang="en-ID" sz="3200" spc="-5" dirty="0" err="1">
                <a:latin typeface="Arial MT"/>
                <a:cs typeface="Arial MT"/>
              </a:rPr>
              <a:t>kita</a:t>
            </a:r>
            <a:r>
              <a:rPr lang="en-ID" sz="3200" spc="-30" dirty="0">
                <a:latin typeface="Arial MT"/>
                <a:cs typeface="Arial MT"/>
              </a:rPr>
              <a:t> </a:t>
            </a:r>
            <a:r>
              <a:rPr lang="en-ID" sz="3200" spc="-5" dirty="0" err="1">
                <a:latin typeface="Arial MT"/>
                <a:cs typeface="Arial MT"/>
              </a:rPr>
              <a:t>memahami</a:t>
            </a:r>
            <a:r>
              <a:rPr lang="en-ID" sz="3200" spc="-5" dirty="0">
                <a:latin typeface="Arial MT"/>
                <a:cs typeface="Arial MT"/>
              </a:rPr>
              <a:t> </a:t>
            </a:r>
            <a:r>
              <a:rPr lang="en-ID" sz="3200" spc="-815" dirty="0">
                <a:latin typeface="Arial MT"/>
                <a:cs typeface="Arial MT"/>
              </a:rPr>
              <a:t> </a:t>
            </a:r>
            <a:r>
              <a:rPr lang="en-ID" sz="3200" spc="-5" dirty="0" err="1">
                <a:latin typeface="Arial MT"/>
                <a:cs typeface="Arial MT"/>
              </a:rPr>
              <a:t>apa</a:t>
            </a:r>
            <a:r>
              <a:rPr lang="en-ID" sz="3200" spc="-5" dirty="0">
                <a:latin typeface="Arial MT"/>
                <a:cs typeface="Arial MT"/>
              </a:rPr>
              <a:t>, </a:t>
            </a:r>
            <a:r>
              <a:rPr lang="en-ID" sz="3200" spc="-5" dirty="0" err="1">
                <a:latin typeface="Arial MT"/>
                <a:cs typeface="Arial MT"/>
              </a:rPr>
              <a:t>siapa</a:t>
            </a:r>
            <a:r>
              <a:rPr lang="en-ID" sz="3200" spc="-5" dirty="0">
                <a:latin typeface="Arial MT"/>
                <a:cs typeface="Arial MT"/>
              </a:rPr>
              <a:t> dan </a:t>
            </a:r>
            <a:r>
              <a:rPr lang="en-ID" sz="3200" spc="-5" dirty="0" err="1">
                <a:latin typeface="Arial MT"/>
                <a:cs typeface="Arial MT"/>
              </a:rPr>
              <a:t>bagaimana</a:t>
            </a:r>
            <a:r>
              <a:rPr lang="en-ID" sz="3200" spc="-5" dirty="0">
                <a:latin typeface="Arial MT"/>
                <a:cs typeface="Arial MT"/>
              </a:rPr>
              <a:t> </a:t>
            </a:r>
            <a:r>
              <a:rPr lang="en-ID" sz="3200" spc="-5" dirty="0" err="1">
                <a:latin typeface="Arial MT"/>
                <a:cs typeface="Arial MT"/>
              </a:rPr>
              <a:t>dari</a:t>
            </a:r>
            <a:r>
              <a:rPr lang="en-ID" sz="3200" spc="-5" dirty="0">
                <a:latin typeface="Arial MT"/>
                <a:cs typeface="Arial MT"/>
              </a:rPr>
              <a:t> </a:t>
            </a:r>
            <a:r>
              <a:rPr lang="en-ID" sz="3200" dirty="0">
                <a:latin typeface="Arial MT"/>
                <a:cs typeface="Arial MT"/>
              </a:rPr>
              <a:t> </a:t>
            </a:r>
            <a:r>
              <a:rPr lang="en-ID" sz="3200" spc="-5" dirty="0" err="1">
                <a:latin typeface="Arial MT"/>
                <a:cs typeface="Arial MT"/>
              </a:rPr>
              <a:t>sasaran</a:t>
            </a:r>
            <a:r>
              <a:rPr lang="en-ID" sz="3200" spc="-5" dirty="0">
                <a:latin typeface="Arial MT"/>
                <a:cs typeface="Arial MT"/>
              </a:rPr>
              <a:t> </a:t>
            </a:r>
            <a:r>
              <a:rPr lang="en-ID" sz="3200" spc="-5" dirty="0" err="1">
                <a:latin typeface="Arial MT"/>
                <a:cs typeface="Arial MT"/>
              </a:rPr>
              <a:t>kita</a:t>
            </a:r>
            <a:r>
              <a:rPr lang="en-ID" sz="3200" spc="-5" dirty="0">
                <a:latin typeface="Arial MT"/>
                <a:cs typeface="Arial MT"/>
              </a:rPr>
              <a:t>. </a:t>
            </a:r>
            <a:r>
              <a:rPr lang="en-ID" sz="3200" spc="-5" dirty="0" err="1">
                <a:latin typeface="Arial MT"/>
                <a:cs typeface="Arial MT"/>
              </a:rPr>
              <a:t>Sehingga</a:t>
            </a:r>
            <a:r>
              <a:rPr lang="en-ID" sz="3200" spc="-5" dirty="0">
                <a:latin typeface="Arial MT"/>
                <a:cs typeface="Arial MT"/>
              </a:rPr>
              <a:t> </a:t>
            </a:r>
            <a:r>
              <a:rPr lang="en-ID" sz="3200" spc="-5" dirty="0" err="1">
                <a:latin typeface="Arial MT"/>
                <a:cs typeface="Arial MT"/>
              </a:rPr>
              <a:t>semua</a:t>
            </a:r>
            <a:r>
              <a:rPr lang="en-ID" sz="3200" spc="-5" dirty="0">
                <a:latin typeface="Arial MT"/>
                <a:cs typeface="Arial MT"/>
              </a:rPr>
              <a:t> </a:t>
            </a:r>
            <a:r>
              <a:rPr lang="en-ID" sz="3200" spc="-5" dirty="0" err="1">
                <a:latin typeface="Arial MT"/>
                <a:cs typeface="Arial MT"/>
              </a:rPr>
              <a:t>apa</a:t>
            </a:r>
            <a:r>
              <a:rPr lang="en-ID" sz="3200" spc="-5" dirty="0">
                <a:latin typeface="Arial MT"/>
                <a:cs typeface="Arial MT"/>
              </a:rPr>
              <a:t> </a:t>
            </a:r>
            <a:r>
              <a:rPr lang="en-ID" sz="3200" spc="-819" dirty="0">
                <a:latin typeface="Arial MT"/>
                <a:cs typeface="Arial MT"/>
              </a:rPr>
              <a:t> </a:t>
            </a:r>
            <a:r>
              <a:rPr lang="en-ID" sz="3200" spc="-5" dirty="0">
                <a:latin typeface="Arial MT"/>
                <a:cs typeface="Arial MT"/>
              </a:rPr>
              <a:t>yang </a:t>
            </a:r>
            <a:r>
              <a:rPr lang="en-ID" sz="3200" spc="-5" dirty="0" err="1">
                <a:latin typeface="Arial MT"/>
                <a:cs typeface="Arial MT"/>
              </a:rPr>
              <a:t>kita</a:t>
            </a:r>
            <a:r>
              <a:rPr lang="en-ID" sz="3200" spc="-5" dirty="0">
                <a:latin typeface="Arial MT"/>
                <a:cs typeface="Arial MT"/>
              </a:rPr>
              <a:t> </a:t>
            </a:r>
            <a:r>
              <a:rPr lang="en-ID" sz="3200" spc="-5" dirty="0" err="1">
                <a:latin typeface="Arial MT"/>
                <a:cs typeface="Arial MT"/>
              </a:rPr>
              <a:t>sampaikan</a:t>
            </a:r>
            <a:r>
              <a:rPr lang="en-ID" sz="3200" spc="-5" dirty="0">
                <a:latin typeface="Arial MT"/>
                <a:cs typeface="Arial MT"/>
              </a:rPr>
              <a:t> </a:t>
            </a:r>
            <a:r>
              <a:rPr lang="en-ID" sz="3200" spc="-5" dirty="0" err="1">
                <a:latin typeface="Arial MT"/>
                <a:cs typeface="Arial MT"/>
              </a:rPr>
              <a:t>akan</a:t>
            </a:r>
            <a:r>
              <a:rPr lang="en-ID" sz="3200" spc="-5" dirty="0">
                <a:latin typeface="Arial MT"/>
                <a:cs typeface="Arial MT"/>
              </a:rPr>
              <a:t> </a:t>
            </a:r>
            <a:r>
              <a:rPr lang="en-ID" sz="3200" dirty="0">
                <a:latin typeface="Arial MT"/>
                <a:cs typeface="Arial MT"/>
              </a:rPr>
              <a:t> </a:t>
            </a:r>
            <a:r>
              <a:rPr lang="en-ID" sz="3200" spc="-5" dirty="0" err="1">
                <a:latin typeface="Arial MT"/>
                <a:cs typeface="Arial MT"/>
              </a:rPr>
              <a:t>mengena</a:t>
            </a:r>
            <a:r>
              <a:rPr lang="en-ID" sz="3200" spc="-10" dirty="0">
                <a:latin typeface="Arial MT"/>
                <a:cs typeface="Arial MT"/>
              </a:rPr>
              <a:t> </a:t>
            </a:r>
            <a:r>
              <a:rPr lang="en-ID" sz="3200" spc="-5" dirty="0">
                <a:latin typeface="Arial MT"/>
                <a:cs typeface="Arial MT"/>
              </a:rPr>
              <a:t>dan</a:t>
            </a:r>
            <a:r>
              <a:rPr lang="en-ID" sz="3200" spc="-15" dirty="0">
                <a:latin typeface="Arial MT"/>
                <a:cs typeface="Arial MT"/>
              </a:rPr>
              <a:t> </a:t>
            </a:r>
            <a:r>
              <a:rPr lang="en-ID" sz="3200" spc="-5" dirty="0" err="1">
                <a:latin typeface="Arial MT"/>
                <a:cs typeface="Arial MT"/>
              </a:rPr>
              <a:t>efisien</a:t>
            </a:r>
            <a:r>
              <a:rPr lang="en-US" sz="3200" spc="-5" dirty="0">
                <a:latin typeface="Arial MT"/>
                <a:cs typeface="Arial MT"/>
              </a:rPr>
              <a:t>.</a:t>
            </a:r>
            <a:endParaRPr lang="en-ID" sz="3200" spc="-5" dirty="0">
              <a:latin typeface="Arial MT"/>
              <a:cs typeface="Arial MT"/>
            </a:endParaRPr>
          </a:p>
        </p:txBody>
      </p:sp>
    </p:spTree>
    <p:extLst>
      <p:ext uri="{BB962C8B-B14F-4D97-AF65-F5344CB8AC3E}">
        <p14:creationId xmlns:p14="http://schemas.microsoft.com/office/powerpoint/2010/main" val="6364877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2F7D7-5549-0C41-81A3-8CA203D50827}"/>
              </a:ext>
            </a:extLst>
          </p:cNvPr>
          <p:cNvSpPr>
            <a:spLocks noGrp="1"/>
          </p:cNvSpPr>
          <p:nvPr>
            <p:ph type="title"/>
          </p:nvPr>
        </p:nvSpPr>
        <p:spPr>
          <a:xfrm>
            <a:off x="1069848" y="484632"/>
            <a:ext cx="10058400" cy="5606886"/>
          </a:xfrm>
        </p:spPr>
        <p:txBody>
          <a:bodyPr>
            <a:normAutofit/>
          </a:bodyPr>
          <a:lstStyle/>
          <a:p>
            <a:r>
              <a:rPr lang="en-ID" spc="-5" dirty="0">
                <a:latin typeface="Arial MT"/>
                <a:cs typeface="Arial MT"/>
              </a:rPr>
              <a:t>“</a:t>
            </a:r>
            <a:r>
              <a:rPr lang="en-ID" spc="-5" dirty="0"/>
              <a:t>One thing </a:t>
            </a:r>
            <a:r>
              <a:rPr lang="en-ID" dirty="0"/>
              <a:t>only interest </a:t>
            </a:r>
            <a:r>
              <a:rPr lang="en-ID" spc="-5" dirty="0"/>
              <a:t>all </a:t>
            </a:r>
            <a:r>
              <a:rPr lang="en-ID" spc="-1105" dirty="0"/>
              <a:t> </a:t>
            </a:r>
            <a:r>
              <a:rPr lang="en-ID" spc="-5" dirty="0"/>
              <a:t>human being always, and that </a:t>
            </a:r>
            <a:r>
              <a:rPr lang="en-ID" spc="-1100" dirty="0"/>
              <a:t> </a:t>
            </a:r>
            <a:r>
              <a:rPr lang="en-ID" spc="-5" dirty="0"/>
              <a:t>is</a:t>
            </a:r>
            <a:r>
              <a:rPr lang="en-ID" spc="-15" dirty="0"/>
              <a:t> </a:t>
            </a:r>
            <a:r>
              <a:rPr lang="en-ID" spc="-5" dirty="0"/>
              <a:t>human</a:t>
            </a:r>
            <a:r>
              <a:rPr lang="en-ID" spc="-10" dirty="0"/>
              <a:t> </a:t>
            </a:r>
            <a:r>
              <a:rPr lang="en-ID" spc="-5" dirty="0"/>
              <a:t>being</a:t>
            </a:r>
            <a:r>
              <a:rPr lang="en-ID" spc="-10" dirty="0"/>
              <a:t> </a:t>
            </a:r>
            <a:r>
              <a:rPr lang="en-ID" spc="-5" dirty="0"/>
              <a:t>himself” </a:t>
            </a:r>
            <a:r>
              <a:rPr lang="en-ID" sz="2200" spc="-5" dirty="0">
                <a:latin typeface="Arial MT"/>
                <a:cs typeface="Arial MT"/>
              </a:rPr>
              <a:t>John</a:t>
            </a:r>
            <a:r>
              <a:rPr lang="en-ID" sz="2200" spc="-20" dirty="0">
                <a:latin typeface="Arial MT"/>
                <a:cs typeface="Arial MT"/>
              </a:rPr>
              <a:t> </a:t>
            </a:r>
            <a:r>
              <a:rPr lang="en-ID" sz="2200" spc="-5" dirty="0">
                <a:latin typeface="Arial MT"/>
                <a:cs typeface="Arial MT"/>
              </a:rPr>
              <a:t>M.</a:t>
            </a:r>
            <a:r>
              <a:rPr lang="en-ID" sz="2200" spc="-30" dirty="0">
                <a:latin typeface="Arial MT"/>
                <a:cs typeface="Arial MT"/>
              </a:rPr>
              <a:t> </a:t>
            </a:r>
            <a:r>
              <a:rPr lang="en-ID" sz="2200" spc="-10" dirty="0">
                <a:latin typeface="Arial MT"/>
                <a:cs typeface="Arial MT"/>
              </a:rPr>
              <a:t>Siddal</a:t>
            </a:r>
            <a:r>
              <a:rPr lang="en-ID" sz="2200" spc="5" dirty="0">
                <a:latin typeface="Arial MT"/>
                <a:cs typeface="Arial MT"/>
              </a:rPr>
              <a:t> </a:t>
            </a:r>
            <a:r>
              <a:rPr lang="en-ID" sz="2200" spc="-10" dirty="0">
                <a:latin typeface="Arial MT"/>
                <a:cs typeface="Arial MT"/>
              </a:rPr>
              <a:t>(1969)</a:t>
            </a:r>
            <a:br>
              <a:rPr lang="en-ID" sz="2200" spc="-10" dirty="0">
                <a:latin typeface="Arial MT"/>
                <a:cs typeface="Arial MT"/>
              </a:rPr>
            </a:br>
            <a:br>
              <a:rPr lang="en-ID" spc="-10" dirty="0">
                <a:latin typeface="Arial MT"/>
                <a:cs typeface="Arial MT"/>
              </a:rPr>
            </a:br>
            <a:r>
              <a:rPr lang="en-ID" sz="4400" dirty="0" err="1">
                <a:latin typeface="Arial MT"/>
                <a:cs typeface="Arial MT"/>
              </a:rPr>
              <a:t>Hanya</a:t>
            </a:r>
            <a:r>
              <a:rPr lang="en-ID" sz="4400" spc="-20" dirty="0">
                <a:latin typeface="Arial MT"/>
                <a:cs typeface="Arial MT"/>
              </a:rPr>
              <a:t> </a:t>
            </a:r>
            <a:r>
              <a:rPr lang="en-ID" sz="4400" dirty="0" err="1">
                <a:latin typeface="Arial MT"/>
                <a:cs typeface="Arial MT"/>
              </a:rPr>
              <a:t>satu</a:t>
            </a:r>
            <a:r>
              <a:rPr lang="en-ID" sz="4400" spc="-20" dirty="0">
                <a:latin typeface="Arial MT"/>
                <a:cs typeface="Arial MT"/>
              </a:rPr>
              <a:t> </a:t>
            </a:r>
            <a:r>
              <a:rPr lang="en-ID" sz="4400" dirty="0" err="1">
                <a:latin typeface="Arial MT"/>
                <a:cs typeface="Arial MT"/>
              </a:rPr>
              <a:t>hal</a:t>
            </a:r>
            <a:r>
              <a:rPr lang="en-ID" sz="4400" spc="-20" dirty="0">
                <a:latin typeface="Arial MT"/>
                <a:cs typeface="Arial MT"/>
              </a:rPr>
              <a:t> </a:t>
            </a:r>
            <a:r>
              <a:rPr lang="en-ID" sz="4400" dirty="0">
                <a:latin typeface="Arial MT"/>
                <a:cs typeface="Arial MT"/>
              </a:rPr>
              <a:t>yang</a:t>
            </a:r>
            <a:r>
              <a:rPr lang="en-ID" sz="4400" spc="-20" dirty="0">
                <a:latin typeface="Arial MT"/>
                <a:cs typeface="Arial MT"/>
              </a:rPr>
              <a:t> </a:t>
            </a:r>
            <a:r>
              <a:rPr lang="en-ID" sz="4400" dirty="0" err="1">
                <a:latin typeface="Arial MT"/>
                <a:cs typeface="Arial MT"/>
              </a:rPr>
              <a:t>selalu</a:t>
            </a:r>
            <a:r>
              <a:rPr lang="en-ID" sz="4400" dirty="0">
                <a:latin typeface="Arial MT"/>
                <a:cs typeface="Arial MT"/>
              </a:rPr>
              <a:t> </a:t>
            </a:r>
            <a:r>
              <a:rPr lang="en-ID" sz="4400" spc="-760" dirty="0">
                <a:latin typeface="Arial MT"/>
                <a:cs typeface="Arial MT"/>
              </a:rPr>
              <a:t> </a:t>
            </a:r>
            <a:r>
              <a:rPr lang="en-ID" sz="4400" dirty="0" err="1">
                <a:latin typeface="Arial MT"/>
                <a:cs typeface="Arial MT"/>
              </a:rPr>
              <a:t>menarik</a:t>
            </a:r>
            <a:r>
              <a:rPr lang="en-ID" sz="4400" spc="-35" dirty="0">
                <a:latin typeface="Arial MT"/>
                <a:cs typeface="Arial MT"/>
              </a:rPr>
              <a:t> </a:t>
            </a:r>
            <a:r>
              <a:rPr lang="en-ID" sz="4400" dirty="0" err="1">
                <a:latin typeface="Arial MT"/>
                <a:cs typeface="Arial MT"/>
              </a:rPr>
              <a:t>perhatian</a:t>
            </a:r>
            <a:r>
              <a:rPr lang="en-ID" sz="4400" spc="-35" dirty="0">
                <a:latin typeface="Arial MT"/>
                <a:cs typeface="Arial MT"/>
              </a:rPr>
              <a:t> </a:t>
            </a:r>
            <a:r>
              <a:rPr lang="en-ID" sz="4400" dirty="0" err="1">
                <a:latin typeface="Arial MT"/>
                <a:cs typeface="Arial MT"/>
              </a:rPr>
              <a:t>manusia</a:t>
            </a:r>
            <a:r>
              <a:rPr lang="en-ID" sz="4400" dirty="0">
                <a:latin typeface="Arial MT"/>
                <a:cs typeface="Arial MT"/>
              </a:rPr>
              <a:t> </a:t>
            </a:r>
            <a:r>
              <a:rPr lang="en-ID" sz="4400" spc="-765" dirty="0">
                <a:latin typeface="Arial MT"/>
                <a:cs typeface="Arial MT"/>
              </a:rPr>
              <a:t> </a:t>
            </a:r>
            <a:r>
              <a:rPr lang="en-ID" sz="4400" dirty="0" err="1">
                <a:latin typeface="Arial MT"/>
                <a:cs typeface="Arial MT"/>
              </a:rPr>
              <a:t>yaitu</a:t>
            </a:r>
            <a:r>
              <a:rPr lang="en-ID" sz="4400" spc="-15" dirty="0">
                <a:latin typeface="Arial MT"/>
                <a:cs typeface="Arial MT"/>
              </a:rPr>
              <a:t> </a:t>
            </a:r>
            <a:r>
              <a:rPr lang="en-ID" sz="4400" dirty="0" err="1">
                <a:latin typeface="Arial MT"/>
                <a:cs typeface="Arial MT"/>
              </a:rPr>
              <a:t>manusia</a:t>
            </a:r>
            <a:r>
              <a:rPr lang="en-ID" sz="4400" spc="-10" dirty="0">
                <a:latin typeface="Arial MT"/>
                <a:cs typeface="Arial MT"/>
              </a:rPr>
              <a:t> </a:t>
            </a:r>
            <a:r>
              <a:rPr lang="en-ID" sz="4400" dirty="0" err="1">
                <a:latin typeface="Arial MT"/>
                <a:cs typeface="Arial MT"/>
              </a:rPr>
              <a:t>itu</a:t>
            </a:r>
            <a:r>
              <a:rPr lang="en-ID" sz="4400" spc="-10" dirty="0">
                <a:latin typeface="Arial MT"/>
                <a:cs typeface="Arial MT"/>
              </a:rPr>
              <a:t> </a:t>
            </a:r>
            <a:r>
              <a:rPr lang="en-ID" sz="4400" dirty="0" err="1">
                <a:latin typeface="Arial MT"/>
                <a:cs typeface="Arial MT"/>
              </a:rPr>
              <a:t>sendiri</a:t>
            </a:r>
            <a:br>
              <a:rPr lang="en-ID" spc="-5" dirty="0"/>
            </a:br>
            <a:endParaRPr lang="en-US" dirty="0"/>
          </a:p>
        </p:txBody>
      </p:sp>
    </p:spTree>
    <p:extLst>
      <p:ext uri="{BB962C8B-B14F-4D97-AF65-F5344CB8AC3E}">
        <p14:creationId xmlns:p14="http://schemas.microsoft.com/office/powerpoint/2010/main" val="1024229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a:extLst>
              <a:ext uri="{FF2B5EF4-FFF2-40B4-BE49-F238E27FC236}">
                <a16:creationId xmlns:a16="http://schemas.microsoft.com/office/drawing/2014/main" id="{F27A139B-0FDA-504A-8241-B90EBE2FFD8F}"/>
              </a:ext>
            </a:extLst>
          </p:cNvPr>
          <p:cNvSpPr txBox="1"/>
          <p:nvPr/>
        </p:nvSpPr>
        <p:spPr>
          <a:xfrm>
            <a:off x="998847" y="1022454"/>
            <a:ext cx="10194305" cy="4052135"/>
          </a:xfrm>
          <a:prstGeom prst="rect">
            <a:avLst/>
          </a:prstGeom>
        </p:spPr>
        <p:txBody>
          <a:bodyPr vert="horz" wrap="square" lIns="0" tIns="59690" rIns="0" bIns="0" rtlCol="0">
            <a:spAutoFit/>
          </a:bodyPr>
          <a:lstStyle/>
          <a:p>
            <a:pPr marL="82550" marR="5080" indent="1259840" algn="r">
              <a:lnSpc>
                <a:spcPct val="90300"/>
              </a:lnSpc>
              <a:spcBef>
                <a:spcPts val="470"/>
              </a:spcBef>
              <a:buChar char="•"/>
              <a:tabLst>
                <a:tab pos="1685289" algn="l"/>
                <a:tab pos="1686560" algn="l"/>
              </a:tabLst>
            </a:pPr>
            <a:r>
              <a:rPr sz="4400" spc="-5" dirty="0">
                <a:latin typeface="Arial MT"/>
                <a:cs typeface="Arial MT"/>
              </a:rPr>
              <a:t>Ilmu</a:t>
            </a:r>
            <a:r>
              <a:rPr sz="4400" spc="-65" dirty="0">
                <a:latin typeface="Arial MT"/>
                <a:cs typeface="Arial MT"/>
              </a:rPr>
              <a:t> </a:t>
            </a:r>
            <a:r>
              <a:rPr sz="4400" spc="-10" dirty="0">
                <a:latin typeface="Arial MT"/>
                <a:cs typeface="Arial MT"/>
              </a:rPr>
              <a:t>Psikologi </a:t>
            </a:r>
            <a:r>
              <a:rPr sz="4400" spc="-875" dirty="0">
                <a:latin typeface="Arial MT"/>
                <a:cs typeface="Arial MT"/>
              </a:rPr>
              <a:t> </a:t>
            </a:r>
            <a:r>
              <a:rPr sz="4400" spc="-10" dirty="0">
                <a:latin typeface="Arial MT"/>
                <a:cs typeface="Arial MT"/>
              </a:rPr>
              <a:t>merupakan </a:t>
            </a:r>
            <a:r>
              <a:rPr sz="4400" spc="-5" dirty="0">
                <a:latin typeface="Arial MT"/>
                <a:cs typeface="Arial MT"/>
              </a:rPr>
              <a:t>ilmu </a:t>
            </a:r>
            <a:r>
              <a:rPr sz="4400" spc="-10" dirty="0">
                <a:latin typeface="Arial MT"/>
                <a:cs typeface="Arial MT"/>
              </a:rPr>
              <a:t>yang </a:t>
            </a:r>
            <a:r>
              <a:rPr sz="4400" spc="-5" dirty="0">
                <a:latin typeface="Arial MT"/>
                <a:cs typeface="Arial MT"/>
              </a:rPr>
              <a:t> </a:t>
            </a:r>
            <a:r>
              <a:rPr sz="4400" spc="-10" dirty="0">
                <a:latin typeface="Arial MT"/>
                <a:cs typeface="Arial MT"/>
              </a:rPr>
              <a:t>sangat muda.</a:t>
            </a:r>
            <a:r>
              <a:rPr sz="3200" spc="-10" dirty="0">
                <a:latin typeface="Arial MT"/>
                <a:cs typeface="Arial MT"/>
              </a:rPr>
              <a:t> </a:t>
            </a:r>
            <a:r>
              <a:rPr sz="3200" spc="-5" dirty="0">
                <a:latin typeface="Arial MT"/>
                <a:cs typeface="Arial MT"/>
              </a:rPr>
              <a:t>Jika </a:t>
            </a:r>
            <a:r>
              <a:rPr sz="3200" dirty="0">
                <a:latin typeface="Arial MT"/>
                <a:cs typeface="Arial MT"/>
              </a:rPr>
              <a:t> </a:t>
            </a:r>
            <a:r>
              <a:rPr sz="3200" spc="-10" dirty="0">
                <a:latin typeface="Arial MT"/>
                <a:cs typeface="Arial MT"/>
              </a:rPr>
              <a:t>dibandingkan</a:t>
            </a:r>
            <a:r>
              <a:rPr sz="3200" spc="35" dirty="0">
                <a:latin typeface="Arial MT"/>
                <a:cs typeface="Arial MT"/>
              </a:rPr>
              <a:t> </a:t>
            </a:r>
            <a:r>
              <a:rPr sz="3200" spc="-10" dirty="0">
                <a:latin typeface="Arial MT"/>
                <a:cs typeface="Arial MT"/>
              </a:rPr>
              <a:t>dengan</a:t>
            </a:r>
            <a:r>
              <a:rPr sz="3200" spc="15" dirty="0">
                <a:latin typeface="Arial MT"/>
                <a:cs typeface="Arial MT"/>
              </a:rPr>
              <a:t> </a:t>
            </a:r>
            <a:r>
              <a:rPr sz="3200" spc="-10" dirty="0">
                <a:latin typeface="Arial MT"/>
                <a:cs typeface="Arial MT"/>
              </a:rPr>
              <a:t>astronomi</a:t>
            </a:r>
            <a:r>
              <a:rPr sz="3200" spc="5" dirty="0">
                <a:latin typeface="Arial MT"/>
                <a:cs typeface="Arial MT"/>
              </a:rPr>
              <a:t> </a:t>
            </a:r>
            <a:r>
              <a:rPr sz="3200" spc="-10" dirty="0">
                <a:latin typeface="Arial MT"/>
                <a:cs typeface="Arial MT"/>
              </a:rPr>
              <a:t>dan </a:t>
            </a:r>
            <a:r>
              <a:rPr sz="3200" spc="-540" dirty="0">
                <a:latin typeface="Arial MT"/>
                <a:cs typeface="Arial MT"/>
              </a:rPr>
              <a:t> </a:t>
            </a:r>
            <a:r>
              <a:rPr sz="3200" spc="-10" dirty="0">
                <a:latin typeface="Arial MT"/>
                <a:cs typeface="Arial MT"/>
              </a:rPr>
              <a:t>matematika </a:t>
            </a:r>
            <a:r>
              <a:rPr sz="3200" spc="-5" dirty="0">
                <a:latin typeface="Arial MT"/>
                <a:cs typeface="Arial MT"/>
              </a:rPr>
              <a:t>telah ada sejak 5 </a:t>
            </a:r>
            <a:r>
              <a:rPr sz="3200" spc="-10" dirty="0">
                <a:latin typeface="Arial MT"/>
                <a:cs typeface="Arial MT"/>
              </a:rPr>
              <a:t>abad </a:t>
            </a:r>
            <a:r>
              <a:rPr sz="3200" spc="-5" dirty="0">
                <a:latin typeface="Arial MT"/>
                <a:cs typeface="Arial MT"/>
              </a:rPr>
              <a:t> yang lalu oleh </a:t>
            </a:r>
            <a:r>
              <a:rPr sz="3200" spc="-10" dirty="0">
                <a:latin typeface="Arial MT"/>
                <a:cs typeface="Arial MT"/>
              </a:rPr>
              <a:t>ilmuwan</a:t>
            </a:r>
            <a:r>
              <a:rPr sz="3200" spc="25" dirty="0">
                <a:latin typeface="Arial MT"/>
                <a:cs typeface="Arial MT"/>
              </a:rPr>
              <a:t> </a:t>
            </a:r>
            <a:r>
              <a:rPr sz="3200" spc="-10" dirty="0">
                <a:latin typeface="Arial MT"/>
                <a:cs typeface="Arial MT"/>
              </a:rPr>
              <a:t>Copernicus, </a:t>
            </a:r>
            <a:r>
              <a:rPr sz="3200" spc="-5" dirty="0">
                <a:latin typeface="Arial MT"/>
                <a:cs typeface="Arial MT"/>
              </a:rPr>
              <a:t> </a:t>
            </a:r>
            <a:r>
              <a:rPr sz="3200" spc="-10" dirty="0">
                <a:latin typeface="Arial MT"/>
                <a:cs typeface="Arial MT"/>
              </a:rPr>
              <a:t>psikologi</a:t>
            </a:r>
            <a:r>
              <a:rPr sz="3200" spc="20" dirty="0">
                <a:latin typeface="Arial MT"/>
                <a:cs typeface="Arial MT"/>
              </a:rPr>
              <a:t> </a:t>
            </a:r>
            <a:r>
              <a:rPr sz="3200" spc="-5" dirty="0">
                <a:latin typeface="Arial MT"/>
                <a:cs typeface="Arial MT"/>
              </a:rPr>
              <a:t>baru</a:t>
            </a:r>
            <a:r>
              <a:rPr sz="3200" dirty="0">
                <a:latin typeface="Arial MT"/>
                <a:cs typeface="Arial MT"/>
              </a:rPr>
              <a:t> </a:t>
            </a:r>
            <a:r>
              <a:rPr sz="3200" spc="-10" dirty="0">
                <a:latin typeface="Arial MT"/>
                <a:cs typeface="Arial MT"/>
              </a:rPr>
              <a:t>muncul/dikenal</a:t>
            </a:r>
            <a:r>
              <a:rPr sz="3200" spc="20" dirty="0">
                <a:latin typeface="Arial MT"/>
                <a:cs typeface="Arial MT"/>
              </a:rPr>
              <a:t> </a:t>
            </a:r>
            <a:r>
              <a:rPr sz="3200" spc="-10" dirty="0">
                <a:latin typeface="Arial MT"/>
                <a:cs typeface="Arial MT"/>
              </a:rPr>
              <a:t>luas </a:t>
            </a:r>
            <a:r>
              <a:rPr sz="3200" spc="-5" dirty="0">
                <a:latin typeface="Arial MT"/>
                <a:cs typeface="Arial MT"/>
              </a:rPr>
              <a:t> </a:t>
            </a:r>
            <a:r>
              <a:rPr sz="3200" spc="-10" dirty="0">
                <a:latin typeface="Arial MT"/>
                <a:cs typeface="Arial MT"/>
              </a:rPr>
              <a:t>sekitar </a:t>
            </a:r>
            <a:r>
              <a:rPr sz="3200" spc="-5" dirty="0">
                <a:latin typeface="Arial MT"/>
                <a:cs typeface="Arial MT"/>
              </a:rPr>
              <a:t>abad 20</a:t>
            </a:r>
            <a:r>
              <a:rPr sz="3200" spc="-10" dirty="0">
                <a:latin typeface="Arial MT"/>
                <a:cs typeface="Arial MT"/>
              </a:rPr>
              <a:t> </a:t>
            </a:r>
            <a:r>
              <a:rPr sz="3200" spc="-5" dirty="0">
                <a:latin typeface="Arial MT"/>
                <a:cs typeface="Arial MT"/>
              </a:rPr>
              <a:t>oleh</a:t>
            </a:r>
            <a:r>
              <a:rPr sz="3200" spc="5" dirty="0">
                <a:latin typeface="Arial MT"/>
                <a:cs typeface="Arial MT"/>
              </a:rPr>
              <a:t> </a:t>
            </a:r>
            <a:r>
              <a:rPr sz="3200" spc="-10" dirty="0">
                <a:latin typeface="Arial MT"/>
                <a:cs typeface="Arial MT"/>
              </a:rPr>
              <a:t>Sigmund</a:t>
            </a:r>
            <a:r>
              <a:rPr sz="3200" spc="10" dirty="0">
                <a:latin typeface="Arial MT"/>
                <a:cs typeface="Arial MT"/>
              </a:rPr>
              <a:t> </a:t>
            </a:r>
            <a:r>
              <a:rPr sz="3200" spc="-10" dirty="0">
                <a:latin typeface="Arial MT"/>
                <a:cs typeface="Arial MT"/>
              </a:rPr>
              <a:t>Freud</a:t>
            </a:r>
            <a:endParaRPr sz="3200" dirty="0">
              <a:latin typeface="Arial MT"/>
              <a:cs typeface="Arial MT"/>
            </a:endParaRPr>
          </a:p>
          <a:p>
            <a:pPr marL="354965" marR="5080" indent="-354965" algn="r">
              <a:lnSpc>
                <a:spcPts val="3460"/>
              </a:lnSpc>
              <a:spcBef>
                <a:spcPts val="785"/>
              </a:spcBef>
              <a:buChar char="•"/>
              <a:tabLst>
                <a:tab pos="354965" algn="l"/>
                <a:tab pos="355600" algn="l"/>
              </a:tabLst>
            </a:pPr>
            <a:r>
              <a:rPr sz="3200" spc="-5" dirty="0">
                <a:latin typeface="Arial MT"/>
                <a:cs typeface="Arial MT"/>
              </a:rPr>
              <a:t>Sukarnya</a:t>
            </a:r>
            <a:r>
              <a:rPr sz="3200" spc="-70" dirty="0">
                <a:latin typeface="Arial MT"/>
                <a:cs typeface="Arial MT"/>
              </a:rPr>
              <a:t> </a:t>
            </a:r>
            <a:r>
              <a:rPr sz="3200" spc="-10" dirty="0">
                <a:latin typeface="Arial MT"/>
                <a:cs typeface="Arial MT"/>
              </a:rPr>
              <a:t>memahami </a:t>
            </a:r>
            <a:r>
              <a:rPr sz="3200" spc="-875" dirty="0">
                <a:latin typeface="Arial MT"/>
                <a:cs typeface="Arial MT"/>
              </a:rPr>
              <a:t> </a:t>
            </a:r>
            <a:r>
              <a:rPr sz="3200" spc="-5" dirty="0">
                <a:latin typeface="Arial MT"/>
                <a:cs typeface="Arial MT"/>
              </a:rPr>
              <a:t>ciri psikis </a:t>
            </a:r>
            <a:r>
              <a:rPr sz="2000" spc="-5" dirty="0">
                <a:latin typeface="Arial MT"/>
                <a:cs typeface="Arial MT"/>
              </a:rPr>
              <a:t>(tidak terlihat) </a:t>
            </a:r>
            <a:r>
              <a:rPr sz="2000" spc="-545" dirty="0">
                <a:latin typeface="Arial MT"/>
                <a:cs typeface="Arial MT"/>
              </a:rPr>
              <a:t> </a:t>
            </a:r>
            <a:r>
              <a:rPr sz="3200" spc="-10" dirty="0" err="1">
                <a:latin typeface="Arial MT"/>
                <a:cs typeface="Arial MT"/>
              </a:rPr>
              <a:t>dari</a:t>
            </a:r>
            <a:r>
              <a:rPr lang="en-US" sz="3200" spc="-10" dirty="0">
                <a:latin typeface="Arial MT"/>
                <a:cs typeface="Arial MT"/>
              </a:rPr>
              <a:t> </a:t>
            </a:r>
            <a:r>
              <a:rPr sz="3200" spc="-10" dirty="0">
                <a:latin typeface="Arial MT"/>
                <a:cs typeface="Arial MT"/>
              </a:rPr>
              <a:t>pada </a:t>
            </a:r>
            <a:r>
              <a:rPr sz="3200" spc="-5" dirty="0">
                <a:latin typeface="Arial MT"/>
                <a:cs typeface="Arial MT"/>
              </a:rPr>
              <a:t>fisik </a:t>
            </a:r>
            <a:r>
              <a:rPr sz="3200" spc="-10" dirty="0">
                <a:latin typeface="Arial MT"/>
                <a:cs typeface="Arial MT"/>
              </a:rPr>
              <a:t>dari </a:t>
            </a:r>
            <a:r>
              <a:rPr sz="3200" spc="-5" dirty="0">
                <a:latin typeface="Arial MT"/>
                <a:cs typeface="Arial MT"/>
              </a:rPr>
              <a:t> </a:t>
            </a:r>
            <a:r>
              <a:rPr sz="3200" spc="-10" dirty="0">
                <a:latin typeface="Arial MT"/>
                <a:cs typeface="Arial MT"/>
              </a:rPr>
              <a:t>manusia</a:t>
            </a:r>
            <a:r>
              <a:rPr sz="3200" spc="-15" dirty="0">
                <a:latin typeface="Arial MT"/>
                <a:cs typeface="Arial MT"/>
              </a:rPr>
              <a:t> </a:t>
            </a:r>
            <a:r>
              <a:rPr sz="2000" spc="-5" dirty="0">
                <a:latin typeface="Arial MT"/>
                <a:cs typeface="Arial MT"/>
              </a:rPr>
              <a:t>(terlihat)</a:t>
            </a:r>
            <a:endParaRPr sz="2000" dirty="0">
              <a:latin typeface="Arial MT"/>
              <a:cs typeface="Arial MT"/>
            </a:endParaRPr>
          </a:p>
        </p:txBody>
      </p:sp>
    </p:spTree>
    <p:extLst>
      <p:ext uri="{BB962C8B-B14F-4D97-AF65-F5344CB8AC3E}">
        <p14:creationId xmlns:p14="http://schemas.microsoft.com/office/powerpoint/2010/main" val="2210373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AD362-3B66-5140-BC9D-5AD3C537555C}"/>
              </a:ext>
            </a:extLst>
          </p:cNvPr>
          <p:cNvSpPr>
            <a:spLocks noGrp="1"/>
          </p:cNvSpPr>
          <p:nvPr>
            <p:ph type="title"/>
          </p:nvPr>
        </p:nvSpPr>
        <p:spPr>
          <a:xfrm>
            <a:off x="833717" y="484632"/>
            <a:ext cx="10461811" cy="5687568"/>
          </a:xfrm>
        </p:spPr>
        <p:txBody>
          <a:bodyPr>
            <a:normAutofit/>
          </a:bodyPr>
          <a:lstStyle/>
          <a:p>
            <a:r>
              <a:rPr lang="en-ID" sz="3600" cap="none" dirty="0" err="1">
                <a:latin typeface="Arial" panose="020B0604020202020204" pitchFamily="34" charset="0"/>
                <a:cs typeface="Arial" panose="020B0604020202020204" pitchFamily="34" charset="0"/>
              </a:rPr>
              <a:t>Sebelum</a:t>
            </a:r>
            <a:r>
              <a:rPr lang="en-ID" sz="3600" cap="none" dirty="0">
                <a:latin typeface="Arial" panose="020B0604020202020204" pitchFamily="34" charset="0"/>
                <a:cs typeface="Arial" panose="020B0604020202020204" pitchFamily="34" charset="0"/>
              </a:rPr>
              <a:t> </a:t>
            </a:r>
            <a:r>
              <a:rPr lang="en-ID" sz="3600" cap="none" dirty="0" err="1">
                <a:latin typeface="Arial" panose="020B0604020202020204" pitchFamily="34" charset="0"/>
                <a:cs typeface="Arial" panose="020B0604020202020204" pitchFamily="34" charset="0"/>
              </a:rPr>
              <a:t>itu</a:t>
            </a:r>
            <a:r>
              <a:rPr lang="en-ID" sz="3600" cap="none" dirty="0">
                <a:latin typeface="Arial" panose="020B0604020202020204" pitchFamily="34" charset="0"/>
                <a:cs typeface="Arial" panose="020B0604020202020204" pitchFamily="34" charset="0"/>
              </a:rPr>
              <a:t> </a:t>
            </a:r>
            <a:r>
              <a:rPr lang="en-ID" sz="3600" cap="none" dirty="0" err="1">
                <a:latin typeface="Arial" panose="020B0604020202020204" pitchFamily="34" charset="0"/>
                <a:cs typeface="Arial" panose="020B0604020202020204" pitchFamily="34" charset="0"/>
              </a:rPr>
              <a:t>kita</a:t>
            </a:r>
            <a:r>
              <a:rPr lang="en-ID" sz="3600" cap="none" dirty="0">
                <a:latin typeface="Arial" panose="020B0604020202020204" pitchFamily="34" charset="0"/>
                <a:cs typeface="Arial" panose="020B0604020202020204" pitchFamily="34" charset="0"/>
              </a:rPr>
              <a:t> </a:t>
            </a:r>
            <a:r>
              <a:rPr lang="en-ID" sz="3600" cap="none" dirty="0" err="1">
                <a:latin typeface="Arial" panose="020B0604020202020204" pitchFamily="34" charset="0"/>
                <a:cs typeface="Arial" panose="020B0604020202020204" pitchFamily="34" charset="0"/>
              </a:rPr>
              <a:t>Meninjau</a:t>
            </a:r>
            <a:r>
              <a:rPr lang="en-ID" sz="3600" cap="none" dirty="0">
                <a:latin typeface="Arial" panose="020B0604020202020204" pitchFamily="34" charset="0"/>
                <a:cs typeface="Arial" panose="020B0604020202020204" pitchFamily="34" charset="0"/>
              </a:rPr>
              <a:t> </a:t>
            </a:r>
            <a:r>
              <a:rPr lang="en-ID" sz="3600" cap="none" dirty="0" err="1">
                <a:latin typeface="Arial" panose="020B0604020202020204" pitchFamily="34" charset="0"/>
                <a:cs typeface="Arial" panose="020B0604020202020204" pitchFamily="34" charset="0"/>
              </a:rPr>
              <a:t>kembali</a:t>
            </a:r>
            <a:r>
              <a:rPr lang="en-ID" sz="3600" cap="none" dirty="0">
                <a:latin typeface="Arial" panose="020B0604020202020204" pitchFamily="34" charset="0"/>
                <a:cs typeface="Arial" panose="020B0604020202020204" pitchFamily="34" charset="0"/>
              </a:rPr>
              <a:t> </a:t>
            </a:r>
            <a:r>
              <a:rPr lang="en-ID" sz="3600" cap="none" dirty="0" err="1">
                <a:latin typeface="Arial" panose="020B0604020202020204" pitchFamily="34" charset="0"/>
                <a:cs typeface="Arial" panose="020B0604020202020204" pitchFamily="34" charset="0"/>
              </a:rPr>
              <a:t>Defenisi</a:t>
            </a:r>
            <a:r>
              <a:rPr lang="en-ID" sz="3600" cap="none" dirty="0">
                <a:latin typeface="Arial" panose="020B0604020202020204" pitchFamily="34" charset="0"/>
                <a:cs typeface="Arial" panose="020B0604020202020204" pitchFamily="34" charset="0"/>
              </a:rPr>
              <a:t> DKV..</a:t>
            </a:r>
            <a:br>
              <a:rPr lang="en-ID" sz="3600" cap="none" dirty="0">
                <a:latin typeface="Arial" panose="020B0604020202020204" pitchFamily="34" charset="0"/>
                <a:cs typeface="Arial" panose="020B0604020202020204" pitchFamily="34" charset="0"/>
              </a:rPr>
            </a:br>
            <a:br>
              <a:rPr lang="en-ID" sz="3600" cap="none" dirty="0">
                <a:latin typeface="Arial" panose="020B0604020202020204" pitchFamily="34" charset="0"/>
                <a:cs typeface="Arial" panose="020B0604020202020204" pitchFamily="34" charset="0"/>
              </a:rPr>
            </a:br>
            <a:r>
              <a:rPr lang="en-ID" sz="3600" cap="none" dirty="0">
                <a:latin typeface="Arial" panose="020B0604020202020204" pitchFamily="34" charset="0"/>
                <a:cs typeface="Arial" panose="020B0604020202020204" pitchFamily="34" charset="0"/>
              </a:rPr>
              <a:t>Desain </a:t>
            </a:r>
            <a:r>
              <a:rPr lang="en-ID" sz="3600" cap="none" dirty="0" err="1">
                <a:latin typeface="Arial" panose="020B0604020202020204" pitchFamily="34" charset="0"/>
                <a:cs typeface="Arial" panose="020B0604020202020204" pitchFamily="34" charset="0"/>
              </a:rPr>
              <a:t>komunikasi</a:t>
            </a:r>
            <a:r>
              <a:rPr lang="en-ID" sz="3600" cap="none" dirty="0">
                <a:latin typeface="Arial" panose="020B0604020202020204" pitchFamily="34" charset="0"/>
                <a:cs typeface="Arial" panose="020B0604020202020204" pitchFamily="34" charset="0"/>
              </a:rPr>
              <a:t> visual </a:t>
            </a:r>
            <a:r>
              <a:rPr lang="en-ID" sz="3600" cap="none" dirty="0" err="1">
                <a:latin typeface="Arial" panose="020B0604020202020204" pitchFamily="34" charset="0"/>
                <a:cs typeface="Arial" panose="020B0604020202020204" pitchFamily="34" charset="0"/>
              </a:rPr>
              <a:t>bisa</a:t>
            </a:r>
            <a:r>
              <a:rPr lang="en-ID" sz="3600" cap="none" dirty="0">
                <a:latin typeface="Arial" panose="020B0604020202020204" pitchFamily="34" charset="0"/>
                <a:cs typeface="Arial" panose="020B0604020202020204" pitchFamily="34" charset="0"/>
              </a:rPr>
              <a:t> </a:t>
            </a:r>
            <a:r>
              <a:rPr lang="en-ID" sz="3600" cap="none" dirty="0" err="1">
                <a:latin typeface="Arial" panose="020B0604020202020204" pitchFamily="34" charset="0"/>
                <a:cs typeface="Arial" panose="020B0604020202020204" pitchFamily="34" charset="0"/>
              </a:rPr>
              <a:t>dikatakan</a:t>
            </a:r>
            <a:r>
              <a:rPr lang="en-ID" sz="3600" cap="none" dirty="0">
                <a:latin typeface="Arial" panose="020B0604020202020204" pitchFamily="34" charset="0"/>
                <a:cs typeface="Arial" panose="020B0604020202020204" pitchFamily="34" charset="0"/>
              </a:rPr>
              <a:t> </a:t>
            </a:r>
            <a:r>
              <a:rPr lang="en-ID" sz="3600" cap="none" dirty="0" err="1">
                <a:latin typeface="Arial" panose="020B0604020202020204" pitchFamily="34" charset="0"/>
                <a:cs typeface="Arial" panose="020B0604020202020204" pitchFamily="34" charset="0"/>
              </a:rPr>
              <a:t>adalah</a:t>
            </a:r>
            <a:r>
              <a:rPr lang="en-ID" sz="3600" cap="none" dirty="0">
                <a:latin typeface="Arial" panose="020B0604020202020204" pitchFamily="34" charset="0"/>
                <a:cs typeface="Arial" panose="020B0604020202020204" pitchFamily="34" charset="0"/>
              </a:rPr>
              <a:t> </a:t>
            </a:r>
            <a:r>
              <a:rPr lang="en-ID" sz="3600" cap="none" dirty="0" err="1">
                <a:latin typeface="Arial" panose="020B0604020202020204" pitchFamily="34" charset="0"/>
                <a:cs typeface="Arial" panose="020B0604020202020204" pitchFamily="34" charset="0"/>
              </a:rPr>
              <a:t>seni</a:t>
            </a:r>
            <a:r>
              <a:rPr lang="en-ID" sz="3600" cap="none" dirty="0">
                <a:latin typeface="Arial" panose="020B0604020202020204" pitchFamily="34" charset="0"/>
                <a:cs typeface="Arial" panose="020B0604020202020204" pitchFamily="34" charset="0"/>
              </a:rPr>
              <a:t> </a:t>
            </a:r>
            <a:r>
              <a:rPr lang="en-ID" sz="3600" cap="none" dirty="0" err="1">
                <a:latin typeface="Arial" panose="020B0604020202020204" pitchFamily="34" charset="0"/>
                <a:cs typeface="Arial" panose="020B0604020202020204" pitchFamily="34" charset="0"/>
              </a:rPr>
              <a:t>menyampaikan</a:t>
            </a:r>
            <a:r>
              <a:rPr lang="en-ID" sz="3600" cap="none" dirty="0">
                <a:latin typeface="Arial" panose="020B0604020202020204" pitchFamily="34" charset="0"/>
                <a:cs typeface="Arial" panose="020B0604020202020204" pitchFamily="34" charset="0"/>
              </a:rPr>
              <a:t> </a:t>
            </a:r>
            <a:r>
              <a:rPr lang="en-ID" sz="3600" cap="none" dirty="0" err="1">
                <a:latin typeface="Arial" panose="020B0604020202020204" pitchFamily="34" charset="0"/>
                <a:cs typeface="Arial" panose="020B0604020202020204" pitchFamily="34" charset="0"/>
              </a:rPr>
              <a:t>pesan</a:t>
            </a:r>
            <a:r>
              <a:rPr lang="en-ID" sz="3600" cap="none" dirty="0">
                <a:latin typeface="Arial" panose="020B0604020202020204" pitchFamily="34" charset="0"/>
                <a:cs typeface="Arial" panose="020B0604020202020204" pitchFamily="34" charset="0"/>
              </a:rPr>
              <a:t> (arts of </a:t>
            </a:r>
            <a:r>
              <a:rPr lang="en-ID" sz="3600" cap="none" dirty="0" err="1">
                <a:latin typeface="Arial" panose="020B0604020202020204" pitchFamily="34" charset="0"/>
                <a:cs typeface="Arial" panose="020B0604020202020204" pitchFamily="34" charset="0"/>
              </a:rPr>
              <a:t>commmunication</a:t>
            </a:r>
            <a:r>
              <a:rPr lang="en-ID" sz="3600" cap="none" dirty="0">
                <a:latin typeface="Arial" panose="020B0604020202020204" pitchFamily="34" charset="0"/>
                <a:cs typeface="Arial" panose="020B0604020202020204" pitchFamily="34" charset="0"/>
              </a:rPr>
              <a:t>) </a:t>
            </a:r>
            <a:r>
              <a:rPr lang="en-ID" sz="3600" cap="none" dirty="0" err="1">
                <a:latin typeface="Arial" panose="020B0604020202020204" pitchFamily="34" charset="0"/>
                <a:cs typeface="Arial" panose="020B0604020202020204" pitchFamily="34" charset="0"/>
              </a:rPr>
              <a:t>dengan</a:t>
            </a:r>
            <a:r>
              <a:rPr lang="en-ID" sz="3600" cap="none" dirty="0">
                <a:latin typeface="Arial" panose="020B0604020202020204" pitchFamily="34" charset="0"/>
                <a:cs typeface="Arial" panose="020B0604020202020204" pitchFamily="34" charset="0"/>
              </a:rPr>
              <a:t> </a:t>
            </a:r>
            <a:r>
              <a:rPr lang="en-ID" sz="3600" cap="none" dirty="0" err="1">
                <a:latin typeface="Arial" panose="020B0604020202020204" pitchFamily="34" charset="0"/>
                <a:cs typeface="Arial" panose="020B0604020202020204" pitchFamily="34" charset="0"/>
              </a:rPr>
              <a:t>menggunakan</a:t>
            </a:r>
            <a:r>
              <a:rPr lang="en-ID" sz="3600" cap="none" dirty="0">
                <a:latin typeface="Arial" panose="020B0604020202020204" pitchFamily="34" charset="0"/>
                <a:cs typeface="Arial" panose="020B0604020202020204" pitchFamily="34" charset="0"/>
              </a:rPr>
              <a:t> </a:t>
            </a:r>
            <a:r>
              <a:rPr lang="en-ID" sz="3600" cap="none" dirty="0" err="1">
                <a:latin typeface="Arial" panose="020B0604020202020204" pitchFamily="34" charset="0"/>
                <a:cs typeface="Arial" panose="020B0604020202020204" pitchFamily="34" charset="0"/>
              </a:rPr>
              <a:t>bahasa</a:t>
            </a:r>
            <a:r>
              <a:rPr lang="en-ID" sz="3600" cap="none" dirty="0">
                <a:latin typeface="Arial" panose="020B0604020202020204" pitchFamily="34" charset="0"/>
                <a:cs typeface="Arial" panose="020B0604020202020204" pitchFamily="34" charset="0"/>
              </a:rPr>
              <a:t> </a:t>
            </a:r>
            <a:r>
              <a:rPr lang="en-ID" sz="3600" cap="none" dirty="0" err="1">
                <a:latin typeface="Arial" panose="020B0604020202020204" pitchFamily="34" charset="0"/>
                <a:cs typeface="Arial" panose="020B0604020202020204" pitchFamily="34" charset="0"/>
              </a:rPr>
              <a:t>rupa</a:t>
            </a:r>
            <a:r>
              <a:rPr lang="en-ID" sz="3600" cap="none" dirty="0">
                <a:latin typeface="Arial" panose="020B0604020202020204" pitchFamily="34" charset="0"/>
                <a:cs typeface="Arial" panose="020B0604020202020204" pitchFamily="34" charset="0"/>
              </a:rPr>
              <a:t> (visual language) yang </a:t>
            </a:r>
            <a:r>
              <a:rPr lang="en-ID" sz="3600" cap="none" dirty="0" err="1">
                <a:latin typeface="Arial" panose="020B0604020202020204" pitchFamily="34" charset="0"/>
                <a:cs typeface="Arial" panose="020B0604020202020204" pitchFamily="34" charset="0"/>
              </a:rPr>
              <a:t>disampaikan</a:t>
            </a:r>
            <a:r>
              <a:rPr lang="en-ID" sz="3600" cap="none" dirty="0">
                <a:latin typeface="Arial" panose="020B0604020202020204" pitchFamily="34" charset="0"/>
                <a:cs typeface="Arial" panose="020B0604020202020204" pitchFamily="34" charset="0"/>
              </a:rPr>
              <a:t> </a:t>
            </a:r>
            <a:r>
              <a:rPr lang="en-ID" sz="3600" cap="none" dirty="0" err="1">
                <a:latin typeface="Arial" panose="020B0604020202020204" pitchFamily="34" charset="0"/>
                <a:cs typeface="Arial" panose="020B0604020202020204" pitchFamily="34" charset="0"/>
              </a:rPr>
              <a:t>melalui</a:t>
            </a:r>
            <a:r>
              <a:rPr lang="en-ID" sz="3600" cap="none" dirty="0">
                <a:latin typeface="Arial" panose="020B0604020202020204" pitchFamily="34" charset="0"/>
                <a:cs typeface="Arial" panose="020B0604020202020204" pitchFamily="34" charset="0"/>
              </a:rPr>
              <a:t> media </a:t>
            </a:r>
            <a:r>
              <a:rPr lang="en-ID" sz="3600" cap="none" dirty="0" err="1">
                <a:latin typeface="Arial" panose="020B0604020202020204" pitchFamily="34" charset="0"/>
                <a:cs typeface="Arial" panose="020B0604020202020204" pitchFamily="34" charset="0"/>
              </a:rPr>
              <a:t>berupa</a:t>
            </a:r>
            <a:r>
              <a:rPr lang="en-ID" sz="3600" cap="none" dirty="0">
                <a:latin typeface="Arial" panose="020B0604020202020204" pitchFamily="34" charset="0"/>
                <a:cs typeface="Arial" panose="020B0604020202020204" pitchFamily="34" charset="0"/>
              </a:rPr>
              <a:t> </a:t>
            </a:r>
            <a:r>
              <a:rPr lang="en-ID" sz="3600" cap="none" dirty="0" err="1">
                <a:latin typeface="Arial" panose="020B0604020202020204" pitchFamily="34" charset="0"/>
                <a:cs typeface="Arial" panose="020B0604020202020204" pitchFamily="34" charset="0"/>
              </a:rPr>
              <a:t>desain</a:t>
            </a:r>
            <a:r>
              <a:rPr lang="en-ID" sz="3600" cap="none" dirty="0">
                <a:latin typeface="Arial" panose="020B0604020202020204" pitchFamily="34" charset="0"/>
                <a:cs typeface="Arial" panose="020B0604020202020204" pitchFamily="34" charset="0"/>
              </a:rPr>
              <a:t>. </a:t>
            </a:r>
            <a:endParaRPr lang="en-US" sz="3600" cap="non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4629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C641F-AF59-1049-AEC2-7D60A9447DB7}"/>
              </a:ext>
            </a:extLst>
          </p:cNvPr>
          <p:cNvSpPr>
            <a:spLocks noGrp="1"/>
          </p:cNvSpPr>
          <p:nvPr>
            <p:ph type="title"/>
          </p:nvPr>
        </p:nvSpPr>
        <p:spPr>
          <a:xfrm>
            <a:off x="1069848" y="484632"/>
            <a:ext cx="10058400" cy="1061780"/>
          </a:xfrm>
        </p:spPr>
        <p:txBody>
          <a:bodyPr/>
          <a:lstStyle/>
          <a:p>
            <a:r>
              <a:rPr lang="en-ID" spc="-5" dirty="0"/>
              <a:t>A</a:t>
            </a:r>
            <a:r>
              <a:rPr lang="en-ID" spc="-300" dirty="0"/>
              <a:t>P</a:t>
            </a:r>
            <a:r>
              <a:rPr lang="en-ID" dirty="0"/>
              <a:t>A</a:t>
            </a:r>
            <a:r>
              <a:rPr lang="en-ID" spc="-165" dirty="0"/>
              <a:t> </a:t>
            </a:r>
            <a:r>
              <a:rPr lang="en-ID" spc="-5" dirty="0"/>
              <a:t>IT</a:t>
            </a:r>
            <a:r>
              <a:rPr lang="en-ID" dirty="0"/>
              <a:t>U</a:t>
            </a:r>
            <a:r>
              <a:rPr lang="en-ID" spc="-5" dirty="0"/>
              <a:t> PSIKOLOG</a:t>
            </a:r>
            <a:r>
              <a:rPr lang="en-ID" dirty="0"/>
              <a:t>I</a:t>
            </a:r>
            <a:r>
              <a:rPr lang="en-ID" spc="-5" dirty="0"/>
              <a:t> ???</a:t>
            </a:r>
            <a:endParaRPr lang="en-US" dirty="0"/>
          </a:p>
        </p:txBody>
      </p:sp>
      <p:sp>
        <p:nvSpPr>
          <p:cNvPr id="4" name="Rectangle 3">
            <a:extLst>
              <a:ext uri="{FF2B5EF4-FFF2-40B4-BE49-F238E27FC236}">
                <a16:creationId xmlns:a16="http://schemas.microsoft.com/office/drawing/2014/main" id="{AEF4E9A8-BBD5-4947-BF97-FE10DD8BF35D}"/>
              </a:ext>
            </a:extLst>
          </p:cNvPr>
          <p:cNvSpPr/>
          <p:nvPr/>
        </p:nvSpPr>
        <p:spPr>
          <a:xfrm>
            <a:off x="1272270" y="1850206"/>
            <a:ext cx="9647459" cy="3995966"/>
          </a:xfrm>
          <a:prstGeom prst="rect">
            <a:avLst/>
          </a:prstGeom>
        </p:spPr>
        <p:txBody>
          <a:bodyPr wrap="square">
            <a:spAutoFit/>
          </a:bodyPr>
          <a:lstStyle/>
          <a:p>
            <a:pPr marL="426720" marR="5080" indent="-414655" algn="just">
              <a:lnSpc>
                <a:spcPct val="100000"/>
              </a:lnSpc>
              <a:spcBef>
                <a:spcPts val="100"/>
              </a:spcBef>
            </a:pPr>
            <a:r>
              <a:rPr lang="en-ID" sz="3600" dirty="0" err="1">
                <a:latin typeface="Arial MT"/>
                <a:cs typeface="Arial MT"/>
              </a:rPr>
              <a:t>Secara</a:t>
            </a:r>
            <a:r>
              <a:rPr lang="en-ID" sz="3600" spc="-25" dirty="0">
                <a:latin typeface="Arial MT"/>
                <a:cs typeface="Arial MT"/>
              </a:rPr>
              <a:t> </a:t>
            </a:r>
            <a:r>
              <a:rPr lang="en-ID" sz="3600" dirty="0" err="1">
                <a:latin typeface="Arial MT"/>
                <a:cs typeface="Arial MT"/>
              </a:rPr>
              <a:t>etimologis</a:t>
            </a:r>
            <a:r>
              <a:rPr lang="en-ID" sz="3600" spc="-25" dirty="0">
                <a:latin typeface="Arial MT"/>
                <a:cs typeface="Arial MT"/>
              </a:rPr>
              <a:t> </a:t>
            </a:r>
            <a:r>
              <a:rPr lang="en-ID" sz="3600" dirty="0" err="1">
                <a:latin typeface="Arial MT"/>
                <a:cs typeface="Arial MT"/>
              </a:rPr>
              <a:t>istilah</a:t>
            </a:r>
            <a:r>
              <a:rPr lang="en-ID" sz="3600" spc="-25" dirty="0">
                <a:latin typeface="Arial MT"/>
                <a:cs typeface="Arial MT"/>
              </a:rPr>
              <a:t> </a:t>
            </a:r>
            <a:r>
              <a:rPr lang="en-ID" sz="3600" dirty="0" err="1">
                <a:latin typeface="Arial MT"/>
                <a:cs typeface="Arial MT"/>
              </a:rPr>
              <a:t>psikologi</a:t>
            </a:r>
            <a:r>
              <a:rPr lang="en-ID" sz="3600" dirty="0">
                <a:latin typeface="Arial MT"/>
                <a:cs typeface="Arial MT"/>
              </a:rPr>
              <a:t> </a:t>
            </a:r>
            <a:r>
              <a:rPr lang="en-ID" sz="3600" spc="-760" dirty="0">
                <a:latin typeface="Arial MT"/>
                <a:cs typeface="Arial MT"/>
              </a:rPr>
              <a:t> </a:t>
            </a:r>
            <a:r>
              <a:rPr lang="en-ID" sz="3600" dirty="0" err="1">
                <a:latin typeface="Arial MT"/>
                <a:cs typeface="Arial MT"/>
              </a:rPr>
              <a:t>berasal</a:t>
            </a:r>
            <a:r>
              <a:rPr lang="en-ID" sz="3600" dirty="0">
                <a:latin typeface="Arial MT"/>
                <a:cs typeface="Arial MT"/>
              </a:rPr>
              <a:t> </a:t>
            </a:r>
            <a:r>
              <a:rPr lang="en-ID" sz="3600" dirty="0" err="1">
                <a:latin typeface="Arial MT"/>
                <a:cs typeface="Arial MT"/>
              </a:rPr>
              <a:t>dari</a:t>
            </a:r>
            <a:r>
              <a:rPr lang="en-ID" sz="3600" dirty="0">
                <a:latin typeface="Arial MT"/>
                <a:cs typeface="Arial MT"/>
              </a:rPr>
              <a:t> Bahasa </a:t>
            </a:r>
            <a:r>
              <a:rPr lang="en-ID" sz="3600" spc="-30" dirty="0">
                <a:latin typeface="Arial MT"/>
                <a:cs typeface="Arial MT"/>
              </a:rPr>
              <a:t>Yunani </a:t>
            </a:r>
            <a:r>
              <a:rPr lang="en-ID" sz="3600" spc="-25" dirty="0">
                <a:latin typeface="Arial MT"/>
                <a:cs typeface="Arial MT"/>
              </a:rPr>
              <a:t> </a:t>
            </a:r>
            <a:r>
              <a:rPr lang="en-ID" sz="3600" b="1" dirty="0">
                <a:latin typeface="Arial"/>
                <a:cs typeface="Arial"/>
              </a:rPr>
              <a:t>psyche</a:t>
            </a:r>
            <a:r>
              <a:rPr lang="en-ID" sz="3600" b="1" spc="-20" dirty="0">
                <a:latin typeface="Arial"/>
                <a:cs typeface="Arial"/>
              </a:rPr>
              <a:t> </a:t>
            </a:r>
            <a:r>
              <a:rPr lang="en-ID" sz="3600" dirty="0">
                <a:latin typeface="Arial MT"/>
                <a:cs typeface="Arial MT"/>
              </a:rPr>
              <a:t>yang</a:t>
            </a:r>
            <a:r>
              <a:rPr lang="en-ID" sz="3600" spc="-15" dirty="0">
                <a:latin typeface="Arial MT"/>
                <a:cs typeface="Arial MT"/>
              </a:rPr>
              <a:t> </a:t>
            </a:r>
            <a:r>
              <a:rPr lang="en-ID" sz="3600" dirty="0" err="1">
                <a:latin typeface="Arial MT"/>
                <a:cs typeface="Arial MT"/>
              </a:rPr>
              <a:t>artinya</a:t>
            </a:r>
            <a:r>
              <a:rPr lang="en-ID" sz="3600" spc="-15" dirty="0">
                <a:latin typeface="Arial MT"/>
                <a:cs typeface="Arial MT"/>
              </a:rPr>
              <a:t> </a:t>
            </a:r>
            <a:r>
              <a:rPr lang="en-ID" sz="3600" dirty="0">
                <a:latin typeface="Arial MT"/>
                <a:cs typeface="Arial MT"/>
              </a:rPr>
              <a:t>“</a:t>
            </a:r>
            <a:r>
              <a:rPr lang="en-ID" sz="3600" dirty="0" err="1">
                <a:latin typeface="Arial MT"/>
                <a:cs typeface="Arial MT"/>
              </a:rPr>
              <a:t>jiwa</a:t>
            </a:r>
            <a:r>
              <a:rPr lang="en-ID" sz="3600" dirty="0">
                <a:latin typeface="Arial MT"/>
                <a:cs typeface="Arial MT"/>
              </a:rPr>
              <a:t>”</a:t>
            </a:r>
            <a:r>
              <a:rPr lang="en-ID" sz="3600" spc="-15" dirty="0">
                <a:latin typeface="Arial MT"/>
                <a:cs typeface="Arial MT"/>
              </a:rPr>
              <a:t> </a:t>
            </a:r>
            <a:r>
              <a:rPr lang="en-ID" sz="3600" dirty="0">
                <a:latin typeface="Arial MT"/>
                <a:cs typeface="Arial MT"/>
              </a:rPr>
              <a:t>dan </a:t>
            </a:r>
            <a:r>
              <a:rPr lang="en-ID" sz="3600" spc="-765" dirty="0">
                <a:latin typeface="Arial MT"/>
                <a:cs typeface="Arial MT"/>
              </a:rPr>
              <a:t> </a:t>
            </a:r>
            <a:r>
              <a:rPr lang="en-ID" sz="3600" b="1" dirty="0">
                <a:latin typeface="Arial"/>
                <a:cs typeface="Arial"/>
              </a:rPr>
              <a:t>logos</a:t>
            </a:r>
            <a:r>
              <a:rPr lang="en-ID" sz="3600" b="1" spc="-15" dirty="0">
                <a:latin typeface="Arial"/>
                <a:cs typeface="Arial"/>
              </a:rPr>
              <a:t> </a:t>
            </a:r>
            <a:r>
              <a:rPr lang="en-ID" sz="3600" dirty="0">
                <a:latin typeface="Arial MT"/>
                <a:cs typeface="Arial MT"/>
              </a:rPr>
              <a:t>yang</a:t>
            </a:r>
            <a:r>
              <a:rPr lang="en-ID" sz="3600" spc="-5" dirty="0">
                <a:latin typeface="Arial MT"/>
                <a:cs typeface="Arial MT"/>
              </a:rPr>
              <a:t> </a:t>
            </a:r>
            <a:r>
              <a:rPr lang="en-ID" sz="3600" dirty="0" err="1">
                <a:latin typeface="Arial MT"/>
                <a:cs typeface="Arial MT"/>
              </a:rPr>
              <a:t>artinya</a:t>
            </a:r>
            <a:r>
              <a:rPr lang="en-ID" sz="3600" spc="-5" dirty="0">
                <a:latin typeface="Arial MT"/>
                <a:cs typeface="Arial MT"/>
              </a:rPr>
              <a:t> </a:t>
            </a:r>
            <a:r>
              <a:rPr lang="en-ID" sz="3600" dirty="0">
                <a:latin typeface="Arial MT"/>
                <a:cs typeface="Arial MT"/>
              </a:rPr>
              <a:t>“</a:t>
            </a:r>
            <a:r>
              <a:rPr lang="en-ID" sz="3600" dirty="0" err="1">
                <a:latin typeface="Arial MT"/>
                <a:cs typeface="Arial MT"/>
              </a:rPr>
              <a:t>ilmu</a:t>
            </a:r>
            <a:r>
              <a:rPr lang="en-ID" sz="3600" dirty="0">
                <a:latin typeface="Arial MT"/>
                <a:cs typeface="Arial MT"/>
              </a:rPr>
              <a:t>”.</a:t>
            </a:r>
          </a:p>
          <a:p>
            <a:pPr marL="426720" marR="5080" indent="-414655" algn="just">
              <a:lnSpc>
                <a:spcPct val="100000"/>
              </a:lnSpc>
              <a:spcBef>
                <a:spcPts val="100"/>
              </a:spcBef>
            </a:pPr>
            <a:endParaRPr lang="en-ID" sz="3600" dirty="0">
              <a:latin typeface="Arial MT"/>
              <a:cs typeface="Arial MT"/>
            </a:endParaRPr>
          </a:p>
          <a:p>
            <a:pPr marL="426720" marR="5080" indent="-414655" algn="just">
              <a:spcBef>
                <a:spcPts val="100"/>
              </a:spcBef>
            </a:pPr>
            <a:r>
              <a:rPr lang="en-ID" sz="3600" dirty="0" err="1">
                <a:latin typeface="Arial MT"/>
                <a:cs typeface="Arial MT"/>
              </a:rPr>
              <a:t>Secara</a:t>
            </a:r>
            <a:r>
              <a:rPr lang="en-ID" sz="3600" spc="-25" dirty="0">
                <a:latin typeface="Arial MT"/>
                <a:cs typeface="Arial MT"/>
              </a:rPr>
              <a:t> </a:t>
            </a:r>
            <a:r>
              <a:rPr lang="en-ID" sz="3600" dirty="0" err="1">
                <a:latin typeface="Arial MT"/>
                <a:cs typeface="Arial MT"/>
              </a:rPr>
              <a:t>harafiah</a:t>
            </a:r>
            <a:r>
              <a:rPr lang="en-ID" sz="3600" spc="-25" dirty="0">
                <a:latin typeface="Arial MT"/>
                <a:cs typeface="Arial MT"/>
              </a:rPr>
              <a:t> </a:t>
            </a:r>
            <a:r>
              <a:rPr lang="en-ID" sz="3600" dirty="0" err="1">
                <a:latin typeface="Arial MT"/>
                <a:cs typeface="Arial MT"/>
              </a:rPr>
              <a:t>psikologi</a:t>
            </a:r>
            <a:r>
              <a:rPr lang="en-ID" sz="3600" spc="-25" dirty="0">
                <a:latin typeface="Arial MT"/>
                <a:cs typeface="Arial MT"/>
              </a:rPr>
              <a:t> </a:t>
            </a:r>
            <a:r>
              <a:rPr lang="en-ID" sz="3600" dirty="0" err="1">
                <a:latin typeface="Arial MT"/>
                <a:cs typeface="Arial MT"/>
              </a:rPr>
              <a:t>berarti</a:t>
            </a:r>
            <a:r>
              <a:rPr lang="en-ID" sz="3600" dirty="0">
                <a:latin typeface="Arial MT"/>
                <a:cs typeface="Arial MT"/>
              </a:rPr>
              <a:t> </a:t>
            </a:r>
            <a:r>
              <a:rPr lang="en-ID" sz="3600" spc="-765" dirty="0">
                <a:latin typeface="Arial MT"/>
                <a:cs typeface="Arial MT"/>
              </a:rPr>
              <a:t> </a:t>
            </a:r>
            <a:r>
              <a:rPr lang="en-ID" sz="3600" dirty="0">
                <a:latin typeface="Arial MT"/>
                <a:cs typeface="Arial MT"/>
              </a:rPr>
              <a:t>“</a:t>
            </a:r>
            <a:r>
              <a:rPr lang="en-ID" sz="3600" dirty="0" err="1">
                <a:latin typeface="Arial MT"/>
                <a:cs typeface="Arial MT"/>
              </a:rPr>
              <a:t>ilmu</a:t>
            </a:r>
            <a:r>
              <a:rPr lang="en-ID" sz="3600" dirty="0">
                <a:latin typeface="Arial MT"/>
                <a:cs typeface="Arial MT"/>
              </a:rPr>
              <a:t> </a:t>
            </a:r>
            <a:r>
              <a:rPr lang="en-ID" sz="3600" dirty="0" err="1">
                <a:latin typeface="Arial MT"/>
                <a:cs typeface="Arial MT"/>
              </a:rPr>
              <a:t>jiwa</a:t>
            </a:r>
            <a:r>
              <a:rPr lang="en-ID" sz="3600" dirty="0">
                <a:latin typeface="Arial MT"/>
                <a:cs typeface="Arial MT"/>
              </a:rPr>
              <a:t>” </a:t>
            </a:r>
            <a:r>
              <a:rPr lang="en-ID" sz="3600" dirty="0" err="1">
                <a:latin typeface="Arial MT"/>
                <a:cs typeface="Arial MT"/>
              </a:rPr>
              <a:t>atau</a:t>
            </a:r>
            <a:r>
              <a:rPr lang="en-ID" sz="3600" dirty="0">
                <a:latin typeface="Arial MT"/>
                <a:cs typeface="Arial MT"/>
              </a:rPr>
              <a:t> </a:t>
            </a:r>
            <a:r>
              <a:rPr lang="en-ID" sz="3600" dirty="0" err="1">
                <a:latin typeface="Arial MT"/>
                <a:cs typeface="Arial MT"/>
              </a:rPr>
              <a:t>ilmu</a:t>
            </a:r>
            <a:r>
              <a:rPr lang="en-ID" sz="3600" dirty="0">
                <a:latin typeface="Arial MT"/>
                <a:cs typeface="Arial MT"/>
              </a:rPr>
              <a:t> yang </a:t>
            </a:r>
            <a:r>
              <a:rPr lang="en-ID" sz="3600" spc="5" dirty="0">
                <a:latin typeface="Arial MT"/>
                <a:cs typeface="Arial MT"/>
              </a:rPr>
              <a:t> </a:t>
            </a:r>
            <a:r>
              <a:rPr lang="en-ID" sz="3600" dirty="0">
                <a:latin typeface="Arial MT"/>
                <a:cs typeface="Arial MT"/>
              </a:rPr>
              <a:t>“</a:t>
            </a:r>
            <a:r>
              <a:rPr lang="en-ID" sz="3600" dirty="0" err="1">
                <a:latin typeface="Arial MT"/>
                <a:cs typeface="Arial MT"/>
              </a:rPr>
              <a:t>mempelajari</a:t>
            </a:r>
            <a:r>
              <a:rPr lang="en-ID" sz="3600" spc="-60" dirty="0">
                <a:latin typeface="Arial MT"/>
                <a:cs typeface="Arial MT"/>
              </a:rPr>
              <a:t> </a:t>
            </a:r>
            <a:r>
              <a:rPr lang="en-ID" sz="3600" dirty="0" err="1">
                <a:latin typeface="Arial MT"/>
                <a:cs typeface="Arial MT"/>
              </a:rPr>
              <a:t>gejala-gejala</a:t>
            </a:r>
            <a:r>
              <a:rPr lang="en-ID" sz="3600" dirty="0">
                <a:latin typeface="Arial MT"/>
                <a:cs typeface="Arial MT"/>
              </a:rPr>
              <a:t> </a:t>
            </a:r>
            <a:r>
              <a:rPr lang="en-ID" sz="3600" dirty="0" err="1">
                <a:latin typeface="Arial MT"/>
                <a:cs typeface="Arial MT"/>
              </a:rPr>
              <a:t>kejiwaan</a:t>
            </a:r>
            <a:r>
              <a:rPr lang="en-ID" sz="3600" dirty="0">
                <a:latin typeface="Arial MT"/>
                <a:cs typeface="Arial MT"/>
              </a:rPr>
              <a:t>”</a:t>
            </a:r>
          </a:p>
        </p:txBody>
      </p:sp>
    </p:spTree>
    <p:extLst>
      <p:ext uri="{BB962C8B-B14F-4D97-AF65-F5344CB8AC3E}">
        <p14:creationId xmlns:p14="http://schemas.microsoft.com/office/powerpoint/2010/main" val="386208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C885C8E-7862-E44B-BB91-C60496DB396B}"/>
              </a:ext>
            </a:extLst>
          </p:cNvPr>
          <p:cNvSpPr/>
          <p:nvPr/>
        </p:nvSpPr>
        <p:spPr>
          <a:xfrm>
            <a:off x="295834" y="804301"/>
            <a:ext cx="11268636" cy="5745163"/>
          </a:xfrm>
          <a:prstGeom prst="rect">
            <a:avLst/>
          </a:prstGeom>
        </p:spPr>
        <p:txBody>
          <a:bodyPr wrap="square">
            <a:spAutoFit/>
          </a:bodyPr>
          <a:lstStyle/>
          <a:p>
            <a:pPr marL="673735" marR="6350" algn="just">
              <a:lnSpc>
                <a:spcPct val="100000"/>
              </a:lnSpc>
              <a:spcBef>
                <a:spcPts val="95"/>
              </a:spcBef>
              <a:buSzPct val="95000"/>
              <a:tabLst>
                <a:tab pos="1129665" algn="l"/>
              </a:tabLst>
            </a:pPr>
            <a:r>
              <a:rPr lang="en-ID" sz="2800" b="1" spc="-5" dirty="0">
                <a:latin typeface="Arial"/>
                <a:cs typeface="Arial"/>
              </a:rPr>
              <a:t>Ernest </a:t>
            </a:r>
            <a:r>
              <a:rPr lang="en-ID" sz="2800" b="1" spc="-10" dirty="0" err="1">
                <a:latin typeface="Arial"/>
                <a:cs typeface="Arial"/>
              </a:rPr>
              <a:t>Hilgert</a:t>
            </a:r>
            <a:r>
              <a:rPr lang="en-ID" sz="2800" b="1" spc="-10" dirty="0">
                <a:latin typeface="Arial"/>
                <a:cs typeface="Arial"/>
              </a:rPr>
              <a:t> </a:t>
            </a:r>
            <a:r>
              <a:rPr lang="en-ID" sz="2800" spc="-5" dirty="0">
                <a:latin typeface="Arial MT"/>
                <a:cs typeface="Arial MT"/>
              </a:rPr>
              <a:t>(1957) Introduction to psychology </a:t>
            </a:r>
            <a:r>
              <a:rPr lang="en-ID" sz="2800" spc="-545" dirty="0">
                <a:latin typeface="Arial MT"/>
                <a:cs typeface="Arial MT"/>
              </a:rPr>
              <a:t> </a:t>
            </a:r>
            <a:r>
              <a:rPr lang="en-ID" sz="2800" b="1" spc="-5" dirty="0" err="1">
                <a:latin typeface="Arial"/>
                <a:cs typeface="Arial"/>
              </a:rPr>
              <a:t>Psikologi</a:t>
            </a:r>
            <a:r>
              <a:rPr lang="en-ID" sz="2800" b="1" spc="-5" dirty="0">
                <a:latin typeface="Arial"/>
                <a:cs typeface="Arial"/>
              </a:rPr>
              <a:t> </a:t>
            </a:r>
            <a:r>
              <a:rPr lang="en-ID" sz="2800" b="1" spc="-5" dirty="0" err="1">
                <a:latin typeface="Arial"/>
                <a:cs typeface="Arial"/>
              </a:rPr>
              <a:t>adalah</a:t>
            </a:r>
            <a:r>
              <a:rPr lang="en-ID" sz="2800" b="1" spc="-5" dirty="0">
                <a:latin typeface="Arial"/>
                <a:cs typeface="Arial"/>
              </a:rPr>
              <a:t> </a:t>
            </a:r>
            <a:r>
              <a:rPr lang="en-ID" sz="2800" b="1" spc="-5" dirty="0" err="1">
                <a:latin typeface="Arial"/>
                <a:cs typeface="Arial"/>
              </a:rPr>
              <a:t>ilmu</a:t>
            </a:r>
            <a:r>
              <a:rPr lang="en-ID" sz="2800" b="1" spc="-5" dirty="0">
                <a:latin typeface="Arial"/>
                <a:cs typeface="Arial"/>
              </a:rPr>
              <a:t> yang </a:t>
            </a:r>
            <a:r>
              <a:rPr lang="en-ID" sz="2800" b="1" spc="-5" dirty="0" err="1">
                <a:latin typeface="Arial"/>
                <a:cs typeface="Arial"/>
              </a:rPr>
              <a:t>mempelajari</a:t>
            </a:r>
            <a:r>
              <a:rPr lang="en-ID" sz="2800" b="1" spc="-5" dirty="0">
                <a:latin typeface="Arial"/>
                <a:cs typeface="Arial"/>
              </a:rPr>
              <a:t> </a:t>
            </a:r>
            <a:r>
              <a:rPr lang="en-ID" sz="2800" b="1" dirty="0">
                <a:latin typeface="Arial"/>
                <a:cs typeface="Arial"/>
              </a:rPr>
              <a:t> </a:t>
            </a:r>
            <a:r>
              <a:rPr lang="en-ID" sz="2800" b="1" spc="-5" dirty="0" err="1">
                <a:latin typeface="Arial"/>
                <a:cs typeface="Arial"/>
              </a:rPr>
              <a:t>tentang</a:t>
            </a:r>
            <a:r>
              <a:rPr lang="en-ID" sz="2800" b="1" spc="-20" dirty="0">
                <a:latin typeface="Arial"/>
                <a:cs typeface="Arial"/>
              </a:rPr>
              <a:t> </a:t>
            </a:r>
            <a:r>
              <a:rPr lang="en-ID" sz="2800" b="1" spc="-5" dirty="0" err="1">
                <a:latin typeface="Arial"/>
                <a:cs typeface="Arial"/>
              </a:rPr>
              <a:t>tingkah</a:t>
            </a:r>
            <a:r>
              <a:rPr lang="en-ID" sz="2800" b="1" spc="-20" dirty="0">
                <a:latin typeface="Arial"/>
                <a:cs typeface="Arial"/>
              </a:rPr>
              <a:t> </a:t>
            </a:r>
            <a:r>
              <a:rPr lang="en-ID" sz="2800" b="1" spc="-5" dirty="0" err="1">
                <a:latin typeface="Arial"/>
                <a:cs typeface="Arial"/>
              </a:rPr>
              <a:t>laku</a:t>
            </a:r>
            <a:r>
              <a:rPr lang="en-ID" sz="2800" b="1" spc="-20" dirty="0">
                <a:latin typeface="Arial"/>
                <a:cs typeface="Arial"/>
              </a:rPr>
              <a:t> </a:t>
            </a:r>
            <a:r>
              <a:rPr lang="en-ID" sz="2800" b="1" spc="-5" dirty="0" err="1">
                <a:latin typeface="Arial"/>
                <a:cs typeface="Arial"/>
              </a:rPr>
              <a:t>manusia</a:t>
            </a:r>
            <a:r>
              <a:rPr lang="en-ID" sz="2800" b="1" spc="-20" dirty="0">
                <a:latin typeface="Arial"/>
                <a:cs typeface="Arial"/>
              </a:rPr>
              <a:t> </a:t>
            </a:r>
            <a:r>
              <a:rPr lang="en-ID" sz="2800" b="1" spc="-5" dirty="0">
                <a:latin typeface="Arial"/>
                <a:cs typeface="Arial"/>
              </a:rPr>
              <a:t>dan</a:t>
            </a:r>
            <a:r>
              <a:rPr lang="en-ID" sz="2800" b="1" spc="-20" dirty="0">
                <a:latin typeface="Arial"/>
                <a:cs typeface="Arial"/>
              </a:rPr>
              <a:t> </a:t>
            </a:r>
            <a:r>
              <a:rPr lang="en-ID" sz="2800" b="1" spc="-5" dirty="0" err="1">
                <a:latin typeface="Arial"/>
                <a:cs typeface="Arial"/>
              </a:rPr>
              <a:t>hewan</a:t>
            </a:r>
            <a:r>
              <a:rPr lang="en-ID" sz="2800" b="1" spc="-5" dirty="0">
                <a:latin typeface="Arial"/>
                <a:cs typeface="Arial"/>
              </a:rPr>
              <a:t>.</a:t>
            </a:r>
          </a:p>
          <a:p>
            <a:pPr marL="673735" marR="6350" algn="just">
              <a:spcBef>
                <a:spcPts val="95"/>
              </a:spcBef>
              <a:buSzPct val="95000"/>
              <a:tabLst>
                <a:tab pos="1129665" algn="l"/>
              </a:tabLst>
            </a:pPr>
            <a:r>
              <a:rPr lang="en-ID" sz="2800" b="1" spc="-5" dirty="0">
                <a:latin typeface="Arial"/>
                <a:cs typeface="Arial"/>
              </a:rPr>
              <a:t>George A. Miller </a:t>
            </a:r>
            <a:r>
              <a:rPr lang="en-ID" sz="2800" spc="-5" dirty="0">
                <a:latin typeface="Arial MT"/>
                <a:cs typeface="Arial MT"/>
              </a:rPr>
              <a:t>(1974) Psychology and </a:t>
            </a:r>
            <a:r>
              <a:rPr lang="en-ID" sz="2800" spc="-10" dirty="0">
                <a:latin typeface="Arial MT"/>
                <a:cs typeface="Arial MT"/>
              </a:rPr>
              <a:t>Communication </a:t>
            </a:r>
            <a:r>
              <a:rPr lang="en-ID" sz="2800" spc="-545" dirty="0">
                <a:latin typeface="Arial MT"/>
                <a:cs typeface="Arial MT"/>
              </a:rPr>
              <a:t> </a:t>
            </a:r>
            <a:r>
              <a:rPr lang="en-ID" sz="2800" b="1" spc="-5" dirty="0" err="1">
                <a:latin typeface="Arial"/>
                <a:cs typeface="Arial"/>
              </a:rPr>
              <a:t>Psikologi</a:t>
            </a:r>
            <a:r>
              <a:rPr lang="en-ID" sz="2800" b="1" spc="-5" dirty="0">
                <a:latin typeface="Arial"/>
                <a:cs typeface="Arial"/>
              </a:rPr>
              <a:t> </a:t>
            </a:r>
            <a:r>
              <a:rPr lang="en-ID" sz="2800" b="1" spc="-5" dirty="0" err="1">
                <a:latin typeface="Arial"/>
                <a:cs typeface="Arial"/>
              </a:rPr>
              <a:t>adalah</a:t>
            </a:r>
            <a:r>
              <a:rPr lang="en-ID" sz="2800" b="1" spc="-5" dirty="0">
                <a:latin typeface="Arial"/>
                <a:cs typeface="Arial"/>
              </a:rPr>
              <a:t> </a:t>
            </a:r>
            <a:r>
              <a:rPr lang="en-ID" sz="2800" b="1" spc="-5" dirty="0" err="1">
                <a:latin typeface="Arial"/>
                <a:cs typeface="Arial"/>
              </a:rPr>
              <a:t>Ilmu</a:t>
            </a:r>
            <a:r>
              <a:rPr lang="en-ID" sz="2800" b="1" spc="-5" dirty="0">
                <a:latin typeface="Arial"/>
                <a:cs typeface="Arial"/>
              </a:rPr>
              <a:t> </a:t>
            </a:r>
            <a:r>
              <a:rPr lang="en-ID" sz="2800" b="1" spc="-5" dirty="0" err="1">
                <a:latin typeface="Arial"/>
                <a:cs typeface="Arial"/>
              </a:rPr>
              <a:t>yg</a:t>
            </a:r>
            <a:r>
              <a:rPr lang="en-ID" sz="2800" b="1" spc="-5" dirty="0">
                <a:latin typeface="Arial"/>
                <a:cs typeface="Arial"/>
              </a:rPr>
              <a:t> </a:t>
            </a:r>
            <a:r>
              <a:rPr lang="en-ID" sz="2800" b="1" spc="-5" dirty="0" err="1">
                <a:latin typeface="Arial"/>
                <a:cs typeface="Arial"/>
              </a:rPr>
              <a:t>berusaha</a:t>
            </a:r>
            <a:r>
              <a:rPr lang="en-ID" sz="2800" b="1" spc="-5" dirty="0">
                <a:latin typeface="Arial"/>
                <a:cs typeface="Arial"/>
              </a:rPr>
              <a:t> </a:t>
            </a:r>
            <a:r>
              <a:rPr lang="en-ID" sz="2800" b="1" dirty="0">
                <a:latin typeface="Arial"/>
                <a:cs typeface="Arial"/>
              </a:rPr>
              <a:t> </a:t>
            </a:r>
            <a:r>
              <a:rPr lang="en-ID" sz="2800" b="1" spc="-5" dirty="0" err="1">
                <a:latin typeface="Arial"/>
                <a:cs typeface="Arial"/>
              </a:rPr>
              <a:t>menguraikan</a:t>
            </a:r>
            <a:r>
              <a:rPr lang="en-ID" sz="2800" b="1" spc="-5" dirty="0">
                <a:latin typeface="Arial"/>
                <a:cs typeface="Arial"/>
              </a:rPr>
              <a:t>, </a:t>
            </a:r>
            <a:r>
              <a:rPr lang="en-ID" sz="2800" b="1" spc="-5" dirty="0" err="1">
                <a:latin typeface="Arial"/>
                <a:cs typeface="Arial"/>
              </a:rPr>
              <a:t>meramalkan</a:t>
            </a:r>
            <a:r>
              <a:rPr lang="en-ID" sz="2800" b="1" spc="-5" dirty="0">
                <a:latin typeface="Arial"/>
                <a:cs typeface="Arial"/>
              </a:rPr>
              <a:t> </a:t>
            </a:r>
            <a:r>
              <a:rPr lang="en-ID" sz="2800" b="1" dirty="0">
                <a:latin typeface="Arial"/>
                <a:cs typeface="Arial"/>
              </a:rPr>
              <a:t>&amp; </a:t>
            </a:r>
            <a:r>
              <a:rPr lang="en-ID" sz="2800" b="1" spc="-5" dirty="0" err="1">
                <a:latin typeface="Arial"/>
                <a:cs typeface="Arial"/>
              </a:rPr>
              <a:t>mengendalikan</a:t>
            </a:r>
            <a:r>
              <a:rPr lang="en-ID" sz="2800" b="1" spc="-5" dirty="0">
                <a:latin typeface="Arial"/>
                <a:cs typeface="Arial"/>
              </a:rPr>
              <a:t> </a:t>
            </a:r>
            <a:r>
              <a:rPr lang="en-ID" sz="2800" b="1" spc="-655" dirty="0">
                <a:latin typeface="Arial"/>
                <a:cs typeface="Arial"/>
              </a:rPr>
              <a:t> </a:t>
            </a:r>
            <a:r>
              <a:rPr lang="en-ID" sz="2800" b="1" spc="-5" dirty="0" err="1">
                <a:latin typeface="Arial"/>
                <a:cs typeface="Arial"/>
              </a:rPr>
              <a:t>peristiwa</a:t>
            </a:r>
            <a:r>
              <a:rPr lang="en-ID" sz="2800" b="1" spc="-10" dirty="0">
                <a:latin typeface="Arial"/>
                <a:cs typeface="Arial"/>
              </a:rPr>
              <a:t> </a:t>
            </a:r>
            <a:r>
              <a:rPr lang="en-ID" sz="2800" b="1" spc="-5" dirty="0">
                <a:latin typeface="Arial"/>
                <a:cs typeface="Arial"/>
              </a:rPr>
              <a:t>mental</a:t>
            </a:r>
            <a:r>
              <a:rPr lang="en-ID" sz="2800" b="1" spc="-10" dirty="0">
                <a:latin typeface="Arial"/>
                <a:cs typeface="Arial"/>
              </a:rPr>
              <a:t> </a:t>
            </a:r>
            <a:r>
              <a:rPr lang="en-ID" sz="2800" b="1" dirty="0">
                <a:latin typeface="Arial"/>
                <a:cs typeface="Arial"/>
              </a:rPr>
              <a:t>&amp;</a:t>
            </a:r>
            <a:r>
              <a:rPr lang="en-ID" sz="2800" b="1" spc="-5" dirty="0">
                <a:latin typeface="Arial"/>
                <a:cs typeface="Arial"/>
              </a:rPr>
              <a:t> </a:t>
            </a:r>
            <a:r>
              <a:rPr lang="en-ID" sz="2800" b="1" spc="-5" dirty="0" err="1">
                <a:latin typeface="Arial"/>
                <a:cs typeface="Arial"/>
              </a:rPr>
              <a:t>tingkah</a:t>
            </a:r>
            <a:r>
              <a:rPr lang="en-ID" sz="2800" b="1" spc="-10" dirty="0">
                <a:latin typeface="Arial"/>
                <a:cs typeface="Arial"/>
              </a:rPr>
              <a:t> </a:t>
            </a:r>
            <a:r>
              <a:rPr lang="en-ID" sz="2800" b="1" spc="-5" dirty="0" err="1">
                <a:latin typeface="Arial"/>
                <a:cs typeface="Arial"/>
              </a:rPr>
              <a:t>laku</a:t>
            </a:r>
            <a:r>
              <a:rPr lang="en-ID" sz="2800" b="1" spc="-5" dirty="0">
                <a:latin typeface="Arial"/>
                <a:cs typeface="Arial"/>
              </a:rPr>
              <a:t>.</a:t>
            </a:r>
          </a:p>
          <a:p>
            <a:pPr marL="673735" marR="6350" algn="just">
              <a:spcBef>
                <a:spcPts val="95"/>
              </a:spcBef>
              <a:buSzPct val="95000"/>
              <a:tabLst>
                <a:tab pos="1129665" algn="l"/>
              </a:tabLst>
            </a:pPr>
            <a:r>
              <a:rPr lang="en-ID" sz="2800" b="1" spc="-10" dirty="0">
                <a:latin typeface="Arial"/>
                <a:cs typeface="Arial"/>
              </a:rPr>
              <a:t>Henry</a:t>
            </a:r>
            <a:r>
              <a:rPr lang="en-ID" sz="2800" b="1" spc="5" dirty="0">
                <a:latin typeface="Arial"/>
                <a:cs typeface="Arial"/>
              </a:rPr>
              <a:t> </a:t>
            </a:r>
            <a:r>
              <a:rPr lang="en-ID" sz="2800" b="1" spc="-10" dirty="0" err="1">
                <a:latin typeface="Arial"/>
                <a:cs typeface="Arial"/>
              </a:rPr>
              <a:t>Gleitman</a:t>
            </a:r>
            <a:r>
              <a:rPr lang="en-ID" sz="2800" b="1" spc="-25" dirty="0">
                <a:latin typeface="Arial"/>
                <a:cs typeface="Arial"/>
              </a:rPr>
              <a:t> </a:t>
            </a:r>
            <a:r>
              <a:rPr lang="en-ID" sz="2800" b="1" spc="-10" dirty="0">
                <a:latin typeface="Arial"/>
                <a:cs typeface="Arial"/>
              </a:rPr>
              <a:t>(1995) </a:t>
            </a:r>
            <a:r>
              <a:rPr lang="en-ID" sz="2800" b="1" spc="-540" dirty="0">
                <a:latin typeface="Arial"/>
                <a:cs typeface="Arial"/>
              </a:rPr>
              <a:t> </a:t>
            </a:r>
            <a:r>
              <a:rPr lang="en-ID" sz="2800" b="1" spc="-5" dirty="0" err="1">
                <a:latin typeface="Arial"/>
                <a:cs typeface="Arial"/>
              </a:rPr>
              <a:t>Psikologi</a:t>
            </a:r>
            <a:r>
              <a:rPr lang="en-ID" sz="2800" b="1" spc="-5" dirty="0">
                <a:latin typeface="Arial"/>
                <a:cs typeface="Arial"/>
              </a:rPr>
              <a:t> </a:t>
            </a:r>
            <a:r>
              <a:rPr lang="en-ID" sz="2800" b="1" spc="-5" dirty="0" err="1">
                <a:latin typeface="Arial"/>
                <a:cs typeface="Arial"/>
              </a:rPr>
              <a:t>adalah</a:t>
            </a:r>
            <a:r>
              <a:rPr lang="en-ID" sz="2800" b="1" spc="-5" dirty="0">
                <a:latin typeface="Arial"/>
                <a:cs typeface="Arial"/>
              </a:rPr>
              <a:t> </a:t>
            </a:r>
            <a:r>
              <a:rPr lang="en-ID" sz="2800" b="1" spc="-5" dirty="0" err="1">
                <a:latin typeface="Arial"/>
                <a:cs typeface="Arial"/>
              </a:rPr>
              <a:t>Ilmu</a:t>
            </a:r>
            <a:r>
              <a:rPr lang="en-ID" sz="2800" b="1" spc="-5" dirty="0">
                <a:latin typeface="Arial"/>
                <a:cs typeface="Arial"/>
              </a:rPr>
              <a:t> </a:t>
            </a:r>
            <a:r>
              <a:rPr lang="en-ID" sz="2800" b="1" spc="-5" dirty="0" err="1">
                <a:latin typeface="Arial"/>
                <a:cs typeface="Arial"/>
              </a:rPr>
              <a:t>pengetahuan</a:t>
            </a:r>
            <a:r>
              <a:rPr lang="en-ID" sz="2800" b="1" spc="-5" dirty="0">
                <a:latin typeface="Arial"/>
                <a:cs typeface="Arial"/>
              </a:rPr>
              <a:t> yang </a:t>
            </a:r>
            <a:r>
              <a:rPr lang="en-ID" sz="2800" b="1" spc="-655" dirty="0">
                <a:latin typeface="Arial"/>
                <a:cs typeface="Arial"/>
              </a:rPr>
              <a:t> </a:t>
            </a:r>
            <a:r>
              <a:rPr lang="en-ID" sz="2800" b="1" spc="-5" dirty="0" err="1">
                <a:latin typeface="Arial"/>
                <a:cs typeface="Arial"/>
              </a:rPr>
              <a:t>berusaha</a:t>
            </a:r>
            <a:r>
              <a:rPr lang="en-ID" sz="2800" b="1" spc="-5" dirty="0">
                <a:latin typeface="Arial"/>
                <a:cs typeface="Arial"/>
              </a:rPr>
              <a:t> </a:t>
            </a:r>
            <a:r>
              <a:rPr lang="en-ID" sz="2800" b="1" spc="-5" dirty="0" err="1">
                <a:latin typeface="Arial"/>
                <a:cs typeface="Arial"/>
              </a:rPr>
              <a:t>memahami</a:t>
            </a:r>
            <a:r>
              <a:rPr lang="en-ID" sz="2800" b="1" spc="-5" dirty="0">
                <a:latin typeface="Arial"/>
                <a:cs typeface="Arial"/>
              </a:rPr>
              <a:t> </a:t>
            </a:r>
            <a:r>
              <a:rPr lang="en-ID" sz="2800" b="1" spc="-5" dirty="0" err="1">
                <a:latin typeface="Arial"/>
                <a:cs typeface="Arial"/>
              </a:rPr>
              <a:t>perilaku</a:t>
            </a:r>
            <a:r>
              <a:rPr lang="en-ID" sz="2800" b="1" spc="-5" dirty="0">
                <a:latin typeface="Arial"/>
                <a:cs typeface="Arial"/>
              </a:rPr>
              <a:t> </a:t>
            </a:r>
            <a:r>
              <a:rPr lang="en-ID" sz="2800" b="1" spc="-5" dirty="0" err="1">
                <a:latin typeface="Arial"/>
                <a:cs typeface="Arial"/>
              </a:rPr>
              <a:t>manusia</a:t>
            </a:r>
            <a:r>
              <a:rPr lang="en-ID" sz="2800" b="1" spc="-5" dirty="0">
                <a:latin typeface="Arial"/>
                <a:cs typeface="Arial"/>
              </a:rPr>
              <a:t>, </a:t>
            </a:r>
            <a:r>
              <a:rPr lang="en-ID" sz="2800" b="1" dirty="0">
                <a:latin typeface="Arial"/>
                <a:cs typeface="Arial"/>
              </a:rPr>
              <a:t> </a:t>
            </a:r>
            <a:r>
              <a:rPr lang="en-ID" sz="2800" b="1" spc="-5" dirty="0" err="1">
                <a:latin typeface="Arial"/>
                <a:cs typeface="Arial"/>
              </a:rPr>
              <a:t>alasan</a:t>
            </a:r>
            <a:r>
              <a:rPr lang="en-ID" sz="2800" b="1" spc="-5" dirty="0">
                <a:latin typeface="Arial"/>
                <a:cs typeface="Arial"/>
              </a:rPr>
              <a:t>, dan</a:t>
            </a:r>
            <a:r>
              <a:rPr lang="en-ID" sz="2800" b="1" spc="-10" dirty="0">
                <a:latin typeface="Arial"/>
                <a:cs typeface="Arial"/>
              </a:rPr>
              <a:t> </a:t>
            </a:r>
            <a:r>
              <a:rPr lang="en-ID" sz="2800" b="1" spc="-5" dirty="0" err="1">
                <a:latin typeface="Arial"/>
                <a:cs typeface="Arial"/>
              </a:rPr>
              <a:t>cara</a:t>
            </a:r>
            <a:r>
              <a:rPr lang="en-ID" sz="2800" b="1" dirty="0">
                <a:latin typeface="Arial"/>
                <a:cs typeface="Arial"/>
              </a:rPr>
              <a:t> </a:t>
            </a:r>
            <a:r>
              <a:rPr lang="en-ID" sz="2800" b="1" spc="-5" dirty="0" err="1">
                <a:latin typeface="Arial"/>
                <a:cs typeface="Arial"/>
              </a:rPr>
              <a:t>mereka</a:t>
            </a:r>
            <a:r>
              <a:rPr lang="en-ID" sz="2800" b="1" spc="10" dirty="0">
                <a:latin typeface="Arial"/>
                <a:cs typeface="Arial"/>
              </a:rPr>
              <a:t> </a:t>
            </a:r>
            <a:r>
              <a:rPr lang="en-ID" sz="2800" b="1" spc="-5" dirty="0" err="1">
                <a:latin typeface="Arial"/>
                <a:cs typeface="Arial"/>
              </a:rPr>
              <a:t>melakukan</a:t>
            </a:r>
            <a:r>
              <a:rPr lang="en-ID" sz="2800" b="1" spc="-5" dirty="0">
                <a:latin typeface="Arial"/>
                <a:cs typeface="Arial"/>
              </a:rPr>
              <a:t> </a:t>
            </a:r>
            <a:r>
              <a:rPr lang="en-ID" sz="2800" b="1" dirty="0">
                <a:latin typeface="Arial"/>
                <a:cs typeface="Arial"/>
              </a:rPr>
              <a:t> </a:t>
            </a:r>
            <a:r>
              <a:rPr lang="en-ID" sz="2800" b="1" spc="-5" dirty="0" err="1">
                <a:latin typeface="Arial"/>
                <a:cs typeface="Arial"/>
              </a:rPr>
              <a:t>sesuatu</a:t>
            </a:r>
            <a:r>
              <a:rPr lang="en-ID" sz="2800" b="1" spc="-5" dirty="0">
                <a:latin typeface="Arial"/>
                <a:cs typeface="Arial"/>
              </a:rPr>
              <a:t>, dan </a:t>
            </a:r>
            <a:r>
              <a:rPr lang="en-ID" sz="2800" b="1" spc="-5" dirty="0" err="1">
                <a:latin typeface="Arial"/>
                <a:cs typeface="Arial"/>
              </a:rPr>
              <a:t>memahami</a:t>
            </a:r>
            <a:r>
              <a:rPr lang="en-ID" sz="2800" b="1" spc="-5" dirty="0">
                <a:latin typeface="Arial"/>
                <a:cs typeface="Arial"/>
              </a:rPr>
              <a:t> </a:t>
            </a:r>
            <a:r>
              <a:rPr lang="en-ID" sz="2800" b="1" spc="-5" dirty="0" err="1">
                <a:latin typeface="Arial"/>
                <a:cs typeface="Arial"/>
              </a:rPr>
              <a:t>bagaimana</a:t>
            </a:r>
            <a:r>
              <a:rPr lang="en-ID" sz="2800" b="1" spc="-5" dirty="0">
                <a:latin typeface="Arial"/>
                <a:cs typeface="Arial"/>
              </a:rPr>
              <a:t> </a:t>
            </a:r>
            <a:r>
              <a:rPr lang="en-ID" sz="2800" b="1" dirty="0">
                <a:latin typeface="Arial"/>
                <a:cs typeface="Arial"/>
              </a:rPr>
              <a:t> </a:t>
            </a:r>
            <a:r>
              <a:rPr lang="en-ID" sz="2800" b="1" spc="-5" dirty="0" err="1">
                <a:latin typeface="Arial"/>
                <a:cs typeface="Arial"/>
              </a:rPr>
              <a:t>mahkluk</a:t>
            </a:r>
            <a:r>
              <a:rPr lang="en-ID" sz="2800" b="1" spc="-5" dirty="0">
                <a:latin typeface="Arial"/>
                <a:cs typeface="Arial"/>
              </a:rPr>
              <a:t> </a:t>
            </a:r>
            <a:r>
              <a:rPr lang="en-ID" sz="2800" b="1" spc="-5" dirty="0" err="1">
                <a:latin typeface="Arial"/>
                <a:cs typeface="Arial"/>
              </a:rPr>
              <a:t>tersebut</a:t>
            </a:r>
            <a:r>
              <a:rPr lang="en-ID" sz="2800" b="1" spc="5" dirty="0">
                <a:latin typeface="Arial"/>
                <a:cs typeface="Arial"/>
              </a:rPr>
              <a:t> </a:t>
            </a:r>
            <a:r>
              <a:rPr lang="en-ID" sz="2800" b="1" spc="-5" dirty="0" err="1">
                <a:latin typeface="Arial"/>
                <a:cs typeface="Arial"/>
              </a:rPr>
              <a:t>berpikir</a:t>
            </a:r>
            <a:r>
              <a:rPr lang="en-ID" sz="2800" b="1" spc="-10" dirty="0">
                <a:latin typeface="Arial"/>
                <a:cs typeface="Arial"/>
              </a:rPr>
              <a:t> </a:t>
            </a:r>
            <a:r>
              <a:rPr lang="en-ID" sz="2800" b="1" spc="-5" dirty="0">
                <a:latin typeface="Arial"/>
                <a:cs typeface="Arial"/>
              </a:rPr>
              <a:t>dan</a:t>
            </a:r>
            <a:r>
              <a:rPr lang="en-ID" sz="2800" dirty="0">
                <a:latin typeface="Arial"/>
                <a:cs typeface="Arial"/>
              </a:rPr>
              <a:t> </a:t>
            </a:r>
            <a:r>
              <a:rPr lang="en-ID" sz="2800" b="1" spc="-5" dirty="0" err="1">
                <a:latin typeface="Arial"/>
                <a:cs typeface="Arial"/>
              </a:rPr>
              <a:t>berperasaan</a:t>
            </a:r>
            <a:r>
              <a:rPr lang="en-ID" sz="2800" b="1" spc="-5" dirty="0">
                <a:latin typeface="Arial"/>
                <a:cs typeface="Arial"/>
              </a:rPr>
              <a:t>.</a:t>
            </a:r>
            <a:endParaRPr lang="en-ID" sz="2800" dirty="0">
              <a:latin typeface="Arial"/>
              <a:cs typeface="Arial"/>
            </a:endParaRPr>
          </a:p>
          <a:p>
            <a:pPr marL="673735" marR="6350" algn="just">
              <a:spcBef>
                <a:spcPts val="95"/>
              </a:spcBef>
              <a:buSzPct val="95000"/>
              <a:tabLst>
                <a:tab pos="1129665" algn="l"/>
              </a:tabLst>
            </a:pPr>
            <a:endParaRPr lang="en-ID" sz="2800" dirty="0">
              <a:latin typeface="Arial"/>
              <a:cs typeface="Arial"/>
            </a:endParaRPr>
          </a:p>
          <a:p>
            <a:pPr marL="673735" marR="6350" algn="just">
              <a:lnSpc>
                <a:spcPct val="100000"/>
              </a:lnSpc>
              <a:spcBef>
                <a:spcPts val="95"/>
              </a:spcBef>
              <a:buSzPct val="95000"/>
              <a:tabLst>
                <a:tab pos="1129665" algn="l"/>
              </a:tabLst>
            </a:pPr>
            <a:endParaRPr lang="en-ID" sz="2800" dirty="0">
              <a:latin typeface="Arial"/>
              <a:cs typeface="Arial"/>
            </a:endParaRPr>
          </a:p>
        </p:txBody>
      </p:sp>
    </p:spTree>
    <p:extLst>
      <p:ext uri="{BB962C8B-B14F-4D97-AF65-F5344CB8AC3E}">
        <p14:creationId xmlns:p14="http://schemas.microsoft.com/office/powerpoint/2010/main" val="1819912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8BD0C85-06AE-3247-8035-E09974B299B3}"/>
              </a:ext>
            </a:extLst>
          </p:cNvPr>
          <p:cNvSpPr/>
          <p:nvPr/>
        </p:nvSpPr>
        <p:spPr>
          <a:xfrm>
            <a:off x="479611" y="552253"/>
            <a:ext cx="8879542" cy="2677656"/>
          </a:xfrm>
          <a:prstGeom prst="rect">
            <a:avLst/>
          </a:prstGeom>
        </p:spPr>
        <p:txBody>
          <a:bodyPr wrap="square">
            <a:spAutoFit/>
          </a:bodyPr>
          <a:lstStyle/>
          <a:p>
            <a:pPr algn="just"/>
            <a:r>
              <a:rPr lang="en-ID" sz="2800" dirty="0" err="1">
                <a:ea typeface="Calibri" panose="020F0502020204030204" pitchFamily="34" charset="0"/>
                <a:cs typeface="Times New Roman" panose="02020603050405020304" pitchFamily="18" charset="0"/>
              </a:rPr>
              <a:t>Psikologi</a:t>
            </a:r>
            <a:r>
              <a:rPr lang="en-ID" sz="2800" dirty="0">
                <a:ea typeface="Calibri" panose="020F0502020204030204" pitchFamily="34" charset="0"/>
                <a:cs typeface="Times New Roman" panose="02020603050405020304" pitchFamily="18" charset="0"/>
              </a:rPr>
              <a:t> </a:t>
            </a:r>
            <a:r>
              <a:rPr lang="en-ID" sz="2800" dirty="0" err="1">
                <a:ea typeface="Calibri" panose="020F0502020204030204" pitchFamily="34" charset="0"/>
                <a:cs typeface="Times New Roman" panose="02020603050405020304" pitchFamily="18" charset="0"/>
              </a:rPr>
              <a:t>adalah</a:t>
            </a:r>
            <a:r>
              <a:rPr lang="en-ID" sz="2800" dirty="0">
                <a:ea typeface="Calibri" panose="020F0502020204030204" pitchFamily="34" charset="0"/>
                <a:cs typeface="Times New Roman" panose="02020603050405020304" pitchFamily="18" charset="0"/>
              </a:rPr>
              <a:t> </a:t>
            </a:r>
            <a:r>
              <a:rPr lang="en-ID" sz="2800" dirty="0" err="1">
                <a:ea typeface="Calibri" panose="020F0502020204030204" pitchFamily="34" charset="0"/>
                <a:cs typeface="Times New Roman" panose="02020603050405020304" pitchFamily="18" charset="0"/>
              </a:rPr>
              <a:t>sebuah</a:t>
            </a:r>
            <a:r>
              <a:rPr lang="en-ID" sz="2800" dirty="0">
                <a:ea typeface="Calibri" panose="020F0502020204030204" pitchFamily="34" charset="0"/>
                <a:cs typeface="Times New Roman" panose="02020603050405020304" pitchFamily="18" charset="0"/>
              </a:rPr>
              <a:t> </a:t>
            </a:r>
            <a:r>
              <a:rPr lang="en-ID" sz="2800" dirty="0" err="1">
                <a:ea typeface="Calibri" panose="020F0502020204030204" pitchFamily="34" charset="0"/>
                <a:cs typeface="Times New Roman" panose="02020603050405020304" pitchFamily="18" charset="0"/>
              </a:rPr>
              <a:t>disiplin</a:t>
            </a:r>
            <a:r>
              <a:rPr lang="en-ID" sz="2800" dirty="0">
                <a:ea typeface="Calibri" panose="020F0502020204030204" pitchFamily="34" charset="0"/>
                <a:cs typeface="Times New Roman" panose="02020603050405020304" pitchFamily="18" charset="0"/>
              </a:rPr>
              <a:t> </a:t>
            </a:r>
            <a:r>
              <a:rPr lang="en-ID" sz="2800" dirty="0" err="1">
                <a:ea typeface="Calibri" panose="020F0502020204030204" pitchFamily="34" charset="0"/>
                <a:cs typeface="Times New Roman" panose="02020603050405020304" pitchFamily="18" charset="0"/>
              </a:rPr>
              <a:t>ilmu</a:t>
            </a:r>
            <a:r>
              <a:rPr lang="en-ID" sz="2800" dirty="0">
                <a:ea typeface="Calibri" panose="020F0502020204030204" pitchFamily="34" charset="0"/>
                <a:cs typeface="Times New Roman" panose="02020603050405020304" pitchFamily="18" charset="0"/>
              </a:rPr>
              <a:t> yang </a:t>
            </a:r>
            <a:r>
              <a:rPr lang="en-ID" sz="2800" dirty="0" err="1">
                <a:ea typeface="Calibri" panose="020F0502020204030204" pitchFamily="34" charset="0"/>
                <a:cs typeface="Times New Roman" panose="02020603050405020304" pitchFamily="18" charset="0"/>
              </a:rPr>
              <a:t>bersifat</a:t>
            </a:r>
            <a:r>
              <a:rPr lang="en-ID" sz="2800" dirty="0">
                <a:ea typeface="Calibri" panose="020F0502020204030204" pitchFamily="34" charset="0"/>
                <a:cs typeface="Times New Roman" panose="02020603050405020304" pitchFamily="18" charset="0"/>
              </a:rPr>
              <a:t> </a:t>
            </a:r>
            <a:r>
              <a:rPr lang="en-ID" sz="2800" dirty="0" err="1">
                <a:ea typeface="Calibri" panose="020F0502020204030204" pitchFamily="34" charset="0"/>
                <a:cs typeface="Times New Roman" panose="02020603050405020304" pitchFamily="18" charset="0"/>
              </a:rPr>
              <a:t>akademis</a:t>
            </a:r>
            <a:r>
              <a:rPr lang="en-ID" sz="2800" dirty="0">
                <a:ea typeface="Calibri" panose="020F0502020204030204" pitchFamily="34" charset="0"/>
                <a:cs typeface="Times New Roman" panose="02020603050405020304" pitchFamily="18" charset="0"/>
              </a:rPr>
              <a:t> dan </a:t>
            </a:r>
            <a:r>
              <a:rPr lang="en-ID" sz="2800" dirty="0" err="1">
                <a:ea typeface="Calibri" panose="020F0502020204030204" pitchFamily="34" charset="0"/>
                <a:cs typeface="Times New Roman" panose="02020603050405020304" pitchFamily="18" charset="0"/>
              </a:rPr>
              <a:t>terapan</a:t>
            </a:r>
            <a:r>
              <a:rPr lang="en-ID" sz="2800" dirty="0">
                <a:ea typeface="Calibri" panose="020F0502020204030204" pitchFamily="34" charset="0"/>
                <a:cs typeface="Times New Roman" panose="02020603050405020304" pitchFamily="18" charset="0"/>
              </a:rPr>
              <a:t> yang </a:t>
            </a:r>
            <a:r>
              <a:rPr lang="en-ID" sz="2800" dirty="0" err="1">
                <a:ea typeface="Calibri" panose="020F0502020204030204" pitchFamily="34" charset="0"/>
                <a:cs typeface="Times New Roman" panose="02020603050405020304" pitchFamily="18" charset="0"/>
              </a:rPr>
              <a:t>melingkupi</a:t>
            </a:r>
            <a:r>
              <a:rPr lang="en-ID" sz="2800" dirty="0">
                <a:ea typeface="Calibri" panose="020F0502020204030204" pitchFamily="34" charset="0"/>
                <a:cs typeface="Times New Roman" panose="02020603050405020304" pitchFamily="18" charset="0"/>
              </a:rPr>
              <a:t> </a:t>
            </a:r>
            <a:r>
              <a:rPr lang="en-ID" sz="2800" dirty="0" err="1">
                <a:ea typeface="Calibri" panose="020F0502020204030204" pitchFamily="34" charset="0"/>
                <a:cs typeface="Times New Roman" panose="02020603050405020304" pitchFamily="18" charset="0"/>
              </a:rPr>
              <a:t>studi</a:t>
            </a:r>
            <a:r>
              <a:rPr lang="en-ID" sz="2800" dirty="0">
                <a:ea typeface="Calibri" panose="020F0502020204030204" pitchFamily="34" charset="0"/>
                <a:cs typeface="Times New Roman" panose="02020603050405020304" pitchFamily="18" charset="0"/>
              </a:rPr>
              <a:t> </a:t>
            </a:r>
            <a:r>
              <a:rPr lang="en-ID" sz="2800" dirty="0" err="1">
                <a:ea typeface="Calibri" panose="020F0502020204030204" pitchFamily="34" charset="0"/>
                <a:cs typeface="Times New Roman" panose="02020603050405020304" pitchFamily="18" charset="0"/>
              </a:rPr>
              <a:t>mengenai</a:t>
            </a:r>
            <a:r>
              <a:rPr lang="en-ID" sz="2800" dirty="0">
                <a:ea typeface="Calibri" panose="020F0502020204030204" pitchFamily="34" charset="0"/>
                <a:cs typeface="Times New Roman" panose="02020603050405020304" pitchFamily="18" charset="0"/>
              </a:rPr>
              <a:t> proses mental dan </a:t>
            </a:r>
            <a:r>
              <a:rPr lang="en-ID" sz="2800" dirty="0" err="1">
                <a:ea typeface="Calibri" panose="020F0502020204030204" pitchFamily="34" charset="0"/>
                <a:cs typeface="Times New Roman" panose="02020603050405020304" pitchFamily="18" charset="0"/>
              </a:rPr>
              <a:t>perilaku</a:t>
            </a:r>
            <a:r>
              <a:rPr lang="en-ID" sz="2800" dirty="0">
                <a:ea typeface="Calibri" panose="020F0502020204030204" pitchFamily="34" charset="0"/>
                <a:cs typeface="Times New Roman" panose="02020603050405020304" pitchFamily="18" charset="0"/>
              </a:rPr>
              <a:t>. </a:t>
            </a:r>
            <a:r>
              <a:rPr lang="en-ID" sz="2800" dirty="0" err="1">
                <a:ea typeface="Calibri" panose="020F0502020204030204" pitchFamily="34" charset="0"/>
                <a:cs typeface="Times New Roman" panose="02020603050405020304" pitchFamily="18" charset="0"/>
              </a:rPr>
              <a:t>Bidang</a:t>
            </a:r>
            <a:r>
              <a:rPr lang="en-ID" sz="2800" dirty="0">
                <a:ea typeface="Calibri" panose="020F0502020204030204" pitchFamily="34" charset="0"/>
                <a:cs typeface="Times New Roman" panose="02020603050405020304" pitchFamily="18" charset="0"/>
              </a:rPr>
              <a:t> yang </a:t>
            </a:r>
            <a:r>
              <a:rPr lang="en-ID" sz="2800" dirty="0" err="1">
                <a:ea typeface="Calibri" panose="020F0502020204030204" pitchFamily="34" charset="0"/>
                <a:cs typeface="Times New Roman" panose="02020603050405020304" pitchFamily="18" charset="0"/>
              </a:rPr>
              <a:t>dipelajari</a:t>
            </a:r>
            <a:r>
              <a:rPr lang="en-ID" sz="2800" dirty="0">
                <a:ea typeface="Calibri" panose="020F0502020204030204" pitchFamily="34" charset="0"/>
                <a:cs typeface="Times New Roman" panose="02020603050405020304" pitchFamily="18" charset="0"/>
              </a:rPr>
              <a:t> oleh para </a:t>
            </a:r>
            <a:r>
              <a:rPr lang="en-ID" sz="2800" dirty="0" err="1">
                <a:ea typeface="Calibri" panose="020F0502020204030204" pitchFamily="34" charset="0"/>
                <a:cs typeface="Times New Roman" panose="02020603050405020304" pitchFamily="18" charset="0"/>
              </a:rPr>
              <a:t>psikolog</a:t>
            </a:r>
            <a:r>
              <a:rPr lang="en-ID" sz="2800" dirty="0">
                <a:ea typeface="Calibri" panose="020F0502020204030204" pitchFamily="34" charset="0"/>
                <a:cs typeface="Times New Roman" panose="02020603050405020304" pitchFamily="18" charset="0"/>
              </a:rPr>
              <a:t> </a:t>
            </a:r>
            <a:r>
              <a:rPr lang="en-ID" sz="2800" dirty="0" err="1">
                <a:ea typeface="Calibri" panose="020F0502020204030204" pitchFamily="34" charset="0"/>
                <a:cs typeface="Times New Roman" panose="02020603050405020304" pitchFamily="18" charset="0"/>
              </a:rPr>
              <a:t>adalah</a:t>
            </a:r>
            <a:r>
              <a:rPr lang="en-ID" sz="2800" dirty="0">
                <a:ea typeface="Calibri" panose="020F0502020204030204" pitchFamily="34" charset="0"/>
                <a:cs typeface="Times New Roman" panose="02020603050405020304" pitchFamily="18" charset="0"/>
              </a:rPr>
              <a:t> </a:t>
            </a:r>
            <a:r>
              <a:rPr lang="en-ID" sz="2800" dirty="0" err="1">
                <a:ea typeface="Calibri" panose="020F0502020204030204" pitchFamily="34" charset="0"/>
                <a:cs typeface="Times New Roman" panose="02020603050405020304" pitchFamily="18" charset="0"/>
              </a:rPr>
              <a:t>perihal</a:t>
            </a:r>
            <a:r>
              <a:rPr lang="en-ID" sz="2800" dirty="0">
                <a:ea typeface="Calibri" panose="020F0502020204030204" pitchFamily="34" charset="0"/>
                <a:cs typeface="Times New Roman" panose="02020603050405020304" pitchFamily="18" charset="0"/>
              </a:rPr>
              <a:t> </a:t>
            </a:r>
            <a:r>
              <a:rPr lang="en-ID" sz="2800" dirty="0" err="1">
                <a:ea typeface="Calibri" panose="020F0502020204030204" pitchFamily="34" charset="0"/>
                <a:cs typeface="Times New Roman" panose="02020603050405020304" pitchFamily="18" charset="0"/>
              </a:rPr>
              <a:t>persepsi</a:t>
            </a:r>
            <a:r>
              <a:rPr lang="en-ID" sz="2800" dirty="0">
                <a:ea typeface="Calibri" panose="020F0502020204030204" pitchFamily="34" charset="0"/>
                <a:cs typeface="Times New Roman" panose="02020603050405020304" pitchFamily="18" charset="0"/>
              </a:rPr>
              <a:t>, </a:t>
            </a:r>
            <a:r>
              <a:rPr lang="en-ID" sz="2800" dirty="0" err="1">
                <a:ea typeface="Calibri" panose="020F0502020204030204" pitchFamily="34" charset="0"/>
                <a:cs typeface="Times New Roman" panose="02020603050405020304" pitchFamily="18" charset="0"/>
              </a:rPr>
              <a:t>kognisi</a:t>
            </a:r>
            <a:r>
              <a:rPr lang="en-ID" sz="2800" dirty="0">
                <a:ea typeface="Calibri" panose="020F0502020204030204" pitchFamily="34" charset="0"/>
                <a:cs typeface="Times New Roman" panose="02020603050405020304" pitchFamily="18" charset="0"/>
              </a:rPr>
              <a:t> (proses </a:t>
            </a:r>
            <a:r>
              <a:rPr lang="en-ID" sz="2800" dirty="0" err="1">
                <a:ea typeface="Calibri" panose="020F0502020204030204" pitchFamily="34" charset="0"/>
                <a:cs typeface="Times New Roman" panose="02020603050405020304" pitchFamily="18" charset="0"/>
              </a:rPr>
              <a:t>penyerapan</a:t>
            </a:r>
            <a:r>
              <a:rPr lang="en-ID" sz="2800" dirty="0">
                <a:ea typeface="Calibri" panose="020F0502020204030204" pitchFamily="34" charset="0"/>
                <a:cs typeface="Times New Roman" panose="02020603050405020304" pitchFamily="18" charset="0"/>
              </a:rPr>
              <a:t> </a:t>
            </a:r>
            <a:r>
              <a:rPr lang="en-ID" sz="2800" dirty="0" err="1">
                <a:ea typeface="Calibri" panose="020F0502020204030204" pitchFamily="34" charset="0"/>
                <a:cs typeface="Times New Roman" panose="02020603050405020304" pitchFamily="18" charset="0"/>
              </a:rPr>
              <a:t>pengetahuan</a:t>
            </a:r>
            <a:r>
              <a:rPr lang="en-ID" sz="2800" dirty="0">
                <a:ea typeface="Calibri" panose="020F0502020204030204" pitchFamily="34" charset="0"/>
                <a:cs typeface="Times New Roman" panose="02020603050405020304" pitchFamily="18" charset="0"/>
              </a:rPr>
              <a:t>), </a:t>
            </a:r>
            <a:r>
              <a:rPr lang="en-ID" sz="2800" dirty="0" err="1">
                <a:ea typeface="Calibri" panose="020F0502020204030204" pitchFamily="34" charset="0"/>
                <a:cs typeface="Times New Roman" panose="02020603050405020304" pitchFamily="18" charset="0"/>
              </a:rPr>
              <a:t>emosi</a:t>
            </a:r>
            <a:r>
              <a:rPr lang="en-ID" sz="2800" dirty="0">
                <a:ea typeface="Calibri" panose="020F0502020204030204" pitchFamily="34" charset="0"/>
                <a:cs typeface="Times New Roman" panose="02020603050405020304" pitchFamily="18" charset="0"/>
              </a:rPr>
              <a:t>, </a:t>
            </a:r>
            <a:r>
              <a:rPr lang="en-ID" sz="2800" dirty="0" err="1">
                <a:ea typeface="Calibri" panose="020F0502020204030204" pitchFamily="34" charset="0"/>
                <a:cs typeface="Times New Roman" panose="02020603050405020304" pitchFamily="18" charset="0"/>
              </a:rPr>
              <a:t>kepribadian</a:t>
            </a:r>
            <a:r>
              <a:rPr lang="en-ID" sz="2800" dirty="0">
                <a:ea typeface="Calibri" panose="020F0502020204030204" pitchFamily="34" charset="0"/>
                <a:cs typeface="Times New Roman" panose="02020603050405020304" pitchFamily="18" charset="0"/>
              </a:rPr>
              <a:t> dan </a:t>
            </a:r>
            <a:r>
              <a:rPr lang="en-ID" sz="2800" dirty="0" err="1">
                <a:ea typeface="Calibri" panose="020F0502020204030204" pitchFamily="34" charset="0"/>
                <a:cs typeface="Times New Roman" panose="02020603050405020304" pitchFamily="18" charset="0"/>
              </a:rPr>
              <a:t>hubungan</a:t>
            </a:r>
            <a:r>
              <a:rPr lang="en-ID" sz="2800" dirty="0">
                <a:ea typeface="Calibri" panose="020F0502020204030204" pitchFamily="34" charset="0"/>
                <a:cs typeface="Times New Roman" panose="02020603050405020304" pitchFamily="18" charset="0"/>
              </a:rPr>
              <a:t> </a:t>
            </a:r>
            <a:endParaRPr lang="en-US" sz="2800" dirty="0"/>
          </a:p>
        </p:txBody>
      </p:sp>
      <p:sp>
        <p:nvSpPr>
          <p:cNvPr id="4" name="Rectangle 3">
            <a:extLst>
              <a:ext uri="{FF2B5EF4-FFF2-40B4-BE49-F238E27FC236}">
                <a16:creationId xmlns:a16="http://schemas.microsoft.com/office/drawing/2014/main" id="{4347C7D1-D8F3-D644-8A4D-8B85BCD372C6}"/>
              </a:ext>
            </a:extLst>
          </p:cNvPr>
          <p:cNvSpPr/>
          <p:nvPr/>
        </p:nvSpPr>
        <p:spPr>
          <a:xfrm>
            <a:off x="2348753" y="3429000"/>
            <a:ext cx="9000564" cy="3108543"/>
          </a:xfrm>
          <a:prstGeom prst="rect">
            <a:avLst/>
          </a:prstGeom>
        </p:spPr>
        <p:txBody>
          <a:bodyPr wrap="square">
            <a:spAutoFit/>
          </a:bodyPr>
          <a:lstStyle/>
          <a:p>
            <a:pPr algn="just"/>
            <a:r>
              <a:rPr lang="en-ID" sz="2800" dirty="0" err="1">
                <a:latin typeface="Calibri" panose="020F0502020204030204" pitchFamily="34" charset="0"/>
                <a:ea typeface="Calibri" panose="020F0502020204030204" pitchFamily="34" charset="0"/>
                <a:cs typeface="Times New Roman" panose="02020603050405020304" pitchFamily="18" charset="0"/>
              </a:rPr>
              <a:t>Psikologi</a:t>
            </a:r>
            <a:r>
              <a:rPr lang="en-ID" sz="2800" dirty="0">
                <a:latin typeface="Calibri" panose="020F0502020204030204" pitchFamily="34" charset="0"/>
                <a:ea typeface="Calibri" panose="020F0502020204030204" pitchFamily="34" charset="0"/>
                <a:cs typeface="Times New Roman" panose="02020603050405020304" pitchFamily="18" charset="0"/>
              </a:rPr>
              <a:t> juga </a:t>
            </a:r>
            <a:r>
              <a:rPr lang="en-ID" sz="2800" dirty="0" err="1">
                <a:latin typeface="Calibri" panose="020F0502020204030204" pitchFamily="34" charset="0"/>
                <a:ea typeface="Calibri" panose="020F0502020204030204" pitchFamily="34" charset="0"/>
                <a:cs typeface="Times New Roman" panose="02020603050405020304" pitchFamily="18" charset="0"/>
              </a:rPr>
              <a:t>dikenal</a:t>
            </a:r>
            <a:r>
              <a:rPr lang="en-ID" sz="2800" dirty="0">
                <a:latin typeface="Calibri" panose="020F0502020204030204" pitchFamily="34" charset="0"/>
                <a:ea typeface="Calibri" panose="020F0502020204030204" pitchFamily="34" charset="0"/>
                <a:cs typeface="Times New Roman" panose="02020603050405020304" pitchFamily="18" charset="0"/>
              </a:rPr>
              <a:t> </a:t>
            </a:r>
            <a:r>
              <a:rPr lang="en-ID" sz="2800" dirty="0" err="1">
                <a:latin typeface="Calibri" panose="020F0502020204030204" pitchFamily="34" charset="0"/>
                <a:ea typeface="Calibri" panose="020F0502020204030204" pitchFamily="34" charset="0"/>
                <a:cs typeface="Times New Roman" panose="02020603050405020304" pitchFamily="18" charset="0"/>
              </a:rPr>
              <a:t>akan</a:t>
            </a:r>
            <a:r>
              <a:rPr lang="en-ID" sz="2800" dirty="0">
                <a:latin typeface="Calibri" panose="020F0502020204030204" pitchFamily="34" charset="0"/>
                <a:ea typeface="Calibri" panose="020F0502020204030204" pitchFamily="34" charset="0"/>
                <a:cs typeface="Times New Roman" panose="02020603050405020304" pitchFamily="18" charset="0"/>
              </a:rPr>
              <a:t> </a:t>
            </a:r>
            <a:r>
              <a:rPr lang="en-ID" sz="2800" dirty="0" err="1">
                <a:latin typeface="Calibri" panose="020F0502020204030204" pitchFamily="34" charset="0"/>
                <a:ea typeface="Calibri" panose="020F0502020204030204" pitchFamily="34" charset="0"/>
                <a:cs typeface="Times New Roman" panose="02020603050405020304" pitchFamily="18" charset="0"/>
              </a:rPr>
              <a:t>terapan</a:t>
            </a:r>
            <a:r>
              <a:rPr lang="en-ID" sz="2800" dirty="0">
                <a:latin typeface="Calibri" panose="020F0502020204030204" pitchFamily="34" charset="0"/>
                <a:ea typeface="Calibri" panose="020F0502020204030204" pitchFamily="34" charset="0"/>
                <a:cs typeface="Times New Roman" panose="02020603050405020304" pitchFamily="18" charset="0"/>
              </a:rPr>
              <a:t> pada </a:t>
            </a:r>
            <a:r>
              <a:rPr lang="en-ID" sz="2800" dirty="0" err="1">
                <a:latin typeface="Calibri" panose="020F0502020204030204" pitchFamily="34" charset="0"/>
                <a:ea typeface="Calibri" panose="020F0502020204030204" pitchFamily="34" charset="0"/>
                <a:cs typeface="Times New Roman" panose="02020603050405020304" pitchFamily="18" charset="0"/>
              </a:rPr>
              <a:t>aktivitas</a:t>
            </a:r>
            <a:r>
              <a:rPr lang="en-ID" sz="2800" dirty="0">
                <a:latin typeface="Calibri" panose="020F0502020204030204" pitchFamily="34" charset="0"/>
                <a:ea typeface="Calibri" panose="020F0502020204030204" pitchFamily="34" charset="0"/>
                <a:cs typeface="Times New Roman" panose="02020603050405020304" pitchFamily="18" charset="0"/>
              </a:rPr>
              <a:t> </a:t>
            </a:r>
            <a:r>
              <a:rPr lang="en-ID" sz="2800" dirty="0" err="1">
                <a:latin typeface="Calibri" panose="020F0502020204030204" pitchFamily="34" charset="0"/>
                <a:ea typeface="Calibri" panose="020F0502020204030204" pitchFamily="34" charset="0"/>
                <a:cs typeface="Times New Roman" panose="02020603050405020304" pitchFamily="18" charset="0"/>
              </a:rPr>
              <a:t>kehidupan</a:t>
            </a:r>
            <a:r>
              <a:rPr lang="en-ID" sz="2800" dirty="0">
                <a:latin typeface="Calibri" panose="020F0502020204030204" pitchFamily="34" charset="0"/>
                <a:ea typeface="Calibri" panose="020F0502020204030204" pitchFamily="34" charset="0"/>
                <a:cs typeface="Times New Roman" panose="02020603050405020304" pitchFamily="18" charset="0"/>
              </a:rPr>
              <a:t> </a:t>
            </a:r>
            <a:r>
              <a:rPr lang="en-ID" sz="2800" dirty="0" err="1">
                <a:latin typeface="Calibri" panose="020F0502020204030204" pitchFamily="34" charset="0"/>
                <a:ea typeface="Calibri" panose="020F0502020204030204" pitchFamily="34" charset="0"/>
                <a:cs typeface="Times New Roman" panose="02020603050405020304" pitchFamily="18" charset="0"/>
              </a:rPr>
              <a:t>manusia</a:t>
            </a:r>
            <a:r>
              <a:rPr lang="en-ID" sz="2800" dirty="0">
                <a:latin typeface="Calibri" panose="020F0502020204030204" pitchFamily="34" charset="0"/>
                <a:ea typeface="Calibri" panose="020F0502020204030204" pitchFamily="34" charset="0"/>
                <a:cs typeface="Times New Roman" panose="02020603050405020304" pitchFamily="18" charset="0"/>
              </a:rPr>
              <a:t> </a:t>
            </a:r>
            <a:r>
              <a:rPr lang="en-ID" sz="2800" dirty="0" err="1">
                <a:latin typeface="Calibri" panose="020F0502020204030204" pitchFamily="34" charset="0"/>
                <a:ea typeface="Calibri" panose="020F0502020204030204" pitchFamily="34" charset="0"/>
                <a:cs typeface="Times New Roman" panose="02020603050405020304" pitchFamily="18" charset="0"/>
              </a:rPr>
              <a:t>sehari-hari</a:t>
            </a:r>
            <a:r>
              <a:rPr lang="en-ID" sz="2800" dirty="0">
                <a:latin typeface="Calibri" panose="020F0502020204030204" pitchFamily="34" charset="0"/>
                <a:ea typeface="Calibri" panose="020F0502020204030204" pitchFamily="34" charset="0"/>
                <a:cs typeface="Times New Roman" panose="02020603050405020304" pitchFamily="18" charset="0"/>
              </a:rPr>
              <a:t> </a:t>
            </a:r>
            <a:r>
              <a:rPr lang="en-ID" sz="2800" dirty="0" err="1">
                <a:latin typeface="Calibri" panose="020F0502020204030204" pitchFamily="34" charset="0"/>
                <a:ea typeface="Calibri" panose="020F0502020204030204" pitchFamily="34" charset="0"/>
                <a:cs typeface="Times New Roman" panose="02020603050405020304" pitchFamily="18" charset="0"/>
              </a:rPr>
              <a:t>seperti</a:t>
            </a:r>
            <a:r>
              <a:rPr lang="en-ID" sz="2800" dirty="0">
                <a:latin typeface="Calibri" panose="020F0502020204030204" pitchFamily="34" charset="0"/>
                <a:ea typeface="Calibri" panose="020F0502020204030204" pitchFamily="34" charset="0"/>
                <a:cs typeface="Times New Roman" panose="02020603050405020304" pitchFamily="18" charset="0"/>
              </a:rPr>
              <a:t>: </a:t>
            </a:r>
            <a:r>
              <a:rPr lang="en-ID" sz="2800" dirty="0" err="1">
                <a:latin typeface="Calibri" panose="020F0502020204030204" pitchFamily="34" charset="0"/>
                <a:ea typeface="Calibri" panose="020F0502020204030204" pitchFamily="34" charset="0"/>
                <a:cs typeface="Times New Roman" panose="02020603050405020304" pitchFamily="18" charset="0"/>
              </a:rPr>
              <a:t>keluarga</a:t>
            </a:r>
            <a:r>
              <a:rPr lang="en-ID" sz="2800" dirty="0">
                <a:latin typeface="Calibri" panose="020F0502020204030204" pitchFamily="34" charset="0"/>
                <a:ea typeface="Calibri" panose="020F0502020204030204" pitchFamily="34" charset="0"/>
                <a:cs typeface="Times New Roman" panose="02020603050405020304" pitchFamily="18" charset="0"/>
              </a:rPr>
              <a:t>, </a:t>
            </a:r>
            <a:r>
              <a:rPr lang="en-ID" sz="2800" dirty="0" err="1">
                <a:latin typeface="Calibri" panose="020F0502020204030204" pitchFamily="34" charset="0"/>
                <a:ea typeface="Calibri" panose="020F0502020204030204" pitchFamily="34" charset="0"/>
                <a:cs typeface="Times New Roman" panose="02020603050405020304" pitchFamily="18" charset="0"/>
              </a:rPr>
              <a:t>pendidikan</a:t>
            </a:r>
            <a:r>
              <a:rPr lang="en-ID" sz="2800" dirty="0">
                <a:latin typeface="Calibri" panose="020F0502020204030204" pitchFamily="34" charset="0"/>
                <a:ea typeface="Calibri" panose="020F0502020204030204" pitchFamily="34" charset="0"/>
                <a:cs typeface="Times New Roman" panose="02020603050405020304" pitchFamily="18" charset="0"/>
              </a:rPr>
              <a:t> dan </a:t>
            </a:r>
            <a:r>
              <a:rPr lang="en-ID" sz="2800" dirty="0" err="1">
                <a:latin typeface="Calibri" panose="020F0502020204030204" pitchFamily="34" charset="0"/>
                <a:ea typeface="Calibri" panose="020F0502020204030204" pitchFamily="34" charset="0"/>
                <a:cs typeface="Times New Roman" panose="02020603050405020304" pitchFamily="18" charset="0"/>
              </a:rPr>
              <a:t>pekerjaan</a:t>
            </a:r>
            <a:r>
              <a:rPr lang="en-ID" sz="2800" dirty="0">
                <a:latin typeface="Calibri" panose="020F0502020204030204" pitchFamily="34" charset="0"/>
                <a:ea typeface="Calibri" panose="020F0502020204030204" pitchFamily="34" charset="0"/>
                <a:cs typeface="Times New Roman" panose="02020603050405020304" pitchFamily="18" charset="0"/>
              </a:rPr>
              <a:t>, juga </a:t>
            </a:r>
            <a:r>
              <a:rPr lang="en-ID" sz="2800" dirty="0" err="1">
                <a:latin typeface="Calibri" panose="020F0502020204030204" pitchFamily="34" charset="0"/>
                <a:ea typeface="Calibri" panose="020F0502020204030204" pitchFamily="34" charset="0"/>
                <a:cs typeface="Times New Roman" panose="02020603050405020304" pitchFamily="18" charset="0"/>
              </a:rPr>
              <a:t>perlakuan</a:t>
            </a:r>
            <a:r>
              <a:rPr lang="en-ID" sz="2800" dirty="0">
                <a:latin typeface="Calibri" panose="020F0502020204030204" pitchFamily="34" charset="0"/>
                <a:ea typeface="Calibri" panose="020F0502020204030204" pitchFamily="34" charset="0"/>
                <a:cs typeface="Times New Roman" panose="02020603050405020304" pitchFamily="18" charset="0"/>
              </a:rPr>
              <a:t> </a:t>
            </a:r>
            <a:r>
              <a:rPr lang="en-ID" sz="2800" dirty="0" err="1">
                <a:latin typeface="Calibri" panose="020F0502020204030204" pitchFamily="34" charset="0"/>
                <a:ea typeface="Calibri" panose="020F0502020204030204" pitchFamily="34" charset="0"/>
                <a:cs typeface="Times New Roman" panose="02020603050405020304" pitchFamily="18" charset="0"/>
              </a:rPr>
              <a:t>terhadap</a:t>
            </a:r>
            <a:r>
              <a:rPr lang="en-ID" sz="2800" dirty="0">
                <a:latin typeface="Calibri" panose="020F0502020204030204" pitchFamily="34" charset="0"/>
                <a:ea typeface="Calibri" panose="020F0502020204030204" pitchFamily="34" charset="0"/>
                <a:cs typeface="Times New Roman" panose="02020603050405020304" pitchFamily="18" charset="0"/>
              </a:rPr>
              <a:t> </a:t>
            </a:r>
            <a:r>
              <a:rPr lang="en-ID" sz="2800" dirty="0" err="1">
                <a:latin typeface="Calibri" panose="020F0502020204030204" pitchFamily="34" charset="0"/>
                <a:ea typeface="Calibri" panose="020F0502020204030204" pitchFamily="34" charset="0"/>
                <a:cs typeface="Times New Roman" panose="02020603050405020304" pitchFamily="18" charset="0"/>
              </a:rPr>
              <a:t>permasalahan</a:t>
            </a:r>
            <a:r>
              <a:rPr lang="en-ID" sz="2800" dirty="0">
                <a:latin typeface="Calibri" panose="020F0502020204030204" pitchFamily="34" charset="0"/>
                <a:ea typeface="Calibri" panose="020F0502020204030204" pitchFamily="34" charset="0"/>
                <a:cs typeface="Times New Roman" panose="02020603050405020304" pitchFamily="18" charset="0"/>
              </a:rPr>
              <a:t> </a:t>
            </a:r>
            <a:r>
              <a:rPr lang="en-ID" sz="2800" dirty="0" err="1">
                <a:latin typeface="Calibri" panose="020F0502020204030204" pitchFamily="34" charset="0"/>
                <a:ea typeface="Calibri" panose="020F0502020204030204" pitchFamily="34" charset="0"/>
                <a:cs typeface="Times New Roman" panose="02020603050405020304" pitchFamily="18" charset="0"/>
              </a:rPr>
              <a:t>kejiwaan</a:t>
            </a:r>
            <a:r>
              <a:rPr lang="en-ID" sz="2800" dirty="0">
                <a:latin typeface="Calibri" panose="020F0502020204030204" pitchFamily="34" charset="0"/>
                <a:ea typeface="Calibri" panose="020F0502020204030204" pitchFamily="34" charset="0"/>
                <a:cs typeface="Times New Roman" panose="02020603050405020304" pitchFamily="18" charset="0"/>
              </a:rPr>
              <a:t> </a:t>
            </a:r>
            <a:r>
              <a:rPr lang="en-ID" sz="2800" dirty="0" err="1">
                <a:latin typeface="Calibri" panose="020F0502020204030204" pitchFamily="34" charset="0"/>
                <a:ea typeface="Calibri" panose="020F0502020204030204" pitchFamily="34" charset="0"/>
                <a:cs typeface="Times New Roman" panose="02020603050405020304" pitchFamily="18" charset="0"/>
              </a:rPr>
              <a:t>manusia</a:t>
            </a:r>
            <a:r>
              <a:rPr lang="en-ID" sz="2800" dirty="0">
                <a:latin typeface="Calibri" panose="020F0502020204030204" pitchFamily="34" charset="0"/>
                <a:ea typeface="Calibri" panose="020F0502020204030204" pitchFamily="34" charset="0"/>
                <a:cs typeface="Times New Roman" panose="02020603050405020304" pitchFamily="18" charset="0"/>
              </a:rPr>
              <a:t>.</a:t>
            </a:r>
            <a:r>
              <a:rPr lang="en-ID" sz="2800" dirty="0"/>
              <a:t> </a:t>
            </a:r>
            <a:r>
              <a:rPr lang="en-ID" sz="2800" dirty="0" err="1"/>
              <a:t>Beberapa</a:t>
            </a:r>
            <a:r>
              <a:rPr lang="en-ID" sz="2800" dirty="0"/>
              <a:t> sub </a:t>
            </a:r>
            <a:r>
              <a:rPr lang="en-ID" sz="2800" dirty="0" err="1"/>
              <a:t>bidang</a:t>
            </a:r>
            <a:r>
              <a:rPr lang="en-ID" sz="2800" dirty="0"/>
              <a:t> </a:t>
            </a:r>
            <a:r>
              <a:rPr lang="en-ID" sz="2800" dirty="0" err="1"/>
              <a:t>psikologi</a:t>
            </a:r>
            <a:r>
              <a:rPr lang="en-ID" sz="2800" dirty="0"/>
              <a:t> </a:t>
            </a:r>
            <a:r>
              <a:rPr lang="en-ID" sz="2800" dirty="0" err="1"/>
              <a:t>diantaranya</a:t>
            </a:r>
            <a:r>
              <a:rPr lang="en-ID" sz="2800" dirty="0"/>
              <a:t> </a:t>
            </a:r>
            <a:r>
              <a:rPr lang="en-ID" sz="2800" dirty="0" err="1"/>
              <a:t>psikologi</a:t>
            </a:r>
            <a:r>
              <a:rPr lang="en-ID" sz="2800" dirty="0"/>
              <a:t> </a:t>
            </a:r>
            <a:r>
              <a:rPr lang="en-ID" sz="2800" dirty="0" err="1"/>
              <a:t>pengembangan</a:t>
            </a:r>
            <a:r>
              <a:rPr lang="en-ID" sz="2800" dirty="0"/>
              <a:t> </a:t>
            </a:r>
            <a:r>
              <a:rPr lang="en-ID" sz="2800" dirty="0" err="1"/>
              <a:t>sumber</a:t>
            </a:r>
            <a:r>
              <a:rPr lang="en-ID" sz="2800" dirty="0"/>
              <a:t> </a:t>
            </a:r>
            <a:r>
              <a:rPr lang="en-ID" sz="2800" dirty="0" err="1"/>
              <a:t>daya</a:t>
            </a:r>
            <a:r>
              <a:rPr lang="en-ID" sz="2800" dirty="0"/>
              <a:t> </a:t>
            </a:r>
            <a:r>
              <a:rPr lang="en-ID" sz="2800" dirty="0" err="1"/>
              <a:t>manusia</a:t>
            </a:r>
            <a:r>
              <a:rPr lang="en-ID" sz="2800" dirty="0"/>
              <a:t>, </a:t>
            </a:r>
            <a:r>
              <a:rPr lang="en-ID" sz="2800" dirty="0" err="1"/>
              <a:t>psikologi</a:t>
            </a:r>
            <a:r>
              <a:rPr lang="en-ID" sz="2800" dirty="0"/>
              <a:t> </a:t>
            </a:r>
            <a:r>
              <a:rPr lang="en-ID" sz="2800" dirty="0" err="1"/>
              <a:t>olahraga</a:t>
            </a:r>
            <a:r>
              <a:rPr lang="en-ID" sz="2800" dirty="0"/>
              <a:t>, </a:t>
            </a:r>
            <a:r>
              <a:rPr lang="en-ID" sz="2800" dirty="0" err="1"/>
              <a:t>psikologi</a:t>
            </a:r>
            <a:r>
              <a:rPr lang="en-ID" sz="2800" dirty="0"/>
              <a:t> </a:t>
            </a:r>
            <a:r>
              <a:rPr lang="en-ID" sz="2800" dirty="0" err="1"/>
              <a:t>kesehatan</a:t>
            </a:r>
            <a:r>
              <a:rPr lang="en-ID" sz="2800" dirty="0"/>
              <a:t>, </a:t>
            </a:r>
            <a:r>
              <a:rPr lang="en-ID" sz="2800" dirty="0" err="1"/>
              <a:t>psikologi</a:t>
            </a:r>
            <a:r>
              <a:rPr lang="en-ID" sz="2800" dirty="0"/>
              <a:t> </a:t>
            </a:r>
            <a:r>
              <a:rPr lang="en-ID" sz="2800" dirty="0" err="1"/>
              <a:t>industri</a:t>
            </a:r>
            <a:r>
              <a:rPr lang="en-ID" sz="2800" dirty="0"/>
              <a:t>, </a:t>
            </a:r>
            <a:r>
              <a:rPr lang="en-ID" sz="2800" dirty="0" err="1"/>
              <a:t>psikologi</a:t>
            </a:r>
            <a:r>
              <a:rPr lang="en-ID" sz="2800" dirty="0"/>
              <a:t> media dan </a:t>
            </a:r>
            <a:r>
              <a:rPr lang="en-ID" sz="2800" dirty="0" err="1"/>
              <a:t>psikologi</a:t>
            </a:r>
            <a:r>
              <a:rPr lang="en-ID" sz="2800" dirty="0"/>
              <a:t> </a:t>
            </a:r>
            <a:r>
              <a:rPr lang="en-ID" sz="2800" dirty="0" err="1"/>
              <a:t>hukum</a:t>
            </a:r>
            <a:r>
              <a:rPr lang="en-ID" sz="2800" dirty="0"/>
              <a:t>. </a:t>
            </a:r>
            <a:endParaRPr lang="en-US" sz="2800" dirty="0"/>
          </a:p>
        </p:txBody>
      </p:sp>
    </p:spTree>
    <p:extLst>
      <p:ext uri="{BB962C8B-B14F-4D97-AF65-F5344CB8AC3E}">
        <p14:creationId xmlns:p14="http://schemas.microsoft.com/office/powerpoint/2010/main" val="1394803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4B3A3-2238-ED49-A707-D7A4F4013450}"/>
              </a:ext>
            </a:extLst>
          </p:cNvPr>
          <p:cNvSpPr>
            <a:spLocks noGrp="1"/>
          </p:cNvSpPr>
          <p:nvPr>
            <p:ph type="title"/>
          </p:nvPr>
        </p:nvSpPr>
        <p:spPr>
          <a:xfrm>
            <a:off x="1069848" y="484632"/>
            <a:ext cx="5788152" cy="739050"/>
          </a:xfrm>
        </p:spPr>
        <p:txBody>
          <a:bodyPr>
            <a:normAutofit/>
          </a:bodyPr>
          <a:lstStyle/>
          <a:p>
            <a:r>
              <a:rPr lang="en-ID" sz="3200" spc="-5" dirty="0"/>
              <a:t>Lalu</a:t>
            </a:r>
            <a:r>
              <a:rPr lang="en-ID" sz="3200" spc="-10" dirty="0"/>
              <a:t> </a:t>
            </a:r>
            <a:r>
              <a:rPr lang="en-ID" sz="3200" spc="-5" dirty="0"/>
              <a:t>arti</a:t>
            </a:r>
            <a:r>
              <a:rPr lang="en-ID" sz="3200" spc="-10" dirty="0"/>
              <a:t> </a:t>
            </a:r>
            <a:r>
              <a:rPr lang="en-ID" sz="3200" spc="-10" dirty="0" err="1"/>
              <a:t>Psikologi</a:t>
            </a:r>
            <a:r>
              <a:rPr lang="en-ID" sz="3200" spc="-25" dirty="0"/>
              <a:t> </a:t>
            </a:r>
            <a:r>
              <a:rPr lang="en-ID" sz="3200" spc="-5" dirty="0" err="1"/>
              <a:t>Persepsi</a:t>
            </a:r>
            <a:r>
              <a:rPr lang="en-ID" sz="3200" spc="-5" dirty="0"/>
              <a:t> </a:t>
            </a:r>
            <a:r>
              <a:rPr lang="en-ID" sz="3200" spc="-5" dirty="0" err="1"/>
              <a:t>apa</a:t>
            </a:r>
            <a:r>
              <a:rPr lang="en-ID" sz="3200" spc="-5" dirty="0"/>
              <a:t>???</a:t>
            </a:r>
            <a:endParaRPr lang="en-US" sz="3200" dirty="0"/>
          </a:p>
        </p:txBody>
      </p:sp>
      <p:sp>
        <p:nvSpPr>
          <p:cNvPr id="5" name="Rectangle 4">
            <a:extLst>
              <a:ext uri="{FF2B5EF4-FFF2-40B4-BE49-F238E27FC236}">
                <a16:creationId xmlns:a16="http://schemas.microsoft.com/office/drawing/2014/main" id="{F8340DB0-E0B2-6141-8A6A-D57CD0C441CC}"/>
              </a:ext>
            </a:extLst>
          </p:cNvPr>
          <p:cNvSpPr/>
          <p:nvPr/>
        </p:nvSpPr>
        <p:spPr>
          <a:xfrm>
            <a:off x="560294" y="1689376"/>
            <a:ext cx="10493188" cy="3539430"/>
          </a:xfrm>
          <a:prstGeom prst="rect">
            <a:avLst/>
          </a:prstGeom>
        </p:spPr>
        <p:txBody>
          <a:bodyPr wrap="square">
            <a:spAutoFit/>
          </a:bodyPr>
          <a:lstStyle/>
          <a:p>
            <a:r>
              <a:rPr lang="en-ID" sz="2800" spc="-5" dirty="0" err="1">
                <a:latin typeface="Arial MT"/>
                <a:cs typeface="Arial MT"/>
              </a:rPr>
              <a:t>Definisi</a:t>
            </a:r>
            <a:r>
              <a:rPr lang="en-ID" sz="2800" spc="-75" dirty="0">
                <a:latin typeface="Arial MT"/>
                <a:cs typeface="Arial MT"/>
              </a:rPr>
              <a:t> </a:t>
            </a:r>
            <a:r>
              <a:rPr lang="en-ID" sz="2800" dirty="0">
                <a:latin typeface="Arial MT"/>
                <a:cs typeface="Arial MT"/>
              </a:rPr>
              <a:t>PERSEPSI: </a:t>
            </a:r>
            <a:r>
              <a:rPr lang="en-ID" sz="2800" spc="-650" dirty="0">
                <a:latin typeface="Arial MT"/>
                <a:cs typeface="Arial MT"/>
              </a:rPr>
              <a:t> </a:t>
            </a:r>
            <a:r>
              <a:rPr lang="en-ID" sz="2800" spc="-5" dirty="0" err="1">
                <a:latin typeface="Arial MT"/>
                <a:cs typeface="Arial MT"/>
              </a:rPr>
              <a:t>Secara</a:t>
            </a:r>
            <a:r>
              <a:rPr lang="en-ID" sz="2800" spc="-5" dirty="0">
                <a:latin typeface="Arial MT"/>
                <a:cs typeface="Arial MT"/>
              </a:rPr>
              <a:t> </a:t>
            </a:r>
            <a:r>
              <a:rPr lang="en-ID" sz="2800" spc="-5" dirty="0" err="1">
                <a:latin typeface="Arial MT"/>
                <a:cs typeface="Arial MT"/>
              </a:rPr>
              <a:t>etimologis</a:t>
            </a:r>
            <a:r>
              <a:rPr lang="en-ID" sz="2800" spc="15" dirty="0">
                <a:latin typeface="Arial MT"/>
                <a:cs typeface="Arial MT"/>
              </a:rPr>
              <a:t> </a:t>
            </a:r>
            <a:r>
              <a:rPr lang="en-ID" sz="2800" spc="-5" dirty="0" err="1">
                <a:latin typeface="Arial MT"/>
                <a:cs typeface="Arial MT"/>
              </a:rPr>
              <a:t>berasal</a:t>
            </a:r>
            <a:r>
              <a:rPr lang="en-ID" sz="2800" spc="10" dirty="0">
                <a:latin typeface="Arial MT"/>
                <a:cs typeface="Arial MT"/>
              </a:rPr>
              <a:t> </a:t>
            </a:r>
            <a:r>
              <a:rPr lang="en-ID" sz="2800" spc="-5" dirty="0" err="1">
                <a:latin typeface="Arial MT"/>
                <a:cs typeface="Arial MT"/>
              </a:rPr>
              <a:t>dari</a:t>
            </a:r>
            <a:r>
              <a:rPr lang="en-ID" sz="2800" spc="-5" dirty="0">
                <a:latin typeface="Arial MT"/>
                <a:cs typeface="Arial MT"/>
              </a:rPr>
              <a:t> </a:t>
            </a:r>
            <a:r>
              <a:rPr lang="en-ID" sz="2800" dirty="0">
                <a:latin typeface="Arial MT"/>
                <a:cs typeface="Arial MT"/>
              </a:rPr>
              <a:t> </a:t>
            </a:r>
            <a:r>
              <a:rPr lang="en-ID" sz="2800" spc="-5" dirty="0" err="1">
                <a:latin typeface="Arial MT"/>
                <a:cs typeface="Arial MT"/>
              </a:rPr>
              <a:t>bahasa</a:t>
            </a:r>
            <a:r>
              <a:rPr lang="en-ID" sz="2800" dirty="0">
                <a:latin typeface="Arial MT"/>
                <a:cs typeface="Arial MT"/>
              </a:rPr>
              <a:t> </a:t>
            </a:r>
            <a:r>
              <a:rPr lang="en-ID" sz="2800" spc="-5" dirty="0" err="1">
                <a:latin typeface="Arial MT"/>
                <a:cs typeface="Arial MT"/>
              </a:rPr>
              <a:t>inggris</a:t>
            </a:r>
            <a:r>
              <a:rPr lang="en-ID" sz="2800" spc="5" dirty="0">
                <a:latin typeface="Arial MT"/>
                <a:cs typeface="Arial MT"/>
              </a:rPr>
              <a:t> </a:t>
            </a:r>
            <a:r>
              <a:rPr lang="en-ID" sz="2800" spc="-5" dirty="0">
                <a:latin typeface="Arial MT"/>
                <a:cs typeface="Arial MT"/>
              </a:rPr>
              <a:t>”perception”</a:t>
            </a:r>
            <a:r>
              <a:rPr lang="en-ID" sz="2800" spc="5" dirty="0">
                <a:latin typeface="Arial MT"/>
                <a:cs typeface="Arial MT"/>
              </a:rPr>
              <a:t> </a:t>
            </a:r>
            <a:r>
              <a:rPr lang="en-ID" sz="2800" spc="-5" dirty="0" err="1">
                <a:latin typeface="Arial MT"/>
                <a:cs typeface="Arial MT"/>
              </a:rPr>
              <a:t>atau</a:t>
            </a:r>
            <a:r>
              <a:rPr lang="en-ID" sz="2800" spc="-5" dirty="0">
                <a:latin typeface="Arial MT"/>
                <a:cs typeface="Arial MT"/>
              </a:rPr>
              <a:t> </a:t>
            </a:r>
            <a:r>
              <a:rPr lang="en-ID" sz="2800" dirty="0">
                <a:latin typeface="Arial MT"/>
                <a:cs typeface="Arial MT"/>
              </a:rPr>
              <a:t> </a:t>
            </a:r>
            <a:r>
              <a:rPr lang="en-ID" sz="2800" spc="-5" dirty="0">
                <a:latin typeface="Arial MT"/>
                <a:cs typeface="Arial MT"/>
              </a:rPr>
              <a:t>Bahasa </a:t>
            </a:r>
            <a:r>
              <a:rPr lang="en-ID" sz="2800" spc="-5" dirty="0" err="1">
                <a:latin typeface="Arial MT"/>
                <a:cs typeface="Arial MT"/>
              </a:rPr>
              <a:t>latin</a:t>
            </a:r>
            <a:r>
              <a:rPr lang="en-ID" sz="2800" spc="-5" dirty="0">
                <a:latin typeface="Arial MT"/>
                <a:cs typeface="Arial MT"/>
              </a:rPr>
              <a:t> ”</a:t>
            </a:r>
            <a:r>
              <a:rPr lang="en-ID" sz="2800" spc="-5" dirty="0" err="1">
                <a:latin typeface="Arial MT"/>
                <a:cs typeface="Arial MT"/>
              </a:rPr>
              <a:t>perceptio</a:t>
            </a:r>
            <a:r>
              <a:rPr lang="en-ID" sz="2800" spc="-5" dirty="0">
                <a:latin typeface="Arial MT"/>
                <a:cs typeface="Arial MT"/>
              </a:rPr>
              <a:t>/</a:t>
            </a:r>
            <a:r>
              <a:rPr lang="en-ID" sz="2800" spc="-5" dirty="0" err="1">
                <a:latin typeface="Arial MT"/>
                <a:cs typeface="Arial MT"/>
              </a:rPr>
              <a:t>percipere</a:t>
            </a:r>
            <a:r>
              <a:rPr lang="en-ID" sz="2800" spc="-5" dirty="0">
                <a:latin typeface="Arial MT"/>
                <a:cs typeface="Arial MT"/>
              </a:rPr>
              <a:t>” </a:t>
            </a:r>
            <a:r>
              <a:rPr lang="en-ID" sz="2800" spc="-655" dirty="0">
                <a:latin typeface="Arial MT"/>
                <a:cs typeface="Arial MT"/>
              </a:rPr>
              <a:t> </a:t>
            </a:r>
            <a:r>
              <a:rPr lang="en-ID" sz="2800" spc="-5" dirty="0">
                <a:latin typeface="Arial MT"/>
                <a:cs typeface="Arial MT"/>
              </a:rPr>
              <a:t>yang </a:t>
            </a:r>
            <a:r>
              <a:rPr lang="en-ID" sz="2800" spc="-5" dirty="0" err="1">
                <a:latin typeface="Arial MT"/>
                <a:cs typeface="Arial MT"/>
              </a:rPr>
              <a:t>artinya</a:t>
            </a:r>
            <a:r>
              <a:rPr lang="en-ID" sz="2800" spc="5" dirty="0">
                <a:latin typeface="Arial MT"/>
                <a:cs typeface="Arial MT"/>
              </a:rPr>
              <a:t> </a:t>
            </a:r>
            <a:r>
              <a:rPr lang="en-ID" sz="2800" spc="-5" dirty="0">
                <a:latin typeface="Arial MT"/>
                <a:cs typeface="Arial MT"/>
              </a:rPr>
              <a:t>”MENERIMA</a:t>
            </a:r>
            <a:r>
              <a:rPr lang="en-ID" sz="2800" spc="-145" dirty="0">
                <a:latin typeface="Arial MT"/>
                <a:cs typeface="Arial MT"/>
              </a:rPr>
              <a:t> </a:t>
            </a:r>
            <a:r>
              <a:rPr lang="en-ID" sz="2800" spc="-5" dirty="0" err="1">
                <a:latin typeface="Arial MT"/>
                <a:cs typeface="Arial MT"/>
              </a:rPr>
              <a:t>atau</a:t>
            </a:r>
            <a:r>
              <a:rPr lang="en-ID" sz="2800" dirty="0">
                <a:latin typeface="Arial MT"/>
                <a:cs typeface="Arial MT"/>
              </a:rPr>
              <a:t> </a:t>
            </a:r>
            <a:r>
              <a:rPr lang="en-ID" sz="2800" spc="-5" dirty="0">
                <a:latin typeface="Arial MT"/>
                <a:cs typeface="Arial MT"/>
              </a:rPr>
              <a:t>MENGAMBIL”</a:t>
            </a:r>
          </a:p>
          <a:p>
            <a:endParaRPr lang="en-ID" sz="2800" spc="-5" dirty="0">
              <a:latin typeface="Arial MT"/>
              <a:cs typeface="Arial MT"/>
            </a:endParaRPr>
          </a:p>
          <a:p>
            <a:pPr marL="12700">
              <a:lnSpc>
                <a:spcPct val="100000"/>
              </a:lnSpc>
            </a:pPr>
            <a:r>
              <a:rPr lang="en-ID" sz="2800" dirty="0">
                <a:latin typeface="Arial MT"/>
                <a:cs typeface="Arial MT"/>
              </a:rPr>
              <a:t>PERSEPSI</a:t>
            </a:r>
            <a:r>
              <a:rPr lang="en-ID" sz="2800" spc="-70" dirty="0">
                <a:latin typeface="Arial MT"/>
                <a:cs typeface="Arial MT"/>
              </a:rPr>
              <a:t> </a:t>
            </a:r>
            <a:r>
              <a:rPr lang="en-ID" sz="2800" spc="-5" dirty="0" err="1">
                <a:latin typeface="Arial MT"/>
                <a:cs typeface="Arial MT"/>
              </a:rPr>
              <a:t>dapat</a:t>
            </a:r>
            <a:r>
              <a:rPr lang="en-ID" sz="2800" spc="-30" dirty="0">
                <a:latin typeface="Arial MT"/>
                <a:cs typeface="Arial MT"/>
              </a:rPr>
              <a:t> </a:t>
            </a:r>
            <a:r>
              <a:rPr lang="en-ID" sz="2800" spc="-5" dirty="0" err="1">
                <a:latin typeface="Arial MT"/>
                <a:cs typeface="Arial MT"/>
              </a:rPr>
              <a:t>didefinisikan</a:t>
            </a:r>
            <a:r>
              <a:rPr lang="en-ID" sz="2800" dirty="0">
                <a:latin typeface="Arial MT"/>
                <a:cs typeface="Arial MT"/>
              </a:rPr>
              <a:t> </a:t>
            </a:r>
            <a:r>
              <a:rPr lang="en-ID" sz="2800" spc="-5" dirty="0" err="1">
                <a:latin typeface="Arial MT"/>
                <a:cs typeface="Arial MT"/>
              </a:rPr>
              <a:t>sebagai</a:t>
            </a:r>
            <a:r>
              <a:rPr lang="en-ID" sz="2800" spc="-5" dirty="0">
                <a:latin typeface="Arial MT"/>
                <a:cs typeface="Arial MT"/>
              </a:rPr>
              <a:t> </a:t>
            </a:r>
            <a:r>
              <a:rPr lang="en-ID" sz="2800" b="1" spc="-5" dirty="0">
                <a:latin typeface="Arial"/>
                <a:cs typeface="Arial"/>
              </a:rPr>
              <a:t>”proses</a:t>
            </a:r>
            <a:r>
              <a:rPr lang="en-ID" sz="2800" b="1" spc="-40" dirty="0">
                <a:latin typeface="Arial"/>
                <a:cs typeface="Arial"/>
              </a:rPr>
              <a:t> </a:t>
            </a:r>
            <a:r>
              <a:rPr lang="en-ID" sz="2800" b="1" spc="-5" dirty="0" err="1">
                <a:latin typeface="Arial"/>
                <a:cs typeface="Arial"/>
              </a:rPr>
              <a:t>menerima</a:t>
            </a:r>
            <a:r>
              <a:rPr lang="en-ID" sz="2800" b="1" spc="-5" dirty="0">
                <a:latin typeface="Arial"/>
                <a:cs typeface="Arial"/>
              </a:rPr>
              <a:t>,</a:t>
            </a:r>
            <a:r>
              <a:rPr lang="en-ID" sz="2800" b="1" spc="-45" dirty="0">
                <a:latin typeface="Arial"/>
                <a:cs typeface="Arial"/>
              </a:rPr>
              <a:t> </a:t>
            </a:r>
            <a:r>
              <a:rPr lang="en-ID" sz="2800" b="1" spc="-5" dirty="0" err="1">
                <a:latin typeface="Arial"/>
                <a:cs typeface="Arial"/>
              </a:rPr>
              <a:t>menyeleksi</a:t>
            </a:r>
            <a:r>
              <a:rPr lang="en-ID" sz="2800" b="1" spc="-5" dirty="0">
                <a:latin typeface="Arial"/>
                <a:cs typeface="Arial"/>
              </a:rPr>
              <a:t>,</a:t>
            </a:r>
            <a:r>
              <a:rPr lang="en-ID" sz="2800" dirty="0">
                <a:latin typeface="Arial"/>
                <a:cs typeface="Arial"/>
              </a:rPr>
              <a:t> </a:t>
            </a:r>
            <a:r>
              <a:rPr lang="en-ID" sz="2800" b="1" spc="-5" dirty="0" err="1">
                <a:latin typeface="Arial"/>
                <a:cs typeface="Arial"/>
              </a:rPr>
              <a:t>mengorganisasikan</a:t>
            </a:r>
            <a:r>
              <a:rPr lang="en-ID" sz="2800" b="1" spc="-5" dirty="0">
                <a:latin typeface="Arial"/>
                <a:cs typeface="Arial"/>
              </a:rPr>
              <a:t>,  </a:t>
            </a:r>
            <a:r>
              <a:rPr lang="en-ID" sz="2800" b="1" spc="-5" dirty="0" err="1">
                <a:latin typeface="Arial"/>
                <a:cs typeface="Arial"/>
              </a:rPr>
              <a:t>mengartikan</a:t>
            </a:r>
            <a:r>
              <a:rPr lang="en-ID" sz="2800" b="1" spc="-5" dirty="0">
                <a:latin typeface="Arial"/>
                <a:cs typeface="Arial"/>
              </a:rPr>
              <a:t>, </a:t>
            </a:r>
            <a:r>
              <a:rPr lang="en-ID" sz="2800" b="1" spc="-5" dirty="0" err="1">
                <a:latin typeface="Arial"/>
                <a:cs typeface="Arial"/>
              </a:rPr>
              <a:t>mengguji</a:t>
            </a:r>
            <a:r>
              <a:rPr lang="en-ID" sz="2800" b="1" spc="-5" dirty="0">
                <a:latin typeface="Arial"/>
                <a:cs typeface="Arial"/>
              </a:rPr>
              <a:t>, dan </a:t>
            </a:r>
            <a:r>
              <a:rPr lang="en-ID" sz="2800" b="1" dirty="0">
                <a:latin typeface="Arial"/>
                <a:cs typeface="Arial"/>
              </a:rPr>
              <a:t> </a:t>
            </a:r>
            <a:r>
              <a:rPr lang="en-ID" sz="2800" b="1" spc="-5" dirty="0" err="1">
                <a:latin typeface="Arial"/>
                <a:cs typeface="Arial"/>
              </a:rPr>
              <a:t>memberikan</a:t>
            </a:r>
            <a:r>
              <a:rPr lang="en-ID" sz="2800" b="1" spc="-5" dirty="0">
                <a:latin typeface="Arial"/>
                <a:cs typeface="Arial"/>
              </a:rPr>
              <a:t> </a:t>
            </a:r>
            <a:r>
              <a:rPr lang="en-ID" sz="2800" b="1" spc="-5" dirty="0" err="1">
                <a:latin typeface="Arial"/>
                <a:cs typeface="Arial"/>
              </a:rPr>
              <a:t>reaksi</a:t>
            </a:r>
            <a:r>
              <a:rPr lang="en-ID" sz="2800" b="1" spc="-5" dirty="0">
                <a:latin typeface="Arial"/>
                <a:cs typeface="Arial"/>
              </a:rPr>
              <a:t> </a:t>
            </a:r>
            <a:r>
              <a:rPr lang="en-ID" sz="2800" b="1" spc="-5" dirty="0" err="1">
                <a:latin typeface="Arial"/>
                <a:cs typeface="Arial"/>
              </a:rPr>
              <a:t>terhadap</a:t>
            </a:r>
            <a:r>
              <a:rPr lang="en-ID" sz="2800" b="1" spc="-5" dirty="0">
                <a:latin typeface="Arial"/>
                <a:cs typeface="Arial"/>
              </a:rPr>
              <a:t> </a:t>
            </a:r>
            <a:r>
              <a:rPr lang="en-ID" sz="2800" b="1" dirty="0">
                <a:latin typeface="Arial"/>
                <a:cs typeface="Arial"/>
              </a:rPr>
              <a:t> </a:t>
            </a:r>
            <a:r>
              <a:rPr lang="en-ID" sz="2800" b="1" spc="-5" dirty="0" err="1">
                <a:latin typeface="Arial"/>
                <a:cs typeface="Arial"/>
              </a:rPr>
              <a:t>rangsangan</a:t>
            </a:r>
            <a:r>
              <a:rPr lang="en-ID" sz="2800" b="1" spc="-25" dirty="0">
                <a:latin typeface="Arial"/>
                <a:cs typeface="Arial"/>
              </a:rPr>
              <a:t> </a:t>
            </a:r>
            <a:r>
              <a:rPr lang="en-ID" sz="2800" b="1" spc="-5" dirty="0" err="1">
                <a:latin typeface="Arial"/>
                <a:cs typeface="Arial"/>
              </a:rPr>
              <a:t>panca</a:t>
            </a:r>
            <a:r>
              <a:rPr lang="en-ID" sz="2800" b="1" spc="-20" dirty="0">
                <a:latin typeface="Arial"/>
                <a:cs typeface="Arial"/>
              </a:rPr>
              <a:t> </a:t>
            </a:r>
            <a:r>
              <a:rPr lang="en-ID" sz="2800" b="1" spc="-5" dirty="0" err="1">
                <a:latin typeface="Arial"/>
                <a:cs typeface="Arial"/>
              </a:rPr>
              <a:t>indra</a:t>
            </a:r>
            <a:r>
              <a:rPr lang="en-ID" sz="2800" b="1" spc="-30" dirty="0">
                <a:latin typeface="Arial"/>
                <a:cs typeface="Arial"/>
              </a:rPr>
              <a:t> </a:t>
            </a:r>
            <a:r>
              <a:rPr lang="en-ID" sz="2800" b="1" spc="-5" dirty="0" err="1">
                <a:latin typeface="Arial"/>
                <a:cs typeface="Arial"/>
              </a:rPr>
              <a:t>atau</a:t>
            </a:r>
            <a:r>
              <a:rPr lang="en-ID" sz="2800" dirty="0">
                <a:latin typeface="Arial"/>
                <a:cs typeface="Arial"/>
              </a:rPr>
              <a:t> </a:t>
            </a:r>
            <a:r>
              <a:rPr lang="en-ID" sz="2800" b="1" spc="-5" dirty="0">
                <a:latin typeface="Arial"/>
                <a:cs typeface="Arial"/>
              </a:rPr>
              <a:t>data”</a:t>
            </a:r>
            <a:endParaRPr lang="en-ID" sz="2800" dirty="0">
              <a:latin typeface="Arial"/>
              <a:cs typeface="Arial"/>
            </a:endParaRPr>
          </a:p>
        </p:txBody>
      </p:sp>
    </p:spTree>
    <p:extLst>
      <p:ext uri="{BB962C8B-B14F-4D97-AF65-F5344CB8AC3E}">
        <p14:creationId xmlns:p14="http://schemas.microsoft.com/office/powerpoint/2010/main" val="3817587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62D63-8016-8E45-9233-BD5E93C7F573}"/>
              </a:ext>
            </a:extLst>
          </p:cNvPr>
          <p:cNvSpPr>
            <a:spLocks noGrp="1"/>
          </p:cNvSpPr>
          <p:nvPr>
            <p:ph type="title"/>
          </p:nvPr>
        </p:nvSpPr>
        <p:spPr>
          <a:xfrm>
            <a:off x="1069848" y="484632"/>
            <a:ext cx="10058400" cy="1115568"/>
          </a:xfrm>
        </p:spPr>
        <p:txBody>
          <a:bodyPr/>
          <a:lstStyle/>
          <a:p>
            <a:r>
              <a:rPr lang="en-ID" spc="-5" dirty="0" err="1"/>
              <a:t>Psikologi</a:t>
            </a:r>
            <a:r>
              <a:rPr lang="en-ID" spc="-10" dirty="0"/>
              <a:t> </a:t>
            </a:r>
            <a:r>
              <a:rPr lang="en-ID" spc="-5" dirty="0" err="1"/>
              <a:t>Persepsi</a:t>
            </a:r>
            <a:r>
              <a:rPr lang="en-ID" spc="-10" dirty="0"/>
              <a:t> </a:t>
            </a:r>
            <a:r>
              <a:rPr lang="en-ID" spc="-5" dirty="0"/>
              <a:t>?</a:t>
            </a:r>
            <a:endParaRPr lang="en-US" dirty="0"/>
          </a:p>
        </p:txBody>
      </p:sp>
      <p:sp>
        <p:nvSpPr>
          <p:cNvPr id="3" name="Rectangle 2">
            <a:extLst>
              <a:ext uri="{FF2B5EF4-FFF2-40B4-BE49-F238E27FC236}">
                <a16:creationId xmlns:a16="http://schemas.microsoft.com/office/drawing/2014/main" id="{27F70DE8-0F92-3E46-96B2-C0CFC86D4933}"/>
              </a:ext>
            </a:extLst>
          </p:cNvPr>
          <p:cNvSpPr/>
          <p:nvPr/>
        </p:nvSpPr>
        <p:spPr>
          <a:xfrm>
            <a:off x="1069848" y="1771908"/>
            <a:ext cx="10360152" cy="2554545"/>
          </a:xfrm>
          <a:prstGeom prst="rect">
            <a:avLst/>
          </a:prstGeom>
        </p:spPr>
        <p:txBody>
          <a:bodyPr wrap="square">
            <a:spAutoFit/>
          </a:bodyPr>
          <a:lstStyle/>
          <a:p>
            <a:pPr marL="12066" marR="6985">
              <a:lnSpc>
                <a:spcPct val="100000"/>
              </a:lnSpc>
              <a:spcBef>
                <a:spcPts val="95"/>
              </a:spcBef>
              <a:tabLst>
                <a:tab pos="354965" algn="l"/>
                <a:tab pos="356235" algn="l"/>
              </a:tabLst>
            </a:pPr>
            <a:r>
              <a:rPr lang="en-ID" sz="3200" b="1" spc="-5" dirty="0">
                <a:latin typeface="Arial"/>
                <a:cs typeface="Arial"/>
              </a:rPr>
              <a:t>“</a:t>
            </a:r>
            <a:r>
              <a:rPr lang="en-ID" sz="3200" b="1" spc="-5" dirty="0" err="1">
                <a:latin typeface="Arial"/>
                <a:cs typeface="Arial"/>
              </a:rPr>
              <a:t>Ilmu</a:t>
            </a:r>
            <a:r>
              <a:rPr lang="en-ID" sz="3200" b="1" spc="-5" dirty="0">
                <a:latin typeface="Arial"/>
                <a:cs typeface="Arial"/>
              </a:rPr>
              <a:t> yang </a:t>
            </a:r>
            <a:r>
              <a:rPr lang="en-ID" sz="3200" b="1" spc="-10" dirty="0" err="1">
                <a:latin typeface="Arial"/>
                <a:cs typeface="Arial"/>
              </a:rPr>
              <a:t>mempelajari</a:t>
            </a:r>
            <a:r>
              <a:rPr lang="en-ID" sz="3200" b="1" spc="-10" dirty="0">
                <a:latin typeface="Arial"/>
                <a:cs typeface="Arial"/>
              </a:rPr>
              <a:t> </a:t>
            </a:r>
            <a:r>
              <a:rPr lang="en-ID" sz="3200" b="1" spc="-875" dirty="0">
                <a:latin typeface="Arial"/>
                <a:cs typeface="Arial"/>
              </a:rPr>
              <a:t> </a:t>
            </a:r>
            <a:r>
              <a:rPr lang="en-ID" sz="3200" b="1" spc="-10" dirty="0" err="1">
                <a:latin typeface="Arial"/>
                <a:cs typeface="Arial"/>
              </a:rPr>
              <a:t>kondisi</a:t>
            </a:r>
            <a:r>
              <a:rPr lang="en-ID" sz="3200" b="1" spc="-10" dirty="0">
                <a:latin typeface="Arial"/>
                <a:cs typeface="Arial"/>
              </a:rPr>
              <a:t> </a:t>
            </a:r>
            <a:r>
              <a:rPr lang="en-ID" sz="3200" b="1" spc="-5" dirty="0" err="1">
                <a:latin typeface="Arial"/>
                <a:cs typeface="Arial"/>
              </a:rPr>
              <a:t>tingkah</a:t>
            </a:r>
            <a:r>
              <a:rPr lang="en-ID" sz="3200" b="1" spc="-5" dirty="0">
                <a:latin typeface="Arial"/>
                <a:cs typeface="Arial"/>
              </a:rPr>
              <a:t> </a:t>
            </a:r>
            <a:r>
              <a:rPr lang="en-ID" sz="3200" b="1" spc="-10" dirty="0" err="1">
                <a:latin typeface="Arial"/>
                <a:cs typeface="Arial"/>
              </a:rPr>
              <a:t>laku</a:t>
            </a:r>
            <a:r>
              <a:rPr lang="en-ID" sz="3200" b="1" spc="-10" dirty="0">
                <a:latin typeface="Arial"/>
                <a:cs typeface="Arial"/>
              </a:rPr>
              <a:t> </a:t>
            </a:r>
            <a:r>
              <a:rPr lang="en-ID" sz="3200" b="1" spc="-5" dirty="0">
                <a:latin typeface="Arial"/>
                <a:cs typeface="Arial"/>
              </a:rPr>
              <a:t> </a:t>
            </a:r>
            <a:r>
              <a:rPr lang="en-ID" sz="3200" b="1" spc="-10" dirty="0" err="1">
                <a:latin typeface="Arial"/>
                <a:cs typeface="Arial"/>
              </a:rPr>
              <a:t>manusia</a:t>
            </a:r>
            <a:r>
              <a:rPr lang="en-ID" sz="3200" b="1" spc="-25" dirty="0">
                <a:latin typeface="Arial"/>
                <a:cs typeface="Arial"/>
              </a:rPr>
              <a:t> </a:t>
            </a:r>
            <a:r>
              <a:rPr lang="en-ID" sz="3200" b="1" spc="-5" dirty="0" err="1">
                <a:latin typeface="Arial"/>
                <a:cs typeface="Arial"/>
              </a:rPr>
              <a:t>saat</a:t>
            </a:r>
            <a:r>
              <a:rPr lang="en-ID" sz="3200" b="1" spc="-20" dirty="0">
                <a:latin typeface="Arial"/>
                <a:cs typeface="Arial"/>
              </a:rPr>
              <a:t> </a:t>
            </a:r>
            <a:r>
              <a:rPr lang="en-ID" sz="3200" b="1" spc="-10" dirty="0" err="1">
                <a:latin typeface="Arial"/>
                <a:cs typeface="Arial"/>
              </a:rPr>
              <a:t>menerima</a:t>
            </a:r>
            <a:r>
              <a:rPr lang="en-ID" sz="3200" b="1" spc="-10" dirty="0">
                <a:latin typeface="Arial"/>
                <a:cs typeface="Arial"/>
              </a:rPr>
              <a:t>,</a:t>
            </a:r>
            <a:r>
              <a:rPr lang="en-ID" sz="3200" dirty="0">
                <a:latin typeface="Arial"/>
                <a:cs typeface="Arial"/>
              </a:rPr>
              <a:t> </a:t>
            </a:r>
            <a:r>
              <a:rPr lang="en-ID" sz="3200" b="1" spc="-10" dirty="0" err="1">
                <a:latin typeface="Arial"/>
                <a:cs typeface="Arial"/>
              </a:rPr>
              <a:t>menyeleksi</a:t>
            </a:r>
            <a:r>
              <a:rPr lang="en-ID" sz="3200" b="1" spc="-10" dirty="0">
                <a:latin typeface="Arial"/>
                <a:cs typeface="Arial"/>
              </a:rPr>
              <a:t>,  </a:t>
            </a:r>
            <a:r>
              <a:rPr lang="en-ID" sz="3200" b="1" spc="-10" dirty="0" err="1">
                <a:latin typeface="Arial"/>
                <a:cs typeface="Arial"/>
              </a:rPr>
              <a:t>mengorganisasikan</a:t>
            </a:r>
            <a:r>
              <a:rPr lang="en-ID" sz="3200" b="1" spc="-10" dirty="0">
                <a:latin typeface="Arial"/>
                <a:cs typeface="Arial"/>
              </a:rPr>
              <a:t>, </a:t>
            </a:r>
            <a:r>
              <a:rPr lang="en-ID" sz="3200" b="1" spc="-5" dirty="0">
                <a:latin typeface="Arial"/>
                <a:cs typeface="Arial"/>
              </a:rPr>
              <a:t> </a:t>
            </a:r>
            <a:r>
              <a:rPr lang="en-ID" sz="3200" b="1" spc="-10" dirty="0" err="1">
                <a:latin typeface="Arial"/>
                <a:cs typeface="Arial"/>
              </a:rPr>
              <a:t>mengartikan</a:t>
            </a:r>
            <a:r>
              <a:rPr lang="en-ID" sz="3200" b="1" spc="-10" dirty="0">
                <a:latin typeface="Arial"/>
                <a:cs typeface="Arial"/>
              </a:rPr>
              <a:t>, </a:t>
            </a:r>
            <a:r>
              <a:rPr lang="en-ID" sz="3200" b="1" spc="-10" dirty="0" err="1">
                <a:latin typeface="Arial"/>
                <a:cs typeface="Arial"/>
              </a:rPr>
              <a:t>mengguji</a:t>
            </a:r>
            <a:r>
              <a:rPr lang="en-ID" sz="3200" b="1" spc="-10" dirty="0">
                <a:latin typeface="Arial"/>
                <a:cs typeface="Arial"/>
              </a:rPr>
              <a:t>, </a:t>
            </a:r>
            <a:r>
              <a:rPr lang="en-ID" sz="3200" b="1" spc="-875" dirty="0">
                <a:latin typeface="Arial"/>
                <a:cs typeface="Arial"/>
              </a:rPr>
              <a:t> </a:t>
            </a:r>
            <a:r>
              <a:rPr lang="en-ID" sz="3200" b="1" spc="-5" dirty="0">
                <a:latin typeface="Arial"/>
                <a:cs typeface="Arial"/>
              </a:rPr>
              <a:t>dan </a:t>
            </a:r>
            <a:r>
              <a:rPr lang="en-ID" sz="3200" b="1" spc="-10" dirty="0" err="1">
                <a:latin typeface="Arial"/>
                <a:cs typeface="Arial"/>
              </a:rPr>
              <a:t>memberikan</a:t>
            </a:r>
            <a:r>
              <a:rPr lang="en-ID" sz="3200" b="1" spc="-10" dirty="0">
                <a:latin typeface="Arial"/>
                <a:cs typeface="Arial"/>
              </a:rPr>
              <a:t> </a:t>
            </a:r>
            <a:r>
              <a:rPr lang="en-ID" sz="3200" b="1" spc="-10" dirty="0" err="1">
                <a:latin typeface="Arial"/>
                <a:cs typeface="Arial"/>
              </a:rPr>
              <a:t>reaksi</a:t>
            </a:r>
            <a:r>
              <a:rPr lang="en-ID" sz="3200" b="1" spc="-10" dirty="0">
                <a:latin typeface="Arial"/>
                <a:cs typeface="Arial"/>
              </a:rPr>
              <a:t> </a:t>
            </a:r>
            <a:r>
              <a:rPr lang="en-ID" sz="3200" b="1" spc="-875" dirty="0">
                <a:latin typeface="Arial"/>
                <a:cs typeface="Arial"/>
              </a:rPr>
              <a:t> </a:t>
            </a:r>
            <a:r>
              <a:rPr lang="en-ID" sz="3200" b="1" spc="-10" dirty="0" err="1">
                <a:latin typeface="Arial"/>
                <a:cs typeface="Arial"/>
              </a:rPr>
              <a:t>terhadap</a:t>
            </a:r>
            <a:r>
              <a:rPr lang="en-ID" sz="3200" b="1" spc="-10" dirty="0">
                <a:latin typeface="Arial"/>
                <a:cs typeface="Arial"/>
              </a:rPr>
              <a:t> </a:t>
            </a:r>
            <a:r>
              <a:rPr lang="en-ID" sz="3200" b="1" spc="-10" dirty="0" err="1">
                <a:latin typeface="Arial"/>
                <a:cs typeface="Arial"/>
              </a:rPr>
              <a:t>rangsangan</a:t>
            </a:r>
            <a:r>
              <a:rPr lang="en-ID" sz="3200" b="1" spc="-10" dirty="0">
                <a:latin typeface="Arial"/>
                <a:cs typeface="Arial"/>
              </a:rPr>
              <a:t> </a:t>
            </a:r>
            <a:r>
              <a:rPr lang="en-ID" sz="3200" b="1" spc="-5" dirty="0">
                <a:latin typeface="Arial"/>
                <a:cs typeface="Arial"/>
              </a:rPr>
              <a:t> </a:t>
            </a:r>
            <a:r>
              <a:rPr lang="en-ID" sz="3200" b="1" spc="-10" dirty="0" err="1">
                <a:latin typeface="Arial"/>
                <a:cs typeface="Arial"/>
              </a:rPr>
              <a:t>panca</a:t>
            </a:r>
            <a:r>
              <a:rPr lang="en-ID" sz="3200" b="1" spc="-20" dirty="0">
                <a:latin typeface="Arial"/>
                <a:cs typeface="Arial"/>
              </a:rPr>
              <a:t> </a:t>
            </a:r>
            <a:r>
              <a:rPr lang="en-ID" sz="3200" b="1" spc="-5" dirty="0" err="1">
                <a:latin typeface="Arial"/>
                <a:cs typeface="Arial"/>
              </a:rPr>
              <a:t>indra</a:t>
            </a:r>
            <a:r>
              <a:rPr lang="en-ID" sz="3200" b="1" spc="-15" dirty="0">
                <a:latin typeface="Arial"/>
                <a:cs typeface="Arial"/>
              </a:rPr>
              <a:t> </a:t>
            </a:r>
            <a:r>
              <a:rPr lang="en-ID" sz="3200" b="1" spc="-5" dirty="0" err="1">
                <a:latin typeface="Arial"/>
                <a:cs typeface="Arial"/>
              </a:rPr>
              <a:t>atau</a:t>
            </a:r>
            <a:r>
              <a:rPr lang="en-ID" sz="3200" b="1" spc="-15" dirty="0">
                <a:latin typeface="Arial"/>
                <a:cs typeface="Arial"/>
              </a:rPr>
              <a:t> </a:t>
            </a:r>
            <a:r>
              <a:rPr lang="en-ID" sz="3200" b="1" spc="-10" dirty="0">
                <a:latin typeface="Arial"/>
                <a:cs typeface="Arial"/>
              </a:rPr>
              <a:t>data”</a:t>
            </a:r>
          </a:p>
        </p:txBody>
      </p:sp>
      <p:sp>
        <p:nvSpPr>
          <p:cNvPr id="5" name="Rectangle 4">
            <a:extLst>
              <a:ext uri="{FF2B5EF4-FFF2-40B4-BE49-F238E27FC236}">
                <a16:creationId xmlns:a16="http://schemas.microsoft.com/office/drawing/2014/main" id="{84FB3CD0-A62C-A94A-A448-D551F245E782}"/>
              </a:ext>
            </a:extLst>
          </p:cNvPr>
          <p:cNvSpPr/>
          <p:nvPr/>
        </p:nvSpPr>
        <p:spPr>
          <a:xfrm>
            <a:off x="1069847" y="4498161"/>
            <a:ext cx="10360151" cy="1200329"/>
          </a:xfrm>
          <a:prstGeom prst="rect">
            <a:avLst/>
          </a:prstGeom>
        </p:spPr>
        <p:txBody>
          <a:bodyPr wrap="square">
            <a:spAutoFit/>
          </a:bodyPr>
          <a:lstStyle/>
          <a:p>
            <a:r>
              <a:rPr lang="en-ID" sz="3600" b="1" spc="-5" dirty="0">
                <a:latin typeface="Arial"/>
                <a:cs typeface="Arial"/>
              </a:rPr>
              <a:t>LALU</a:t>
            </a:r>
            <a:r>
              <a:rPr lang="en-ID" sz="3600" b="1" spc="-60" dirty="0">
                <a:latin typeface="Arial"/>
                <a:cs typeface="Arial"/>
              </a:rPr>
              <a:t> </a:t>
            </a:r>
            <a:r>
              <a:rPr lang="en-ID" sz="3600" b="1" spc="-10" dirty="0">
                <a:latin typeface="Arial"/>
                <a:cs typeface="Arial"/>
              </a:rPr>
              <a:t>HUBUNGAN </a:t>
            </a:r>
            <a:r>
              <a:rPr lang="en-ID" sz="3600" b="1" spc="-1210" dirty="0">
                <a:latin typeface="Arial"/>
                <a:cs typeface="Arial"/>
              </a:rPr>
              <a:t> </a:t>
            </a:r>
            <a:r>
              <a:rPr lang="en-ID" sz="3600" b="1" spc="-5" dirty="0">
                <a:latin typeface="Arial"/>
                <a:cs typeface="Arial"/>
              </a:rPr>
              <a:t>PSIKOLOGI</a:t>
            </a:r>
            <a:r>
              <a:rPr lang="en-ID" sz="3600" b="1" spc="-15" dirty="0">
                <a:latin typeface="Arial"/>
                <a:cs typeface="Arial"/>
              </a:rPr>
              <a:t> </a:t>
            </a:r>
            <a:r>
              <a:rPr lang="en-ID" sz="3600" b="1" spc="-5" dirty="0">
                <a:latin typeface="Arial"/>
                <a:cs typeface="Arial"/>
              </a:rPr>
              <a:t>PERSEPSI</a:t>
            </a:r>
            <a:r>
              <a:rPr lang="en-ID" sz="3600" dirty="0">
                <a:latin typeface="Arial"/>
                <a:cs typeface="Arial"/>
              </a:rPr>
              <a:t> </a:t>
            </a:r>
            <a:r>
              <a:rPr lang="en-ID" sz="3600" b="1" spc="-10" dirty="0">
                <a:latin typeface="Arial"/>
                <a:cs typeface="Arial"/>
              </a:rPr>
              <a:t>DENGAN  DESAIN KOMUNIKASI </a:t>
            </a:r>
            <a:r>
              <a:rPr lang="en-ID" sz="3600" b="1" spc="-1210" dirty="0">
                <a:latin typeface="Arial"/>
                <a:cs typeface="Arial"/>
              </a:rPr>
              <a:t> </a:t>
            </a:r>
            <a:r>
              <a:rPr lang="en-ID" sz="3600" b="1" spc="-5" dirty="0">
                <a:latin typeface="Arial"/>
                <a:cs typeface="Arial"/>
              </a:rPr>
              <a:t>VISUAL</a:t>
            </a:r>
            <a:r>
              <a:rPr lang="en-ID" sz="3600" b="1" spc="-240" dirty="0">
                <a:latin typeface="Arial"/>
                <a:cs typeface="Arial"/>
              </a:rPr>
              <a:t> </a:t>
            </a:r>
            <a:r>
              <a:rPr lang="en-ID" sz="3600" b="1" spc="-114" dirty="0">
                <a:latin typeface="Arial"/>
                <a:cs typeface="Arial"/>
              </a:rPr>
              <a:t>APA</a:t>
            </a:r>
            <a:r>
              <a:rPr lang="en-ID" sz="3600" b="1" spc="-170" dirty="0">
                <a:latin typeface="Arial"/>
                <a:cs typeface="Arial"/>
              </a:rPr>
              <a:t> </a:t>
            </a:r>
            <a:r>
              <a:rPr lang="en-ID" sz="3600" b="1" spc="-5" dirty="0">
                <a:latin typeface="Arial"/>
                <a:cs typeface="Arial"/>
              </a:rPr>
              <a:t>?</a:t>
            </a:r>
            <a:endParaRPr lang="en-US" sz="3600" dirty="0"/>
          </a:p>
        </p:txBody>
      </p:sp>
    </p:spTree>
    <p:extLst>
      <p:ext uri="{BB962C8B-B14F-4D97-AF65-F5344CB8AC3E}">
        <p14:creationId xmlns:p14="http://schemas.microsoft.com/office/powerpoint/2010/main" val="30157560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{871F81F0-0EA1-F14A-A595-3E192E286DE2}tf10001070</Template>
  <TotalTime>1273</TotalTime>
  <Words>515</Words>
  <Application>Microsoft Macintosh PowerPoint</Application>
  <PresentationFormat>Widescreen</PresentationFormat>
  <Paragraphs>24</Paragraphs>
  <Slides>11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11</vt:i4>
      </vt:variant>
    </vt:vector>
  </HeadingPairs>
  <TitlesOfParts>
    <vt:vector size="20" baseType="lpstr">
      <vt:lpstr>Arial</vt:lpstr>
      <vt:lpstr>Arial MT</vt:lpstr>
      <vt:lpstr>Calibri</vt:lpstr>
      <vt:lpstr>Rockwell</vt:lpstr>
      <vt:lpstr>Rockwell Condensed</vt:lpstr>
      <vt:lpstr>Rockwell Extra Bold</vt:lpstr>
      <vt:lpstr>Tahoma</vt:lpstr>
      <vt:lpstr>Wingdings</vt:lpstr>
      <vt:lpstr>Wood Type</vt:lpstr>
      <vt:lpstr> PSIKOLOGI  PERSEPSI Psikologi dan DKV </vt:lpstr>
      <vt:lpstr>“One thing only interest all  human being always, and that  is human being himself” John M. Siddal (1969)  Hanya satu hal yang selalu  menarik perhatian manusia  yaitu manusia itu sendiri </vt:lpstr>
      <vt:lpstr>PowerPoint Presentation</vt:lpstr>
      <vt:lpstr>Sebelum itu kita Meninjau kembali Defenisi DKV..  Desain komunikasi visual bisa dikatakan adalah seni menyampaikan pesan (arts of commmunication) dengan menggunakan bahasa rupa (visual language) yang disampaikan melalui media berupa desain. </vt:lpstr>
      <vt:lpstr>APA ITU PSIKOLOGI ???</vt:lpstr>
      <vt:lpstr>PowerPoint Presentation</vt:lpstr>
      <vt:lpstr>PowerPoint Presentation</vt:lpstr>
      <vt:lpstr>Lalu arti Psikologi Persepsi apa???</vt:lpstr>
      <vt:lpstr>Psikologi Persepsi ?</vt:lpstr>
      <vt:lpstr>PowerPoint Presentation</vt:lpstr>
      <vt:lpstr>Aplikasi Psikologi Persepsi dalam DKV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PSIKOLOGI  PERSEPSI Psikologi dan DKV </dc:title>
  <dc:creator>Microsoft Office User</dc:creator>
  <cp:lastModifiedBy>Microsoft Office User</cp:lastModifiedBy>
  <cp:revision>2</cp:revision>
  <dcterms:created xsi:type="dcterms:W3CDTF">2023-10-03T02:43:24Z</dcterms:created>
  <dcterms:modified xsi:type="dcterms:W3CDTF">2023-10-03T23:56:59Z</dcterms:modified>
</cp:coreProperties>
</file>